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53719EE-8E31-49E8-8F6B-F238D75DAEEA}" type="datetimeFigureOut">
              <a:rPr lang="en-IN" smtClean="0"/>
              <a:t>18-01-2023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D9E4E61-3A92-45FD-8FE2-3B7CA2AFB26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3719EE-8E31-49E8-8F6B-F238D75DAEE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3719EE-8E31-49E8-8F6B-F238D75DAEE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3719EE-8E31-49E8-8F6B-F238D75DAEE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3719EE-8E31-49E8-8F6B-F238D75DAEEA}"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E4E61-3A92-45FD-8FE2-3B7CA2AFB26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3719EE-8E31-49E8-8F6B-F238D75DAEE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3719EE-8E31-49E8-8F6B-F238D75DAEEA}"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3719EE-8E31-49E8-8F6B-F238D75DAEEA}"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719EE-8E31-49E8-8F6B-F238D75DAEEA}"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3719EE-8E31-49E8-8F6B-F238D75DAEE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E4E61-3A92-45FD-8FE2-3B7CA2AFB26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53719EE-8E31-49E8-8F6B-F238D75DAEEA}"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D9E4E61-3A92-45FD-8FE2-3B7CA2AFB26E}"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53719EE-8E31-49E8-8F6B-F238D75DAEEA}" type="datetimeFigureOut">
              <a:rPr lang="en-IN" smtClean="0"/>
              <a:t>18-01-2023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9E4E61-3A92-45FD-8FE2-3B7CA2AFB26E}"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umn.edu/~gshute/softeng/principles.html" TargetMode="External"/><Relationship Id="rId2" Type="http://schemas.openxmlformats.org/officeDocument/2006/relationships/hyperlink" Target="https://restfulapi.net/rest-architectural-constrai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stfulapi.net/statelessn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stfulapi.net/cach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132856"/>
            <a:ext cx="4464496" cy="1143000"/>
          </a:xfrm>
        </p:spPr>
        <p:txBody>
          <a:bodyPr>
            <a:normAutofit fontScale="90000"/>
          </a:bodyPr>
          <a:lstStyle/>
          <a:p>
            <a:pPr algn="l"/>
            <a:r>
              <a:rPr lang="en-IN" sz="2400" dirty="0" err="1" smtClean="0">
                <a:solidFill>
                  <a:schemeClr val="tx1"/>
                </a:solidFill>
              </a:rPr>
              <a:t>Name:Kale</a:t>
            </a:r>
            <a:r>
              <a:rPr lang="en-IN" sz="2400" dirty="0" smtClean="0">
                <a:solidFill>
                  <a:schemeClr val="tx1"/>
                </a:solidFill>
              </a:rPr>
              <a:t> </a:t>
            </a:r>
            <a:r>
              <a:rPr lang="en-IN" sz="2400" dirty="0" err="1" smtClean="0">
                <a:solidFill>
                  <a:schemeClr val="tx1"/>
                </a:solidFill>
              </a:rPr>
              <a:t>Sayali</a:t>
            </a:r>
            <a:r>
              <a:rPr lang="en-IN" sz="2400" dirty="0" smtClean="0">
                <a:solidFill>
                  <a:schemeClr val="tx1"/>
                </a:solidFill>
              </a:rPr>
              <a:t> </a:t>
            </a:r>
            <a:r>
              <a:rPr lang="en-IN" sz="2400" dirty="0" err="1" smtClean="0">
                <a:solidFill>
                  <a:schemeClr val="tx1"/>
                </a:solidFill>
              </a:rPr>
              <a:t>Kantilal</a:t>
            </a:r>
            <a:r>
              <a:rPr lang="en-IN" sz="2400" dirty="0" smtClean="0">
                <a:solidFill>
                  <a:schemeClr val="tx1"/>
                </a:solidFill>
              </a:rPr>
              <a:t/>
            </a:r>
            <a:br>
              <a:rPr lang="en-IN" sz="2400" dirty="0" smtClean="0">
                <a:solidFill>
                  <a:schemeClr val="tx1"/>
                </a:solidFill>
              </a:rPr>
            </a:br>
            <a:r>
              <a:rPr lang="en-IN" sz="2400" dirty="0" err="1" smtClean="0">
                <a:solidFill>
                  <a:schemeClr val="tx1"/>
                </a:solidFill>
              </a:rPr>
              <a:t>Class:Msc</a:t>
            </a:r>
            <a:r>
              <a:rPr lang="en-IN" sz="2400" dirty="0" smtClean="0">
                <a:solidFill>
                  <a:schemeClr val="tx1"/>
                </a:solidFill>
              </a:rPr>
              <a:t>(Computer Science)-I</a:t>
            </a:r>
            <a:br>
              <a:rPr lang="en-IN" sz="2400" dirty="0" smtClean="0">
                <a:solidFill>
                  <a:schemeClr val="tx1"/>
                </a:solidFill>
              </a:rPr>
            </a:br>
            <a:r>
              <a:rPr lang="en-IN" sz="2400" dirty="0" smtClean="0">
                <a:solidFill>
                  <a:schemeClr val="tx1"/>
                </a:solidFill>
              </a:rPr>
              <a:t>Roll No-20</a:t>
            </a:r>
            <a:br>
              <a:rPr lang="en-IN" sz="2400" dirty="0" smtClean="0">
                <a:solidFill>
                  <a:schemeClr val="tx1"/>
                </a:solidFill>
              </a:rPr>
            </a:br>
            <a:r>
              <a:rPr lang="en-IN" sz="2400" dirty="0" smtClean="0">
                <a:solidFill>
                  <a:schemeClr val="tx1"/>
                </a:solidFill>
              </a:rPr>
              <a:t>Seminar </a:t>
            </a:r>
            <a:r>
              <a:rPr lang="en-IN" sz="2400" dirty="0" err="1" smtClean="0">
                <a:solidFill>
                  <a:schemeClr val="tx1"/>
                </a:solidFill>
              </a:rPr>
              <a:t>Topic:RESTful</a:t>
            </a:r>
            <a:r>
              <a:rPr lang="en-IN" sz="2400" dirty="0" smtClean="0">
                <a:solidFill>
                  <a:schemeClr val="tx1"/>
                </a:solidFill>
              </a:rPr>
              <a:t> Architecture</a:t>
            </a:r>
            <a:endParaRPr lang="en-IN" sz="2400" dirty="0">
              <a:solidFill>
                <a:schemeClr val="tx1"/>
              </a:solidFill>
            </a:endParaRPr>
          </a:p>
        </p:txBody>
      </p:sp>
    </p:spTree>
    <p:extLst>
      <p:ext uri="{BB962C8B-B14F-4D97-AF65-F5344CB8AC3E}">
        <p14:creationId xmlns:p14="http://schemas.microsoft.com/office/powerpoint/2010/main" val="369785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 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705904"/>
            <a:ext cx="5040560" cy="330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52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IN" dirty="0"/>
          </a:p>
        </p:txBody>
      </p:sp>
      <p:sp>
        <p:nvSpPr>
          <p:cNvPr id="3" name="Content Placeholder 2"/>
          <p:cNvSpPr>
            <a:spLocks noGrp="1"/>
          </p:cNvSpPr>
          <p:nvPr>
            <p:ph idx="1"/>
          </p:nvPr>
        </p:nvSpPr>
        <p:spPr/>
        <p:txBody>
          <a:bodyPr>
            <a:normAutofit lnSpcReduction="10000"/>
          </a:bodyPr>
          <a:lstStyle/>
          <a:p>
            <a:r>
              <a:rPr lang="en-US" sz="1800" b="1" dirty="0"/>
              <a:t>1. Easy to integrate</a:t>
            </a:r>
          </a:p>
          <a:p>
            <a:r>
              <a:rPr lang="en-US" sz="1800" dirty="0"/>
              <a:t>A decent </a:t>
            </a:r>
            <a:r>
              <a:rPr lang="en-US" sz="1800" dirty="0" err="1"/>
              <a:t>RESTful</a:t>
            </a:r>
            <a:r>
              <a:rPr lang="en-US" sz="1800" dirty="0"/>
              <a:t> API may be found from the very first URI. This isn’t to say that each application that uses your service will know what to do automatically. It does, however, make things easier for the developer who is attempting to connect your API.</a:t>
            </a:r>
          </a:p>
          <a:p>
            <a:r>
              <a:rPr lang="en-US" sz="1800" b="1" dirty="0"/>
              <a:t>2. Use of HTTP</a:t>
            </a:r>
          </a:p>
          <a:p>
            <a:r>
              <a:rPr lang="en-US" sz="1800" dirty="0"/>
              <a:t>The usage of ubiquitous standards is another characteristic for ease of integration that has to do with REST over HTTP (THE most popular implementation of REST). Speaking of HTTP, the web’s protocol, and outputting JSON or </a:t>
            </a:r>
            <a:r>
              <a:rPr lang="en-US" sz="1800" dirty="0" err="1"/>
              <a:t>ATOMPub</a:t>
            </a:r>
            <a:r>
              <a:rPr lang="en-US" sz="1800" dirty="0"/>
              <a:t> means finding a library that can connect to you in any language and the platform is much easier.</a:t>
            </a:r>
          </a:p>
          <a:p>
            <a:r>
              <a:rPr lang="en-US" sz="1800" b="1" dirty="0"/>
              <a:t>3. Scalability</a:t>
            </a:r>
          </a:p>
          <a:p>
            <a:r>
              <a:rPr lang="en-US" sz="1800" dirty="0"/>
              <a:t>Stateless communication and a replicated repository provide a high level of scalability. With REST APIs, scaling up an existing website is easier when it is compared with something like SOAP</a:t>
            </a:r>
            <a:r>
              <a:rPr lang="en-US" sz="1800" dirty="0" smtClean="0"/>
              <a:t>.</a:t>
            </a:r>
            <a:endParaRPr lang="en-US" sz="1800" dirty="0"/>
          </a:p>
        </p:txBody>
      </p:sp>
    </p:spTree>
    <p:extLst>
      <p:ext uri="{BB962C8B-B14F-4D97-AF65-F5344CB8AC3E}">
        <p14:creationId xmlns:p14="http://schemas.microsoft.com/office/powerpoint/2010/main" val="345729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04664"/>
            <a:ext cx="7272808" cy="5078313"/>
          </a:xfrm>
          <a:prstGeom prst="rect">
            <a:avLst/>
          </a:prstGeom>
        </p:spPr>
        <p:txBody>
          <a:bodyPr wrap="square">
            <a:spAutoFit/>
          </a:bodyPr>
          <a:lstStyle/>
          <a:p>
            <a:r>
              <a:rPr lang="en-US" b="1" dirty="0" smtClean="0"/>
              <a:t>4. Independence</a:t>
            </a:r>
          </a:p>
          <a:p>
            <a:r>
              <a:rPr lang="en-US" dirty="0" smtClean="0"/>
              <a:t>Because of the separation between client and server, the REST protocol allows for autonomous development across several sections of a project. Furthermore, the REST API is adaptable to operational syntax and platform. This allows testing in a variety of contexts throughout development.</a:t>
            </a:r>
          </a:p>
          <a:p>
            <a:r>
              <a:rPr lang="en-US" b="1" dirty="0" smtClean="0"/>
              <a:t>5. Uniform Interface</a:t>
            </a:r>
          </a:p>
          <a:p>
            <a:r>
              <a:rPr lang="en-US" dirty="0" smtClean="0"/>
              <a:t>When creating a REST API, developers agree to follow the same standards. Hence, the output is a consistent interface across all APIs. This interface functions as a contract between the client and the service, and it is shared by all REST APIs. How is this useful? When developers utilize APIs, they require global ideas to ensure that they can communicate with one another.</a:t>
            </a:r>
          </a:p>
          <a:p>
            <a:r>
              <a:rPr lang="en-US" b="1" dirty="0" smtClean="0"/>
              <a:t>6. Layered System</a:t>
            </a:r>
          </a:p>
          <a:p>
            <a:r>
              <a:rPr lang="en-US" dirty="0" smtClean="0"/>
              <a:t>Every REST-enabled component has no access to components other than the one with whom it is communicating. This means, that a client who connects to an intermediary component does not know with whom that component will engage later. This encourages developers to design separate components that are easy to upgrade.</a:t>
            </a:r>
          </a:p>
          <a:p>
            <a:endParaRPr lang="en-IN" dirty="0"/>
          </a:p>
        </p:txBody>
      </p:sp>
    </p:spTree>
    <p:extLst>
      <p:ext uri="{BB962C8B-B14F-4D97-AF65-F5344CB8AC3E}">
        <p14:creationId xmlns:p14="http://schemas.microsoft.com/office/powerpoint/2010/main" val="230850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REST?</a:t>
            </a:r>
            <a:endParaRPr lang="en-IN" dirty="0"/>
          </a:p>
        </p:txBody>
      </p:sp>
      <p:sp>
        <p:nvSpPr>
          <p:cNvPr id="3" name="Content Placeholder 2"/>
          <p:cNvSpPr>
            <a:spLocks noGrp="1"/>
          </p:cNvSpPr>
          <p:nvPr>
            <p:ph idx="1"/>
          </p:nvPr>
        </p:nvSpPr>
        <p:spPr>
          <a:xfrm>
            <a:off x="611560" y="2204864"/>
            <a:ext cx="7931224" cy="4137323"/>
          </a:xfrm>
        </p:spPr>
        <p:txBody>
          <a:bodyPr>
            <a:normAutofit/>
          </a:bodyPr>
          <a:lstStyle/>
          <a:p>
            <a:r>
              <a:rPr lang="en-US" sz="2400" dirty="0"/>
              <a:t>REST is an acronym for </a:t>
            </a:r>
            <a:r>
              <a:rPr lang="en-US" sz="2400" b="1" dirty="0" err="1"/>
              <a:t>RE</a:t>
            </a:r>
            <a:r>
              <a:rPr lang="en-US" sz="2400" dirty="0" err="1"/>
              <a:t>presentational</a:t>
            </a:r>
            <a:r>
              <a:rPr lang="en-US" sz="2400" dirty="0"/>
              <a:t> </a:t>
            </a:r>
            <a:r>
              <a:rPr lang="en-US" sz="2400" b="1" dirty="0"/>
              <a:t>S</a:t>
            </a:r>
            <a:r>
              <a:rPr lang="en-US" sz="2400" dirty="0"/>
              <a:t>tate </a:t>
            </a:r>
            <a:r>
              <a:rPr lang="en-US" sz="2400" b="1" dirty="0"/>
              <a:t>T</a:t>
            </a:r>
            <a:r>
              <a:rPr lang="en-US" sz="2400" dirty="0"/>
              <a:t>ransfer and an architectural style for </a:t>
            </a:r>
            <a:r>
              <a:rPr lang="en-US" sz="2400" b="1" dirty="0"/>
              <a:t>distributed hypermedia systems</a:t>
            </a:r>
            <a:r>
              <a:rPr lang="en-US" sz="2400" dirty="0"/>
              <a:t>. Roy Fielding first presented it in 2000 in his famous </a:t>
            </a:r>
            <a:r>
              <a:rPr lang="en-US" sz="2400" dirty="0">
                <a:hlinkClick r:id="rId2"/>
              </a:rPr>
              <a:t>dissertation</a:t>
            </a:r>
            <a:r>
              <a:rPr lang="en-US" sz="2400" dirty="0"/>
              <a:t>.</a:t>
            </a:r>
          </a:p>
          <a:p>
            <a:r>
              <a:rPr lang="en-US" sz="2400" dirty="0"/>
              <a:t>Like other architectural styles, REST has its guiding principles and constraints. These principles must be satisfied if a service interface needs to be referred to as </a:t>
            </a:r>
            <a:r>
              <a:rPr lang="en-US" sz="2400" b="1" dirty="0" err="1"/>
              <a:t>RESTful</a:t>
            </a:r>
            <a:r>
              <a:rPr lang="en-US" sz="2400" dirty="0"/>
              <a:t>.</a:t>
            </a:r>
          </a:p>
          <a:p>
            <a:endParaRPr lang="en-IN" sz="2400" dirty="0"/>
          </a:p>
        </p:txBody>
      </p:sp>
    </p:spTree>
    <p:extLst>
      <p:ext uri="{BB962C8B-B14F-4D97-AF65-F5344CB8AC3E}">
        <p14:creationId xmlns:p14="http://schemas.microsoft.com/office/powerpoint/2010/main" val="46007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Guiding Principles of REST</a:t>
            </a:r>
            <a:br>
              <a:rPr lang="en-US" b="1" dirty="0" smtClean="0"/>
            </a:b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endParaRPr lang="en-US" b="1" dirty="0"/>
          </a:p>
          <a:p>
            <a:r>
              <a:rPr lang="en-US" dirty="0"/>
              <a:t>The six guiding principles or </a:t>
            </a:r>
            <a:r>
              <a:rPr lang="en-US" dirty="0">
                <a:hlinkClick r:id="rId2"/>
              </a:rPr>
              <a:t>constraints of the </a:t>
            </a:r>
            <a:r>
              <a:rPr lang="en-US" dirty="0" err="1">
                <a:hlinkClick r:id="rId2"/>
              </a:rPr>
              <a:t>RESTful</a:t>
            </a:r>
            <a:r>
              <a:rPr lang="en-US" dirty="0">
                <a:hlinkClick r:id="rId2"/>
              </a:rPr>
              <a:t> architecture</a:t>
            </a:r>
            <a:r>
              <a:rPr lang="en-US" dirty="0"/>
              <a:t> are:</a:t>
            </a:r>
          </a:p>
          <a:p>
            <a:r>
              <a:rPr lang="en-US" sz="5100" b="1" dirty="0"/>
              <a:t>1.1. Uniform Interface</a:t>
            </a:r>
          </a:p>
          <a:p>
            <a:r>
              <a:rPr lang="en-US" sz="3400" dirty="0"/>
              <a:t>By applying the </a:t>
            </a:r>
            <a:r>
              <a:rPr lang="en-US" sz="3400" dirty="0">
                <a:hlinkClick r:id="rId3"/>
              </a:rPr>
              <a:t>principle of generality</a:t>
            </a:r>
            <a:r>
              <a:rPr lang="en-US" sz="3400" dirty="0"/>
              <a:t> to the components interface, we can simplify the overall system architecture and improve the visibility of interactions.</a:t>
            </a:r>
          </a:p>
          <a:p>
            <a:r>
              <a:rPr lang="en-US" sz="3400" dirty="0"/>
              <a:t>Multiple architectural constraints help in obtaining a uniform interface and guiding the behavior of components.</a:t>
            </a:r>
          </a:p>
          <a:p>
            <a:r>
              <a:rPr lang="en-US" sz="3400" dirty="0"/>
              <a:t>The following four constraints can achieve a uniform REST interface:</a:t>
            </a:r>
          </a:p>
          <a:p>
            <a:r>
              <a:rPr lang="en-US" sz="3400" b="1" dirty="0"/>
              <a:t>Identification of resources</a:t>
            </a:r>
            <a:r>
              <a:rPr lang="en-US" sz="3400" dirty="0"/>
              <a:t> – The interface must uniquely identify each resource involved in the interaction between the client and the server.</a:t>
            </a:r>
          </a:p>
          <a:p>
            <a:r>
              <a:rPr lang="en-US" sz="3400" b="1" dirty="0"/>
              <a:t>Manipulation of resources through representations</a:t>
            </a:r>
            <a:r>
              <a:rPr lang="en-US" sz="3400" dirty="0"/>
              <a:t> – The resources should have uniform representations in the server response. API consumers should use these representations to modify the resources state in the server.</a:t>
            </a:r>
          </a:p>
          <a:p>
            <a:r>
              <a:rPr lang="en-US" sz="3400" b="1" dirty="0"/>
              <a:t>Self-descriptive messages</a:t>
            </a:r>
            <a:r>
              <a:rPr lang="en-US" sz="3400" dirty="0"/>
              <a:t> – Each resource representation should carry enough information to describe how to process the message. It should also provide information of the additional actions that the client can perform on the resource.</a:t>
            </a:r>
          </a:p>
          <a:p>
            <a:r>
              <a:rPr lang="en-US" sz="3400" b="1" dirty="0"/>
              <a:t>Hypermedia as the engine of application state</a:t>
            </a:r>
            <a:r>
              <a:rPr lang="en-US" sz="3400" dirty="0"/>
              <a:t> – The client should have only the initial URI of the application. The client application should dynamically drive all other resources and interactions with the use of hyperlinks.</a:t>
            </a:r>
          </a:p>
          <a:p>
            <a:endParaRPr lang="en-IN" dirty="0"/>
          </a:p>
        </p:txBody>
      </p:sp>
    </p:spTree>
    <p:extLst>
      <p:ext uri="{BB962C8B-B14F-4D97-AF65-F5344CB8AC3E}">
        <p14:creationId xmlns:p14="http://schemas.microsoft.com/office/powerpoint/2010/main" val="378361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Client-Server</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dirty="0"/>
              <a:t>The client-server design pattern enforces the </a:t>
            </a:r>
            <a:r>
              <a:rPr lang="en-US" sz="2000" b="1" dirty="0"/>
              <a:t>separation of concerns</a:t>
            </a:r>
            <a:r>
              <a:rPr lang="en-US" sz="2000" dirty="0"/>
              <a:t>, which helps the client and the server components evolve independently.</a:t>
            </a:r>
          </a:p>
          <a:p>
            <a:r>
              <a:rPr lang="en-US" sz="2000" dirty="0"/>
              <a:t>By separating the user interface concerns (client) from the data storage concerns (server), we improve the portability of the user interface across multiple platforms and improve scalability by simplifying the server components.</a:t>
            </a:r>
          </a:p>
          <a:p>
            <a:r>
              <a:rPr lang="en-US" sz="2000" dirty="0"/>
              <a:t>While the client and the server evolve, we have to make sure that the interface/contract between the client and the server does not break.</a:t>
            </a:r>
          </a:p>
          <a:p>
            <a:endParaRPr lang="en-IN" sz="2000" dirty="0"/>
          </a:p>
        </p:txBody>
      </p:sp>
    </p:spTree>
    <p:extLst>
      <p:ext uri="{BB962C8B-B14F-4D97-AF65-F5344CB8AC3E}">
        <p14:creationId xmlns:p14="http://schemas.microsoft.com/office/powerpoint/2010/main" val="42797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Stateless</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a:p>
          <a:p>
            <a:r>
              <a:rPr lang="en-US" sz="2400" dirty="0">
                <a:hlinkClick r:id="rId2"/>
              </a:rPr>
              <a:t>Statelessness</a:t>
            </a:r>
            <a:r>
              <a:rPr lang="en-US" sz="2400" dirty="0"/>
              <a:t> mandates that each request from the client to the server must contain all of the information necessary to understand and complete the request.</a:t>
            </a:r>
          </a:p>
          <a:p>
            <a:r>
              <a:rPr lang="en-US" sz="2400" dirty="0"/>
              <a:t>The server cannot take advantage of any previously stored context information on the server.</a:t>
            </a:r>
          </a:p>
          <a:p>
            <a:r>
              <a:rPr lang="en-US" sz="2400" dirty="0"/>
              <a:t>For this reason, the client application must entirely keep the session state.</a:t>
            </a:r>
          </a:p>
          <a:p>
            <a:endParaRPr lang="en-IN" sz="2400" dirty="0"/>
          </a:p>
        </p:txBody>
      </p:sp>
    </p:spTree>
    <p:extLst>
      <p:ext uri="{BB962C8B-B14F-4D97-AF65-F5344CB8AC3E}">
        <p14:creationId xmlns:p14="http://schemas.microsoft.com/office/powerpoint/2010/main" val="89522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Cacheable</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dirty="0"/>
              <a:t>The </a:t>
            </a:r>
            <a:r>
              <a:rPr lang="en-US" sz="2000" dirty="0">
                <a:hlinkClick r:id="rId2"/>
              </a:rPr>
              <a:t>cacheable constraint</a:t>
            </a:r>
            <a:r>
              <a:rPr lang="en-US" sz="2000" dirty="0"/>
              <a:t> requires that a response should implicitly or explicitly label itself as cacheable or non-cacheable.</a:t>
            </a:r>
          </a:p>
          <a:p>
            <a:r>
              <a:rPr lang="en-US" sz="2000" dirty="0"/>
              <a:t>If the response is cacheable, the client application gets the right to reuse the response data later for equivalent requests and a specified period</a:t>
            </a:r>
            <a:r>
              <a:rPr lang="en-US" sz="2000" dirty="0" smtClean="0"/>
              <a:t>.</a:t>
            </a:r>
            <a:endParaRPr lang="en-US" sz="2000" dirty="0"/>
          </a:p>
        </p:txBody>
      </p:sp>
    </p:spTree>
    <p:extLst>
      <p:ext uri="{BB962C8B-B14F-4D97-AF65-F5344CB8AC3E}">
        <p14:creationId xmlns:p14="http://schemas.microsoft.com/office/powerpoint/2010/main" val="60499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Layered System</a:t>
            </a:r>
            <a:br>
              <a:rPr lang="en-US" dirty="0" smtClean="0"/>
            </a:br>
            <a:endParaRPr lang="en-IN" dirty="0"/>
          </a:p>
        </p:txBody>
      </p:sp>
      <p:sp>
        <p:nvSpPr>
          <p:cNvPr id="3" name="Content Placeholder 2"/>
          <p:cNvSpPr>
            <a:spLocks noGrp="1"/>
          </p:cNvSpPr>
          <p:nvPr>
            <p:ph idx="1"/>
          </p:nvPr>
        </p:nvSpPr>
        <p:spPr/>
        <p:txBody>
          <a:bodyPr>
            <a:normAutofit/>
          </a:bodyPr>
          <a:lstStyle/>
          <a:p>
            <a:r>
              <a:rPr lang="en-US" sz="2800" dirty="0" smtClean="0"/>
              <a:t>The layered system style allows an architecture to be composed of hierarchical layers by constraining component behavior.</a:t>
            </a:r>
          </a:p>
          <a:p>
            <a:r>
              <a:rPr lang="en-US" sz="2800" dirty="0" smtClean="0"/>
              <a:t>For example, in a layered system, each component cannot see beyond the immediate layer they are interacting with.</a:t>
            </a:r>
          </a:p>
          <a:p>
            <a:endParaRPr lang="en-IN" sz="2800" dirty="0"/>
          </a:p>
        </p:txBody>
      </p:sp>
    </p:spTree>
    <p:extLst>
      <p:ext uri="{BB962C8B-B14F-4D97-AF65-F5344CB8AC3E}">
        <p14:creationId xmlns:p14="http://schemas.microsoft.com/office/powerpoint/2010/main" val="213035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1.6. Code on Demand (</a:t>
            </a:r>
            <a:r>
              <a:rPr lang="en-US" i="1" dirty="0" smtClean="0"/>
              <a:t>Optional</a:t>
            </a:r>
            <a:r>
              <a:rPr lang="en-US" dirty="0" smtClean="0"/>
              <a:t>)</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endParaRPr lang="en-US" sz="2400" dirty="0" smtClean="0"/>
          </a:p>
          <a:p>
            <a:r>
              <a:rPr lang="en-US" sz="2400" dirty="0" smtClean="0"/>
              <a:t>REST also allows client functionality to extend by downloading and executing code in the form of applets or scripts.</a:t>
            </a:r>
          </a:p>
          <a:p>
            <a:r>
              <a:rPr lang="en-US" sz="2400" dirty="0" smtClean="0"/>
              <a:t>The downloaded code simplifies clients by reducing the number of features required to be pre-implemented. Servers can provide part of features delivered to the client in the form of code, and the client only needs to execute the code.</a:t>
            </a:r>
          </a:p>
          <a:p>
            <a:endParaRPr lang="en-IN" dirty="0" smtClean="0"/>
          </a:p>
          <a:p>
            <a:endParaRPr lang="en-IN" dirty="0"/>
          </a:p>
        </p:txBody>
      </p:sp>
    </p:spTree>
    <p:extLst>
      <p:ext uri="{BB962C8B-B14F-4D97-AF65-F5344CB8AC3E}">
        <p14:creationId xmlns:p14="http://schemas.microsoft.com/office/powerpoint/2010/main" val="339308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endParaRPr lang="en-US" b="1" dirty="0"/>
          </a:p>
          <a:p>
            <a:r>
              <a:rPr lang="en-US" dirty="0"/>
              <a:t>While navigation represents the endpoints, the methods represent the actions. For each URL, it is important to understand what kind of action the user wants to perform. For instance, in all the above URLs, the user only wants to get data from the server. In such cases, the method will always be GET. Here is the list of all methods supported for any REST API.</a:t>
            </a:r>
          </a:p>
          <a:p>
            <a:r>
              <a:rPr lang="en-US" b="1" dirty="0"/>
              <a:t>GET</a:t>
            </a:r>
            <a:r>
              <a:rPr lang="en-US" dirty="0"/>
              <a:t> – This is an HTTP method used to get data from the server.</a:t>
            </a:r>
            <a:br>
              <a:rPr lang="en-US" dirty="0"/>
            </a:br>
            <a:r>
              <a:rPr lang="en-US" b="1" dirty="0"/>
              <a:t>POST</a:t>
            </a:r>
            <a:r>
              <a:rPr lang="en-US" dirty="0"/>
              <a:t> – This is used to send or push data to the server. Hence, if the user needs to update data on the server, it is POST that is required.</a:t>
            </a:r>
            <a:br>
              <a:rPr lang="en-US" dirty="0"/>
            </a:br>
            <a:r>
              <a:rPr lang="en-US" b="1" dirty="0"/>
              <a:t>PUT</a:t>
            </a:r>
            <a:r>
              <a:rPr lang="en-US" dirty="0"/>
              <a:t> – This is to update existing information in the server.</a:t>
            </a:r>
            <a:br>
              <a:rPr lang="en-US" dirty="0"/>
            </a:br>
            <a:r>
              <a:rPr lang="en-US" b="1" dirty="0"/>
              <a:t>DELETE</a:t>
            </a:r>
            <a:r>
              <a:rPr lang="en-US" dirty="0"/>
              <a:t> – As the action suggests, this method will allow deleting an existing data from the server.</a:t>
            </a:r>
          </a:p>
          <a:p>
            <a:endParaRPr lang="en-IN" dirty="0"/>
          </a:p>
        </p:txBody>
      </p:sp>
    </p:spTree>
    <p:extLst>
      <p:ext uri="{BB962C8B-B14F-4D97-AF65-F5344CB8AC3E}">
        <p14:creationId xmlns:p14="http://schemas.microsoft.com/office/powerpoint/2010/main" val="3952288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TotalTime>
  <Words>429</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Name:Kale Sayali Kantilal Class:Msc(Computer Science)-I Roll No-20 Seminar Topic:RESTful Architecture</vt:lpstr>
      <vt:lpstr>What is REST?</vt:lpstr>
      <vt:lpstr>1. Guiding Principles of REST </vt:lpstr>
      <vt:lpstr>1.2. Client-Server </vt:lpstr>
      <vt:lpstr>1.3. Stateless</vt:lpstr>
      <vt:lpstr>1.4. Cacheable </vt:lpstr>
      <vt:lpstr>1.5. Layered System </vt:lpstr>
      <vt:lpstr>1.6. Code on Demand (Optional) </vt:lpstr>
      <vt:lpstr>Methods </vt:lpstr>
      <vt:lpstr>REST Architecture</vt:lpstr>
      <vt:lpstr>Advantages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Name:Kale Sayali Kantilal Class:Msc(Computer Science)-I Roll No-20 Seminar Topic:REST Architecture</dc:title>
  <dc:creator>Admin</dc:creator>
  <cp:lastModifiedBy>Admin</cp:lastModifiedBy>
  <cp:revision>6</cp:revision>
  <dcterms:created xsi:type="dcterms:W3CDTF">2023-01-18T09:37:28Z</dcterms:created>
  <dcterms:modified xsi:type="dcterms:W3CDTF">2023-01-18T11:28:28Z</dcterms:modified>
</cp:coreProperties>
</file>