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ayak.i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0a5481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0a5481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Hey Everyone!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My name is Sayak Sarkar and I work as a Senior Software Engineer at Red Hat!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Professionally, I mostly dabble with Web &amp; Cloud Technologies however, outside the professional realm, I’m an Open Source enthusiast and a privacy evangelist with an eye towards shiny new emerging tech in both the hardware and software world!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0a54813b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0a54813b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 questions are welcome!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0a54813b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0a54813b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Thank You!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find more about me on my webpage at </a:t>
            </a:r>
            <a:r>
              <a:rPr lang="en-GB" u="sng">
                <a:solidFill>
                  <a:schemeClr val="hlink"/>
                </a:solidFill>
                <a:hlinkClick r:id="rId2"/>
              </a:rPr>
              <a:t>https://sayak.in</a:t>
            </a:r>
            <a:r>
              <a:rPr lang="en-GB"/>
              <a:t> or contact me on twitter at @sayak_sarkar!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0a54813b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0a54813b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0a54813b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0a54813b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0a54813b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0a54813b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team of developers at Fb looked at the top 20 Github projects and found an interesting trend. 20% of these projects had documentation in the form of a README, while 80% of the projects have documentation using websites. None of them had no documentation, which means that all of them had documentation.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proves how important documentation is. Even more importantly, it consolidates the notion that Documentation websites helps projects to provide a better user experience for their consumers.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0a54813b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0a54813b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Ok, so we all like websites and documentation websites are just the best! So why aren’t there documentation websites for more projects out there?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Well, it is because it is a lot of work! It can be quite laborious and time consuming a process.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would need to have a set of artwork ready, then you would have to dabble with some html, css and javascript to get your components ready.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To top it all if you want to have a good documentation website then, you might also have to build a lot of features into it, document search, navigation,  versioning, etc. More often than not project maintainers simply don’t have the bandwidth in terms of time and manpower to put into it. So </a:t>
            </a:r>
            <a:r>
              <a:rPr lang="en-GB"/>
              <a:t>documentation</a:t>
            </a:r>
            <a:r>
              <a:rPr lang="en-GB"/>
              <a:t> websites, tend to take backseat in terms of deliverables and priorities.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what’s solution then?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0a5481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0a5481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Well, fear not! This is where we Docusaurus comes to our rescue!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0a5481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0a5481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Docusaurus is a static site generator that helps you to develop websites quickly and easily. Even though there are already quite a few static site generators like Jekyll out there, you still need to build out quite a lot of documentation specific features for them, and even then there might be quite a lot of issues in scaling such sites when it comes to versioning and localization.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0a54813b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0a54813b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Algolia is a search as a service provider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There’s a high chance that you have already used sites that are powered by Docusaurus. These include React Native, Babel, Create React and Prettier.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0a54813b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0a54813b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915125"/>
            <a:ext cx="8520600" cy="1185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FFFFFF"/>
                </a:solidFill>
              </a:rPr>
              <a:t>Howdy</a:t>
            </a:r>
            <a:r>
              <a:rPr lang="en-GB">
                <a:solidFill>
                  <a:srgbClr val="FFFFFF"/>
                </a:solidFill>
              </a:rPr>
              <a:t> Docusaurus! </a:t>
            </a:r>
            <a:r>
              <a:rPr b="1" lang="en-GB">
                <a:solidFill>
                  <a:srgbClr val="FFFFFF"/>
                </a:solidFill>
              </a:rPr>
              <a:t>👋</a:t>
            </a:r>
            <a:endParaRPr>
              <a:solidFill>
                <a:srgbClr val="FFFFFF"/>
              </a:solidFill>
            </a:endParaRPr>
          </a:p>
        </p:txBody>
      </p:sp>
      <p:sp>
        <p:nvSpPr>
          <p:cNvPr id="55" name="Google Shape;55;p13"/>
          <p:cNvSpPr txBox="1"/>
          <p:nvPr>
            <p:ph idx="1" type="subTitle"/>
          </p:nvPr>
        </p:nvSpPr>
        <p:spPr>
          <a:xfrm>
            <a:off x="616500" y="3938125"/>
            <a:ext cx="4260300" cy="843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latin typeface="Roboto"/>
                <a:ea typeface="Roboto"/>
                <a:cs typeface="Roboto"/>
                <a:sym typeface="Roboto"/>
              </a:rPr>
              <a:t>Sayak Sarkar </a:t>
            </a:r>
            <a:endParaRPr sz="1800">
              <a:solidFill>
                <a:schemeClr val="lt2"/>
              </a:solidFill>
              <a:latin typeface="Roboto"/>
              <a:ea typeface="Roboto"/>
              <a:cs typeface="Roboto"/>
              <a:sym typeface="Roboto"/>
            </a:endParaRPr>
          </a:p>
          <a:p>
            <a:pPr indent="0" lvl="0" marL="0" rtl="0" algn="l">
              <a:spcBef>
                <a:spcPts val="0"/>
              </a:spcBef>
              <a:spcAft>
                <a:spcPts val="0"/>
              </a:spcAft>
              <a:buNone/>
            </a:pPr>
            <a:r>
              <a:rPr lang="en-GB" sz="1200">
                <a:solidFill>
                  <a:schemeClr val="lt2"/>
                </a:solidFill>
                <a:latin typeface="Roboto"/>
                <a:ea typeface="Roboto"/>
                <a:cs typeface="Roboto"/>
                <a:sym typeface="Roboto"/>
              </a:rPr>
              <a:t>Senior Software Engineer</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en-GB" sz="1200">
                <a:solidFill>
                  <a:schemeClr val="lt2"/>
                </a:solidFill>
                <a:latin typeface="Roboto"/>
                <a:ea typeface="Roboto"/>
                <a:cs typeface="Roboto"/>
                <a:sym typeface="Roboto"/>
              </a:rPr>
              <a:t>Red Hat Inc.</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2400">
              <a:solidFill>
                <a:schemeClr val="lt2"/>
              </a:solidFill>
              <a:latin typeface="Roboto"/>
              <a:ea typeface="Roboto"/>
              <a:cs typeface="Roboto"/>
              <a:sym typeface="Roboto"/>
            </a:endParaRPr>
          </a:p>
        </p:txBody>
      </p:sp>
      <p:sp>
        <p:nvSpPr>
          <p:cNvPr id="56" name="Google Shape;56;p13"/>
          <p:cNvSpPr txBox="1"/>
          <p:nvPr>
            <p:ph idx="1" type="subTitle"/>
          </p:nvPr>
        </p:nvSpPr>
        <p:spPr>
          <a:xfrm>
            <a:off x="4283900" y="4111675"/>
            <a:ext cx="4250700" cy="496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r">
              <a:spcBef>
                <a:spcPts val="0"/>
              </a:spcBef>
              <a:spcAft>
                <a:spcPts val="0"/>
              </a:spcAft>
              <a:buNone/>
            </a:pPr>
            <a:r>
              <a:rPr lang="en-GB" sz="1200">
                <a:solidFill>
                  <a:schemeClr val="lt2"/>
                </a:solidFill>
                <a:latin typeface="Roboto"/>
                <a:ea typeface="Roboto"/>
                <a:cs typeface="Roboto"/>
                <a:sym typeface="Roboto"/>
              </a:rPr>
              <a:t>@sayak_sarkar</a:t>
            </a:r>
            <a:endParaRPr sz="1200">
              <a:solidFill>
                <a:schemeClr val="lt2"/>
              </a:solidFill>
              <a:latin typeface="Roboto"/>
              <a:ea typeface="Roboto"/>
              <a:cs typeface="Roboto"/>
              <a:sym typeface="Roboto"/>
            </a:endParaRPr>
          </a:p>
          <a:p>
            <a:pPr indent="0" lvl="0" marL="0" rtl="0" algn="r">
              <a:spcBef>
                <a:spcPts val="0"/>
              </a:spcBef>
              <a:spcAft>
                <a:spcPts val="0"/>
              </a:spcAft>
              <a:buNone/>
            </a:pPr>
            <a:r>
              <a:rPr lang="en-GB" sz="1200">
                <a:solidFill>
                  <a:schemeClr val="lt2"/>
                </a:solidFill>
                <a:latin typeface="Roboto"/>
                <a:ea typeface="Roboto"/>
                <a:cs typeface="Roboto"/>
                <a:sym typeface="Roboto"/>
              </a:rPr>
              <a:t>https://sayak.in</a:t>
            </a:r>
            <a:endParaRPr sz="1200">
              <a:solidFill>
                <a:schemeClr val="lt2"/>
              </a:solidFill>
              <a:latin typeface="Roboto"/>
              <a:ea typeface="Roboto"/>
              <a:cs typeface="Roboto"/>
              <a:sym typeface="Roboto"/>
            </a:endParaRPr>
          </a:p>
        </p:txBody>
      </p:sp>
      <p:sp>
        <p:nvSpPr>
          <p:cNvPr id="57" name="Google Shape;57;p13"/>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solidFill>
                  <a:srgbClr val="FFFFFF"/>
                </a:solidFill>
              </a:rPr>
              <a:t>*Image vectors sourced from: </a:t>
            </a:r>
            <a:r>
              <a:rPr lang="en-GB" sz="500">
                <a:solidFill>
                  <a:srgbClr val="FFFFFF"/>
                </a:solidFill>
              </a:rPr>
              <a:t>https://docusaurus.io</a:t>
            </a:r>
            <a:endParaRPr sz="500">
              <a:solidFill>
                <a:srgbClr val="FFFFFF"/>
              </a:solidFill>
            </a:endParaRPr>
          </a:p>
        </p:txBody>
      </p:sp>
      <p:pic>
        <p:nvPicPr>
          <p:cNvPr id="58" name="Google Shape;58;p13"/>
          <p:cNvPicPr preferRelativeResize="0"/>
          <p:nvPr/>
        </p:nvPicPr>
        <p:blipFill>
          <a:blip r:embed="rId3">
            <a:alphaModFix/>
          </a:blip>
          <a:stretch>
            <a:fillRect/>
          </a:stretch>
        </p:blipFill>
        <p:spPr>
          <a:xfrm rot="-3022241">
            <a:off x="615260" y="3969504"/>
            <a:ext cx="211266" cy="211266"/>
          </a:xfrm>
          <a:prstGeom prst="rect">
            <a:avLst/>
          </a:prstGeom>
          <a:noFill/>
          <a:ln>
            <a:noFill/>
          </a:ln>
        </p:spPr>
      </p:pic>
      <p:sp>
        <p:nvSpPr>
          <p:cNvPr id="59" name="Google Shape;59;p13"/>
          <p:cNvSpPr/>
          <p:nvPr/>
        </p:nvSpPr>
        <p:spPr>
          <a:xfrm>
            <a:off x="2833600" y="573895"/>
            <a:ext cx="3522300" cy="25161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 name="Google Shape;60;p13"/>
          <p:cNvPicPr preferRelativeResize="0"/>
          <p:nvPr/>
        </p:nvPicPr>
        <p:blipFill>
          <a:blip r:embed="rId4">
            <a:alphaModFix/>
          </a:blip>
          <a:stretch>
            <a:fillRect/>
          </a:stretch>
        </p:blipFill>
        <p:spPr>
          <a:xfrm>
            <a:off x="2918150" y="555295"/>
            <a:ext cx="3244924" cy="2516225"/>
          </a:xfrm>
          <a:prstGeom prst="rect">
            <a:avLst/>
          </a:prstGeom>
          <a:noFill/>
          <a:ln>
            <a:noFill/>
          </a:ln>
        </p:spPr>
      </p:pic>
      <p:pic>
        <p:nvPicPr>
          <p:cNvPr id="61" name="Google Shape;61;p13"/>
          <p:cNvPicPr preferRelativeResize="0"/>
          <p:nvPr/>
        </p:nvPicPr>
        <p:blipFill>
          <a:blip r:embed="rId5">
            <a:alphaModFix/>
          </a:blip>
          <a:stretch>
            <a:fillRect/>
          </a:stretch>
        </p:blipFill>
        <p:spPr>
          <a:xfrm>
            <a:off x="5974800" y="540955"/>
            <a:ext cx="3160375" cy="2516217"/>
          </a:xfrm>
          <a:prstGeom prst="rect">
            <a:avLst/>
          </a:prstGeom>
          <a:noFill/>
          <a:ln>
            <a:noFill/>
          </a:ln>
        </p:spPr>
      </p:pic>
      <p:pic>
        <p:nvPicPr>
          <p:cNvPr id="62" name="Google Shape;62;p13"/>
          <p:cNvPicPr preferRelativeResize="0"/>
          <p:nvPr/>
        </p:nvPicPr>
        <p:blipFill>
          <a:blip r:embed="rId5">
            <a:alphaModFix/>
          </a:blip>
          <a:stretch>
            <a:fillRect/>
          </a:stretch>
        </p:blipFill>
        <p:spPr>
          <a:xfrm>
            <a:off x="0" y="540955"/>
            <a:ext cx="3160375" cy="2516217"/>
          </a:xfrm>
          <a:prstGeom prst="rect">
            <a:avLst/>
          </a:prstGeom>
          <a:noFill/>
          <a:ln>
            <a:noFill/>
          </a:ln>
        </p:spPr>
      </p:pic>
      <p:pic>
        <p:nvPicPr>
          <p:cNvPr id="63" name="Google Shape;63;p13"/>
          <p:cNvPicPr preferRelativeResize="0"/>
          <p:nvPr/>
        </p:nvPicPr>
        <p:blipFill>
          <a:blip r:embed="rId6">
            <a:alphaModFix/>
          </a:blip>
          <a:stretch>
            <a:fillRect/>
          </a:stretch>
        </p:blipFill>
        <p:spPr>
          <a:xfrm>
            <a:off x="2064225" y="1085775"/>
            <a:ext cx="2197425" cy="2197425"/>
          </a:xfrm>
          <a:prstGeom prst="rect">
            <a:avLst/>
          </a:prstGeom>
          <a:noFill/>
          <a:ln>
            <a:noFill/>
          </a:ln>
        </p:spPr>
      </p:pic>
      <p:pic>
        <p:nvPicPr>
          <p:cNvPr id="64" name="Google Shape;64;p13"/>
          <p:cNvPicPr preferRelativeResize="0"/>
          <p:nvPr/>
        </p:nvPicPr>
        <p:blipFill>
          <a:blip r:embed="rId7">
            <a:alphaModFix/>
          </a:blip>
          <a:stretch>
            <a:fillRect/>
          </a:stretch>
        </p:blipFill>
        <p:spPr>
          <a:xfrm>
            <a:off x="4283912" y="1100122"/>
            <a:ext cx="1690891" cy="1957050"/>
          </a:xfrm>
          <a:prstGeom prst="rect">
            <a:avLst/>
          </a:prstGeom>
          <a:noFill/>
          <a:ln>
            <a:noFill/>
          </a:ln>
        </p:spPr>
      </p:pic>
      <p:sp>
        <p:nvSpPr>
          <p:cNvPr id="65" name="Google Shape;65;p13"/>
          <p:cNvSpPr/>
          <p:nvPr/>
        </p:nvSpPr>
        <p:spPr>
          <a:xfrm>
            <a:off x="1" y="3058680"/>
            <a:ext cx="9144000" cy="9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p:tgtEl>
                                          <p:spTgt spid="54"/>
                                        </p:tgtEl>
                                        <p:attrNameLst>
                                          <p:attrName>ppt_w</p:attrName>
                                        </p:attrNameLst>
                                      </p:cBhvr>
                                      <p:tavLst>
                                        <p:tav fmla="" tm="0">
                                          <p:val>
                                            <p:strVal val="0"/>
                                          </p:val>
                                        </p:tav>
                                        <p:tav fmla="" tm="100000">
                                          <p:val>
                                            <p:strVal val="#ppt_w"/>
                                          </p:val>
                                        </p:tav>
                                      </p:tavLst>
                                    </p:anim>
                                    <p:anim calcmode="lin" valueType="num">
                                      <p:cBhvr additive="base">
                                        <p:cTn dur="500"/>
                                        <p:tgtEl>
                                          <p:spTgt spid="54"/>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5000"/>
                                        <p:tgtEl>
                                          <p:spTgt spid="54"/>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2500"/>
                                        <p:tgtEl>
                                          <p:spTgt spid="56"/>
                                        </p:tgtEl>
                                      </p:cBhvr>
                                    </p:animEffect>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2500"/>
                                        <p:tgtEl>
                                          <p:spTgt spid="55"/>
                                        </p:tgtEl>
                                      </p:cBhvr>
                                    </p:animEffect>
                                  </p:childTnLst>
                                </p:cTn>
                              </p:par>
                            </p:childTnLst>
                          </p:cTn>
                        </p:par>
                        <p:par>
                          <p:cTn fill="hold">
                            <p:stCondLst>
                              <p:cond delay="7500"/>
                            </p:stCondLst>
                            <p:childTnLst>
                              <p:par>
                                <p:cTn fill="hold" nodeType="afterEffect" presetClass="entr" presetID="2" presetSubtype="8">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1000"/>
                                        <p:tgtEl>
                                          <p:spTgt spid="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31419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666666"/>
                </a:solidFill>
              </a:rPr>
              <a:t>Questions?</a:t>
            </a:r>
            <a:endParaRPr>
              <a:solidFill>
                <a:srgbClr val="666666"/>
              </a:solidFill>
            </a:endParaRPr>
          </a:p>
        </p:txBody>
      </p:sp>
      <p:pic>
        <p:nvPicPr>
          <p:cNvPr id="135" name="Google Shape;135;p22"/>
          <p:cNvPicPr preferRelativeResize="0"/>
          <p:nvPr/>
        </p:nvPicPr>
        <p:blipFill>
          <a:blip r:embed="rId3">
            <a:alphaModFix/>
          </a:blip>
          <a:stretch>
            <a:fillRect/>
          </a:stretch>
        </p:blipFill>
        <p:spPr>
          <a:xfrm>
            <a:off x="3229800" y="1150150"/>
            <a:ext cx="2684399" cy="1928800"/>
          </a:xfrm>
          <a:prstGeom prst="rect">
            <a:avLst/>
          </a:prstGeom>
          <a:noFill/>
          <a:ln>
            <a:noFill/>
          </a:ln>
        </p:spPr>
      </p:pic>
      <p:sp>
        <p:nvSpPr>
          <p:cNvPr id="136" name="Google Shape;136;p22"/>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*Image vectors sourced from: https://www.freepik.com</a:t>
            </a:r>
            <a:endParaRPr sz="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2895600"/>
            <a:ext cx="8520600" cy="146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800"/>
              <a:t>@sayak_sarkar</a:t>
            </a:r>
            <a:endParaRPr sz="1800"/>
          </a:p>
          <a:p>
            <a:pPr indent="0" lvl="0" marL="0" rtl="0" algn="ctr">
              <a:spcBef>
                <a:spcPts val="0"/>
              </a:spcBef>
              <a:spcAft>
                <a:spcPts val="0"/>
              </a:spcAft>
              <a:buClr>
                <a:schemeClr val="dk1"/>
              </a:buClr>
              <a:buSzPts val="1100"/>
              <a:buFont typeface="Arial"/>
              <a:buNone/>
            </a:pPr>
            <a:r>
              <a:rPr lang="en-GB" sz="1800"/>
              <a:t>https://sayak.in</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GB" sz="2400"/>
              <a:t>Thank you! :)</a:t>
            </a:r>
            <a:endParaRPr sz="2400"/>
          </a:p>
        </p:txBody>
      </p:sp>
      <p:pic>
        <p:nvPicPr>
          <p:cNvPr id="142" name="Google Shape;142;p23"/>
          <p:cNvPicPr preferRelativeResize="0"/>
          <p:nvPr/>
        </p:nvPicPr>
        <p:blipFill>
          <a:blip r:embed="rId3">
            <a:alphaModFix/>
          </a:blip>
          <a:stretch>
            <a:fillRect/>
          </a:stretch>
        </p:blipFill>
        <p:spPr>
          <a:xfrm>
            <a:off x="3713461" y="666750"/>
            <a:ext cx="1564675" cy="2228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 name="Shape 69"/>
        <p:cNvGrpSpPr/>
        <p:nvPr/>
      </p:nvGrpSpPr>
      <p:grpSpPr>
        <a:xfrm>
          <a:off x="0" y="0"/>
          <a:ext cx="0" cy="0"/>
          <a:chOff x="0" y="0"/>
          <a:chExt cx="0" cy="0"/>
        </a:xfrm>
      </p:grpSpPr>
      <p:sp>
        <p:nvSpPr>
          <p:cNvPr id="70" name="Google Shape;7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would we cover during this session? </a:t>
            </a:r>
            <a:endParaRPr/>
          </a:p>
        </p:txBody>
      </p:sp>
      <p:sp>
        <p:nvSpPr>
          <p:cNvPr id="71" name="Google Shape;71;p14"/>
          <p:cNvSpPr txBox="1"/>
          <p:nvPr>
            <p:ph idx="1" type="body"/>
          </p:nvPr>
        </p:nvSpPr>
        <p:spPr>
          <a:xfrm>
            <a:off x="311700" y="1152475"/>
            <a:ext cx="32607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sz="3600"/>
              <a:t>Origin</a:t>
            </a:r>
            <a:endParaRPr sz="3600"/>
          </a:p>
        </p:txBody>
      </p:sp>
      <p:sp>
        <p:nvSpPr>
          <p:cNvPr id="72" name="Google Shape;72;p14"/>
          <p:cNvSpPr txBox="1"/>
          <p:nvPr>
            <p:ph idx="1" type="body"/>
          </p:nvPr>
        </p:nvSpPr>
        <p:spPr>
          <a:xfrm>
            <a:off x="3042081" y="1152475"/>
            <a:ext cx="32607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sz="3600"/>
              <a:t>Features</a:t>
            </a:r>
            <a:endParaRPr sz="3600"/>
          </a:p>
        </p:txBody>
      </p:sp>
      <p:sp>
        <p:nvSpPr>
          <p:cNvPr id="73" name="Google Shape;73;p14"/>
          <p:cNvSpPr txBox="1"/>
          <p:nvPr>
            <p:ph idx="1" type="body"/>
          </p:nvPr>
        </p:nvSpPr>
        <p:spPr>
          <a:xfrm>
            <a:off x="5848725" y="1152475"/>
            <a:ext cx="32607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sz="3600"/>
              <a:t>Demo</a:t>
            </a:r>
            <a:endParaRPr sz="3600"/>
          </a:p>
        </p:txBody>
      </p:sp>
      <p:cxnSp>
        <p:nvCxnSpPr>
          <p:cNvPr id="74" name="Google Shape;74;p14"/>
          <p:cNvCxnSpPr/>
          <p:nvPr/>
        </p:nvCxnSpPr>
        <p:spPr>
          <a:xfrm flipH="1" rot="10800000">
            <a:off x="2661418" y="2743017"/>
            <a:ext cx="997200" cy="7200"/>
          </a:xfrm>
          <a:prstGeom prst="straightConnector1">
            <a:avLst/>
          </a:prstGeom>
          <a:noFill/>
          <a:ln cap="flat" cmpd="sng" w="19050">
            <a:solidFill>
              <a:schemeClr val="dk2"/>
            </a:solidFill>
            <a:prstDash val="solid"/>
            <a:round/>
            <a:headEnd len="med" w="med" type="none"/>
            <a:tailEnd len="med" w="med" type="triangle"/>
          </a:ln>
        </p:spPr>
      </p:cxnSp>
      <p:cxnSp>
        <p:nvCxnSpPr>
          <p:cNvPr id="75" name="Google Shape;75;p14"/>
          <p:cNvCxnSpPr/>
          <p:nvPr/>
        </p:nvCxnSpPr>
        <p:spPr>
          <a:xfrm flipH="1" rot="10800000">
            <a:off x="5747824" y="2743017"/>
            <a:ext cx="997200" cy="7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p:nvPr/>
        </p:nvSpPr>
        <p:spPr>
          <a:xfrm>
            <a:off x="0" y="3012925"/>
            <a:ext cx="9144000" cy="2130600"/>
          </a:xfrm>
          <a:prstGeom prst="rect">
            <a:avLst/>
          </a:prstGeom>
          <a:solidFill>
            <a:srgbClr val="64CC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750" y="0"/>
            <a:ext cx="9144000" cy="3471900"/>
          </a:xfrm>
          <a:prstGeom prst="rect">
            <a:avLst/>
          </a:prstGeom>
          <a:solidFill>
            <a:srgbClr val="90F2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15"/>
          <p:cNvPicPr preferRelativeResize="0"/>
          <p:nvPr/>
        </p:nvPicPr>
        <p:blipFill>
          <a:blip r:embed="rId3">
            <a:alphaModFix/>
          </a:blip>
          <a:stretch>
            <a:fillRect/>
          </a:stretch>
        </p:blipFill>
        <p:spPr>
          <a:xfrm>
            <a:off x="-13" y="1763875"/>
            <a:ext cx="9144026" cy="1925050"/>
          </a:xfrm>
          <a:prstGeom prst="rect">
            <a:avLst/>
          </a:prstGeom>
          <a:noFill/>
          <a:ln>
            <a:noFill/>
          </a:ln>
        </p:spPr>
      </p:pic>
      <p:sp>
        <p:nvSpPr>
          <p:cNvPr id="83" name="Google Shape;83;p15"/>
          <p:cNvSpPr txBox="1"/>
          <p:nvPr>
            <p:ph idx="1" type="body"/>
          </p:nvPr>
        </p:nvSpPr>
        <p:spPr>
          <a:xfrm>
            <a:off x="0" y="3802025"/>
            <a:ext cx="9144000" cy="6510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1600"/>
              </a:spcAft>
              <a:buNone/>
            </a:pPr>
            <a:r>
              <a:rPr lang="en-GB" sz="4800">
                <a:solidFill>
                  <a:srgbClr val="FFFFFF"/>
                </a:solidFill>
              </a:rPr>
              <a:t>Origins of Docusaurus...</a:t>
            </a:r>
            <a:endParaRPr sz="4800">
              <a:solidFill>
                <a:srgbClr val="FFFFFF"/>
              </a:solidFill>
            </a:endParaRPr>
          </a:p>
        </p:txBody>
      </p:sp>
      <p:sp>
        <p:nvSpPr>
          <p:cNvPr id="84" name="Google Shape;84;p15"/>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solidFill>
                  <a:srgbClr val="FFFFFF"/>
                </a:solidFill>
              </a:rPr>
              <a:t>*Image vectors sourced from: https://docusaurus.io</a:t>
            </a:r>
            <a:endParaRPr sz="5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13607" y="0"/>
            <a:ext cx="9116787" cy="5143501"/>
          </a:xfrm>
          <a:prstGeom prst="rect">
            <a:avLst/>
          </a:prstGeom>
          <a:noFill/>
          <a:ln>
            <a:noFill/>
          </a:ln>
        </p:spPr>
      </p:pic>
      <p:sp>
        <p:nvSpPr>
          <p:cNvPr id="90" name="Google Shape;90;p16"/>
          <p:cNvSpPr txBox="1"/>
          <p:nvPr/>
        </p:nvSpPr>
        <p:spPr>
          <a:xfrm>
            <a:off x="-8925" y="4935750"/>
            <a:ext cx="24765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solidFill>
                  <a:srgbClr val="FFFFFF"/>
                </a:solidFill>
              </a:rPr>
              <a:t>*Image vectors sourced from: </a:t>
            </a:r>
            <a:r>
              <a:rPr lang="en-GB" sz="500">
                <a:solidFill>
                  <a:srgbClr val="FFFFFF"/>
                </a:solidFill>
              </a:rPr>
              <a:t>https://www.youtube.com/watch?v=QcGJsf6mgZE</a:t>
            </a:r>
            <a:endParaRPr sz="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1651800"/>
            <a:ext cx="8520600" cy="183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500"/>
              <a:t>H</a:t>
            </a:r>
            <a:r>
              <a:rPr lang="en-GB" sz="2500"/>
              <a:t>aving a documentation website sounds great, so why don’t a lot of my favourite projects have them?</a:t>
            </a:r>
            <a:endParaRPr sz="2500"/>
          </a:p>
          <a:p>
            <a:pPr indent="0" lvl="0" marL="0" rtl="0" algn="ctr">
              <a:lnSpc>
                <a:spcPct val="115000"/>
              </a:lnSpc>
              <a:spcBef>
                <a:spcPts val="1400"/>
              </a:spcBef>
              <a:spcAft>
                <a:spcPts val="400"/>
              </a:spcAft>
              <a:buNone/>
            </a:pPr>
            <a:r>
              <a:rPr b="1" lang="en-GB" sz="4800"/>
              <a:t>🤔</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0F2E2"/>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339775" y="1522825"/>
            <a:ext cx="8520600" cy="939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GB" sz="4800">
                <a:solidFill>
                  <a:srgbClr val="FFFFFF"/>
                </a:solidFill>
              </a:rPr>
              <a:t>Docusaurus to the rescue!⛑️</a:t>
            </a:r>
            <a:endParaRPr sz="4800">
              <a:solidFill>
                <a:srgbClr val="FFFFFF"/>
              </a:solidFill>
            </a:endParaRPr>
          </a:p>
        </p:txBody>
      </p:sp>
      <p:pic>
        <p:nvPicPr>
          <p:cNvPr id="101" name="Google Shape;101;p18"/>
          <p:cNvPicPr preferRelativeResize="0"/>
          <p:nvPr/>
        </p:nvPicPr>
        <p:blipFill>
          <a:blip r:embed="rId3">
            <a:alphaModFix/>
          </a:blip>
          <a:stretch>
            <a:fillRect/>
          </a:stretch>
        </p:blipFill>
        <p:spPr>
          <a:xfrm>
            <a:off x="0" y="3218446"/>
            <a:ext cx="9144001" cy="1925054"/>
          </a:xfrm>
          <a:prstGeom prst="rect">
            <a:avLst/>
          </a:prstGeom>
          <a:noFill/>
          <a:ln>
            <a:noFill/>
          </a:ln>
        </p:spPr>
      </p:pic>
      <p:sp>
        <p:nvSpPr>
          <p:cNvPr id="102" name="Google Shape;102;p18"/>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solidFill>
                  <a:srgbClr val="FFFFFF"/>
                </a:solidFill>
              </a:rPr>
              <a:t>*Image vectors sourced from: https://docusaurus.io</a:t>
            </a:r>
            <a:endParaRPr sz="5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what </a:t>
            </a:r>
            <a:r>
              <a:rPr lang="en-GB"/>
              <a:t>is Docusaurus?</a:t>
            </a:r>
            <a:endParaRPr/>
          </a:p>
        </p:txBody>
      </p:sp>
      <p:sp>
        <p:nvSpPr>
          <p:cNvPr id="108" name="Google Shape;108;p19"/>
          <p:cNvSpPr txBox="1"/>
          <p:nvPr>
            <p:ph idx="1" type="body"/>
          </p:nvPr>
        </p:nvSpPr>
        <p:spPr>
          <a:xfrm>
            <a:off x="311700" y="1147775"/>
            <a:ext cx="8520600" cy="3421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GB"/>
              <a:t>Docusaurus is a static site generator that helps you to develop websites quickly and easily.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Features</a:t>
            </a:r>
            <a:endParaRPr/>
          </a:p>
        </p:txBody>
      </p:sp>
      <p:pic>
        <p:nvPicPr>
          <p:cNvPr id="114" name="Google Shape;114;p20"/>
          <p:cNvPicPr preferRelativeResize="0"/>
          <p:nvPr/>
        </p:nvPicPr>
        <p:blipFill>
          <a:blip r:embed="rId3">
            <a:alphaModFix/>
          </a:blip>
          <a:stretch>
            <a:fillRect/>
          </a:stretch>
        </p:blipFill>
        <p:spPr>
          <a:xfrm>
            <a:off x="605825" y="1125325"/>
            <a:ext cx="1639525" cy="1165526"/>
          </a:xfrm>
          <a:prstGeom prst="rect">
            <a:avLst/>
          </a:prstGeom>
          <a:noFill/>
          <a:ln>
            <a:noFill/>
          </a:ln>
        </p:spPr>
      </p:pic>
      <p:pic>
        <p:nvPicPr>
          <p:cNvPr id="115" name="Google Shape;115;p20"/>
          <p:cNvPicPr preferRelativeResize="0"/>
          <p:nvPr/>
        </p:nvPicPr>
        <p:blipFill>
          <a:blip r:embed="rId4">
            <a:alphaModFix/>
          </a:blip>
          <a:stretch>
            <a:fillRect/>
          </a:stretch>
        </p:blipFill>
        <p:spPr>
          <a:xfrm>
            <a:off x="3480975" y="1147725"/>
            <a:ext cx="1698727" cy="1120725"/>
          </a:xfrm>
          <a:prstGeom prst="rect">
            <a:avLst/>
          </a:prstGeom>
          <a:noFill/>
          <a:ln>
            <a:noFill/>
          </a:ln>
        </p:spPr>
      </p:pic>
      <p:pic>
        <p:nvPicPr>
          <p:cNvPr id="116" name="Google Shape;116;p20"/>
          <p:cNvPicPr preferRelativeResize="0"/>
          <p:nvPr/>
        </p:nvPicPr>
        <p:blipFill>
          <a:blip r:embed="rId5">
            <a:alphaModFix/>
          </a:blip>
          <a:stretch>
            <a:fillRect/>
          </a:stretch>
        </p:blipFill>
        <p:spPr>
          <a:xfrm>
            <a:off x="6852600" y="1057850"/>
            <a:ext cx="1771506" cy="1210601"/>
          </a:xfrm>
          <a:prstGeom prst="rect">
            <a:avLst/>
          </a:prstGeom>
          <a:noFill/>
          <a:ln>
            <a:noFill/>
          </a:ln>
        </p:spPr>
      </p:pic>
      <p:sp>
        <p:nvSpPr>
          <p:cNvPr id="117" name="Google Shape;117;p20"/>
          <p:cNvSpPr txBox="1"/>
          <p:nvPr/>
        </p:nvSpPr>
        <p:spPr>
          <a:xfrm>
            <a:off x="-8925" y="4935750"/>
            <a:ext cx="21807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solidFill>
                  <a:srgbClr val="666666"/>
                </a:solidFill>
              </a:rPr>
              <a:t>*Image vectors sourced from: https://docusaurus.io</a:t>
            </a:r>
            <a:endParaRPr sz="500">
              <a:solidFill>
                <a:srgbClr val="666666"/>
              </a:solidFill>
            </a:endParaRPr>
          </a:p>
        </p:txBody>
      </p:sp>
      <p:pic>
        <p:nvPicPr>
          <p:cNvPr id="118" name="Google Shape;118;p20"/>
          <p:cNvPicPr preferRelativeResize="0"/>
          <p:nvPr/>
        </p:nvPicPr>
        <p:blipFill>
          <a:blip r:embed="rId6">
            <a:alphaModFix/>
          </a:blip>
          <a:stretch>
            <a:fillRect/>
          </a:stretch>
        </p:blipFill>
        <p:spPr>
          <a:xfrm>
            <a:off x="1902775" y="3132525"/>
            <a:ext cx="1745773" cy="1165526"/>
          </a:xfrm>
          <a:prstGeom prst="rect">
            <a:avLst/>
          </a:prstGeom>
          <a:noFill/>
          <a:ln>
            <a:noFill/>
          </a:ln>
        </p:spPr>
      </p:pic>
      <p:pic>
        <p:nvPicPr>
          <p:cNvPr id="119" name="Google Shape;119;p20"/>
          <p:cNvPicPr preferRelativeResize="0"/>
          <p:nvPr/>
        </p:nvPicPr>
        <p:blipFill>
          <a:blip r:embed="rId7">
            <a:alphaModFix/>
          </a:blip>
          <a:stretch>
            <a:fillRect/>
          </a:stretch>
        </p:blipFill>
        <p:spPr>
          <a:xfrm>
            <a:off x="5340006" y="3132525"/>
            <a:ext cx="1802123" cy="1165524"/>
          </a:xfrm>
          <a:prstGeom prst="rect">
            <a:avLst/>
          </a:prstGeom>
          <a:noFill/>
          <a:ln>
            <a:noFill/>
          </a:ln>
        </p:spPr>
      </p:pic>
      <p:sp>
        <p:nvSpPr>
          <p:cNvPr id="120" name="Google Shape;120;p20"/>
          <p:cNvSpPr txBox="1"/>
          <p:nvPr/>
        </p:nvSpPr>
        <p:spPr>
          <a:xfrm>
            <a:off x="602575" y="2381650"/>
            <a:ext cx="1745700" cy="4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Powered by Markdown</a:t>
            </a:r>
            <a:endParaRPr sz="1200"/>
          </a:p>
        </p:txBody>
      </p:sp>
      <p:sp>
        <p:nvSpPr>
          <p:cNvPr id="121" name="Google Shape;121;p20"/>
          <p:cNvSpPr txBox="1"/>
          <p:nvPr/>
        </p:nvSpPr>
        <p:spPr>
          <a:xfrm>
            <a:off x="3457475" y="2398438"/>
            <a:ext cx="17457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Built Using React</a:t>
            </a:r>
            <a:endParaRPr sz="1200"/>
          </a:p>
        </p:txBody>
      </p:sp>
      <p:sp>
        <p:nvSpPr>
          <p:cNvPr id="122" name="Google Shape;122;p20"/>
          <p:cNvSpPr txBox="1"/>
          <p:nvPr/>
        </p:nvSpPr>
        <p:spPr>
          <a:xfrm>
            <a:off x="6926050" y="2381638"/>
            <a:ext cx="17457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Localization Ready</a:t>
            </a:r>
            <a:endParaRPr sz="1200"/>
          </a:p>
        </p:txBody>
      </p:sp>
      <p:sp>
        <p:nvSpPr>
          <p:cNvPr id="123" name="Google Shape;123;p20"/>
          <p:cNvSpPr txBox="1"/>
          <p:nvPr/>
        </p:nvSpPr>
        <p:spPr>
          <a:xfrm>
            <a:off x="5396413" y="4298038"/>
            <a:ext cx="17457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Document Search</a:t>
            </a:r>
            <a:endParaRPr sz="1200"/>
          </a:p>
        </p:txBody>
      </p:sp>
      <p:sp>
        <p:nvSpPr>
          <p:cNvPr id="124" name="Google Shape;124;p20"/>
          <p:cNvSpPr txBox="1"/>
          <p:nvPr/>
        </p:nvSpPr>
        <p:spPr>
          <a:xfrm>
            <a:off x="1902813" y="4298038"/>
            <a:ext cx="1745700" cy="48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t>Document Versioning</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Demo time!! </a:t>
            </a:r>
            <a:r>
              <a:rPr b="1" lang="en-GB" sz="4800"/>
              <a:t>🤞</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