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9.xml" ContentType="application/vnd.openxmlformats-officedocument.theme+xml"/>
  <Override PartName="/ppt/theme/theme14.xml" ContentType="application/vnd.openxmlformats-officedocument.theme+xml"/>
  <Override PartName="/ppt/theme/theme8.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27.xml.rels" ContentType="application/vnd.openxmlformats-package.relationships+xml"/>
  <Override PartName="/ppt/notesSlides/_rels/notesSlide2.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26.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23.xml.rels" ContentType="application/vnd.openxmlformats-package.relationships+xml"/>
  <Override PartName="/ppt/notesSlides/_rels/notesSlide16.xml.rels" ContentType="application/vnd.openxmlformats-package.relationships+xml"/>
  <Override PartName="/ppt/notesSlides/_rels/notesSlide32.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21.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1.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_rels/presentation.xml.rels" ContentType="application/vnd.openxmlformats-package.relationships+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5.png" ContentType="image/png"/>
  <Override PartName="/ppt/media/image2.png" ContentType="image/png"/>
  <Override PartName="/ppt/media/image32.png" ContentType="image/png"/>
  <Override PartName="/ppt/media/image26.png" ContentType="image/png"/>
  <Override PartName="/ppt/media/image3.png" ContentType="image/png"/>
  <Override PartName="/ppt/media/image33.png" ContentType="image/png"/>
  <Override PartName="/ppt/media/image27.png" ContentType="image/png"/>
  <Override PartName="/ppt/media/image4.png" ContentType="image/png"/>
  <Override PartName="/ppt/media/image34.png" ContentType="image/png"/>
  <Override PartName="/ppt/media/image28.png" ContentType="image/png"/>
  <Override PartName="/ppt/media/image41.png" ContentType="image/png"/>
  <Override PartName="/ppt/media/image9.png" ContentType="image/png"/>
  <Override PartName="/ppt/media/image39.png" ContentType="image/png"/>
  <Override PartName="/ppt/media/image30.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50.png" ContentType="image/png"/>
  <Override PartName="/ppt/media/image13.png" ContentType="image/png"/>
  <Override PartName="/ppt/media/image11.png" ContentType="image/png"/>
  <Override PartName="/ppt/media/image48.png" ContentType="image/png"/>
  <Override PartName="/ppt/media/image51.png" ContentType="image/png"/>
  <Override PartName="/ppt/media/image40.png" ContentType="image/png"/>
  <Override PartName="/ppt/media/image52.png" ContentType="image/png"/>
  <Override PartName="/ppt/media/image38.png" ContentType="image/png"/>
  <Override PartName="/ppt/media/image8.png" ContentType="image/png"/>
  <Override PartName="/ppt/media/image49.png" ContentType="image/png"/>
  <Override PartName="/ppt/media/image12.png" ContentType="image/png"/>
  <Override PartName="/ppt/media/image10.png" ContentType="image/png"/>
  <Override PartName="/ppt/media/image47.png" ContentType="image/png"/>
  <Override PartName="/ppt/media/image37.png" ContentType="image/png"/>
  <Override PartName="/ppt/media/image7.png" ContentType="image/png"/>
  <Override PartName="/ppt/media/image36.png" ContentType="image/png"/>
  <Override PartName="/ppt/media/image6.png" ContentType="image/png"/>
  <Override PartName="/ppt/media/image29.png" ContentType="image/png"/>
  <Override PartName="/ppt/media/image5.png" ContentType="image/png"/>
  <Override PartName="/ppt/media/image35.png" ContentType="image/png"/>
  <Override PartName="/ppt/slideLayouts/_rels/slideLayout2.xml.rels" ContentType="application/vnd.openxmlformats-package.relationships+xml"/>
  <Override PartName="/ppt/slideLayouts/_rels/slideLayout27.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69.xml.rels" ContentType="application/vnd.openxmlformats-package.relationships+xml"/>
  <Override PartName="/ppt/slideLayouts/_rels/slideLayout72.xml.rels" ContentType="application/vnd.openxmlformats-package.relationships+xml"/>
  <Override PartName="/ppt/slideLayouts/_rels/slideLayout68.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94.xml.rels" ContentType="application/vnd.openxmlformats-package.relationships+xml"/>
  <Override PartName="/ppt/slideLayouts/_rels/slideLayout26.xml.rels" ContentType="application/vnd.openxmlformats-package.relationships+xml"/>
  <Override PartName="/ppt/slideLayouts/_rels/slideLayout70.xml.rels" ContentType="application/vnd.openxmlformats-package.relationships+xml"/>
  <Override PartName="/ppt/slideLayouts/_rels/slideLayout25.xml.rels" ContentType="application/vnd.openxmlformats-package.relationships+xml"/>
  <Override PartName="/ppt/slideLayouts/_rels/slideLayout129.xml.rels" ContentType="application/vnd.openxmlformats-package.relationships+xml"/>
  <Override PartName="/ppt/slideLayouts/_rels/slideLayout81.xml.rels" ContentType="application/vnd.openxmlformats-package.relationships+xml"/>
  <Override PartName="/ppt/slideLayouts/_rels/slideLayout37.xml.rels" ContentType="application/vnd.openxmlformats-package.relationships+xml"/>
  <Override PartName="/ppt/slideLayouts/_rels/slideLayout13.xml.rels" ContentType="application/vnd.openxmlformats-package.relationships+xml"/>
  <Override PartName="/ppt/slideLayouts/_rels/slideLayout117.xml.rels" ContentType="application/vnd.openxmlformats-package.relationships+xml"/>
  <Override PartName="/ppt/slideLayouts/_rels/slideLayout80.xml.rels" ContentType="application/vnd.openxmlformats-package.relationships+xml"/>
  <Override PartName="/ppt/slideLayouts/_rels/slideLayout36.xml.rels" ContentType="application/vnd.openxmlformats-package.relationships+xml"/>
  <Override PartName="/ppt/slideLayouts/_rels/slideLayout150.xml.rels" ContentType="application/vnd.openxmlformats-package.relationships+xml"/>
  <Override PartName="/ppt/slideLayouts/_rels/slideLayout146.xml.rels" ContentType="application/vnd.openxmlformats-package.relationships+xml"/>
  <Override PartName="/ppt/slideLayouts/_rels/slideLayout42.xml.rels" ContentType="application/vnd.openxmlformats-package.relationships+xml"/>
  <Override PartName="/ppt/slideLayouts/_rels/slideLayout152.xml.rels" ContentType="application/vnd.openxmlformats-package.relationships+xml"/>
  <Override PartName="/ppt/slideLayouts/_rels/slideLayout151.xml.rels" ContentType="application/vnd.openxmlformats-package.relationships+xml"/>
  <Override PartName="/ppt/slideLayouts/_rels/slideLayout147.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55.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105.xml.rels" ContentType="application/vnd.openxmlformats-package.relationships+xml"/>
  <Override PartName="/ppt/slideLayouts/_rels/slideLayout131.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6.xml.rels" ContentType="application/vnd.openxmlformats-package.relationships+xml"/>
  <Override PartName="/ppt/slideLayouts/_rels/slideLayout111.xml.rels" ContentType="application/vnd.openxmlformats-package.relationships+xml"/>
  <Override PartName="/ppt/slideLayouts/_rels/slideLayout85.xml.rels" ContentType="application/vnd.openxmlformats-package.relationships+xml"/>
  <Override PartName="/ppt/slideLayouts/_rels/slideLayout66.xml.rels" ContentType="application/vnd.openxmlformats-package.relationships+xml"/>
  <Override PartName="/ppt/slideLayouts/_rels/slideLayout118.xml.rels" ContentType="application/vnd.openxmlformats-package.relationships+xml"/>
  <Override PartName="/ppt/slideLayouts/_rels/slideLayout41.xml.rels" ContentType="application/vnd.openxmlformats-package.relationships+xml"/>
  <Override PartName="/ppt/slideLayouts/_rels/slideLayout145.xml.rels" ContentType="application/vnd.openxmlformats-package.relationships+xml"/>
  <Override PartName="/ppt/slideLayouts/_rels/slideLayout34.xml.rels" ContentType="application/vnd.openxmlformats-package.relationships+xml"/>
  <Override PartName="/ppt/slideLayouts/_rels/slideLayout138.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5.xml.rels" ContentType="application/vnd.openxmlformats-package.relationships+xml"/>
  <Override PartName="/ppt/slideLayouts/_rels/slideLayout104.xml.rels" ContentType="application/vnd.openxmlformats-package.relationships+xml"/>
  <Override PartName="/ppt/slideLayouts/_rels/slideLayout112.xml.rels" ContentType="application/vnd.openxmlformats-package.relationships+xml"/>
  <Override PartName="/ppt/slideLayouts/_rels/slideLayout99.xml.rels" ContentType="application/vnd.openxmlformats-package.relationships+xml"/>
  <Override PartName="/ppt/slideLayouts/_rels/slideLayout108.xml.rels" ContentType="application/vnd.openxmlformats-package.relationships+xml"/>
  <Override PartName="/ppt/slideLayouts/_rels/slideLayout38.xml.rels" ContentType="application/vnd.openxmlformats-package.relationships+xml"/>
  <Override PartName="/ppt/slideLayouts/_rels/slideLayout82.xml.rels" ContentType="application/vnd.openxmlformats-package.relationships+xml"/>
  <Override PartName="/ppt/slideLayouts/_rels/slideLayout148.xml.rels" ContentType="application/vnd.openxmlformats-package.relationships+xml"/>
  <Override PartName="/ppt/slideLayouts/_rels/slideLayout44.xml.rels" ContentType="application/vnd.openxmlformats-package.relationships+xml"/>
  <Override PartName="/ppt/slideLayouts/_rels/slideLayout113.xml.rels" ContentType="application/vnd.openxmlformats-package.relationships+xml"/>
  <Override PartName="/ppt/slideLayouts/_rels/slideLayout109.xml.rels" ContentType="application/vnd.openxmlformats-package.relationships+xml"/>
  <Override PartName="/ppt/slideLayouts/_rels/slideLayout120.xml.rels" ContentType="application/vnd.openxmlformats-package.relationships+xml"/>
  <Override PartName="/ppt/slideLayouts/_rels/slideLayout12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123.xml.rels" ContentType="application/vnd.openxmlformats-package.relationships+xml"/>
  <Override PartName="/ppt/slideLayouts/_rels/slideLayout101.xml.rels" ContentType="application/vnd.openxmlformats-package.relationships+xml"/>
  <Override PartName="/ppt/slideLayouts/_rels/slideLayout122.xml.rels" ContentType="application/vnd.openxmlformats-package.relationships+xml"/>
  <Override PartName="/ppt/slideLayouts/_rels/slideLayout97.xml.rels" ContentType="application/vnd.openxmlformats-package.relationships+xml"/>
  <Override PartName="/ppt/slideLayouts/_rels/slideLayout106.xml.rels" ContentType="application/vnd.openxmlformats-package.relationships+xml"/>
  <Override PartName="/ppt/slideLayouts/_rels/slideLayout100.xml.rels" ContentType="application/vnd.openxmlformats-package.relationships+xml"/>
  <Override PartName="/ppt/slideLayouts/_rels/slideLayout84.xml.rels" ContentType="application/vnd.openxmlformats-package.relationships+xml"/>
  <Override PartName="/ppt/slideLayouts/_rels/slideLayout29.xml.rels" ContentType="application/vnd.openxmlformats-package.relationships+xml"/>
  <Override PartName="/ppt/slideLayouts/_rels/slideLayout102.xml.rels" ContentType="application/vnd.openxmlformats-package.relationships+xml"/>
  <Override PartName="/ppt/slideLayouts/_rels/slideLayout107.xml.rels" ContentType="application/vnd.openxmlformats-package.relationships+xml"/>
  <Override PartName="/ppt/slideLayouts/_rels/slideLayout98.xml.rels" ContentType="application/vnd.openxmlformats-package.relationships+xml"/>
  <Override PartName="/ppt/slideLayouts/_rels/slideLayout28.xml.rels" ContentType="application/vnd.openxmlformats-package.relationships+xml"/>
  <Override PartName="/ppt/slideLayouts/_rels/slideLayout65.xml.rels" ContentType="application/vnd.openxmlformats-package.relationships+xml"/>
  <Override PartName="/ppt/slideLayouts/_rels/slideLayout51.xml.rels" ContentType="application/vnd.openxmlformats-package.relationships+xml"/>
  <Override PartName="/ppt/slideLayouts/_rels/slideLayout155.xml.rels" ContentType="application/vnd.openxmlformats-package.relationships+xml"/>
  <Override PartName="/ppt/slideLayouts/_rels/slideLayout1.xml.rels" ContentType="application/vnd.openxmlformats-package.relationships+xml"/>
  <Override PartName="/ppt/slideLayouts/_rels/slideLayout140.xml.rels" ContentType="application/vnd.openxmlformats-package.relationships+xml"/>
  <Override PartName="/ppt/slideLayouts/_rels/slideLayout32.xml.rels" ContentType="application/vnd.openxmlformats-package.relationships+xml"/>
  <Override PartName="/ppt/slideLayouts/_rels/slideLayout136.xml.rels" ContentType="application/vnd.openxmlformats-package.relationships+xml"/>
  <Override PartName="/ppt/slideLayouts/_rels/slideLayout35.xml.rels" ContentType="application/vnd.openxmlformats-package.relationships+xml"/>
  <Override PartName="/ppt/slideLayouts/_rels/slideLayout139.xml.rels" ContentType="application/vnd.openxmlformats-package.relationships+xml"/>
  <Override PartName="/ppt/slideLayouts/_rels/slideLayout40.xml.rels" ContentType="application/vnd.openxmlformats-package.relationships+xml"/>
  <Override PartName="/ppt/slideLayouts/_rels/slideLayout144.xml.rels" ContentType="application/vnd.openxmlformats-package.relationships+xml"/>
  <Override PartName="/ppt/slideLayouts/_rels/slideLayout153.xml.rels" ContentType="application/vnd.openxmlformats-package.relationships+xml"/>
  <Override PartName="/ppt/slideLayouts/_rels/slideLayout45.xml.rels" ContentType="application/vnd.openxmlformats-package.relationships+xml"/>
  <Override PartName="/ppt/slideLayouts/_rels/slideLayout149.xml.rels" ContentType="application/vnd.openxmlformats-package.relationships+xml"/>
  <Override PartName="/ppt/slideLayouts/_rels/slideLayout7.xml.rels" ContentType="application/vnd.openxmlformats-package.relationships+xml"/>
  <Override PartName="/ppt/slideLayouts/_rels/slideLayout52.xml.rels" ContentType="application/vnd.openxmlformats-package.relationships+xml"/>
  <Override PartName="/ppt/slideLayouts/_rels/slideLayout156.xml.rels" ContentType="application/vnd.openxmlformats-package.relationships+xml"/>
  <Override PartName="/ppt/slideLayouts/_rels/slideLayout30.xml.rels" ContentType="application/vnd.openxmlformats-package.relationships+xml"/>
  <Override PartName="/ppt/slideLayouts/_rels/slideLayout134.xml.rels" ContentType="application/vnd.openxmlformats-package.relationships+xml"/>
  <Override PartName="/ppt/slideLayouts/_rels/slideLayout143.xml.rels" ContentType="application/vnd.openxmlformats-package.relationships+xml"/>
  <Override PartName="/ppt/slideLayouts/_rels/slideLayout133.xml.rels" ContentType="application/vnd.openxmlformats-package.relationships+xml"/>
  <Override PartName="/ppt/slideLayouts/_rels/slideLayout142.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132.xml.rels" ContentType="application/vnd.openxmlformats-package.relationships+xml"/>
  <Override PartName="/ppt/slideLayouts/_rels/slideLayout141.xml.rels" ContentType="application/vnd.openxmlformats-package.relationships+xml"/>
  <Override PartName="/ppt/slideLayouts/_rels/slideLayout33.xml.rels" ContentType="application/vnd.openxmlformats-package.relationships+xml"/>
  <Override PartName="/ppt/slideLayouts/_rels/slideLayout137.xml.rels" ContentType="application/vnd.openxmlformats-package.relationships+xml"/>
  <Override PartName="/ppt/slideLayouts/_rels/slideLayout130.xml.rels" ContentType="application/vnd.openxmlformats-package.relationships+xml"/>
  <Override PartName="/ppt/slideLayouts/_rels/slideLayout77.xml.rels" ContentType="application/vnd.openxmlformats-package.relationships+xml"/>
  <Override PartName="/ppt/slideLayouts/_rels/slideLayout31.xml.rels" ContentType="application/vnd.openxmlformats-package.relationships+xml"/>
  <Override PartName="/ppt/slideLayouts/_rels/slideLayout135.xml.rels" ContentType="application/vnd.openxmlformats-package.relationships+xml"/>
  <Override PartName="/ppt/slideLayouts/_rels/slideLayout64.xml.rels" ContentType="application/vnd.openxmlformats-package.relationships+xml"/>
  <Override PartName="/ppt/slideLayouts/_rels/slideLayout12.xml.rels" ContentType="application/vnd.openxmlformats-package.relationships+xml"/>
  <Override PartName="/ppt/slideLayouts/_rels/slideLayout116.xml.rels" ContentType="application/vnd.openxmlformats-package.relationships+xml"/>
  <Override PartName="/ppt/slideLayouts/_rels/slideLayout91.xml.rels" ContentType="application/vnd.openxmlformats-package.relationships+xml"/>
  <Override PartName="/ppt/slideLayouts/_rels/slideLayout47.xml.rels" ContentType="application/vnd.openxmlformats-package.relationships+xml"/>
  <Override PartName="/ppt/slideLayouts/_rels/slideLayout9.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11.xml.rels" ContentType="application/vnd.openxmlformats-package.relationships+xml"/>
  <Override PartName="/ppt/slideLayouts/_rels/slideLayout115.xml.rels" ContentType="application/vnd.openxmlformats-package.relationships+xml"/>
  <Override PartName="/ppt/slideLayouts/_rels/slideLayout48.xml.rels" ContentType="application/vnd.openxmlformats-package.relationships+xml"/>
  <Override PartName="/ppt/slideLayouts/_rels/slideLayout92.xml.rels" ContentType="application/vnd.openxmlformats-package.relationships+xml"/>
  <Override PartName="/ppt/slideLayouts/_rels/slideLayout128.xml.rels" ContentType="application/vnd.openxmlformats-package.relationships+xml"/>
  <Override PartName="/ppt/slideLayouts/_rels/slideLayout24.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23.xml.rels" ContentType="application/vnd.openxmlformats-package.relationships+xml"/>
  <Override PartName="/ppt/slideLayouts/_rels/slideLayout127.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24.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95.xml.rels" ContentType="application/vnd.openxmlformats-package.relationships+xml"/>
  <Override PartName="/ppt/slideLayouts/_rels/slideLayout58.xml.rels" ContentType="application/vnd.openxmlformats-package.relationships+xml"/>
  <Override PartName="/ppt/slideLayouts/_rels/slideLayout125.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2.xml.rels" ContentType="application/vnd.openxmlformats-package.relationships+xml"/>
  <Override PartName="/ppt/slideLayouts/_rels/slideLayout126.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49.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15.xml.rels" ContentType="application/vnd.openxmlformats-package.relationships+xml"/>
  <Override PartName="/ppt/slideLayouts/slideLayout124.xml" ContentType="application/vnd.openxmlformats-officedocument.presentationml.slideLayout+xml"/>
  <Override PartName="/ppt/slideLayouts/slideLayout123.xml" ContentType="application/vnd.openxmlformats-officedocument.presentationml.slideLayout+xml"/>
  <Override PartName="/ppt/slideLayouts/slideLayout122.xml" ContentType="application/vnd.openxmlformats-officedocument.presentationml.slideLayout+xml"/>
  <Override PartName="/ppt/slideLayouts/slideLayout121.xml" ContentType="application/vnd.openxmlformats-officedocument.presentationml.slideLayout+xml"/>
  <Override PartName="/ppt/slideLayouts/slideLayout120.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9.xml" ContentType="application/vnd.openxmlformats-officedocument.presentationml.slideLayout+xml"/>
  <Override PartName="/ppt/slideLayouts/slideLayout108.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105.xml" ContentType="application/vnd.openxmlformats-officedocument.presentationml.slideLayout+xml"/>
  <Override PartName="/ppt/slideLayouts/slideLayout104.xml" ContentType="application/vnd.openxmlformats-officedocument.presentationml.slideLayout+xml"/>
  <Override PartName="/ppt/slideLayouts/slideLayout103.xml" ContentType="application/vnd.openxmlformats-officedocument.presentationml.slideLayout+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5.xml" ContentType="application/vnd.openxmlformats-officedocument.presentationml.slideLayout+xml"/>
  <Override PartName="/ppt/slideLayouts/slideLayout98.xml" ContentType="application/vnd.openxmlformats-officedocument.presentationml.slideLayout+xml"/>
  <Override PartName="/ppt/slideLayouts/slideLayout4.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117.xml" ContentType="application/vnd.openxmlformats-officedocument.presentationml.slideLayout+xml"/>
  <Override PartName="/ppt/slideLayouts/slideLayout49.xml" ContentType="application/vnd.openxmlformats-officedocument.presentationml.slideLayout+xml"/>
  <Override PartName="/ppt/slideLayouts/slideLayout30.xml" ContentType="application/vnd.openxmlformats-officedocument.presentationml.slideLayout+xml"/>
  <Override PartName="/ppt/slideLayouts/slideLayout135.xml" ContentType="application/vnd.openxmlformats-officedocument.presentationml.slideLayout+xml"/>
  <Override PartName="/ppt/slideLayouts/slideLayout31.xml" ContentType="application/vnd.openxmlformats-officedocument.presentationml.slideLayout+xml"/>
  <Override PartName="/ppt/slideLayouts/slideLayout136.xml" ContentType="application/vnd.openxmlformats-officedocument.presentationml.slideLayout+xml"/>
  <Override PartName="/ppt/slideLayouts/slideLayout32.xml" ContentType="application/vnd.openxmlformats-officedocument.presentationml.slideLayout+xml"/>
  <Override PartName="/ppt/slideLayouts/slideLayout137.xml" ContentType="application/vnd.openxmlformats-officedocument.presentationml.slideLayout+xml"/>
  <Override PartName="/ppt/slideLayouts/slideLayout33.xml" ContentType="application/vnd.openxmlformats-officedocument.presentationml.slideLayout+xml"/>
  <Override PartName="/ppt/slideLayouts/slideLayout138.xml" ContentType="application/vnd.openxmlformats-officedocument.presentationml.slideLayout+xml"/>
  <Override PartName="/ppt/slideLayouts/slideLayout34.xml" ContentType="application/vnd.openxmlformats-officedocument.presentationml.slideLayout+xml"/>
  <Override PartName="/ppt/slideLayouts/slideLayout139.xml" ContentType="application/vnd.openxmlformats-officedocument.presentationml.slideLayout+xml"/>
  <Override PartName="/ppt/slideLayouts/slideLayout35.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118.xml" ContentType="application/vnd.openxmlformats-officedocument.presentationml.slideLayout+xml"/>
  <Override PartName="/ppt/slideLayouts/slideLayout6.xml" ContentType="application/vnd.openxmlformats-officedocument.presentationml.slideLayout+xml"/>
  <Override PartName="/ppt/slideLayouts/slideLayout149.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3.xml" ContentType="application/vnd.openxmlformats-officedocument.presentationml.slideLayout+xml"/>
  <Override PartName="/ppt/slideLayouts/slideLayout145.xml" ContentType="application/vnd.openxmlformats-officedocument.presentationml.slideLayout+xml"/>
  <Override PartName="/ppt/slideLayouts/slideLayout40.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2.xml" ContentType="application/vnd.openxmlformats-officedocument.presentationml.slideLayout+xml"/>
  <Override PartName="/ppt/slideLayouts/slideLayout54.xml" ContentType="application/vnd.openxmlformats-officedocument.presentationml.slideLayout+xml"/>
  <Override PartName="/ppt/slideLayouts/slideLayout146.xml" ContentType="application/vnd.openxmlformats-officedocument.presentationml.slideLayout+xml"/>
  <Override PartName="/ppt/slideLayouts/slideLayout41.xml" ContentType="application/vnd.openxmlformats-officedocument.presentationml.slideLayout+xml"/>
  <Override PartName="/ppt/slideLayouts/slideLayout55.xml" ContentType="application/vnd.openxmlformats-officedocument.presentationml.slideLayout+xml"/>
  <Override PartName="/ppt/slideLayouts/slideLayout147.xml" ContentType="application/vnd.openxmlformats-officedocument.presentationml.slideLayout+xml"/>
  <Override PartName="/ppt/slideLayouts/slideLayout42.xml" ContentType="application/vnd.openxmlformats-officedocument.presentationml.slideLayout+xml"/>
  <Override PartName="/ppt/slideLayouts/slideLayout56.xml" ContentType="application/vnd.openxmlformats-officedocument.presentationml.slideLayout+xml"/>
  <Override PartName="/ppt/slideLayouts/slideLayout148.xml" ContentType="application/vnd.openxmlformats-officedocument.presentationml.slideLayout+xml"/>
  <Override PartName="/ppt/slideLayouts/slideLayout43.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50.xml" ContentType="application/vnd.openxmlformats-officedocument.presentationml.slideLayout+xml"/>
  <Override PartName="/ppt/slideLayouts/slideLayout52.xml" ContentType="application/vnd.openxmlformats-officedocument.presentationml.slideLayout+xml"/>
  <Override PartName="/ppt/slideLayouts/slideLayout144.xml" ContentType="application/vnd.openxmlformats-officedocument.presentationml.slideLayout+xml"/>
  <Override PartName="/ppt/slideLayouts/slideLayout156.xml" ContentType="application/vnd.openxmlformats-officedocument.presentationml.slideLayout+xml"/>
  <Override PartName="/ppt/slideLayouts/slideLayout51.xml" ContentType="application/vnd.openxmlformats-officedocument.presentationml.slideLayout+xml"/>
  <Override PartName="/ppt/slideLayouts/slideLayout143.xml" ContentType="application/vnd.openxmlformats-officedocument.presentationml.slideLayout+xml"/>
  <Override PartName="/ppt/slideLayouts/slideLayout142.xml" ContentType="application/vnd.openxmlformats-officedocument.presentationml.slideLayout+xml"/>
  <Override PartName="/ppt/slideLayouts/slideLayout141.xml" ContentType="application/vnd.openxmlformats-officedocument.presentationml.slideLayout+xml"/>
  <Override PartName="/ppt/slideLayouts/slideLayout140.xml" ContentType="application/vnd.openxmlformats-officedocument.presentationml.slideLayout+xml"/>
  <Override PartName="/ppt/slideLayouts/slideLayout134.xml" ContentType="application/vnd.openxmlformats-officedocument.presentationml.slideLayout+xml"/>
  <Override PartName="/ppt/slideLayouts/slideLayout133.xml" ContentType="application/vnd.openxmlformats-officedocument.presentationml.slideLayout+xml"/>
  <Override PartName="/ppt/slideLayouts/slideLayout132.xml" ContentType="application/vnd.openxmlformats-officedocument.presentationml.slideLayout+xml"/>
  <Override PartName="/ppt/slideLayouts/slideLayout131.xml" ContentType="application/vnd.openxmlformats-officedocument.presentationml.slideLayout+xml"/>
  <Override PartName="/ppt/slideLayouts/slideLayout37.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36.xml" ContentType="application/vnd.openxmlformats-officedocument.presentationml.slideLayout+xml"/>
  <Override PartName="/ppt/slideLayouts/slideLayout128.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59.xml" ContentType="application/vnd.openxmlformats-officedocument.presentationml.slideLayout+xml"/>
  <Override PartName="/ppt/slideLayouts/slideLayout90.xml" ContentType="application/vnd.openxmlformats-officedocument.presentationml.slideLayout+xml"/>
  <Override PartName="/ppt/slideLayouts/slideLayout22.xml" ContentType="application/vnd.openxmlformats-officedocument.presentationml.slideLayout+xml"/>
  <Override PartName="/ppt/slideLayouts/slideLayout127.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25.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83.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8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25.xml" ContentType="application/vnd.openxmlformats-officedocument.presentationml.slideLayout+xml"/>
  <Override PartName="/ppt/slideLayouts/slideLayout93.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17.xml" ContentType="application/vnd.openxmlformats-officedocument.presentationml.slideLayout+xml"/>
  <Override PartName="/ppt/slideLayouts/slideLayout85.xml" ContentType="application/vnd.openxmlformats-officedocument.presentationml.slideLayout+xml"/>
  <Override PartName="/ppt/slideLayouts/slideLayout18.xml" ContentType="application/vnd.openxmlformats-officedocument.presentationml.slideLayout+xml"/>
  <Override PartName="/ppt/slideLayouts/slideLayout86.xml" ContentType="application/vnd.openxmlformats-officedocument.presentationml.slideLayout+xml"/>
  <Override PartName="/ppt/slideLayouts/slideLayout19.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xml" ContentType="application/vnd.openxmlformats-officedocument.presentationml.slideLayout+xml"/>
  <Override PartName="/ppt/slideLayouts/slideLayout27.xml" ContentType="application/vnd.openxmlformats-officedocument.presentationml.slideLayout+xml"/>
  <Override PartName="/ppt/slideLayouts/slideLayout9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notesMaster" Target="notesMasters/notesMaster1.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slide" Target="slides/slide11.xml"/><Relationship Id="rId27" Type="http://schemas.openxmlformats.org/officeDocument/2006/relationships/slide" Target="slides/slide12.xml"/><Relationship Id="rId28" Type="http://schemas.openxmlformats.org/officeDocument/2006/relationships/slide" Target="slides/slide13.xml"/><Relationship Id="rId29" Type="http://schemas.openxmlformats.org/officeDocument/2006/relationships/slide" Target="slides/slide14.xml"/><Relationship Id="rId30" Type="http://schemas.openxmlformats.org/officeDocument/2006/relationships/slide" Target="slides/slide15.xml"/><Relationship Id="rId31" Type="http://schemas.openxmlformats.org/officeDocument/2006/relationships/slide" Target="slides/slide16.xml"/><Relationship Id="rId32" Type="http://schemas.openxmlformats.org/officeDocument/2006/relationships/slide" Target="slides/slide17.xml"/><Relationship Id="rId33" Type="http://schemas.openxmlformats.org/officeDocument/2006/relationships/slide" Target="slides/slide18.xml"/><Relationship Id="rId34" Type="http://schemas.openxmlformats.org/officeDocument/2006/relationships/slide" Target="slides/slide19.xml"/><Relationship Id="rId35" Type="http://schemas.openxmlformats.org/officeDocument/2006/relationships/slide" Target="slides/slide20.xml"/><Relationship Id="rId36" Type="http://schemas.openxmlformats.org/officeDocument/2006/relationships/slide" Target="slides/slide21.xml"/><Relationship Id="rId37" Type="http://schemas.openxmlformats.org/officeDocument/2006/relationships/slide" Target="slides/slide22.xml"/><Relationship Id="rId38" Type="http://schemas.openxmlformats.org/officeDocument/2006/relationships/slide" Target="slides/slide23.xml"/><Relationship Id="rId39" Type="http://schemas.openxmlformats.org/officeDocument/2006/relationships/slide" Target="slides/slide24.xml"/><Relationship Id="rId40" Type="http://schemas.openxmlformats.org/officeDocument/2006/relationships/slide" Target="slides/slide25.xml"/><Relationship Id="rId41" Type="http://schemas.openxmlformats.org/officeDocument/2006/relationships/slide" Target="slides/slide26.xml"/><Relationship Id="rId42" Type="http://schemas.openxmlformats.org/officeDocument/2006/relationships/slide" Target="slides/slide27.xml"/><Relationship Id="rId43" Type="http://schemas.openxmlformats.org/officeDocument/2006/relationships/slide" Target="slides/slide28.xml"/><Relationship Id="rId44" Type="http://schemas.openxmlformats.org/officeDocument/2006/relationships/slide" Target="slides/slide29.xml"/><Relationship Id="rId45" Type="http://schemas.openxmlformats.org/officeDocument/2006/relationships/slide" Target="slides/slide30.xml"/><Relationship Id="rId46" Type="http://schemas.openxmlformats.org/officeDocument/2006/relationships/slide" Target="slides/slide31.xml"/><Relationship Id="rId47" Type="http://schemas.openxmlformats.org/officeDocument/2006/relationships/slide" Target="slides/slide32.xml"/><Relationship Id="rId48" Type="http://schemas.openxmlformats.org/officeDocument/2006/relationships/slide" Target="slides/slide33.xml"/>
</Relationships>
</file>

<file path=ppt/notesMasters/_rels/notesMaster1.xml.rels><?xml version="1.0" encoding="UTF-8"?>
<Relationships xmlns="http://schemas.openxmlformats.org/package/2006/relationships"><Relationship Id="rId1" Type="http://schemas.openxmlformats.org/officeDocument/2006/relationships/theme" Target="../theme/theme1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PlaceHolder 1"/>
          <p:cNvSpPr>
            <a:spLocks noGrp="1"/>
          </p:cNvSpPr>
          <p:nvPr>
            <p:ph type="sldImg"/>
          </p:nvPr>
        </p:nvSpPr>
        <p:spPr>
          <a:xfrm>
            <a:off x="380880" y="694800"/>
            <a:ext cx="6095520" cy="3428640"/>
          </a:xfrm>
          <a:prstGeom prst="rect">
            <a:avLst/>
          </a:prstGeom>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548" name="PlaceHolder 2"/>
          <p:cNvSpPr>
            <a:spLocks noGrp="1"/>
          </p:cNvSpPr>
          <p:nvPr>
            <p:ph type="body"/>
          </p:nvPr>
        </p:nvSpPr>
        <p:spPr>
          <a:xfrm>
            <a:off x="685800" y="4343400"/>
            <a:ext cx="5486040" cy="41144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549" name="PlaceHolder 3"/>
          <p:cNvSpPr>
            <a:spLocks noGrp="1"/>
          </p:cNvSpPr>
          <p:nvPr>
            <p:ph type="hdr"/>
          </p:nvPr>
        </p:nvSpPr>
        <p:spPr>
          <a:xfrm>
            <a:off x="0" y="0"/>
            <a:ext cx="2975760" cy="4568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550" name="PlaceHolder 4"/>
          <p:cNvSpPr>
            <a:spLocks noGrp="1"/>
          </p:cNvSpPr>
          <p:nvPr>
            <p:ph type="dt"/>
          </p:nvPr>
        </p:nvSpPr>
        <p:spPr>
          <a:xfrm>
            <a:off x="3881880" y="0"/>
            <a:ext cx="2975760" cy="4568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551" name="PlaceHolder 5"/>
          <p:cNvSpPr>
            <a:spLocks noGrp="1"/>
          </p:cNvSpPr>
          <p:nvPr>
            <p:ph type="ftr"/>
          </p:nvPr>
        </p:nvSpPr>
        <p:spPr>
          <a:xfrm>
            <a:off x="0" y="8686800"/>
            <a:ext cx="2975760" cy="4568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552" name="PlaceHolder 6"/>
          <p:cNvSpPr>
            <a:spLocks noGrp="1"/>
          </p:cNvSpPr>
          <p:nvPr>
            <p:ph type="sldNum"/>
          </p:nvPr>
        </p:nvSpPr>
        <p:spPr>
          <a:xfrm>
            <a:off x="3881880" y="8686800"/>
            <a:ext cx="2975760" cy="456840"/>
          </a:xfrm>
          <a:prstGeom prst="rect">
            <a:avLst/>
          </a:prstGeom>
        </p:spPr>
        <p:txBody>
          <a:bodyPr lIns="0" rIns="0" tIns="0" bIns="0" anchor="b">
            <a:noAutofit/>
          </a:bodyPr>
          <a:p>
            <a:pPr algn="r"/>
            <a:fld id="{3B7E9C9F-41D4-4348-BB34-C1882EE5AD7A}"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PlaceHolder 1"/>
          <p:cNvSpPr>
            <a:spLocks noGrp="1"/>
          </p:cNvSpPr>
          <p:nvPr>
            <p:ph type="sldImg"/>
          </p:nvPr>
        </p:nvSpPr>
        <p:spPr>
          <a:xfrm>
            <a:off x="381240" y="685800"/>
            <a:ext cx="6095520" cy="3428640"/>
          </a:xfrm>
          <a:prstGeom prst="rect">
            <a:avLst/>
          </a:prstGeom>
        </p:spPr>
      </p:sp>
      <p:sp>
        <p:nvSpPr>
          <p:cNvPr id="75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000" spc="-1" strike="noStrike">
                <a:latin typeface="Open Sans"/>
                <a:ea typeface="Open Sans"/>
              </a:rPr>
              <a:t>Hey Everyone,</a:t>
            </a:r>
            <a:endParaRPr b="0" lang="en-IN" sz="1000" spc="-1" strike="noStrike">
              <a:latin typeface="Arial"/>
            </a:endParaRPr>
          </a:p>
          <a:p>
            <a:pPr>
              <a:lnSpc>
                <a:spcPct val="100000"/>
              </a:lnSpc>
              <a:tabLst>
                <a:tab algn="l" pos="0"/>
              </a:tabLst>
            </a:pPr>
            <a:endParaRPr b="0" lang="en-IN" sz="1000" spc="-1" strike="noStrike">
              <a:latin typeface="Arial"/>
            </a:endParaRPr>
          </a:p>
          <a:p>
            <a:pPr>
              <a:lnSpc>
                <a:spcPct val="100000"/>
              </a:lnSpc>
              <a:tabLst>
                <a:tab algn="l" pos="0"/>
              </a:tabLst>
            </a:pPr>
            <a:r>
              <a:rPr b="0" lang="en" sz="1000" spc="-1" strike="noStrike">
                <a:latin typeface="Open Sans"/>
                <a:ea typeface="Open Sans"/>
              </a:rPr>
              <a:t>It’s great to be here. I am Sayak Sarkar and I work as a Senior Software Engineer at Red Hat. </a:t>
            </a:r>
            <a:endParaRPr b="0" lang="en-IN" sz="1000" spc="-1" strike="noStrike">
              <a:latin typeface="Arial"/>
            </a:endParaRPr>
          </a:p>
          <a:p>
            <a:pPr>
              <a:lnSpc>
                <a:spcPct val="100000"/>
              </a:lnSpc>
              <a:tabLst>
                <a:tab algn="l" pos="0"/>
              </a:tabLst>
            </a:pPr>
            <a:endParaRPr b="0" lang="en-IN" sz="1000" spc="-1" strike="noStrike">
              <a:latin typeface="Arial"/>
            </a:endParaRPr>
          </a:p>
          <a:p>
            <a:pPr>
              <a:lnSpc>
                <a:spcPct val="100000"/>
              </a:lnSpc>
              <a:tabLst>
                <a:tab algn="l" pos="0"/>
              </a:tabLst>
            </a:pPr>
            <a:r>
              <a:rPr b="0" lang="en" sz="1000" spc="-1" strike="noStrike">
                <a:latin typeface="Open Sans"/>
                <a:ea typeface="Open Sans"/>
              </a:rPr>
              <a:t>Today, I’ll be talking to you about Leading and growing an open source community. </a:t>
            </a:r>
            <a:endParaRPr b="0" lang="en-IN" sz="1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PlaceHolder 1"/>
          <p:cNvSpPr>
            <a:spLocks noGrp="1"/>
          </p:cNvSpPr>
          <p:nvPr>
            <p:ph type="sldImg"/>
          </p:nvPr>
        </p:nvSpPr>
        <p:spPr>
          <a:xfrm>
            <a:off x="381240" y="685800"/>
            <a:ext cx="6095520" cy="3428640"/>
          </a:xfrm>
          <a:prstGeom prst="rect">
            <a:avLst/>
          </a:prstGeom>
        </p:spPr>
      </p:sp>
      <p:sp>
        <p:nvSpPr>
          <p:cNvPr id="771"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1" lang="en" sz="1000" spc="-1" strike="noStrike">
                <a:latin typeface="Open Sans"/>
                <a:ea typeface="Open Sans"/>
              </a:rPr>
              <a:t>Lack of clear onboarding and "getting started" documentation:</a:t>
            </a:r>
            <a:r>
              <a:rPr b="0" lang="en" sz="1000" spc="-1" strike="noStrike">
                <a:latin typeface="Open Sans"/>
                <a:ea typeface="Open Sans"/>
              </a:rPr>
              <a:t> Lack of clear documentation on ways to get started can deter newcomers.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Aligning contributors with project needs:</a:t>
            </a:r>
            <a:r>
              <a:rPr b="0" lang="en" sz="1000" spc="-1" strike="noStrike">
                <a:latin typeface="Open Sans"/>
                <a:ea typeface="Open Sans"/>
              </a:rPr>
              <a:t> Aligning contributors with different skills to the most appropriate domains inside the project can be challenging.</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Finding contributors with specific domain knowledge: </a:t>
            </a:r>
            <a:r>
              <a:rPr b="0" lang="en" sz="1000" spc="-1" strike="noStrike">
                <a:latin typeface="Open Sans"/>
                <a:ea typeface="Open Sans"/>
              </a:rPr>
              <a:t>Finding additional contributors with specific domain knowledge of specialized use cases may be difficult.</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Project's codebase may be directed at a specialized use case:</a:t>
            </a:r>
            <a:r>
              <a:rPr b="0" lang="en" sz="1000" spc="-1" strike="noStrike">
                <a:latin typeface="Open Sans"/>
                <a:ea typeface="Open Sans"/>
              </a:rPr>
              <a:t> The project might be relatively niche; locating additional contributors who share its typical use case might be difficult.</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Unintended use cases: </a:t>
            </a:r>
            <a:r>
              <a:rPr b="0" lang="en" sz="1000" spc="-1" strike="noStrike">
                <a:latin typeface="Open Sans"/>
                <a:ea typeface="Open Sans"/>
              </a:rPr>
              <a:t>Users might be applying a project's software to situations the project's founders had not considered, so founders might be limiting their outreach.</a:t>
            </a:r>
            <a:endParaRPr b="0" lang="en-IN" sz="1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PlaceHolder 1"/>
          <p:cNvSpPr>
            <a:spLocks noGrp="1"/>
          </p:cNvSpPr>
          <p:nvPr>
            <p:ph type="sldImg"/>
          </p:nvPr>
        </p:nvSpPr>
        <p:spPr>
          <a:xfrm>
            <a:off x="381240" y="685800"/>
            <a:ext cx="6095520" cy="3428640"/>
          </a:xfrm>
          <a:prstGeom prst="rect">
            <a:avLst/>
          </a:prstGeom>
        </p:spPr>
      </p:sp>
      <p:sp>
        <p:nvSpPr>
          <p:cNvPr id="77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000" spc="-1" strike="noStrike">
                <a:latin typeface="Open Sans"/>
                <a:ea typeface="Open Sans"/>
              </a:rPr>
              <a:t>Every project and community will need to address these challenges in ways that are most effective for </a:t>
            </a:r>
            <a:r>
              <a:rPr b="0" i="1" lang="en" sz="1000" spc="-1" strike="noStrike">
                <a:latin typeface="Open Sans"/>
                <a:ea typeface="Open Sans"/>
              </a:rPr>
              <a:t>them</a:t>
            </a:r>
            <a:r>
              <a:rPr b="0" lang="en" sz="1000" spc="-1" strike="noStrike">
                <a:latin typeface="Open Sans"/>
                <a:ea typeface="Open Sans"/>
              </a:rPr>
              <a:t>.</a:t>
            </a:r>
            <a:endParaRPr b="0" lang="en-IN" sz="1000" spc="-1" strike="noStrike">
              <a:latin typeface="Arial"/>
            </a:endParaRPr>
          </a:p>
          <a:p>
            <a:pPr>
              <a:lnSpc>
                <a:spcPct val="100000"/>
              </a:lnSpc>
              <a:tabLst>
                <a:tab algn="l" pos="0"/>
              </a:tabLst>
            </a:pPr>
            <a:endParaRPr b="0" lang="en-IN" sz="1000" spc="-1" strike="noStrike">
              <a:latin typeface="Arial"/>
            </a:endParaRPr>
          </a:p>
          <a:p>
            <a:pPr>
              <a:lnSpc>
                <a:spcPct val="100000"/>
              </a:lnSpc>
              <a:tabLst>
                <a:tab algn="l" pos="0"/>
              </a:tabLst>
            </a:pPr>
            <a:r>
              <a:rPr b="0" lang="en" sz="1000" spc="-1" strike="noStrike">
                <a:latin typeface="Open Sans"/>
                <a:ea typeface="Open Sans"/>
              </a:rPr>
              <a:t>However, in general, we suggest beginning to address these challenges by examining your project's </a:t>
            </a:r>
            <a:r>
              <a:rPr b="1" lang="en" sz="1000" spc="-1" strike="noStrike">
                <a:latin typeface="Open Sans"/>
                <a:ea typeface="Open Sans"/>
              </a:rPr>
              <a:t>contributor pathways.</a:t>
            </a:r>
            <a:endParaRPr b="0" lang="en-IN" sz="1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PlaceHolder 1"/>
          <p:cNvSpPr>
            <a:spLocks noGrp="1"/>
          </p:cNvSpPr>
          <p:nvPr>
            <p:ph type="sldImg"/>
          </p:nvPr>
        </p:nvSpPr>
        <p:spPr>
          <a:xfrm>
            <a:off x="381240" y="685800"/>
            <a:ext cx="6095520" cy="3428640"/>
          </a:xfrm>
          <a:prstGeom prst="rect">
            <a:avLst/>
          </a:prstGeom>
        </p:spPr>
      </p:sp>
      <p:sp>
        <p:nvSpPr>
          <p:cNvPr id="775"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000" spc="-1" strike="noStrike">
                <a:latin typeface="Open Sans"/>
                <a:ea typeface="Open Sans"/>
              </a:rPr>
              <a:t>Opportunities for volunteers to begin lending their unique talents to an open source project are called that project's </a:t>
            </a:r>
            <a:r>
              <a:rPr b="1" lang="en" sz="1000" spc="-1" strike="noStrike">
                <a:latin typeface="Open Sans"/>
                <a:ea typeface="Open Sans"/>
              </a:rPr>
              <a:t>contributor pathways</a:t>
            </a:r>
            <a:r>
              <a:rPr b="0" lang="en" sz="1000" spc="-1" strike="noStrike">
                <a:latin typeface="Open Sans"/>
                <a:ea typeface="Open Sans"/>
              </a:rPr>
              <a:t>.</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latin typeface="Open Sans"/>
                <a:ea typeface="Open Sans"/>
              </a:rPr>
              <a:t>The greater the number of contributor pathways your project features, the more likely it is to recruit participants with the various skills required for the project's success.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latin typeface="Open Sans"/>
                <a:ea typeface="Open Sans"/>
              </a:rPr>
              <a:t>So when you're thinking of ways to </a:t>
            </a:r>
            <a:r>
              <a:rPr b="1" lang="en" sz="1000" spc="-1" strike="noStrike">
                <a:latin typeface="Open Sans"/>
                <a:ea typeface="Open Sans"/>
              </a:rPr>
              <a:t>expand</a:t>
            </a:r>
            <a:r>
              <a:rPr b="0" lang="en" sz="1000" spc="-1" strike="noStrike">
                <a:latin typeface="Open Sans"/>
                <a:ea typeface="Open Sans"/>
              </a:rPr>
              <a:t> your project, focusing on contributor pathways is a great place to begin.</a:t>
            </a:r>
            <a:r>
              <a:rPr b="0" lang="en" sz="1000" spc="-1" strike="noStrike">
                <a:latin typeface="Open Sans"/>
                <a:ea typeface="Open Sans"/>
              </a:rPr>
              <a:t>	</a:t>
            </a:r>
            <a:endParaRPr b="0" lang="en-IN" sz="1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PlaceHolder 1"/>
          <p:cNvSpPr>
            <a:spLocks noGrp="1"/>
          </p:cNvSpPr>
          <p:nvPr>
            <p:ph type="sldImg"/>
          </p:nvPr>
        </p:nvSpPr>
        <p:spPr>
          <a:xfrm>
            <a:off x="381240" y="685800"/>
            <a:ext cx="6095520" cy="3428640"/>
          </a:xfrm>
          <a:prstGeom prst="rect">
            <a:avLst/>
          </a:prstGeom>
        </p:spPr>
      </p:sp>
      <p:sp>
        <p:nvSpPr>
          <p:cNvPr id="777"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000" spc="-1" strike="noStrike">
                <a:latin typeface="Open Sans"/>
                <a:ea typeface="Open Sans"/>
              </a:rPr>
              <a:t>Let's take a look at some common contributor pathways.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latin typeface="Open Sans"/>
                <a:ea typeface="Open Sans"/>
              </a:rPr>
              <a:t>First, here are some</a:t>
            </a:r>
            <a:r>
              <a:rPr b="1" lang="en" sz="1000" spc="-1" strike="noStrike">
                <a:latin typeface="Open Sans"/>
                <a:ea typeface="Open Sans"/>
              </a:rPr>
              <a:t> pathways with a community focus:</a:t>
            </a:r>
            <a:endParaRPr b="0" lang="en-IN" sz="1000" spc="-1" strike="noStrike">
              <a:latin typeface="Arial"/>
            </a:endParaRPr>
          </a:p>
          <a:p>
            <a:pPr>
              <a:lnSpc>
                <a:spcPct val="115000"/>
              </a:lnSpc>
              <a:tabLst>
                <a:tab algn="l" pos="0"/>
              </a:tabLst>
            </a:pP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latin typeface="Open Sans"/>
                <a:ea typeface="Open Sans"/>
              </a:rPr>
              <a:t>Documenting software and processes</a:t>
            </a: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latin typeface="Open Sans"/>
                <a:ea typeface="Open Sans"/>
              </a:rPr>
              <a:t>Onboarding and mentoring new members</a:t>
            </a: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latin typeface="Open Sans"/>
                <a:ea typeface="Open Sans"/>
              </a:rPr>
              <a:t>Localizing content into various languages</a:t>
            </a: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latin typeface="Open Sans"/>
                <a:ea typeface="Open Sans"/>
              </a:rPr>
              <a:t>Copywriting</a:t>
            </a: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latin typeface="Open Sans"/>
                <a:ea typeface="Open Sans"/>
              </a:rPr>
              <a:t>Managing social media</a:t>
            </a: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latin typeface="Open Sans"/>
                <a:ea typeface="Open Sans"/>
              </a:rPr>
              <a:t>Organizing events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latin typeface="Open Sans"/>
                <a:ea typeface="Open Sans"/>
              </a:rPr>
              <a:t>Does your project currently offer new (and existing) contributors opportunities to contribute rewardingly to (or even take ownership of) work in each of these pathways?</a:t>
            </a:r>
            <a:endParaRPr b="0" lang="en-IN" sz="1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PlaceHolder 1"/>
          <p:cNvSpPr>
            <a:spLocks noGrp="1"/>
          </p:cNvSpPr>
          <p:nvPr>
            <p:ph type="sldImg"/>
          </p:nvPr>
        </p:nvSpPr>
        <p:spPr>
          <a:xfrm>
            <a:off x="381240" y="685800"/>
            <a:ext cx="6095520" cy="3428640"/>
          </a:xfrm>
          <a:prstGeom prst="rect">
            <a:avLst/>
          </a:prstGeom>
        </p:spPr>
      </p:sp>
      <p:sp>
        <p:nvSpPr>
          <p:cNvPr id="779"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000" spc="-1" strike="noStrike">
                <a:solidFill>
                  <a:srgbClr val="000000"/>
                </a:solidFill>
                <a:latin typeface="Open Sans"/>
                <a:ea typeface="Open Sans"/>
              </a:rPr>
              <a:t>Next, let's examine some </a:t>
            </a:r>
            <a:r>
              <a:rPr b="1" lang="en" sz="1000" spc="-1" strike="noStrike">
                <a:solidFill>
                  <a:srgbClr val="000000"/>
                </a:solidFill>
                <a:latin typeface="Open Sans"/>
                <a:ea typeface="Open Sans"/>
              </a:rPr>
              <a:t>pathways with a technical focus:</a:t>
            </a:r>
            <a:endParaRPr b="0" lang="en-IN" sz="1000" spc="-1" strike="noStrike">
              <a:latin typeface="Arial"/>
            </a:endParaRPr>
          </a:p>
          <a:p>
            <a:pPr>
              <a:lnSpc>
                <a:spcPct val="115000"/>
              </a:lnSpc>
              <a:tabLst>
                <a:tab algn="l" pos="0"/>
              </a:tabLst>
            </a:pP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solidFill>
                  <a:srgbClr val="000000"/>
                </a:solidFill>
                <a:latin typeface="Open Sans"/>
                <a:ea typeface="Open Sans"/>
              </a:rPr>
              <a:t>Adding new features and documentation</a:t>
            </a: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solidFill>
                  <a:srgbClr val="000000"/>
                </a:solidFill>
                <a:latin typeface="Open Sans"/>
                <a:ea typeface="Open Sans"/>
              </a:rPr>
              <a:t>Fixing existing bugs and triaging issues</a:t>
            </a: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solidFill>
                  <a:srgbClr val="000000"/>
                </a:solidFill>
                <a:latin typeface="Open Sans"/>
                <a:ea typeface="Open Sans"/>
              </a:rPr>
              <a:t>Refactoring existing work to improve it</a:t>
            </a: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solidFill>
                  <a:srgbClr val="000000"/>
                </a:solidFill>
                <a:latin typeface="Open Sans"/>
                <a:ea typeface="Open Sans"/>
              </a:rPr>
              <a:t>Performing quality assurance</a:t>
            </a: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solidFill>
                  <a:srgbClr val="000000"/>
                </a:solidFill>
                <a:latin typeface="Open Sans"/>
                <a:ea typeface="Open Sans"/>
              </a:rPr>
              <a:t>Improving user interface and user experience</a:t>
            </a: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solidFill>
                  <a:srgbClr val="000000"/>
                </a:solidFill>
                <a:latin typeface="Open Sans"/>
                <a:ea typeface="Open Sans"/>
              </a:rPr>
              <a:t>Release engineering</a:t>
            </a: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solidFill>
                  <a:srgbClr val="000000"/>
                </a:solidFill>
                <a:latin typeface="Open Sans"/>
                <a:ea typeface="Open Sans"/>
              </a:rPr>
              <a:t>Creating and maintaining project roadmap</a:t>
            </a: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solidFill>
                  <a:srgbClr val="000000"/>
                </a:solidFill>
                <a:latin typeface="Open Sans"/>
                <a:ea typeface="Open Sans"/>
              </a:rPr>
              <a:t>Code and user interface localization</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solidFill>
                  <a:srgbClr val="000000"/>
                </a:solidFill>
                <a:latin typeface="Open Sans"/>
                <a:ea typeface="Open Sans"/>
              </a:rPr>
              <a:t>Again, ask yourself: Does your project currently offer new (and existing) contributors opportunities to contribute rewardingly to (or even take ownership of) work in each of these pathways?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solidFill>
                  <a:srgbClr val="000000"/>
                </a:solidFill>
                <a:latin typeface="Open Sans"/>
                <a:ea typeface="Open Sans"/>
              </a:rPr>
              <a:t>If not, one general way to begin expanding your project is by making concerted efforts to formalize, refine, document, and advertise these contributor pathways.</a:t>
            </a:r>
            <a:endParaRPr b="0" lang="en-IN" sz="1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PlaceHolder 1"/>
          <p:cNvSpPr>
            <a:spLocks noGrp="1"/>
          </p:cNvSpPr>
          <p:nvPr>
            <p:ph type="sldImg"/>
          </p:nvPr>
        </p:nvSpPr>
        <p:spPr>
          <a:xfrm>
            <a:off x="381240" y="685800"/>
            <a:ext cx="6095520" cy="3428640"/>
          </a:xfrm>
          <a:prstGeom prst="rect">
            <a:avLst/>
          </a:prstGeom>
        </p:spPr>
      </p:sp>
      <p:sp>
        <p:nvSpPr>
          <p:cNvPr id="781"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000" spc="-1" strike="noStrike">
                <a:latin typeface="Open Sans"/>
                <a:ea typeface="Open Sans"/>
              </a:rPr>
              <a:t>Next, let's explore the challenges associated with </a:t>
            </a:r>
            <a:r>
              <a:rPr b="1" lang="en" sz="1000" spc="-1" strike="noStrike">
                <a:latin typeface="Open Sans"/>
                <a:ea typeface="Open Sans"/>
              </a:rPr>
              <a:t>maintaining</a:t>
            </a:r>
            <a:r>
              <a:rPr b="0" lang="en" sz="1000" spc="-1" strike="noStrike">
                <a:latin typeface="Open Sans"/>
                <a:ea typeface="Open Sans"/>
              </a:rPr>
              <a:t> a project—sustaining its growth as our (prior) expansion efforts succeed.</a:t>
            </a:r>
            <a:endParaRPr b="0" lang="en-IN" sz="1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PlaceHolder 1"/>
          <p:cNvSpPr>
            <a:spLocks noGrp="1"/>
          </p:cNvSpPr>
          <p:nvPr>
            <p:ph type="sldImg"/>
          </p:nvPr>
        </p:nvSpPr>
        <p:spPr>
          <a:xfrm>
            <a:off x="381240" y="685800"/>
            <a:ext cx="6095520" cy="3428640"/>
          </a:xfrm>
          <a:prstGeom prst="rect">
            <a:avLst/>
          </a:prstGeom>
        </p:spPr>
      </p:sp>
      <p:sp>
        <p:nvSpPr>
          <p:cNvPr id="78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1" lang="en" sz="1000" spc="-1" strike="noStrike">
                <a:latin typeface="Open Sans"/>
                <a:ea typeface="Open Sans"/>
              </a:rPr>
              <a:t>Additional infrastructure and overhead:</a:t>
            </a:r>
            <a:r>
              <a:rPr b="0" lang="en" sz="1000" spc="-1" strike="noStrike">
                <a:latin typeface="Open Sans"/>
                <a:ea typeface="Open Sans"/>
              </a:rPr>
              <a:t> </a:t>
            </a:r>
            <a:r>
              <a:rPr b="0" lang="en" sz="1000" spc="-1" strike="noStrike">
                <a:solidFill>
                  <a:srgbClr val="000000"/>
                </a:solidFill>
                <a:latin typeface="Open Sans"/>
                <a:ea typeface="Open Sans"/>
              </a:rPr>
              <a:t>Adding additional tooling and infrastructure creates additional work of coordinating participants (time otherwise spent enhancing project code), for smaller leaders may have to take on responsibilities for deploying and maintaining these new systems in addition to coordinating volunteer work. </a:t>
            </a:r>
            <a:endParaRPr b="0" lang="en-IN" sz="1000" spc="-1" strike="noStrike">
              <a:latin typeface="Arial"/>
            </a:endParaRPr>
          </a:p>
          <a:p>
            <a:pPr>
              <a:lnSpc>
                <a:spcPct val="100000"/>
              </a:lnSpc>
              <a:tabLst>
                <a:tab algn="l" pos="0"/>
              </a:tabLst>
            </a:pPr>
            <a:endParaRPr b="0" lang="en-IN" sz="1000" spc="-1" strike="noStrike">
              <a:latin typeface="Arial"/>
            </a:endParaRPr>
          </a:p>
          <a:p>
            <a:pPr>
              <a:lnSpc>
                <a:spcPct val="100000"/>
              </a:lnSpc>
              <a:tabLst>
                <a:tab algn="l" pos="0"/>
              </a:tabLst>
            </a:pPr>
            <a:r>
              <a:rPr b="1" lang="en" sz="1000" spc="-1" strike="noStrike">
                <a:solidFill>
                  <a:srgbClr val="000000"/>
                </a:solidFill>
                <a:latin typeface="Open Sans"/>
                <a:ea typeface="Open Sans"/>
              </a:rPr>
              <a:t>Preserving community intimacy:</a:t>
            </a:r>
            <a:r>
              <a:rPr b="0" lang="en" sz="1000" spc="-1" strike="noStrike">
                <a:solidFill>
                  <a:srgbClr val="000000"/>
                </a:solidFill>
                <a:latin typeface="Open Sans"/>
                <a:ea typeface="Open Sans"/>
              </a:rPr>
              <a:t> Preserving the intimacy that makes a community so appealing requires more care as that community expands. Fewer people may really "know" one another; social bonds weaken.</a:t>
            </a:r>
            <a:endParaRPr b="0" lang="en-IN" sz="1000" spc="-1" strike="noStrike">
              <a:latin typeface="Arial"/>
            </a:endParaRPr>
          </a:p>
          <a:p>
            <a:pPr>
              <a:lnSpc>
                <a:spcPct val="100000"/>
              </a:lnSpc>
              <a:tabLst>
                <a:tab algn="l" pos="0"/>
              </a:tabLst>
            </a:pPr>
            <a:endParaRPr b="0" lang="en-IN" sz="1000" spc="-1" strike="noStrike">
              <a:latin typeface="Arial"/>
            </a:endParaRPr>
          </a:p>
          <a:p>
            <a:pPr>
              <a:lnSpc>
                <a:spcPct val="100000"/>
              </a:lnSpc>
              <a:tabLst>
                <a:tab algn="l" pos="0"/>
              </a:tabLst>
            </a:pPr>
            <a:r>
              <a:rPr b="1" lang="en" sz="1000" spc="-1" strike="noStrike">
                <a:solidFill>
                  <a:srgbClr val="000000"/>
                </a:solidFill>
                <a:latin typeface="Open Sans"/>
                <a:ea typeface="Open Sans"/>
              </a:rPr>
              <a:t>Keeping a growing number of participants informed:</a:t>
            </a:r>
            <a:r>
              <a:rPr b="0" lang="en" sz="1000" spc="-1" strike="noStrike">
                <a:solidFill>
                  <a:srgbClr val="000000"/>
                </a:solidFill>
                <a:latin typeface="Open Sans"/>
                <a:ea typeface="Open Sans"/>
              </a:rPr>
              <a:t> Keeping all participants informed about project developments requires more time and effort if that community is large.</a:t>
            </a:r>
            <a:endParaRPr b="0" lang="en-IN" sz="1000" spc="-1" strike="noStrike">
              <a:latin typeface="Arial"/>
            </a:endParaRPr>
          </a:p>
          <a:p>
            <a:pPr>
              <a:lnSpc>
                <a:spcPct val="100000"/>
              </a:lnSpc>
              <a:tabLst>
                <a:tab algn="l" pos="0"/>
              </a:tabLst>
            </a:pPr>
            <a:endParaRPr b="0" lang="en-IN" sz="1000" spc="-1" strike="noStrike">
              <a:latin typeface="Arial"/>
            </a:endParaRPr>
          </a:p>
          <a:p>
            <a:pPr>
              <a:lnSpc>
                <a:spcPct val="100000"/>
              </a:lnSpc>
              <a:tabLst>
                <a:tab algn="l" pos="0"/>
              </a:tabLst>
            </a:pPr>
            <a:r>
              <a:rPr b="1" lang="en" sz="1000" spc="-1" strike="noStrike">
                <a:solidFill>
                  <a:srgbClr val="000000"/>
                </a:solidFill>
                <a:latin typeface="Open Sans"/>
                <a:ea typeface="Open Sans"/>
              </a:rPr>
              <a:t>Managing competing visions for the project:</a:t>
            </a:r>
            <a:r>
              <a:rPr b="0" lang="en" sz="1000" spc="-1" strike="noStrike">
                <a:solidFill>
                  <a:srgbClr val="000000"/>
                </a:solidFill>
                <a:latin typeface="Open Sans"/>
                <a:ea typeface="Open Sans"/>
              </a:rPr>
              <a:t> As a community grows, competing visions for the project might create contributor tension.</a:t>
            </a:r>
            <a:endParaRPr b="0" lang="en-IN" sz="1000" spc="-1" strike="noStrike">
              <a:latin typeface="Arial"/>
            </a:endParaRPr>
          </a:p>
          <a:p>
            <a:pPr>
              <a:lnSpc>
                <a:spcPct val="100000"/>
              </a:lnSpc>
              <a:tabLst>
                <a:tab algn="l" pos="0"/>
              </a:tabLst>
            </a:pPr>
            <a:endParaRPr b="0" lang="en-IN" sz="1000" spc="-1" strike="noStrike">
              <a:latin typeface="Arial"/>
            </a:endParaRPr>
          </a:p>
          <a:p>
            <a:pPr>
              <a:lnSpc>
                <a:spcPct val="100000"/>
              </a:lnSpc>
              <a:tabLst>
                <a:tab algn="l" pos="0"/>
              </a:tabLst>
            </a:pPr>
            <a:r>
              <a:rPr b="1" lang="en" sz="1000" spc="-1" strike="noStrike">
                <a:solidFill>
                  <a:srgbClr val="000000"/>
                </a:solidFill>
                <a:latin typeface="Open Sans"/>
                <a:ea typeface="Open Sans"/>
              </a:rPr>
              <a:t>Architecting and scaling a mission and vision:</a:t>
            </a:r>
            <a:r>
              <a:rPr b="0" lang="en" sz="1000" spc="-1" strike="noStrike">
                <a:solidFill>
                  <a:srgbClr val="000000"/>
                </a:solidFill>
                <a:latin typeface="Open Sans"/>
                <a:ea typeface="Open Sans"/>
              </a:rPr>
              <a:t> Projects that begin as personal hobbies don't always have explicit, clearly defined community mission and vision statements. Without these, projects won't scale well.</a:t>
            </a:r>
            <a:endParaRPr b="0" lang="en-IN" sz="1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4" name="PlaceHolder 1"/>
          <p:cNvSpPr>
            <a:spLocks noGrp="1"/>
          </p:cNvSpPr>
          <p:nvPr>
            <p:ph type="sldImg"/>
          </p:nvPr>
        </p:nvSpPr>
        <p:spPr>
          <a:xfrm>
            <a:off x="381240" y="685800"/>
            <a:ext cx="6095520" cy="3428640"/>
          </a:xfrm>
          <a:prstGeom prst="rect">
            <a:avLst/>
          </a:prstGeom>
        </p:spPr>
      </p:sp>
      <p:sp>
        <p:nvSpPr>
          <p:cNvPr id="785"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000" spc="-1" strike="noStrike">
                <a:solidFill>
                  <a:srgbClr val="000000"/>
                </a:solidFill>
                <a:latin typeface="Open Sans"/>
                <a:ea typeface="Open Sans"/>
              </a:rPr>
              <a:t>Every project and community will need to address these challenges in ways that are most effective for </a:t>
            </a:r>
            <a:r>
              <a:rPr b="0" i="1" lang="en" sz="1000" spc="-1" strike="noStrike">
                <a:solidFill>
                  <a:srgbClr val="000000"/>
                </a:solidFill>
                <a:latin typeface="Open Sans"/>
                <a:ea typeface="Open Sans"/>
              </a:rPr>
              <a:t>them</a:t>
            </a:r>
            <a:r>
              <a:rPr b="0" lang="en" sz="1000" spc="-1" strike="noStrike">
                <a:solidFill>
                  <a:srgbClr val="000000"/>
                </a:solidFill>
                <a:latin typeface="Open Sans"/>
                <a:ea typeface="Open Sans"/>
              </a:rPr>
              <a:t>.</a:t>
            </a:r>
            <a:endParaRPr b="0" lang="en-IN" sz="1000" spc="-1" strike="noStrike">
              <a:latin typeface="Arial"/>
            </a:endParaRPr>
          </a:p>
          <a:p>
            <a:pPr>
              <a:lnSpc>
                <a:spcPct val="100000"/>
              </a:lnSpc>
              <a:tabLst>
                <a:tab algn="l" pos="0"/>
              </a:tabLst>
            </a:pPr>
            <a:endParaRPr b="0" lang="en-IN" sz="1000" spc="-1" strike="noStrike">
              <a:latin typeface="Arial"/>
            </a:endParaRPr>
          </a:p>
          <a:p>
            <a:pPr>
              <a:lnSpc>
                <a:spcPct val="100000"/>
              </a:lnSpc>
              <a:tabLst>
                <a:tab algn="l" pos="0"/>
              </a:tabLst>
            </a:pPr>
            <a:r>
              <a:rPr b="0" lang="en" sz="1000" spc="-1" strike="noStrike">
                <a:solidFill>
                  <a:srgbClr val="000000"/>
                </a:solidFill>
                <a:latin typeface="Open Sans"/>
                <a:ea typeface="Open Sans"/>
              </a:rPr>
              <a:t>However, in general, we suggest beginning to address these challenges by examining your project's </a:t>
            </a:r>
            <a:r>
              <a:rPr b="1" lang="en" sz="1000" spc="-1" strike="noStrike">
                <a:solidFill>
                  <a:srgbClr val="000000"/>
                </a:solidFill>
                <a:latin typeface="Open Sans"/>
                <a:ea typeface="Open Sans"/>
              </a:rPr>
              <a:t>governance models.</a:t>
            </a:r>
            <a:endParaRPr b="0" lang="en-IN" sz="1000" spc="-1" strike="noStrike">
              <a:latin typeface="Arial"/>
            </a:endParaRPr>
          </a:p>
          <a:p>
            <a:pPr>
              <a:lnSpc>
                <a:spcPct val="100000"/>
              </a:lnSpc>
              <a:tabLst>
                <a:tab algn="l" pos="0"/>
              </a:tabLst>
            </a:pPr>
            <a:endParaRPr b="0" lang="en-IN" sz="1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6" name="PlaceHolder 1"/>
          <p:cNvSpPr>
            <a:spLocks noGrp="1"/>
          </p:cNvSpPr>
          <p:nvPr>
            <p:ph type="sldImg"/>
          </p:nvPr>
        </p:nvSpPr>
        <p:spPr>
          <a:xfrm>
            <a:off x="381240" y="685800"/>
            <a:ext cx="6095520" cy="3428640"/>
          </a:xfrm>
          <a:prstGeom prst="rect">
            <a:avLst/>
          </a:prstGeom>
        </p:spPr>
      </p:sp>
      <p:sp>
        <p:nvSpPr>
          <p:cNvPr id="787"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000" spc="-1" strike="noStrike">
                <a:latin typeface="Open Sans"/>
                <a:ea typeface="Open Sans"/>
              </a:rPr>
              <a:t>The specific combination of rules and customs that define who gets to do what—and how they are supposed to do it—is called a project's governance model.</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latin typeface="Open Sans"/>
                <a:ea typeface="Open Sans"/>
              </a:rPr>
              <a:t>The better you understand a project's governance model, the greater your chances of successfully helping that project evolve.</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latin typeface="Open Sans"/>
                <a:ea typeface="Open Sans"/>
              </a:rPr>
              <a:t>So as you're looking for ways to help </a:t>
            </a:r>
            <a:r>
              <a:rPr b="1" lang="en" sz="1000" spc="-1" strike="noStrike">
                <a:latin typeface="Open Sans"/>
                <a:ea typeface="Open Sans"/>
              </a:rPr>
              <a:t>sustain</a:t>
            </a:r>
            <a:r>
              <a:rPr b="0" lang="en" sz="1000" spc="-1" strike="noStrike">
                <a:latin typeface="Open Sans"/>
                <a:ea typeface="Open Sans"/>
              </a:rPr>
              <a:t> project growth and success, we recommend beginning by examining your project's </a:t>
            </a:r>
            <a:r>
              <a:rPr b="1" lang="en" sz="1000" spc="-1" strike="noStrike">
                <a:latin typeface="Open Sans"/>
                <a:ea typeface="Open Sans"/>
              </a:rPr>
              <a:t>governance model(s).</a:t>
            </a:r>
            <a:endParaRPr b="0" lang="en-IN" sz="1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8" name="PlaceHolder 1"/>
          <p:cNvSpPr>
            <a:spLocks noGrp="1"/>
          </p:cNvSpPr>
          <p:nvPr>
            <p:ph type="sldImg"/>
          </p:nvPr>
        </p:nvSpPr>
        <p:spPr>
          <a:xfrm>
            <a:off x="381240" y="685800"/>
            <a:ext cx="6095520" cy="3428640"/>
          </a:xfrm>
          <a:prstGeom prst="rect">
            <a:avLst/>
          </a:prstGeom>
        </p:spPr>
      </p:sp>
      <p:sp>
        <p:nvSpPr>
          <p:cNvPr id="789"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100" spc="-1" strike="noStrike">
                <a:solidFill>
                  <a:srgbClr val="000000"/>
                </a:solidFill>
                <a:latin typeface="Open Sans"/>
                <a:ea typeface="Open Sans"/>
              </a:rPr>
              <a:t>Every project has a governance model (even the ones that say they don't!), so begin by pinning down specific details of the way the project is running </a:t>
            </a:r>
            <a:r>
              <a:rPr b="0" i="1" lang="en" sz="1100" spc="-1" strike="noStrike">
                <a:solidFill>
                  <a:srgbClr val="000000"/>
                </a:solidFill>
                <a:latin typeface="Open Sans"/>
                <a:ea typeface="Open Sans"/>
              </a:rPr>
              <a:t>today</a:t>
            </a:r>
            <a:r>
              <a:rPr b="0" lang="en" sz="1100" spc="-1" strike="noStrike">
                <a:solidFill>
                  <a:srgbClr val="000000"/>
                </a:solidFill>
                <a:latin typeface="Open Sans"/>
                <a:ea typeface="Open Sans"/>
              </a:rPr>
              <a:t>.</a:t>
            </a:r>
            <a:endParaRPr b="0" lang="en-IN" sz="1100" spc="-1" strike="noStrike">
              <a:latin typeface="Arial"/>
            </a:endParaRPr>
          </a:p>
          <a:p>
            <a:pPr>
              <a:lnSpc>
                <a:spcPct val="115000"/>
              </a:lnSpc>
              <a:tabLst>
                <a:tab algn="l" pos="0"/>
              </a:tabLst>
            </a:pPr>
            <a:endParaRPr b="0" lang="en-IN" sz="1100" spc="-1" strike="noStrike">
              <a:latin typeface="Arial"/>
            </a:endParaRPr>
          </a:p>
          <a:p>
            <a:pPr>
              <a:lnSpc>
                <a:spcPct val="115000"/>
              </a:lnSpc>
              <a:tabLst>
                <a:tab algn="l" pos="0"/>
              </a:tabLst>
            </a:pPr>
            <a:r>
              <a:rPr b="0" lang="en" sz="1100" spc="-1" strike="noStrike">
                <a:solidFill>
                  <a:srgbClr val="000000"/>
                </a:solidFill>
                <a:latin typeface="Open Sans"/>
                <a:ea typeface="Open Sans"/>
              </a:rPr>
              <a:t>Here's a list of just six types of open source governance models. We don't have time to explore the individual models; however, suffice it to say here that knowing </a:t>
            </a:r>
            <a:r>
              <a:rPr b="0" i="1" lang="en" sz="1100" spc="-1" strike="noStrike">
                <a:solidFill>
                  <a:srgbClr val="000000"/>
                </a:solidFill>
                <a:latin typeface="Open Sans"/>
                <a:ea typeface="Open Sans"/>
              </a:rPr>
              <a:t>how your project is running</a:t>
            </a:r>
            <a:r>
              <a:rPr b="0" lang="en" sz="1100" spc="-1" strike="noStrike">
                <a:solidFill>
                  <a:srgbClr val="000000"/>
                </a:solidFill>
                <a:latin typeface="Open Sans"/>
                <a:ea typeface="Open Sans"/>
              </a:rPr>
              <a:t> and </a:t>
            </a:r>
            <a:r>
              <a:rPr b="0" i="1" lang="en" sz="1100" spc="-1" strike="noStrike">
                <a:solidFill>
                  <a:srgbClr val="000000"/>
                </a:solidFill>
                <a:latin typeface="Open Sans"/>
                <a:ea typeface="Open Sans"/>
              </a:rPr>
              <a:t>who is making decisions</a:t>
            </a:r>
            <a:r>
              <a:rPr b="0" lang="en" sz="1100" spc="-1" strike="noStrike">
                <a:solidFill>
                  <a:srgbClr val="000000"/>
                </a:solidFill>
                <a:latin typeface="Open Sans"/>
                <a:ea typeface="Open Sans"/>
              </a:rPr>
              <a:t> is a perfect way to begin thinking about making the project more sustainable. If the project relies on too few people, if decisions aren't being made in the most effective ways, then begin by addressing these issues.</a:t>
            </a:r>
            <a:endParaRPr b="0" lang="en-IN" sz="11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PlaceHolder 1"/>
          <p:cNvSpPr>
            <a:spLocks noGrp="1"/>
          </p:cNvSpPr>
          <p:nvPr>
            <p:ph type="sldImg"/>
          </p:nvPr>
        </p:nvSpPr>
        <p:spPr>
          <a:xfrm>
            <a:off x="381240" y="685800"/>
            <a:ext cx="6095520" cy="3428640"/>
          </a:xfrm>
          <a:prstGeom prst="rect">
            <a:avLst/>
          </a:prstGeom>
        </p:spPr>
      </p:sp>
      <p:sp>
        <p:nvSpPr>
          <p:cNvPr id="755"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000" spc="-1" strike="noStrike">
                <a:latin typeface="Open Sans"/>
                <a:ea typeface="Open Sans"/>
              </a:rPr>
              <a:t>Let’s talk about what open source is and what does community leadership mean.</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latin typeface="Open Sans"/>
                <a:ea typeface="Open Sans"/>
              </a:rPr>
              <a:t>As contributors to a project become more familiar with how the project works, they may wish to become more active in helping the project grow. Ultimately, this means they'll be taking on </a:t>
            </a:r>
            <a:r>
              <a:rPr b="0" lang="en" sz="1000" spc="-1" strike="noStrike">
                <a:solidFill>
                  <a:srgbClr val="000000"/>
                </a:solidFill>
                <a:latin typeface="Open Sans"/>
                <a:ea typeface="Open Sans"/>
              </a:rPr>
              <a:t>more responsibilities within the project.</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solidFill>
                  <a:srgbClr val="000000"/>
                </a:solidFill>
                <a:latin typeface="Open Sans"/>
                <a:ea typeface="Open Sans"/>
              </a:rPr>
              <a:t>Today we're doing to discuss in more detail what this means—what it means, that is, to </a:t>
            </a:r>
            <a:r>
              <a:rPr b="0" i="1" lang="en" sz="1000" spc="-1" strike="noStrike">
                <a:solidFill>
                  <a:srgbClr val="000000"/>
                </a:solidFill>
                <a:latin typeface="Open Sans"/>
                <a:ea typeface="Open Sans"/>
              </a:rPr>
              <a:t>lead</a:t>
            </a:r>
            <a:r>
              <a:rPr b="0" lang="en" sz="1000" spc="-1" strike="noStrike">
                <a:solidFill>
                  <a:srgbClr val="000000"/>
                </a:solidFill>
                <a:latin typeface="Open Sans"/>
                <a:ea typeface="Open Sans"/>
              </a:rPr>
              <a:t> an open source project and / or community.</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solidFill>
                  <a:srgbClr val="000000"/>
                </a:solidFill>
                <a:latin typeface="Open Sans"/>
                <a:ea typeface="Open Sans"/>
              </a:rPr>
              <a:t>The fact is that </a:t>
            </a:r>
            <a:r>
              <a:rPr b="0" i="1" lang="en" sz="1000" spc="-1" strike="noStrike">
                <a:solidFill>
                  <a:srgbClr val="000000"/>
                </a:solidFill>
                <a:latin typeface="Open Sans"/>
                <a:ea typeface="Open Sans"/>
              </a:rPr>
              <a:t>contributing</a:t>
            </a:r>
            <a:r>
              <a:rPr b="0" lang="en" sz="1000" spc="-1" strike="noStrike">
                <a:solidFill>
                  <a:srgbClr val="000000"/>
                </a:solidFill>
                <a:latin typeface="Open Sans"/>
                <a:ea typeface="Open Sans"/>
              </a:rPr>
              <a:t> to an open source project and </a:t>
            </a:r>
            <a:r>
              <a:rPr b="0" i="1" lang="en" sz="1000" spc="-1" strike="noStrike">
                <a:solidFill>
                  <a:srgbClr val="000000"/>
                </a:solidFill>
                <a:latin typeface="Open Sans"/>
                <a:ea typeface="Open Sans"/>
              </a:rPr>
              <a:t>leading </a:t>
            </a:r>
            <a:r>
              <a:rPr b="0" lang="en" sz="1000" spc="-1" strike="noStrike">
                <a:solidFill>
                  <a:srgbClr val="000000"/>
                </a:solidFill>
                <a:latin typeface="Open Sans"/>
                <a:ea typeface="Open Sans"/>
              </a:rPr>
              <a:t>that project are two different modes of engaging with that project.</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solidFill>
                  <a:srgbClr val="000000"/>
                </a:solidFill>
                <a:latin typeface="Open Sans"/>
                <a:ea typeface="Open Sans"/>
              </a:rPr>
              <a:t>Let me explain why.</a:t>
            </a:r>
            <a:endParaRPr b="0" lang="en-IN" sz="1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0" name="PlaceHolder 1"/>
          <p:cNvSpPr>
            <a:spLocks noGrp="1"/>
          </p:cNvSpPr>
          <p:nvPr>
            <p:ph type="sldImg"/>
          </p:nvPr>
        </p:nvSpPr>
        <p:spPr>
          <a:xfrm>
            <a:off x="381240" y="685800"/>
            <a:ext cx="6095520" cy="3428640"/>
          </a:xfrm>
          <a:prstGeom prst="rect">
            <a:avLst/>
          </a:prstGeom>
        </p:spPr>
      </p:sp>
      <p:sp>
        <p:nvSpPr>
          <p:cNvPr id="791"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100" spc="-1" strike="noStrike">
                <a:solidFill>
                  <a:srgbClr val="000000"/>
                </a:solidFill>
                <a:latin typeface="Open Sans"/>
                <a:ea typeface="Open Sans"/>
              </a:rPr>
              <a:t>Fundamentally, however, you'll need to begin thinking about the various </a:t>
            </a:r>
            <a:r>
              <a:rPr b="1" lang="en" sz="1100" spc="-1" strike="noStrike">
                <a:solidFill>
                  <a:srgbClr val="000000"/>
                </a:solidFill>
                <a:latin typeface="Open Sans"/>
                <a:ea typeface="Open Sans"/>
              </a:rPr>
              <a:t>roles</a:t>
            </a:r>
            <a:r>
              <a:rPr b="0" lang="en" sz="1100" spc="-1" strike="noStrike">
                <a:solidFill>
                  <a:srgbClr val="000000"/>
                </a:solidFill>
                <a:latin typeface="Open Sans"/>
                <a:ea typeface="Open Sans"/>
              </a:rPr>
              <a:t> people play in the community, and the various </a:t>
            </a:r>
            <a:r>
              <a:rPr b="1" lang="en" sz="1100" spc="-1" strike="noStrike">
                <a:solidFill>
                  <a:srgbClr val="000000"/>
                </a:solidFill>
                <a:latin typeface="Open Sans"/>
                <a:ea typeface="Open Sans"/>
              </a:rPr>
              <a:t>policies and procedures</a:t>
            </a:r>
            <a:r>
              <a:rPr b="0" lang="en" sz="1100" spc="-1" strike="noStrike">
                <a:solidFill>
                  <a:srgbClr val="000000"/>
                </a:solidFill>
                <a:latin typeface="Open Sans"/>
                <a:ea typeface="Open Sans"/>
              </a:rPr>
              <a:t> that govern and direct people in those roles.</a:t>
            </a:r>
            <a:endParaRPr b="0" lang="en-IN" sz="1100" spc="-1" strike="noStrike">
              <a:latin typeface="Arial"/>
            </a:endParaRPr>
          </a:p>
          <a:p>
            <a:pPr>
              <a:lnSpc>
                <a:spcPct val="100000"/>
              </a:lnSpc>
              <a:tabLst>
                <a:tab algn="l" pos="0"/>
              </a:tabLst>
            </a:pPr>
            <a:endParaRPr b="0" lang="en-IN" sz="1100" spc="-1" strike="noStrike">
              <a:latin typeface="Arial"/>
            </a:endParaRPr>
          </a:p>
          <a:p>
            <a:pPr>
              <a:lnSpc>
                <a:spcPct val="100000"/>
              </a:lnSpc>
              <a:tabLst>
                <a:tab algn="l" pos="0"/>
              </a:tabLst>
            </a:pPr>
            <a:r>
              <a:rPr b="1" lang="en" sz="1100" spc="-1" strike="noStrike">
                <a:solidFill>
                  <a:srgbClr val="000000"/>
                </a:solidFill>
                <a:latin typeface="Open Sans"/>
                <a:ea typeface="Open Sans"/>
              </a:rPr>
              <a:t>Roles</a:t>
            </a:r>
            <a:r>
              <a:rPr b="0" lang="en" sz="1100" spc="-1" strike="noStrike">
                <a:solidFill>
                  <a:srgbClr val="000000"/>
                </a:solidFill>
                <a:latin typeface="Open Sans"/>
                <a:ea typeface="Open Sans"/>
              </a:rPr>
              <a:t> are the specific functions contributors perform in and for the project. Roles have rights, responsibilities, and expectations associated with them. </a:t>
            </a:r>
            <a:r>
              <a:rPr b="0" i="1" lang="en" sz="1100" spc="-1" strike="noStrike">
                <a:solidFill>
                  <a:srgbClr val="000000"/>
                </a:solidFill>
                <a:latin typeface="Open Sans"/>
                <a:ea typeface="Open Sans"/>
              </a:rPr>
              <a:t>Make sure these are explicitly documented</a:t>
            </a:r>
            <a:r>
              <a:rPr b="0" lang="en" sz="1100" spc="-1" strike="noStrike">
                <a:solidFill>
                  <a:srgbClr val="000000"/>
                </a:solidFill>
                <a:latin typeface="Open Sans"/>
                <a:ea typeface="Open Sans"/>
              </a:rPr>
              <a:t>.</a:t>
            </a:r>
            <a:endParaRPr b="0" lang="en-IN" sz="1100" spc="-1" strike="noStrike">
              <a:latin typeface="Arial"/>
            </a:endParaRPr>
          </a:p>
          <a:p>
            <a:pPr>
              <a:lnSpc>
                <a:spcPct val="100000"/>
              </a:lnSpc>
              <a:tabLst>
                <a:tab algn="l" pos="0"/>
              </a:tabLst>
            </a:pPr>
            <a:endParaRPr b="0" lang="en-IN" sz="1100" spc="-1" strike="noStrike">
              <a:latin typeface="Arial"/>
            </a:endParaRPr>
          </a:p>
          <a:p>
            <a:pPr>
              <a:lnSpc>
                <a:spcPct val="100000"/>
              </a:lnSpc>
              <a:tabLst>
                <a:tab algn="l" pos="0"/>
              </a:tabLst>
            </a:pPr>
            <a:r>
              <a:rPr b="1" lang="en" sz="1100" spc="-1" strike="noStrike">
                <a:solidFill>
                  <a:srgbClr val="000000"/>
                </a:solidFill>
                <a:latin typeface="Open Sans"/>
                <a:ea typeface="Open Sans"/>
              </a:rPr>
              <a:t>Policies and procedures</a:t>
            </a:r>
            <a:r>
              <a:rPr b="0" lang="en" sz="1100" spc="-1" strike="noStrike">
                <a:solidFill>
                  <a:srgbClr val="000000"/>
                </a:solidFill>
                <a:latin typeface="Open Sans"/>
                <a:ea typeface="Open Sans"/>
              </a:rPr>
              <a:t> are the specific rules and processes that direct people in particular roles and define the limits of acceptable behavior for the project, its best practices, etc. </a:t>
            </a:r>
            <a:r>
              <a:rPr b="0" i="1" lang="en" sz="1100" spc="-1" strike="noStrike">
                <a:solidFill>
                  <a:srgbClr val="000000"/>
                </a:solidFill>
                <a:latin typeface="Open Sans"/>
                <a:ea typeface="Open Sans"/>
              </a:rPr>
              <a:t>Make sure these are also explicitly documented</a:t>
            </a:r>
            <a:r>
              <a:rPr b="0" lang="en" sz="1100" spc="-1" strike="noStrike">
                <a:solidFill>
                  <a:srgbClr val="000000"/>
                </a:solidFill>
                <a:latin typeface="Open Sans"/>
                <a:ea typeface="Open Sans"/>
              </a:rPr>
              <a:t>.</a:t>
            </a:r>
            <a:endParaRPr b="0" lang="en-IN" sz="1100" spc="-1" strike="noStrike">
              <a:latin typeface="Arial"/>
            </a:endParaRPr>
          </a:p>
          <a:p>
            <a:pPr>
              <a:lnSpc>
                <a:spcPct val="100000"/>
              </a:lnSpc>
              <a:tabLst>
                <a:tab algn="l" pos="0"/>
              </a:tabLst>
            </a:pPr>
            <a:endParaRPr b="0" lang="en-IN" sz="1100" spc="-1" strike="noStrike">
              <a:latin typeface="Arial"/>
            </a:endParaRPr>
          </a:p>
          <a:p>
            <a:pPr>
              <a:lnSpc>
                <a:spcPct val="100000"/>
              </a:lnSpc>
              <a:tabLst>
                <a:tab algn="l" pos="0"/>
              </a:tabLst>
            </a:pPr>
            <a:r>
              <a:rPr b="0" lang="en" sz="1100" spc="-1" strike="noStrike">
                <a:solidFill>
                  <a:srgbClr val="000000"/>
                </a:solidFill>
                <a:latin typeface="Open Sans"/>
                <a:ea typeface="Open Sans"/>
              </a:rPr>
              <a:t>Simply documenting roles, policies, and procedures will go a long way toward helping your project become more sustainable.</a:t>
            </a:r>
            <a:endParaRPr b="0" lang="en-IN" sz="11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2" name="PlaceHolder 1"/>
          <p:cNvSpPr>
            <a:spLocks noGrp="1"/>
          </p:cNvSpPr>
          <p:nvPr>
            <p:ph type="sldImg"/>
          </p:nvPr>
        </p:nvSpPr>
        <p:spPr>
          <a:xfrm>
            <a:off x="381240" y="685800"/>
            <a:ext cx="6095520" cy="3428640"/>
          </a:xfrm>
          <a:prstGeom prst="rect">
            <a:avLst/>
          </a:prstGeom>
        </p:spPr>
      </p:sp>
      <p:sp>
        <p:nvSpPr>
          <p:cNvPr id="79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000" spc="-1" strike="noStrike">
                <a:latin typeface="Open Sans"/>
                <a:ea typeface="Open Sans"/>
              </a:rPr>
              <a:t>Finally, let's explore the work of </a:t>
            </a:r>
            <a:r>
              <a:rPr b="1" lang="en" sz="1000" spc="-1" strike="noStrike">
                <a:latin typeface="Open Sans"/>
                <a:ea typeface="Open Sans"/>
              </a:rPr>
              <a:t>popularizing</a:t>
            </a:r>
            <a:r>
              <a:rPr b="0" lang="en" sz="1000" spc="-1" strike="noStrike">
                <a:latin typeface="Open Sans"/>
                <a:ea typeface="Open Sans"/>
              </a:rPr>
              <a:t> a project—increasing a project's visibility, making it an appealing destination for users and contributors, and keeping it relevant in an ever-growing ecosystem.</a:t>
            </a:r>
            <a:endParaRPr b="0" lang="en-IN" sz="1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4" name="PlaceHolder 1"/>
          <p:cNvSpPr>
            <a:spLocks noGrp="1"/>
          </p:cNvSpPr>
          <p:nvPr>
            <p:ph type="sldImg"/>
          </p:nvPr>
        </p:nvSpPr>
        <p:spPr>
          <a:xfrm>
            <a:off x="381240" y="685800"/>
            <a:ext cx="6095520" cy="3428640"/>
          </a:xfrm>
          <a:prstGeom prst="rect">
            <a:avLst/>
          </a:prstGeom>
        </p:spPr>
      </p:sp>
      <p:sp>
        <p:nvSpPr>
          <p:cNvPr id="795"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1" lang="en" sz="1000" spc="-1" strike="noStrike">
                <a:latin typeface="Open Sans"/>
                <a:ea typeface="Open Sans"/>
              </a:rPr>
              <a:t>Increased competition for contributors' time, attention, and energy:</a:t>
            </a:r>
            <a:r>
              <a:rPr b="0" lang="en" sz="1000" spc="-1" strike="noStrike">
                <a:latin typeface="Open Sans"/>
                <a:ea typeface="Open Sans"/>
              </a:rPr>
              <a:t> Competing for contributors' time, attention, and energy is more difficult than ever as the number of open source projects increases globally.</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Community materials available in limited number of languages:</a:t>
            </a:r>
            <a:r>
              <a:rPr b="0" lang="en" sz="1000" spc="-1" strike="noStrike">
                <a:latin typeface="Open Sans"/>
                <a:ea typeface="Open Sans"/>
              </a:rPr>
              <a:t> Projects become popular when they connect with diverse groups of contributors. But often, project materials are only available in a limited number of languages. And if your community is not communicating in English, many people may not even be aware that it exists.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Growing threat of maintainer burnout:</a:t>
            </a:r>
            <a:r>
              <a:rPr b="0" lang="en" sz="1000" spc="-1" strike="noStrike">
                <a:latin typeface="Open Sans"/>
                <a:ea typeface="Open Sans"/>
              </a:rPr>
              <a:t> </a:t>
            </a:r>
            <a:r>
              <a:rPr b="0" lang="en" sz="1000" spc="-1" strike="noStrike">
                <a:solidFill>
                  <a:srgbClr val="000000"/>
                </a:solidFill>
                <a:latin typeface="Open Sans"/>
                <a:ea typeface="Open Sans"/>
              </a:rPr>
              <a:t>As a project becomes more popular, maintainers might experience burnout when trying to keep pace with it.</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solidFill>
                  <a:srgbClr val="000000"/>
                </a:solidFill>
                <a:latin typeface="Open Sans"/>
                <a:ea typeface="Open Sans"/>
              </a:rPr>
              <a:t>Mismatched expectations between enterprise users and hobbyists:</a:t>
            </a:r>
            <a:r>
              <a:rPr b="0" lang="en" sz="1000" spc="-1" strike="noStrike">
                <a:solidFill>
                  <a:srgbClr val="000000"/>
                </a:solidFill>
                <a:latin typeface="Open Sans"/>
                <a:ea typeface="Open Sans"/>
              </a:rPr>
              <a:t> Many popular open source projects are relied upon by large enterprises but maintained by volunteers, leading to a mismatch of expectations between users—who may expect enterprise grade support—and developer hobbyists who are working in their spare time. When people are using the project for enterprise work but the software is maintained by hobbyists, there can be an expectations mismatch that leads to friction in the community.</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solidFill>
                  <a:srgbClr val="000000"/>
                </a:solidFill>
                <a:latin typeface="Open Sans"/>
                <a:ea typeface="Open Sans"/>
              </a:rPr>
              <a:t>Proliferation of platforms for user engagement:</a:t>
            </a:r>
            <a:r>
              <a:rPr b="0" lang="en" sz="1000" spc="-1" strike="noStrike">
                <a:solidFill>
                  <a:srgbClr val="000000"/>
                </a:solidFill>
                <a:latin typeface="Open Sans"/>
                <a:ea typeface="Open Sans"/>
              </a:rPr>
              <a:t> Finding the best ways to reach your potential users and contributors can be time-consuming, given the many ways people choose to consume information and the. Users now expect to hear about things on Reddit and on Facebook and on Twitter and on Instagram and on TechCrunch and, and, and … so figuring out where to meet people where they are when you are but one (or a small, but mighty group) is difficult.</a:t>
            </a:r>
            <a:endParaRPr b="0" lang="en-IN" sz="1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6" name="PlaceHolder 1"/>
          <p:cNvSpPr>
            <a:spLocks noGrp="1"/>
          </p:cNvSpPr>
          <p:nvPr>
            <p:ph type="sldImg"/>
          </p:nvPr>
        </p:nvSpPr>
        <p:spPr>
          <a:xfrm>
            <a:off x="381240" y="685800"/>
            <a:ext cx="6095520" cy="3428640"/>
          </a:xfrm>
          <a:prstGeom prst="rect">
            <a:avLst/>
          </a:prstGeom>
        </p:spPr>
      </p:sp>
      <p:sp>
        <p:nvSpPr>
          <p:cNvPr id="797"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000" spc="-1" strike="noStrike">
                <a:latin typeface="Open Sans"/>
                <a:ea typeface="Open Sans"/>
              </a:rPr>
              <a:t>As with the other challenges we addressed so far, we could discuss </a:t>
            </a:r>
            <a:r>
              <a:rPr b="0" i="1" lang="en" sz="1000" spc="-1" strike="noStrike">
                <a:latin typeface="Open Sans"/>
                <a:ea typeface="Open Sans"/>
              </a:rPr>
              <a:t>many</a:t>
            </a:r>
            <a:r>
              <a:rPr b="0" lang="en" sz="1000" spc="-1" strike="noStrike">
                <a:latin typeface="Open Sans"/>
                <a:ea typeface="Open Sans"/>
              </a:rPr>
              <a:t> ways to begin addressing popularization challenges.</a:t>
            </a:r>
            <a:endParaRPr b="0" lang="en-IN" sz="1000" spc="-1" strike="noStrike">
              <a:latin typeface="Arial"/>
            </a:endParaRPr>
          </a:p>
          <a:p>
            <a:pPr>
              <a:lnSpc>
                <a:spcPct val="100000"/>
              </a:lnSpc>
              <a:tabLst>
                <a:tab algn="l" pos="0"/>
              </a:tabLst>
            </a:pPr>
            <a:endParaRPr b="0" lang="en-IN" sz="1000" spc="-1" strike="noStrike">
              <a:latin typeface="Arial"/>
            </a:endParaRPr>
          </a:p>
          <a:p>
            <a:pPr>
              <a:lnSpc>
                <a:spcPct val="100000"/>
              </a:lnSpc>
              <a:tabLst>
                <a:tab algn="l" pos="0"/>
              </a:tabLst>
            </a:pPr>
            <a:r>
              <a:rPr b="0" lang="en" sz="1000" spc="-1" strike="noStrike">
                <a:latin typeface="Open Sans"/>
                <a:ea typeface="Open Sans"/>
              </a:rPr>
              <a:t>But </a:t>
            </a:r>
            <a:r>
              <a:rPr b="0" i="1" lang="en" sz="1000" spc="-1" strike="noStrike">
                <a:latin typeface="Open Sans"/>
                <a:ea typeface="Open Sans"/>
              </a:rPr>
              <a:t>in general</a:t>
            </a:r>
            <a:r>
              <a:rPr b="0" lang="en" sz="1000" spc="-1" strike="noStrike">
                <a:latin typeface="Open Sans"/>
                <a:ea typeface="Open Sans"/>
              </a:rPr>
              <a:t>, we've found that focusing on a project's reward models is a great place to begin.</a:t>
            </a:r>
            <a:endParaRPr b="0" lang="en-IN" sz="1000" spc="-1" strike="noStrike">
              <a:latin typeface="Arial"/>
            </a:endParaRPr>
          </a:p>
          <a:p>
            <a:pPr>
              <a:lnSpc>
                <a:spcPct val="100000"/>
              </a:lnSpc>
              <a:tabLst>
                <a:tab algn="l" pos="0"/>
              </a:tabLst>
            </a:pPr>
            <a:endParaRPr b="0" lang="en-IN" sz="1000" spc="-1" strike="noStrike">
              <a:latin typeface="Arial"/>
            </a:endParaRPr>
          </a:p>
          <a:p>
            <a:pPr>
              <a:lnSpc>
                <a:spcPct val="100000"/>
              </a:lnSpc>
              <a:tabLst>
                <a:tab algn="l" pos="0"/>
              </a:tabLst>
            </a:pPr>
            <a:r>
              <a:rPr b="0" lang="en" sz="1000" spc="-1" strike="noStrike">
                <a:latin typeface="Open Sans"/>
                <a:ea typeface="Open Sans"/>
              </a:rPr>
              <a:t>So let's talk about reward models for a bit.</a:t>
            </a:r>
            <a:endParaRPr b="0" lang="en-IN" sz="1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8" name="PlaceHolder 1"/>
          <p:cNvSpPr>
            <a:spLocks noGrp="1"/>
          </p:cNvSpPr>
          <p:nvPr>
            <p:ph type="sldImg"/>
          </p:nvPr>
        </p:nvSpPr>
        <p:spPr>
          <a:xfrm>
            <a:off x="381240" y="685800"/>
            <a:ext cx="6095520" cy="3428640"/>
          </a:xfrm>
          <a:prstGeom prst="rect">
            <a:avLst/>
          </a:prstGeom>
        </p:spPr>
      </p:sp>
      <p:sp>
        <p:nvSpPr>
          <p:cNvPr id="799"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000" spc="-1" strike="noStrike">
                <a:latin typeface="Open Sans"/>
                <a:ea typeface="Open Sans"/>
              </a:rPr>
              <a:t>Strategies for acknowledging and honoring various contributions to an open source project are called that project's </a:t>
            </a:r>
            <a:r>
              <a:rPr b="1" lang="en" sz="1000" spc="-1" strike="noStrike">
                <a:latin typeface="Open Sans"/>
                <a:ea typeface="Open Sans"/>
              </a:rPr>
              <a:t>reward models</a:t>
            </a:r>
            <a:r>
              <a:rPr b="0" lang="en" sz="1000" spc="-1" strike="noStrike">
                <a:latin typeface="Open Sans"/>
                <a:ea typeface="Open Sans"/>
              </a:rPr>
              <a:t>.</a:t>
            </a:r>
            <a:endParaRPr b="0" lang="en-IN" sz="1000" spc="-1" strike="noStrike">
              <a:latin typeface="Arial"/>
            </a:endParaRPr>
          </a:p>
          <a:p>
            <a:pPr>
              <a:lnSpc>
                <a:spcPct val="100000"/>
              </a:lnSpc>
              <a:tabLst>
                <a:tab algn="l" pos="0"/>
              </a:tabLst>
            </a:pPr>
            <a:endParaRPr b="0" lang="en-IN" sz="1000" spc="-1" strike="noStrike">
              <a:latin typeface="Arial"/>
            </a:endParaRPr>
          </a:p>
          <a:p>
            <a:pPr>
              <a:lnSpc>
                <a:spcPct val="100000"/>
              </a:lnSpc>
              <a:tabLst>
                <a:tab algn="l" pos="0"/>
              </a:tabLst>
            </a:pPr>
            <a:r>
              <a:rPr b="0" lang="en" sz="1000" spc="-1" strike="noStrike">
                <a:latin typeface="Open Sans"/>
                <a:ea typeface="Open Sans"/>
              </a:rPr>
              <a:t>The more reward models your project constructs, the better it can engage participants with differing motivations for contributing.</a:t>
            </a:r>
            <a:endParaRPr b="0" lang="en-IN" sz="1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0" name="PlaceHolder 1"/>
          <p:cNvSpPr>
            <a:spLocks noGrp="1"/>
          </p:cNvSpPr>
          <p:nvPr>
            <p:ph type="sldImg"/>
          </p:nvPr>
        </p:nvSpPr>
        <p:spPr>
          <a:xfrm>
            <a:off x="381240" y="685800"/>
            <a:ext cx="6095520" cy="3428640"/>
          </a:xfrm>
          <a:prstGeom prst="rect">
            <a:avLst/>
          </a:prstGeom>
        </p:spPr>
      </p:sp>
      <p:sp>
        <p:nvSpPr>
          <p:cNvPr id="801"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000" spc="-1" strike="noStrike">
                <a:latin typeface="Open Sans"/>
                <a:ea typeface="Open Sans"/>
              </a:rPr>
              <a:t>For example, here are four common reward models:</a:t>
            </a:r>
            <a:endParaRPr b="0" lang="en-IN" sz="1000" spc="-1" strike="noStrike">
              <a:latin typeface="Arial"/>
            </a:endParaRPr>
          </a:p>
          <a:p>
            <a:pPr>
              <a:lnSpc>
                <a:spcPct val="115000"/>
              </a:lnSpc>
              <a:tabLst>
                <a:tab algn="l" pos="0"/>
              </a:tabLst>
            </a:pP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latin typeface="Open Sans"/>
                <a:ea typeface="Open Sans"/>
              </a:rPr>
              <a:t>Spotlighting community contribution</a:t>
            </a: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latin typeface="Open Sans"/>
                <a:ea typeface="Open Sans"/>
              </a:rPr>
              <a:t>Swag</a:t>
            </a: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latin typeface="Open Sans"/>
                <a:ea typeface="Open Sans"/>
              </a:rPr>
              <a:t>"Meet the community" features</a:t>
            </a: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latin typeface="Open Sans"/>
                <a:ea typeface="Open Sans"/>
              </a:rPr>
              <a:t>Community awards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latin typeface="Open Sans"/>
                <a:ea typeface="Open Sans"/>
              </a:rPr>
              <a:t>Each of these models aims to connect with a certain set of </a:t>
            </a:r>
            <a:r>
              <a:rPr b="0" i="1" lang="en" sz="1000" spc="-1" strike="noStrike">
                <a:latin typeface="Open Sans"/>
                <a:ea typeface="Open Sans"/>
              </a:rPr>
              <a:t>motivations</a:t>
            </a:r>
            <a:r>
              <a:rPr b="0" lang="en" sz="1000" spc="-1" strike="noStrike">
                <a:latin typeface="Open Sans"/>
                <a:ea typeface="Open Sans"/>
              </a:rPr>
              <a:t> participants may have for contributing to a project. Everyone contributes to projects for a </a:t>
            </a:r>
            <a:r>
              <a:rPr b="0" i="1" lang="en" sz="1000" spc="-1" strike="noStrike">
                <a:latin typeface="Open Sans"/>
                <a:ea typeface="Open Sans"/>
              </a:rPr>
              <a:t>reason</a:t>
            </a:r>
            <a:r>
              <a:rPr b="0" lang="en" sz="1000" spc="-1" strike="noStrike">
                <a:latin typeface="Open Sans"/>
                <a:ea typeface="Open Sans"/>
              </a:rPr>
              <a:t>, and the most popular projects are those that make contributors feel rewarded, valued, and respected for their contributions. Generating those feelings in contributors is a great way to build your project's reputation as a rewarding, welcoming place.</a:t>
            </a:r>
            <a:endParaRPr b="0" lang="en-IN" sz="1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2" name="PlaceHolder 1"/>
          <p:cNvSpPr>
            <a:spLocks noGrp="1"/>
          </p:cNvSpPr>
          <p:nvPr>
            <p:ph type="sldImg"/>
          </p:nvPr>
        </p:nvSpPr>
        <p:spPr>
          <a:xfrm>
            <a:off x="381240" y="685800"/>
            <a:ext cx="6095520" cy="3428640"/>
          </a:xfrm>
          <a:prstGeom prst="rect">
            <a:avLst/>
          </a:prstGeom>
        </p:spPr>
      </p:sp>
      <p:sp>
        <p:nvSpPr>
          <p:cNvPr id="803"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000" spc="-1" strike="noStrike">
                <a:latin typeface="Open Sans"/>
                <a:ea typeface="Open Sans"/>
              </a:rPr>
              <a:t>So let's unpack this a bit more.</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Spotlighting community contribution</a:t>
            </a:r>
            <a:endParaRPr b="0" lang="en-IN" sz="1000" spc="-1" strike="noStrike">
              <a:latin typeface="Arial"/>
            </a:endParaRPr>
          </a:p>
          <a:p>
            <a:pPr>
              <a:lnSpc>
                <a:spcPct val="115000"/>
              </a:lnSpc>
              <a:tabLst>
                <a:tab algn="l" pos="0"/>
              </a:tabLst>
            </a:pPr>
            <a:r>
              <a:rPr b="0" lang="en" sz="1000" spc="-1" strike="noStrike">
                <a:latin typeface="Open Sans"/>
                <a:ea typeface="Open Sans"/>
              </a:rPr>
              <a:t>Using point systems, badges, and leaderboards to chart and publicly identify contributions rewards participants by visualizing the magnitude of their contributions. This is a great option for connecting with people who tend to value opportunities to show off their technical prowess a bit.</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"Meet the contributor" features</a:t>
            </a:r>
            <a:endParaRPr b="0" lang="en-IN" sz="1000" spc="-1" strike="noStrike">
              <a:latin typeface="Arial"/>
            </a:endParaRPr>
          </a:p>
          <a:p>
            <a:pPr>
              <a:lnSpc>
                <a:spcPct val="115000"/>
              </a:lnSpc>
              <a:tabLst>
                <a:tab algn="l" pos="0"/>
              </a:tabLst>
            </a:pPr>
            <a:r>
              <a:rPr b="0" lang="en" sz="1000" spc="-1" strike="noStrike">
                <a:latin typeface="Open Sans"/>
                <a:ea typeface="Open Sans"/>
              </a:rPr>
              <a:t>Running blog posts or video series to spotlight contributors rewards participants by helping them grow their personal brands and their professional networks. This is a great option for connecting with people who see community participation as an opportunity to gain visibility, maybe even find future work or employment opportunities.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Swag</a:t>
            </a:r>
            <a:endParaRPr b="0" lang="en-IN" sz="1000" spc="-1" strike="noStrike">
              <a:latin typeface="Arial"/>
            </a:endParaRPr>
          </a:p>
          <a:p>
            <a:pPr>
              <a:lnSpc>
                <a:spcPct val="115000"/>
              </a:lnSpc>
              <a:tabLst>
                <a:tab algn="l" pos="0"/>
              </a:tabLst>
            </a:pPr>
            <a:r>
              <a:rPr b="0" lang="en" sz="1000" spc="-1" strike="noStrike">
                <a:latin typeface="Open Sans"/>
                <a:ea typeface="Open Sans"/>
              </a:rPr>
              <a:t>Giving contributors various items signifying their affiliation with the community—shirts, hats, keychains, etc.—allows  participants to feel a sense of connection with the project. This is a great option for connecting with people who see community participation as central to their identities, as a fundamental part of their identity-building work. It allows them to "show off" their connection with the community when interacting with others and makes membership in that community part of their identities.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Community awards</a:t>
            </a:r>
            <a:endParaRPr b="0" lang="en-IN" sz="1000" spc="-1" strike="noStrike">
              <a:latin typeface="Arial"/>
            </a:endParaRPr>
          </a:p>
          <a:p>
            <a:pPr>
              <a:lnSpc>
                <a:spcPct val="115000"/>
              </a:lnSpc>
              <a:tabLst>
                <a:tab algn="l" pos="0"/>
              </a:tabLst>
            </a:pPr>
            <a:r>
              <a:rPr b="0" lang="en" sz="1000" spc="-1" strike="noStrike">
                <a:latin typeface="Open Sans"/>
                <a:ea typeface="Open Sans"/>
              </a:rPr>
              <a:t>Allowing community members to recognize and reward others among them helps communities develop shared identities and social bonds. This is a great option for connecting with people who see community participation as a way to form bonds with others, to feel connected to a group and to feel united by a common sense of purpose. Allowing community members to reward one another allows them to continually identify and reinforce shared, communal values and identities.</a:t>
            </a:r>
            <a:endParaRPr b="0" lang="en-IN" sz="1000" spc="-1" strike="noStrike">
              <a:latin typeface="Arial"/>
            </a:endParaRPr>
          </a:p>
          <a:p>
            <a:pPr>
              <a:lnSpc>
                <a:spcPct val="115000"/>
              </a:lnSpc>
              <a:tabLst>
                <a:tab algn="l" pos="0"/>
              </a:tabLst>
            </a:pPr>
            <a:endParaRPr b="0" lang="en-IN" sz="1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4" name="PlaceHolder 1"/>
          <p:cNvSpPr>
            <a:spLocks noGrp="1"/>
          </p:cNvSpPr>
          <p:nvPr>
            <p:ph type="sldImg"/>
          </p:nvPr>
        </p:nvSpPr>
        <p:spPr>
          <a:xfrm>
            <a:off x="381240" y="685800"/>
            <a:ext cx="6095520" cy="3428640"/>
          </a:xfrm>
          <a:prstGeom prst="rect">
            <a:avLst/>
          </a:prstGeom>
        </p:spPr>
      </p:sp>
      <p:sp>
        <p:nvSpPr>
          <p:cNvPr id="805"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000" spc="-1" strike="noStrike">
                <a:latin typeface="Open Sans"/>
                <a:ea typeface="Open Sans"/>
              </a:rPr>
              <a:t>So there's an overview of three general kinds of challenges you're going to face as you assume a leadership role—expanding the community, maintaining that growth sustainably, and popularizing a project along the way.</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latin typeface="Open Sans"/>
                <a:ea typeface="Open Sans"/>
              </a:rPr>
              <a:t>We're almost out of time, but let's take a moment to review what might come next for you: gathering community feedback and measuring your success.</a:t>
            </a:r>
            <a:endParaRPr b="0" lang="en-IN" sz="1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6" name="PlaceHolder 1"/>
          <p:cNvSpPr>
            <a:spLocks noGrp="1"/>
          </p:cNvSpPr>
          <p:nvPr>
            <p:ph type="sldImg"/>
          </p:nvPr>
        </p:nvSpPr>
        <p:spPr>
          <a:xfrm>
            <a:off x="381240" y="685800"/>
            <a:ext cx="6095520" cy="3428640"/>
          </a:xfrm>
          <a:prstGeom prst="rect">
            <a:avLst/>
          </a:prstGeom>
        </p:spPr>
      </p:sp>
      <p:sp>
        <p:nvSpPr>
          <p:cNvPr id="807"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000" spc="-1" strike="noStrike">
                <a:latin typeface="Open Sans"/>
                <a:ea typeface="Open Sans"/>
              </a:rPr>
              <a:t>First, gathering feedback.</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latin typeface="Open Sans"/>
                <a:ea typeface="Open Sans"/>
              </a:rPr>
              <a:t>Leading an open source project means making yourself available to address community ideas, concerns, and more. This feedback is critical to your success (and it's also a </a:t>
            </a:r>
            <a:r>
              <a:rPr b="0" i="1" lang="en" sz="1000" spc="-1" strike="noStrike">
                <a:latin typeface="Open Sans"/>
                <a:ea typeface="Open Sans"/>
              </a:rPr>
              <a:t>measure</a:t>
            </a:r>
            <a:r>
              <a:rPr b="0" lang="en" sz="1000" spc="-1" strike="noStrike">
                <a:latin typeface="Open Sans"/>
                <a:ea typeface="Open Sans"/>
              </a:rPr>
              <a:t> of your relative success), and you're positioning yourself as the party most likely to act on community feedback—so you'll need to continually collect it.</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latin typeface="Open Sans"/>
                <a:ea typeface="Open Sans"/>
              </a:rPr>
              <a:t>Here are some common methods: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Open feedback forms: </a:t>
            </a:r>
            <a:r>
              <a:rPr b="0" lang="en" sz="1000" spc="-1" strike="noStrike">
                <a:latin typeface="Open Sans"/>
                <a:ea typeface="Open Sans"/>
              </a:rPr>
              <a:t>Easily accessible, always-on forms for collecting written feedback from users and contributors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Fireside chats: </a:t>
            </a:r>
            <a:r>
              <a:rPr b="0" lang="en" sz="1000" spc="-1" strike="noStrike">
                <a:latin typeface="Open Sans"/>
                <a:ea typeface="Open Sans"/>
              </a:rPr>
              <a:t>Pre-recorded, casual interviews with project maintainers and other leaders discussing project mission, vision, and strategy</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Community calls: </a:t>
            </a:r>
            <a:r>
              <a:rPr b="0" lang="en" sz="1000" spc="-1" strike="noStrike">
                <a:latin typeface="Open Sans"/>
                <a:ea typeface="Open Sans"/>
              </a:rPr>
              <a:t>Live, audio-video gatherings community members can join to speak directly to project maintainers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Community Q &amp; A: </a:t>
            </a:r>
            <a:r>
              <a:rPr b="0" lang="en" sz="1000" spc="-1" strike="noStrike">
                <a:latin typeface="Open Sans"/>
                <a:ea typeface="Open Sans"/>
              </a:rPr>
              <a:t>Community-driven, "ask me anything"-style events in which community members submit and vote on questions for leaders</a:t>
            </a:r>
            <a:endParaRPr b="0" lang="en-IN" sz="1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8" name="PlaceHolder 1"/>
          <p:cNvSpPr>
            <a:spLocks noGrp="1"/>
          </p:cNvSpPr>
          <p:nvPr>
            <p:ph type="sldImg"/>
          </p:nvPr>
        </p:nvSpPr>
        <p:spPr>
          <a:xfrm>
            <a:off x="381240" y="685800"/>
            <a:ext cx="6095520" cy="3428640"/>
          </a:xfrm>
          <a:prstGeom prst="rect">
            <a:avLst/>
          </a:prstGeom>
        </p:spPr>
      </p:sp>
      <p:sp>
        <p:nvSpPr>
          <p:cNvPr id="809"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000" spc="-1" strike="noStrike">
                <a:latin typeface="Open Sans"/>
                <a:ea typeface="Open Sans"/>
              </a:rPr>
              <a:t>And then you'll need to be able to measure the success of your work with the community.</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latin typeface="Open Sans"/>
                <a:ea typeface="Open Sans"/>
              </a:rPr>
              <a:t>Depending on your situation, this could be important for two reasons.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Communicating success with the community: </a:t>
            </a:r>
            <a:r>
              <a:rPr b="0" lang="en" sz="1000" spc="-1" strike="noStrike">
                <a:latin typeface="Open Sans"/>
                <a:ea typeface="Open Sans"/>
              </a:rPr>
              <a:t>How will you narrate your community's success in achieving its mission and objectives? You'll need to be able to help your community measure its progress, chart its accomplishments, and stay focused on achievements. How will you do that?</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Communicating success with organizational stakeholders: </a:t>
            </a:r>
            <a:r>
              <a:rPr b="0" lang="en" sz="1000" spc="-1" strike="noStrike">
                <a:latin typeface="Open Sans"/>
                <a:ea typeface="Open Sans"/>
              </a:rPr>
              <a:t>How will you explain the value of working with your community to others in your organization? If you're leading a community because a project is integral to your organization, then you'll need to be able to explain the value of your work </a:t>
            </a:r>
            <a:r>
              <a:rPr b="0" i="1" lang="en" sz="1000" spc="-1" strike="noStrike">
                <a:latin typeface="Open Sans"/>
                <a:ea typeface="Open Sans"/>
              </a:rPr>
              <a:t>internally</a:t>
            </a:r>
            <a:r>
              <a:rPr b="0" lang="en" sz="1000" spc="-1" strike="noStrike">
                <a:latin typeface="Open Sans"/>
                <a:ea typeface="Open Sans"/>
              </a:rPr>
              <a:t>, too, to organizational stakeholders.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endParaRPr b="0" lang="en-IN" sz="1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PlaceHolder 1"/>
          <p:cNvSpPr>
            <a:spLocks noGrp="1"/>
          </p:cNvSpPr>
          <p:nvPr>
            <p:ph type="sldImg"/>
          </p:nvPr>
        </p:nvSpPr>
        <p:spPr>
          <a:xfrm>
            <a:off x="381240" y="685800"/>
            <a:ext cx="6095520" cy="3428640"/>
          </a:xfrm>
          <a:prstGeom prst="rect">
            <a:avLst/>
          </a:prstGeom>
        </p:spPr>
      </p:sp>
      <p:sp>
        <p:nvSpPr>
          <p:cNvPr id="757"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000" spc="-1" strike="noStrike">
                <a:latin typeface="Open Sans"/>
                <a:ea typeface="Open Sans"/>
              </a:rPr>
              <a:t>As a contributor to an open source software project, your duties to the project may be more or less straightforward: fix bugs, answer questions in the project’s communication channels, etc.</a:t>
            </a:r>
            <a:br/>
            <a:endParaRPr b="0" lang="en-IN" sz="1000" spc="-1" strike="noStrike">
              <a:latin typeface="Arial"/>
            </a:endParaRPr>
          </a:p>
          <a:p>
            <a:pPr>
              <a:lnSpc>
                <a:spcPct val="115000"/>
              </a:lnSpc>
              <a:tabLst>
                <a:tab algn="l" pos="0"/>
              </a:tabLst>
            </a:pPr>
            <a:r>
              <a:rPr b="0" lang="en" sz="1000" spc="-1" strike="noStrike">
                <a:latin typeface="Open Sans"/>
                <a:ea typeface="Open Sans"/>
              </a:rPr>
              <a:t>When assuming a position of leadership in the project, your role becomes more comprehensive; you may drive technical direction, begin speaking with authority for the project in public venues such as conferences, initiate programs to recruit more project members, or change the project’s processes and policies.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latin typeface="Open Sans"/>
                <a:ea typeface="Open Sans"/>
              </a:rPr>
              <a:t>In short: </a:t>
            </a:r>
            <a:r>
              <a:rPr b="0" i="1" lang="en" sz="1000" spc="-1" strike="noStrike">
                <a:latin typeface="Open Sans"/>
                <a:ea typeface="Open Sans"/>
              </a:rPr>
              <a:t>You are now assuming increased responsibility for a project's success or failure.</a:t>
            </a:r>
            <a:endParaRPr b="0" lang="en-IN" sz="1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0" name="PlaceHolder 1"/>
          <p:cNvSpPr>
            <a:spLocks noGrp="1"/>
          </p:cNvSpPr>
          <p:nvPr>
            <p:ph type="sldImg"/>
          </p:nvPr>
        </p:nvSpPr>
        <p:spPr>
          <a:xfrm>
            <a:off x="381240" y="685800"/>
            <a:ext cx="6095520" cy="3428640"/>
          </a:xfrm>
          <a:prstGeom prst="rect">
            <a:avLst/>
          </a:prstGeom>
        </p:spPr>
      </p:sp>
      <p:sp>
        <p:nvSpPr>
          <p:cNvPr id="811"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000" spc="-1" strike="noStrike">
                <a:latin typeface="Open Sans"/>
                <a:ea typeface="Open Sans"/>
              </a:rPr>
              <a:t>Here are just a few potential metrics you might track pertaining to technical contributions.</a:t>
            </a:r>
            <a:endParaRPr b="0" lang="en-IN" sz="1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2" name="PlaceHolder 1"/>
          <p:cNvSpPr>
            <a:spLocks noGrp="1"/>
          </p:cNvSpPr>
          <p:nvPr>
            <p:ph type="sldImg"/>
          </p:nvPr>
        </p:nvSpPr>
        <p:spPr>
          <a:xfrm>
            <a:off x="381240" y="685800"/>
            <a:ext cx="6095520" cy="3428640"/>
          </a:xfrm>
          <a:prstGeom prst="rect">
            <a:avLst/>
          </a:prstGeom>
        </p:spPr>
      </p:sp>
      <p:sp>
        <p:nvSpPr>
          <p:cNvPr id="81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000" spc="-1" strike="noStrike">
                <a:latin typeface="Open Sans"/>
                <a:ea typeface="Open Sans"/>
              </a:rPr>
              <a:t>And here are just a few potential metrics you might track pertaining to non-technical contributions.</a:t>
            </a:r>
            <a:endParaRPr b="0" lang="en-IN" sz="1000" spc="-1" strike="noStrike">
              <a:latin typeface="Arial"/>
            </a:endParaRPr>
          </a:p>
          <a:p>
            <a:pPr>
              <a:lnSpc>
                <a:spcPct val="100000"/>
              </a:lnSpc>
              <a:tabLst>
                <a:tab algn="l" pos="0"/>
              </a:tabLst>
            </a:pPr>
            <a:endParaRPr b="0" lang="en-IN" sz="1000" spc="-1" strike="noStrike">
              <a:latin typeface="Arial"/>
            </a:endParaRPr>
          </a:p>
          <a:p>
            <a:pPr>
              <a:lnSpc>
                <a:spcPct val="100000"/>
              </a:lnSpc>
              <a:tabLst>
                <a:tab algn="l" pos="0"/>
              </a:tabLst>
            </a:pPr>
            <a:r>
              <a:rPr b="0" lang="en" sz="1000" spc="-1" strike="noStrike">
                <a:latin typeface="Open Sans"/>
                <a:ea typeface="Open Sans"/>
              </a:rPr>
              <a:t>Gathering feedback and measuring success: Once you've determine how you're going to begin addressing leadership challenges, these will be your next steps.</a:t>
            </a:r>
            <a:endParaRPr b="0" lang="en-IN" sz="1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4" name="PlaceHolder 1"/>
          <p:cNvSpPr>
            <a:spLocks noGrp="1"/>
          </p:cNvSpPr>
          <p:nvPr>
            <p:ph type="sldImg"/>
          </p:nvPr>
        </p:nvSpPr>
        <p:spPr>
          <a:xfrm>
            <a:off x="381240" y="685800"/>
            <a:ext cx="6095520" cy="3428640"/>
          </a:xfrm>
          <a:prstGeom prst="rect">
            <a:avLst/>
          </a:prstGeom>
        </p:spPr>
      </p:sp>
      <p:sp>
        <p:nvSpPr>
          <p:cNvPr id="815"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spcAft>
                <a:spcPts val="1001"/>
              </a:spcAft>
              <a:tabLst>
                <a:tab algn="l" pos="0"/>
              </a:tabLst>
            </a:pPr>
            <a:r>
              <a:rPr b="0" i="1" lang="en" sz="1000" spc="-1" strike="noStrike">
                <a:solidFill>
                  <a:srgbClr val="000000"/>
                </a:solidFill>
                <a:latin typeface="Open Sans"/>
                <a:ea typeface="Open Sans"/>
              </a:rPr>
              <a:t>{Summarize the presentation's primary points for the audience. Note that these bullets reveal themselves "on click," so presenters can control the pace of the review.}</a:t>
            </a:r>
            <a:endParaRPr b="0" lang="en-IN" sz="1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PlaceHolder 1"/>
          <p:cNvSpPr>
            <a:spLocks noGrp="1"/>
          </p:cNvSpPr>
          <p:nvPr>
            <p:ph type="sldImg"/>
          </p:nvPr>
        </p:nvSpPr>
        <p:spPr>
          <a:xfrm>
            <a:off x="381240" y="685800"/>
            <a:ext cx="6095520" cy="3428640"/>
          </a:xfrm>
          <a:prstGeom prst="rect">
            <a:avLst/>
          </a:prstGeom>
        </p:spPr>
      </p:sp>
      <p:sp>
        <p:nvSpPr>
          <p:cNvPr id="759"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000" spc="-1" strike="noStrike">
                <a:latin typeface="Open Sans"/>
                <a:ea typeface="Open Sans"/>
              </a:rPr>
              <a:t>So why do that? Why take on responsibility for project and community success?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latin typeface="Open Sans"/>
                <a:ea typeface="Open Sans"/>
              </a:rPr>
              <a:t>There are many reasons to take on a leadership position in your favorite open source project, ranging from the needs of your employer to your own personal joy.</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latin typeface="Open Sans"/>
                <a:ea typeface="Open Sans"/>
              </a:rPr>
              <a:t>As you consider taking on a leadership position in the project, take some time to think through your motivations for doing so. Having a good understanding of why you want to lead will help you choose the best places for you to apply your skills and interests in the project, be it conflict resolution or better issue triage processes to make sure that users are getting help more quickly.</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latin typeface="Open Sans"/>
                <a:ea typeface="Open Sans"/>
              </a:rPr>
              <a:t>It's no secret that leading an open source project has many tangible benefits when it comes to seeking employment, but many individuals choose a leadership position for the simple reason that they appreciate their social connections in the project’s community and wish to be of greater service to others in this community.</a:t>
            </a:r>
            <a:endParaRPr b="0" lang="en-IN" sz="1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PlaceHolder 1"/>
          <p:cNvSpPr>
            <a:spLocks noGrp="1"/>
          </p:cNvSpPr>
          <p:nvPr>
            <p:ph type="sldImg"/>
          </p:nvPr>
        </p:nvSpPr>
        <p:spPr>
          <a:xfrm>
            <a:off x="381240" y="685800"/>
            <a:ext cx="6095520" cy="3428640"/>
          </a:xfrm>
          <a:prstGeom prst="rect">
            <a:avLst/>
          </a:prstGeom>
        </p:spPr>
      </p:sp>
      <p:sp>
        <p:nvSpPr>
          <p:cNvPr id="761"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000" spc="-1" strike="noStrike">
                <a:solidFill>
                  <a:srgbClr val="000000"/>
                </a:solidFill>
                <a:latin typeface="Open Sans"/>
                <a:ea typeface="Open Sans"/>
              </a:rPr>
              <a:t>In this presentation, we will explore leadership in open source projects, the responsibilities leaders have, the transition pathway from contributor to leader, and some ways in which excellent leaders help their projects avoid common social challenges.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solidFill>
                  <a:srgbClr val="000000"/>
                </a:solidFill>
                <a:latin typeface="Open Sans"/>
                <a:ea typeface="Open Sans"/>
              </a:rPr>
              <a:t>Here are our goals for today:</a:t>
            </a:r>
            <a:endParaRPr b="0" lang="en-IN" sz="1000" spc="-1" strike="noStrike">
              <a:latin typeface="Arial"/>
            </a:endParaRPr>
          </a:p>
          <a:p>
            <a:pPr>
              <a:lnSpc>
                <a:spcPct val="115000"/>
              </a:lnSpc>
              <a:tabLst>
                <a:tab algn="l" pos="0"/>
              </a:tabLst>
            </a:pP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solidFill>
                  <a:srgbClr val="000000"/>
                </a:solidFill>
                <a:latin typeface="Open Sans"/>
                <a:ea typeface="Open Sans"/>
              </a:rPr>
              <a:t>Understand common challenges associated with expanding, maintaining, and popularizing an open source project</a:t>
            </a: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solidFill>
                  <a:srgbClr val="000000"/>
                </a:solidFill>
                <a:latin typeface="Open Sans"/>
                <a:ea typeface="Open Sans"/>
              </a:rPr>
              <a:t>Explore steps new community leaders can take to begin addressing those challenges</a:t>
            </a:r>
            <a:endParaRPr b="0" lang="en-IN" sz="1000" spc="-1" strike="noStrike">
              <a:latin typeface="Arial"/>
            </a:endParaRPr>
          </a:p>
          <a:p>
            <a:pPr marL="457200" indent="-291600">
              <a:lnSpc>
                <a:spcPct val="115000"/>
              </a:lnSpc>
              <a:buClr>
                <a:srgbClr val="000000"/>
              </a:buClr>
              <a:buFont typeface="Open Sans"/>
              <a:buChar char="●"/>
              <a:tabLst>
                <a:tab algn="l" pos="0"/>
              </a:tabLst>
            </a:pPr>
            <a:r>
              <a:rPr b="0" lang="en" sz="1000" spc="-1" strike="noStrike">
                <a:solidFill>
                  <a:srgbClr val="000000"/>
                </a:solidFill>
                <a:latin typeface="Open Sans"/>
                <a:ea typeface="Open Sans"/>
              </a:rPr>
              <a:t>Identify steps leaders can take to achieve project success</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solidFill>
                  <a:srgbClr val="000000"/>
                </a:solidFill>
                <a:latin typeface="Open Sans"/>
                <a:ea typeface="Open Sans"/>
              </a:rPr>
              <a:t>One additional note here: I can't guarantee you'll leave our time together today equipped with </a:t>
            </a:r>
            <a:r>
              <a:rPr b="0" i="1" lang="en" sz="1000" spc="-1" strike="noStrike">
                <a:solidFill>
                  <a:srgbClr val="000000"/>
                </a:solidFill>
                <a:latin typeface="Open Sans"/>
                <a:ea typeface="Open Sans"/>
              </a:rPr>
              <a:t>everything</a:t>
            </a:r>
            <a:r>
              <a:rPr b="0" lang="en" sz="1000" spc="-1" strike="noStrike">
                <a:solidFill>
                  <a:srgbClr val="000000"/>
                </a:solidFill>
                <a:latin typeface="Open Sans"/>
                <a:ea typeface="Open Sans"/>
              </a:rPr>
              <a:t> you could possibly need to know about being a project or community leader. Every project is different—and I don't know every bit of advice that can help you lead each of these different, individual projects. You'll need to translate this advice into your own contexts. So what we're going to do today is examine the most common </a:t>
            </a:r>
            <a:r>
              <a:rPr b="0" i="1" lang="en" sz="1000" spc="-1" strike="noStrike">
                <a:solidFill>
                  <a:srgbClr val="000000"/>
                </a:solidFill>
                <a:latin typeface="Open Sans"/>
                <a:ea typeface="Open Sans"/>
              </a:rPr>
              <a:t>avenues</a:t>
            </a:r>
            <a:r>
              <a:rPr b="0" lang="en" sz="1000" spc="-1" strike="noStrike">
                <a:solidFill>
                  <a:srgbClr val="000000"/>
                </a:solidFill>
                <a:latin typeface="Open Sans"/>
                <a:ea typeface="Open Sans"/>
              </a:rPr>
              <a:t> for meeting the challenges new leaders face, general pathways for </a:t>
            </a:r>
            <a:r>
              <a:rPr b="0" i="1" lang="en" sz="1000" spc="-1" strike="noStrike">
                <a:solidFill>
                  <a:srgbClr val="000000"/>
                </a:solidFill>
                <a:latin typeface="Open Sans"/>
                <a:ea typeface="Open Sans"/>
              </a:rPr>
              <a:t>getting started</a:t>
            </a:r>
            <a:r>
              <a:rPr b="0" lang="en" sz="1000" spc="-1" strike="noStrike">
                <a:solidFill>
                  <a:srgbClr val="000000"/>
                </a:solidFill>
                <a:latin typeface="Open Sans"/>
                <a:ea typeface="Open Sans"/>
              </a:rPr>
              <a:t> that we've found to be most fruitful.</a:t>
            </a:r>
            <a:endParaRPr b="0" lang="en-IN" sz="1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PlaceHolder 1"/>
          <p:cNvSpPr>
            <a:spLocks noGrp="1"/>
          </p:cNvSpPr>
          <p:nvPr>
            <p:ph type="sldImg"/>
          </p:nvPr>
        </p:nvSpPr>
        <p:spPr>
          <a:xfrm>
            <a:off x="381240" y="685800"/>
            <a:ext cx="6095520" cy="3428640"/>
          </a:xfrm>
          <a:prstGeom prst="rect">
            <a:avLst/>
          </a:prstGeom>
        </p:spPr>
      </p:sp>
      <p:sp>
        <p:nvSpPr>
          <p:cNvPr id="76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000" spc="-1" strike="noStrike">
                <a:latin typeface="Open Sans"/>
                <a:ea typeface="Open Sans"/>
              </a:rPr>
              <a:t>We'll begin by stressing that anyone interested in assuming a leadership role in a community-driven project will need to begin asking three fundamental questions about that project.</a:t>
            </a:r>
            <a:endParaRPr b="0" lang="en-IN" sz="1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4" name="PlaceHolder 1"/>
          <p:cNvSpPr>
            <a:spLocks noGrp="1"/>
          </p:cNvSpPr>
          <p:nvPr>
            <p:ph type="sldImg"/>
          </p:nvPr>
        </p:nvSpPr>
        <p:spPr>
          <a:xfrm>
            <a:off x="381240" y="685800"/>
            <a:ext cx="6095520" cy="3428640"/>
          </a:xfrm>
          <a:prstGeom prst="rect">
            <a:avLst/>
          </a:prstGeom>
        </p:spPr>
      </p:sp>
      <p:sp>
        <p:nvSpPr>
          <p:cNvPr id="765"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 sz="1000" spc="-1" strike="noStrike">
                <a:latin typeface="Open Sans"/>
                <a:ea typeface="Open Sans"/>
              </a:rPr>
              <a:t>How can you...</a:t>
            </a:r>
            <a:endParaRPr b="0" lang="en-IN" sz="1000" spc="-1" strike="noStrike">
              <a:latin typeface="Arial"/>
            </a:endParaRPr>
          </a:p>
          <a:p>
            <a:pPr>
              <a:lnSpc>
                <a:spcPct val="115000"/>
              </a:lnSpc>
              <a:tabLst>
                <a:tab algn="l" pos="0"/>
              </a:tabLst>
            </a:pPr>
            <a:endParaRPr b="0" lang="en-IN" sz="1000" spc="-1" strike="noStrike">
              <a:latin typeface="Arial"/>
            </a:endParaRPr>
          </a:p>
          <a:p>
            <a:pPr marL="457200" indent="-291600">
              <a:lnSpc>
                <a:spcPct val="115000"/>
              </a:lnSpc>
              <a:buClr>
                <a:srgbClr val="000000"/>
              </a:buClr>
              <a:buFont typeface="Open Sans"/>
              <a:buChar char="●"/>
              <a:tabLst>
                <a:tab algn="l" pos="0"/>
              </a:tabLst>
            </a:pPr>
            <a:r>
              <a:rPr b="1" lang="en" sz="1000" spc="-1" strike="noStrike">
                <a:latin typeface="Open Sans"/>
                <a:ea typeface="Open Sans"/>
              </a:rPr>
              <a:t>expand</a:t>
            </a:r>
            <a:r>
              <a:rPr b="0" lang="en" sz="1000" spc="-1" strike="noStrike">
                <a:latin typeface="Open Sans"/>
                <a:ea typeface="Open Sans"/>
              </a:rPr>
              <a:t> the project—add contributors and increase participation in the project?</a:t>
            </a:r>
            <a:endParaRPr b="0" lang="en-IN" sz="1000" spc="-1" strike="noStrike">
              <a:latin typeface="Arial"/>
            </a:endParaRPr>
          </a:p>
          <a:p>
            <a:pPr marL="457200" indent="-291600">
              <a:lnSpc>
                <a:spcPct val="115000"/>
              </a:lnSpc>
              <a:buClr>
                <a:srgbClr val="000000"/>
              </a:buClr>
              <a:buFont typeface="Open Sans"/>
              <a:buChar char="●"/>
              <a:tabLst>
                <a:tab algn="l" pos="0"/>
              </a:tabLst>
            </a:pPr>
            <a:r>
              <a:rPr b="1" lang="en" sz="1000" spc="-1" strike="noStrike">
                <a:latin typeface="Open Sans"/>
                <a:ea typeface="Open Sans"/>
              </a:rPr>
              <a:t>maintain</a:t>
            </a:r>
            <a:r>
              <a:rPr b="0" lang="en" sz="1000" spc="-1" strike="noStrike">
                <a:latin typeface="Open Sans"/>
                <a:ea typeface="Open Sans"/>
              </a:rPr>
              <a:t> the project—ensure that your growth is sustainable and that the project stays "on course" on pursuit of its mission and vision?</a:t>
            </a:r>
            <a:endParaRPr b="0" lang="en-IN" sz="1000" spc="-1" strike="noStrike">
              <a:latin typeface="Arial"/>
            </a:endParaRPr>
          </a:p>
          <a:p>
            <a:pPr marL="457200" indent="-291600">
              <a:lnSpc>
                <a:spcPct val="115000"/>
              </a:lnSpc>
              <a:buClr>
                <a:srgbClr val="000000"/>
              </a:buClr>
              <a:buFont typeface="Open Sans"/>
              <a:buChar char="●"/>
              <a:tabLst>
                <a:tab algn="l" pos="0"/>
              </a:tabLst>
            </a:pPr>
            <a:r>
              <a:rPr b="1" lang="en" sz="1000" spc="-1" strike="noStrike">
                <a:latin typeface="Open Sans"/>
                <a:ea typeface="Open Sans"/>
              </a:rPr>
              <a:t>popularize </a:t>
            </a:r>
            <a:r>
              <a:rPr b="0" lang="en" sz="1000" spc="-1" strike="noStrike">
                <a:latin typeface="Open Sans"/>
                <a:ea typeface="Open Sans"/>
              </a:rPr>
              <a:t> the project—increase its visibility, make it an appealing destination for users and contributors, and keep it relevant in an ever-growing ecosystem?</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0" lang="en" sz="1000" spc="-1" strike="noStrike">
                <a:latin typeface="Open Sans"/>
                <a:ea typeface="Open Sans"/>
              </a:rPr>
              <a:t>The remainder of our session today will focus on each of these three questions.</a:t>
            </a:r>
            <a:endParaRPr b="0" lang="en-IN" sz="1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6" name="PlaceHolder 1"/>
          <p:cNvSpPr>
            <a:spLocks noGrp="1"/>
          </p:cNvSpPr>
          <p:nvPr>
            <p:ph type="sldImg"/>
          </p:nvPr>
        </p:nvSpPr>
        <p:spPr>
          <a:xfrm>
            <a:off x="381240" y="685800"/>
            <a:ext cx="6095520" cy="3428640"/>
          </a:xfrm>
          <a:prstGeom prst="rect">
            <a:avLst/>
          </a:prstGeom>
        </p:spPr>
      </p:sp>
      <p:sp>
        <p:nvSpPr>
          <p:cNvPr id="767"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 sz="1000" spc="-1" strike="noStrike">
                <a:latin typeface="Open Sans"/>
                <a:ea typeface="Open Sans"/>
              </a:rPr>
              <a:t>Let's begin with the challenge of </a:t>
            </a:r>
            <a:r>
              <a:rPr b="1" lang="en" sz="1000" spc="-1" strike="noStrike">
                <a:latin typeface="Open Sans"/>
                <a:ea typeface="Open Sans"/>
              </a:rPr>
              <a:t>expanding</a:t>
            </a:r>
            <a:r>
              <a:rPr b="0" lang="en" sz="1000" spc="-1" strike="noStrike">
                <a:latin typeface="Open Sans"/>
                <a:ea typeface="Open Sans"/>
              </a:rPr>
              <a:t> the community—increasing community participation and contribution.</a:t>
            </a:r>
            <a:endParaRPr b="0" lang="en-IN" sz="1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8" name="PlaceHolder 1"/>
          <p:cNvSpPr>
            <a:spLocks noGrp="1"/>
          </p:cNvSpPr>
          <p:nvPr>
            <p:ph type="sldImg"/>
          </p:nvPr>
        </p:nvSpPr>
        <p:spPr>
          <a:xfrm>
            <a:off x="381240" y="685800"/>
            <a:ext cx="6095520" cy="3428640"/>
          </a:xfrm>
          <a:prstGeom prst="rect">
            <a:avLst/>
          </a:prstGeom>
        </p:spPr>
      </p:sp>
      <p:sp>
        <p:nvSpPr>
          <p:cNvPr id="769"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1" lang="en" sz="1000" spc="-1" strike="noStrike">
                <a:latin typeface="Open Sans"/>
                <a:ea typeface="Open Sans"/>
              </a:rPr>
              <a:t>Undocumented "insider information" or "folk wisdom": </a:t>
            </a:r>
            <a:r>
              <a:rPr b="0" lang="en" sz="1000" spc="-1" strike="noStrike">
                <a:latin typeface="Open Sans"/>
                <a:ea typeface="Open Sans"/>
              </a:rPr>
              <a:t>Excessive (and undocumented) "insider information" or "folk wisdom" makes newcomers lacking context feel excluded.</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Unwelcomed social dynamics: </a:t>
            </a:r>
            <a:r>
              <a:rPr b="0" lang="en" sz="1000" spc="-1" strike="noStrike">
                <a:latin typeface="Open Sans"/>
                <a:ea typeface="Open Sans"/>
              </a:rPr>
              <a:t>How welcomed do new contributors feel? Perhaps the project is not as inclusive as it could be.</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Undifferentiated contributor base:</a:t>
            </a:r>
            <a:r>
              <a:rPr b="0" lang="en" sz="1000" spc="-1" strike="noStrike">
                <a:latin typeface="Open Sans"/>
                <a:ea typeface="Open Sans"/>
              </a:rPr>
              <a:t> Communities lacking a diverse contributor base may not seem welcoming to newcomers (especially those from underrepresented groups). We mean diversity along all axes: types of skill set, vendor diversity, number of industries represented, gender diversity, racial diversity, geographic diversity, etc. When working to grow your community, if it appears that the community is only comprised of one type of contributor, people who are not like the existing contributor base may not feel comfortable joining.</a:t>
            </a:r>
            <a:endParaRPr b="0" lang="en-IN" sz="1000" spc="-1" strike="noStrike">
              <a:latin typeface="Arial"/>
            </a:endParaRPr>
          </a:p>
          <a:p>
            <a:pPr>
              <a:lnSpc>
                <a:spcPct val="115000"/>
              </a:lnSpc>
              <a:tabLst>
                <a:tab algn="l" pos="0"/>
              </a:tabLst>
            </a:pPr>
            <a:endParaRPr b="0" lang="en-IN" sz="1000" spc="-1" strike="noStrike">
              <a:latin typeface="Arial"/>
            </a:endParaRPr>
          </a:p>
          <a:p>
            <a:pPr>
              <a:lnSpc>
                <a:spcPct val="115000"/>
              </a:lnSpc>
              <a:tabLst>
                <a:tab algn="l" pos="0"/>
              </a:tabLst>
            </a:pPr>
            <a:r>
              <a:rPr b="1" lang="en" sz="1000" spc="-1" strike="noStrike">
                <a:latin typeface="Open Sans"/>
                <a:ea typeface="Open Sans"/>
              </a:rPr>
              <a:t>Language barriers:</a:t>
            </a:r>
            <a:r>
              <a:rPr b="0" lang="en" sz="1000" spc="-1" strike="noStrike">
                <a:latin typeface="Open Sans"/>
                <a:ea typeface="Open Sans"/>
              </a:rPr>
              <a:t> Communities that communicate in only one language can be intimidating for those who don't speak that language.</a:t>
            </a:r>
            <a:endParaRPr b="0" lang="en-IN" sz="1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4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34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4"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5" name="PlaceHolder 1"/>
          <p:cNvSpPr>
            <a:spLocks noGrp="1"/>
          </p:cNvSpPr>
          <p:nvPr>
            <p:ph type="subTitle"/>
          </p:nvPr>
        </p:nvSpPr>
        <p:spPr>
          <a:xfrm>
            <a:off x="2084040" y="568800"/>
            <a:ext cx="4904640" cy="9202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4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34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35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5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5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5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6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6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6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6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6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7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7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7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8"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3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5"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6" name="PlaceHolder 1"/>
          <p:cNvSpPr>
            <a:spLocks noGrp="1"/>
          </p:cNvSpPr>
          <p:nvPr>
            <p:ph type="subTitle"/>
          </p:nvPr>
        </p:nvSpPr>
        <p:spPr>
          <a:xfrm>
            <a:off x="2084040" y="568800"/>
            <a:ext cx="4904640" cy="9202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3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3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9"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7"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9"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2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2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3"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42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26"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7" name="PlaceHolder 1"/>
          <p:cNvSpPr>
            <a:spLocks noGrp="1"/>
          </p:cNvSpPr>
          <p:nvPr>
            <p:ph type="subTitle"/>
          </p:nvPr>
        </p:nvSpPr>
        <p:spPr>
          <a:xfrm>
            <a:off x="2084040" y="568800"/>
            <a:ext cx="4904640" cy="9202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3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4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3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4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3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3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40"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4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4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3"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4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4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4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4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8"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4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5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5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5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5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5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1"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6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6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4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8"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9" name="PlaceHolder 1"/>
          <p:cNvSpPr>
            <a:spLocks noGrp="1"/>
          </p:cNvSpPr>
          <p:nvPr>
            <p:ph type="subTitle"/>
          </p:nvPr>
        </p:nvSpPr>
        <p:spPr>
          <a:xfrm>
            <a:off x="2084040" y="568800"/>
            <a:ext cx="4904640" cy="9202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7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4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4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7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8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8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8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8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8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8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0"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9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9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9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9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49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1"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1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3"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1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51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8"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9" name="PlaceHolder 1"/>
          <p:cNvSpPr>
            <a:spLocks noGrp="1"/>
          </p:cNvSpPr>
          <p:nvPr>
            <p:ph type="subTitle"/>
          </p:nvPr>
        </p:nvSpPr>
        <p:spPr>
          <a:xfrm>
            <a:off x="2084040" y="568800"/>
            <a:ext cx="4904640" cy="9202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0"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2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5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24"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2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5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2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28"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3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32"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3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3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3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3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3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4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4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4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4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4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4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2084040" y="568800"/>
            <a:ext cx="4904640" cy="9202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9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2084040" y="568800"/>
            <a:ext cx="4904640" cy="9202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9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0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0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0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1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1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1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1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2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2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2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2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3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2084040" y="568800"/>
            <a:ext cx="4904640" cy="9202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4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4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4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4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5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5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6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6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6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6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6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7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2084040" y="568800"/>
            <a:ext cx="4904640" cy="9202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8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8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8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8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9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9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9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9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0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084040" y="568800"/>
            <a:ext cx="4904640" cy="9202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0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0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0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0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0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0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3"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2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0"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1" name="PlaceHolder 1"/>
          <p:cNvSpPr>
            <a:spLocks noGrp="1"/>
          </p:cNvSpPr>
          <p:nvPr>
            <p:ph type="subTitle"/>
          </p:nvPr>
        </p:nvSpPr>
        <p:spPr>
          <a:xfrm>
            <a:off x="2084040" y="568800"/>
            <a:ext cx="4904640" cy="9202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2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2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2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2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3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3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4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4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4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4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4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4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4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4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55"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2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2"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63" name="PlaceHolder 1"/>
          <p:cNvSpPr>
            <a:spLocks noGrp="1"/>
          </p:cNvSpPr>
          <p:nvPr>
            <p:ph type="subTitle"/>
          </p:nvPr>
        </p:nvSpPr>
        <p:spPr>
          <a:xfrm>
            <a:off x="2084040" y="568800"/>
            <a:ext cx="4904640" cy="9202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2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2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7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7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7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7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8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5"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8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8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88"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8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9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96"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9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9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3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03"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4" name="PlaceHolder 1"/>
          <p:cNvSpPr>
            <a:spLocks noGrp="1"/>
          </p:cNvSpPr>
          <p:nvPr>
            <p:ph type="subTitle"/>
          </p:nvPr>
        </p:nvSpPr>
        <p:spPr>
          <a:xfrm>
            <a:off x="2084040" y="568800"/>
            <a:ext cx="4904640" cy="9202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0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3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1400" spc="-1" strike="noStrike">
              <a:solidFill>
                <a:srgbClr val="000000"/>
              </a:solidFill>
              <a:latin typeface="Arial"/>
            </a:endParaRPr>
          </a:p>
        </p:txBody>
      </p:sp>
      <p:sp>
        <p:nvSpPr>
          <p:cNvPr id="3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1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1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1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1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2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2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2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2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29"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3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
        <p:nvSpPr>
          <p:cNvPr id="33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7"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3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2084040" y="568800"/>
            <a:ext cx="4904640" cy="19850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4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2.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3.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4.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slideLayout" Target="../slideLayouts/slideLayout145.xml"/><Relationship Id="rId9" Type="http://schemas.openxmlformats.org/officeDocument/2006/relationships/slideLayout" Target="../slideLayouts/slideLayout146.xml"/><Relationship Id="rId10" Type="http://schemas.openxmlformats.org/officeDocument/2006/relationships/slideLayout" Target="../slideLayouts/slideLayout147.xml"/><Relationship Id="rId11" Type="http://schemas.openxmlformats.org/officeDocument/2006/relationships/slideLayout" Target="../slideLayouts/slideLayout148.xml"/><Relationship Id="rId12" Type="http://schemas.openxmlformats.org/officeDocument/2006/relationships/slideLayout" Target="../slideLayouts/slideLayout149.xml"/><Relationship Id="rId13" Type="http://schemas.openxmlformats.org/officeDocument/2006/relationships/slideLayout" Target="../slideLayouts/slideLayout150.xml"/><Relationship Id="rId14" Type="http://schemas.openxmlformats.org/officeDocument/2006/relationships/slideLayout" Target="../slideLayouts/slideLayout151.xml"/><Relationship Id="rId15" Type="http://schemas.openxmlformats.org/officeDocument/2006/relationships/slideLayout" Target="../slideLayouts/slideLayout152.xml"/><Relationship Id="rId16" Type="http://schemas.openxmlformats.org/officeDocument/2006/relationships/slideLayout" Target="../slideLayouts/slideLayout153.xml"/><Relationship Id="rId17" Type="http://schemas.openxmlformats.org/officeDocument/2006/relationships/slideLayout" Target="../slideLayouts/slideLayout154.xml"/><Relationship Id="rId18" Type="http://schemas.openxmlformats.org/officeDocument/2006/relationships/slideLayout" Target="../slideLayouts/slideLayout155.xml"/><Relationship Id="rId19" Type="http://schemas.openxmlformats.org/officeDocument/2006/relationships/slideLayout" Target="../slideLayouts/slideLayout15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0.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1.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752480" y="946080"/>
            <a:ext cx="8686440" cy="967320"/>
          </a:xfrm>
          <a:prstGeom prst="rect">
            <a:avLst/>
          </a:prstGeom>
        </p:spPr>
        <p:txBody>
          <a:bodyPr lIns="0" rIns="0" tIns="0" bIns="0">
            <a:noAutofit/>
          </a:bodyPr>
          <a:p>
            <a:r>
              <a:rPr b="0" lang="en-IN" sz="2700" spc="-1" strike="noStrike">
                <a:solidFill>
                  <a:srgbClr val="000000"/>
                </a:solidFill>
                <a:latin typeface="Arial"/>
              </a:rPr>
              <a:t>Click to edit the title </a:t>
            </a:r>
            <a:r>
              <a:rPr b="0" lang="en-IN" sz="2700" spc="-1" strike="noStrike">
                <a:solidFill>
                  <a:srgbClr val="000000"/>
                </a:solidFill>
                <a:latin typeface="Arial"/>
              </a:rPr>
              <a:t>text format</a:t>
            </a:r>
            <a:endParaRPr b="0" lang="en-IN" sz="2700" spc="-1" strike="noStrike">
              <a:solidFill>
                <a:srgbClr val="000000"/>
              </a:solidFill>
              <a:latin typeface="Arial"/>
            </a:endParaRPr>
          </a:p>
        </p:txBody>
      </p:sp>
      <p:sp>
        <p:nvSpPr>
          <p:cNvPr id="1" name="CustomShape 2"/>
          <p:cNvSpPr/>
          <p:nvPr/>
        </p:nvSpPr>
        <p:spPr>
          <a:xfrm rot="10800000">
            <a:off x="447480" y="6401520"/>
            <a:ext cx="360" cy="45648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2" name="PlaceHolder 3"/>
          <p:cNvSpPr>
            <a:spLocks noGrp="1"/>
          </p:cNvSpPr>
          <p:nvPr>
            <p:ph type="sldNum"/>
          </p:nvPr>
        </p:nvSpPr>
        <p:spPr>
          <a:xfrm>
            <a:off x="82080" y="6169680"/>
            <a:ext cx="731520" cy="143280"/>
          </a:xfrm>
          <a:prstGeom prst="rect">
            <a:avLst/>
          </a:prstGeom>
        </p:spPr>
        <p:txBody>
          <a:bodyPr lIns="0" rIns="0" tIns="0" bIns="0" anchor="b">
            <a:noAutofit/>
          </a:bodyPr>
          <a:p>
            <a:pPr algn="ctr">
              <a:lnSpc>
                <a:spcPct val="100000"/>
              </a:lnSpc>
              <a:tabLst>
                <a:tab algn="l" pos="0"/>
              </a:tabLst>
            </a:pPr>
            <a:fld id="{3189719F-FBE7-4FD9-ACFB-122F894A73DA}" type="slidenum">
              <a:rPr b="0" lang="en" sz="800" spc="-1" strike="noStrike">
                <a:solidFill>
                  <a:srgbClr val="000000"/>
                </a:solidFill>
                <a:latin typeface="Red Hat Display"/>
                <a:ea typeface="Red Hat Display"/>
              </a:rPr>
              <a:t>&lt;number&gt;</a:t>
            </a:fld>
            <a:endParaRPr b="0" lang="en-IN" sz="800" spc="-1" strike="noStrike">
              <a:latin typeface="Times New Roman"/>
            </a:endParaRPr>
          </a:p>
        </p:txBody>
      </p:sp>
      <p:pic>
        <p:nvPicPr>
          <p:cNvPr id="3" name="Google Shape;688;p41" descr=""/>
          <p:cNvPicPr/>
          <p:nvPr/>
        </p:nvPicPr>
        <p:blipFill>
          <a:blip r:embed="rId2"/>
          <a:srcRect l="0" t="315" r="0" b="315"/>
          <a:stretch/>
        </p:blipFill>
        <p:spPr>
          <a:xfrm>
            <a:off x="10711440" y="6313320"/>
            <a:ext cx="975600" cy="227880"/>
          </a:xfrm>
          <a:prstGeom prst="rect">
            <a:avLst/>
          </a:prstGeom>
          <a:ln w="0">
            <a:noFill/>
          </a:ln>
        </p:spPr>
      </p:pic>
      <p:sp>
        <p:nvSpPr>
          <p:cNvPr id="4"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3" name="PlaceHolder 1"/>
          <p:cNvSpPr>
            <a:spLocks noGrp="1"/>
          </p:cNvSpPr>
          <p:nvPr>
            <p:ph type="title"/>
          </p:nvPr>
        </p:nvSpPr>
        <p:spPr>
          <a:xfrm>
            <a:off x="884880" y="871920"/>
            <a:ext cx="10421640" cy="552960"/>
          </a:xfrm>
          <a:prstGeom prst="rect">
            <a:avLst/>
          </a:prstGeom>
        </p:spPr>
        <p:txBody>
          <a:bodyPr lIns="0" rIns="0" tIns="0" bIns="0">
            <a:noAutofit/>
          </a:bodyPr>
          <a:p>
            <a:r>
              <a:rPr b="0" lang="en-IN" sz="2600" spc="-1" strike="noStrike">
                <a:solidFill>
                  <a:srgbClr val="000000"/>
                </a:solidFill>
                <a:latin typeface="Arial"/>
              </a:rPr>
              <a:t>Click to edit the title text format</a:t>
            </a:r>
            <a:endParaRPr b="0" lang="en-IN" sz="2600" spc="-1" strike="noStrike">
              <a:solidFill>
                <a:srgbClr val="000000"/>
              </a:solidFill>
              <a:latin typeface="Arial"/>
            </a:endParaRPr>
          </a:p>
        </p:txBody>
      </p:sp>
      <p:sp>
        <p:nvSpPr>
          <p:cNvPr id="374" name="CustomShape 2"/>
          <p:cNvSpPr/>
          <p:nvPr/>
        </p:nvSpPr>
        <p:spPr>
          <a:xfrm rot="10800000">
            <a:off x="447480" y="6401880"/>
            <a:ext cx="360" cy="456120"/>
          </a:xfrm>
          <a:custGeom>
            <a:avLst/>
            <a:gdLst/>
            <a:ahLst/>
            <a:rect l="l" t="t" r="r" b="b"/>
            <a:pathLst>
              <a:path w="21600" h="21600">
                <a:moveTo>
                  <a:pt x="0" y="0"/>
                </a:moveTo>
                <a:lnTo>
                  <a:pt x="21600" y="21600"/>
                </a:lnTo>
              </a:path>
            </a:pathLst>
          </a:custGeom>
          <a:noFill/>
          <a:ln w="9525">
            <a:solidFill>
              <a:schemeClr val="accent1"/>
            </a:solidFill>
            <a:round/>
          </a:ln>
        </p:spPr>
        <p:style>
          <a:lnRef idx="0"/>
          <a:fillRef idx="0"/>
          <a:effectRef idx="0"/>
          <a:fontRef idx="minor"/>
        </p:style>
      </p:sp>
      <p:sp>
        <p:nvSpPr>
          <p:cNvPr id="375" name="PlaceHolder 3"/>
          <p:cNvSpPr>
            <a:spLocks noGrp="1"/>
          </p:cNvSpPr>
          <p:nvPr>
            <p:ph type="sldNum"/>
          </p:nvPr>
        </p:nvSpPr>
        <p:spPr>
          <a:xfrm>
            <a:off x="82080" y="6169680"/>
            <a:ext cx="731520" cy="143280"/>
          </a:xfrm>
          <a:prstGeom prst="rect">
            <a:avLst/>
          </a:prstGeom>
        </p:spPr>
        <p:txBody>
          <a:bodyPr lIns="0" rIns="0" tIns="0" bIns="0" anchor="b">
            <a:noAutofit/>
          </a:bodyPr>
          <a:p>
            <a:pPr algn="ctr">
              <a:lnSpc>
                <a:spcPct val="100000"/>
              </a:lnSpc>
              <a:tabLst>
                <a:tab algn="l" pos="0"/>
              </a:tabLst>
            </a:pPr>
            <a:fld id="{FAE77BF5-A097-4E6E-9A71-81C90F53693E}"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pic>
        <p:nvPicPr>
          <p:cNvPr id="376" name="Google Shape;573;p32" descr=""/>
          <p:cNvPicPr/>
          <p:nvPr/>
        </p:nvPicPr>
        <p:blipFill>
          <a:blip r:embed="rId2"/>
          <a:srcRect l="0" t="315" r="0" b="315"/>
          <a:stretch/>
        </p:blipFill>
        <p:spPr>
          <a:xfrm>
            <a:off x="10711440" y="6313320"/>
            <a:ext cx="975600" cy="227880"/>
          </a:xfrm>
          <a:prstGeom prst="rect">
            <a:avLst/>
          </a:prstGeom>
          <a:ln w="0">
            <a:noFill/>
          </a:ln>
        </p:spPr>
      </p:pic>
      <p:sp>
        <p:nvSpPr>
          <p:cNvPr id="377"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4" name="PlaceHolder 1"/>
          <p:cNvSpPr>
            <a:spLocks noGrp="1"/>
          </p:cNvSpPr>
          <p:nvPr>
            <p:ph type="title"/>
          </p:nvPr>
        </p:nvSpPr>
        <p:spPr>
          <a:xfrm>
            <a:off x="884880" y="871920"/>
            <a:ext cx="10421640" cy="552960"/>
          </a:xfrm>
          <a:prstGeom prst="rect">
            <a:avLst/>
          </a:prstGeom>
        </p:spPr>
        <p:txBody>
          <a:bodyPr lIns="0" rIns="0" tIns="0" bIns="0">
            <a:noAutofit/>
          </a:bodyPr>
          <a:p>
            <a:r>
              <a:rPr b="0" lang="en-IN" sz="2600" spc="-1" strike="noStrike">
                <a:solidFill>
                  <a:srgbClr val="000000"/>
                </a:solidFill>
                <a:latin typeface="Arial"/>
              </a:rPr>
              <a:t>Click to edit the title text format</a:t>
            </a:r>
            <a:endParaRPr b="0" lang="en-IN" sz="2600" spc="-1" strike="noStrike">
              <a:solidFill>
                <a:srgbClr val="000000"/>
              </a:solidFill>
              <a:latin typeface="Arial"/>
            </a:endParaRPr>
          </a:p>
        </p:txBody>
      </p:sp>
      <p:sp>
        <p:nvSpPr>
          <p:cNvPr id="415" name="CustomShape 2"/>
          <p:cNvSpPr/>
          <p:nvPr/>
        </p:nvSpPr>
        <p:spPr>
          <a:xfrm rot="10800000">
            <a:off x="447480" y="6401880"/>
            <a:ext cx="360" cy="456120"/>
          </a:xfrm>
          <a:custGeom>
            <a:avLst/>
            <a:gdLst/>
            <a:ahLst/>
            <a:rect l="l" t="t" r="r" b="b"/>
            <a:pathLst>
              <a:path w="21600" h="21600">
                <a:moveTo>
                  <a:pt x="0" y="0"/>
                </a:moveTo>
                <a:lnTo>
                  <a:pt x="21600" y="21600"/>
                </a:lnTo>
              </a:path>
            </a:pathLst>
          </a:custGeom>
          <a:noFill/>
          <a:ln w="9525">
            <a:solidFill>
              <a:schemeClr val="accent1"/>
            </a:solidFill>
            <a:round/>
          </a:ln>
        </p:spPr>
        <p:style>
          <a:lnRef idx="0"/>
          <a:fillRef idx="0"/>
          <a:effectRef idx="0"/>
          <a:fontRef idx="minor"/>
        </p:style>
      </p:sp>
      <p:sp>
        <p:nvSpPr>
          <p:cNvPr id="416" name="PlaceHolder 3"/>
          <p:cNvSpPr>
            <a:spLocks noGrp="1"/>
          </p:cNvSpPr>
          <p:nvPr>
            <p:ph type="sldNum"/>
          </p:nvPr>
        </p:nvSpPr>
        <p:spPr>
          <a:xfrm>
            <a:off x="82080" y="6169680"/>
            <a:ext cx="731520" cy="143280"/>
          </a:xfrm>
          <a:prstGeom prst="rect">
            <a:avLst/>
          </a:prstGeom>
        </p:spPr>
        <p:txBody>
          <a:bodyPr lIns="0" rIns="0" tIns="0" bIns="0" anchor="b">
            <a:noAutofit/>
          </a:bodyPr>
          <a:p>
            <a:pPr algn="ctr">
              <a:lnSpc>
                <a:spcPct val="100000"/>
              </a:lnSpc>
              <a:tabLst>
                <a:tab algn="l" pos="0"/>
              </a:tabLst>
            </a:pPr>
            <a:fld id="{F1D035AD-CBAD-47EC-8E16-C436B731C3F3}"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pic>
        <p:nvPicPr>
          <p:cNvPr id="417" name="Google Shape;880;p61" descr=""/>
          <p:cNvPicPr/>
          <p:nvPr/>
        </p:nvPicPr>
        <p:blipFill>
          <a:blip r:embed="rId2"/>
          <a:srcRect l="0" t="315" r="0" b="315"/>
          <a:stretch/>
        </p:blipFill>
        <p:spPr>
          <a:xfrm>
            <a:off x="10711440" y="6313320"/>
            <a:ext cx="975600" cy="227880"/>
          </a:xfrm>
          <a:prstGeom prst="rect">
            <a:avLst/>
          </a:prstGeom>
          <a:ln w="0">
            <a:noFill/>
          </a:ln>
        </p:spPr>
      </p:pic>
      <p:sp>
        <p:nvSpPr>
          <p:cNvPr id="418" name="PlaceHolder 4"/>
          <p:cNvSpPr>
            <a:spLocks noGrp="1"/>
          </p:cNvSpPr>
          <p:nvPr>
            <p:ph type="body"/>
          </p:nvPr>
        </p:nvSpPr>
        <p:spPr>
          <a:xfrm>
            <a:off x="2438280" y="1828800"/>
            <a:ext cx="7314840" cy="41144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5" name="CustomShape 1"/>
          <p:cNvSpPr/>
          <p:nvPr/>
        </p:nvSpPr>
        <p:spPr>
          <a:xfrm rot="10800000">
            <a:off x="447480" y="360"/>
            <a:ext cx="360" cy="886320"/>
          </a:xfrm>
          <a:custGeom>
            <a:avLst/>
            <a:gdLst/>
            <a:ahLst/>
            <a:rect l="l" t="t" r="r" b="b"/>
            <a:pathLst>
              <a:path w="21600" h="21600">
                <a:moveTo>
                  <a:pt x="0" y="0"/>
                </a:moveTo>
                <a:lnTo>
                  <a:pt x="21600" y="21600"/>
                </a:lnTo>
              </a:path>
            </a:pathLst>
          </a:custGeom>
          <a:noFill/>
          <a:ln w="9525">
            <a:solidFill>
              <a:schemeClr val="accent1"/>
            </a:solidFill>
            <a:round/>
          </a:ln>
        </p:spPr>
        <p:style>
          <a:lnRef idx="0"/>
          <a:fillRef idx="0"/>
          <a:effectRef idx="0"/>
          <a:fontRef idx="minor"/>
        </p:style>
      </p:sp>
      <p:sp>
        <p:nvSpPr>
          <p:cNvPr id="456" name="CustomShape 2"/>
          <p:cNvSpPr/>
          <p:nvPr/>
        </p:nvSpPr>
        <p:spPr>
          <a:xfrm rot="10800000">
            <a:off x="447480" y="6401880"/>
            <a:ext cx="360" cy="456120"/>
          </a:xfrm>
          <a:custGeom>
            <a:avLst/>
            <a:gdLst/>
            <a:ahLst/>
            <a:rect l="l" t="t" r="r" b="b"/>
            <a:pathLst>
              <a:path w="21600" h="21600">
                <a:moveTo>
                  <a:pt x="0" y="0"/>
                </a:moveTo>
                <a:lnTo>
                  <a:pt x="21600" y="21600"/>
                </a:lnTo>
              </a:path>
            </a:pathLst>
          </a:custGeom>
          <a:noFill/>
          <a:ln w="9525">
            <a:solidFill>
              <a:schemeClr val="accent1"/>
            </a:solidFill>
            <a:round/>
          </a:ln>
        </p:spPr>
        <p:style>
          <a:lnRef idx="0"/>
          <a:fillRef idx="0"/>
          <a:effectRef idx="0"/>
          <a:fontRef idx="minor"/>
        </p:style>
      </p:sp>
      <p:sp>
        <p:nvSpPr>
          <p:cNvPr id="457" name="PlaceHolder 3"/>
          <p:cNvSpPr>
            <a:spLocks noGrp="1"/>
          </p:cNvSpPr>
          <p:nvPr>
            <p:ph type="sldNum"/>
          </p:nvPr>
        </p:nvSpPr>
        <p:spPr>
          <a:xfrm>
            <a:off x="82080" y="6169680"/>
            <a:ext cx="731520" cy="143280"/>
          </a:xfrm>
          <a:prstGeom prst="rect">
            <a:avLst/>
          </a:prstGeom>
        </p:spPr>
        <p:txBody>
          <a:bodyPr lIns="0" rIns="0" tIns="0" bIns="0" anchor="b">
            <a:noAutofit/>
          </a:bodyPr>
          <a:p>
            <a:pPr algn="ctr">
              <a:lnSpc>
                <a:spcPct val="100000"/>
              </a:lnSpc>
              <a:tabLst>
                <a:tab algn="l" pos="0"/>
              </a:tabLst>
            </a:pPr>
            <a:fld id="{2788C50F-95D5-4430-A55E-5066847E4878}"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pic>
        <p:nvPicPr>
          <p:cNvPr id="458" name="Google Shape;864;p59" descr=""/>
          <p:cNvPicPr/>
          <p:nvPr/>
        </p:nvPicPr>
        <p:blipFill>
          <a:blip r:embed="rId2"/>
          <a:srcRect l="0" t="315" r="0" b="315"/>
          <a:stretch/>
        </p:blipFill>
        <p:spPr>
          <a:xfrm>
            <a:off x="10711440" y="6313320"/>
            <a:ext cx="975600" cy="227880"/>
          </a:xfrm>
          <a:prstGeom prst="rect">
            <a:avLst/>
          </a:prstGeom>
          <a:ln w="0">
            <a:noFill/>
          </a:ln>
        </p:spPr>
      </p:pic>
      <p:sp>
        <p:nvSpPr>
          <p:cNvPr id="459"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46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97" name="CustomShape 1"/>
          <p:cNvSpPr/>
          <p:nvPr/>
        </p:nvSpPr>
        <p:spPr>
          <a:xfrm>
            <a:off x="9617040" y="5878800"/>
            <a:ext cx="2574720" cy="978840"/>
          </a:xfrm>
          <a:prstGeom prst="rect">
            <a:avLst/>
          </a:prstGeom>
          <a:solidFill>
            <a:schemeClr val="lt1"/>
          </a:solidFill>
          <a:ln w="0">
            <a:noFill/>
          </a:ln>
        </p:spPr>
        <p:style>
          <a:lnRef idx="0"/>
          <a:fillRef idx="0"/>
          <a:effectRef idx="0"/>
          <a:fontRef idx="minor"/>
        </p:style>
      </p:sp>
      <p:sp>
        <p:nvSpPr>
          <p:cNvPr id="498" name="PlaceHolder 2"/>
          <p:cNvSpPr>
            <a:spLocks noGrp="1"/>
          </p:cNvSpPr>
          <p:nvPr>
            <p:ph type="title"/>
          </p:nvPr>
        </p:nvSpPr>
        <p:spPr>
          <a:xfrm>
            <a:off x="2084040" y="568800"/>
            <a:ext cx="4904640" cy="1985040"/>
          </a:xfrm>
          <a:prstGeom prst="rect">
            <a:avLst/>
          </a:prstGeom>
        </p:spPr>
        <p:txBody>
          <a:bodyPr lIns="0" rIns="0" tIns="0" bIns="0" anchor="b">
            <a:noAutofit/>
          </a:bodyPr>
          <a:p>
            <a:r>
              <a:rPr b="0" lang="en-IN" sz="7000" spc="-1" strike="noStrike">
                <a:solidFill>
                  <a:srgbClr val="000000"/>
                </a:solidFill>
                <a:latin typeface="Arial"/>
              </a:rPr>
              <a:t>Click to edit the title text format</a:t>
            </a:r>
            <a:endParaRPr b="0" lang="en-IN" sz="7000" spc="-1" strike="noStrike">
              <a:solidFill>
                <a:srgbClr val="000000"/>
              </a:solidFill>
              <a:latin typeface="Arial"/>
            </a:endParaRPr>
          </a:p>
        </p:txBody>
      </p:sp>
      <p:pic>
        <p:nvPicPr>
          <p:cNvPr id="499" name="Google Shape;706;p44" descr=""/>
          <p:cNvPicPr/>
          <p:nvPr/>
        </p:nvPicPr>
        <p:blipFill>
          <a:blip r:embed="rId3"/>
          <a:stretch/>
        </p:blipFill>
        <p:spPr>
          <a:xfrm>
            <a:off x="10107000" y="6203880"/>
            <a:ext cx="1580040" cy="372240"/>
          </a:xfrm>
          <a:prstGeom prst="rect">
            <a:avLst/>
          </a:prstGeom>
          <a:ln w="0">
            <a:noFill/>
          </a:ln>
        </p:spPr>
      </p:pic>
      <p:pic>
        <p:nvPicPr>
          <p:cNvPr id="500" name="Google Shape;707;p44" descr=""/>
          <p:cNvPicPr/>
          <p:nvPr/>
        </p:nvPicPr>
        <p:blipFill>
          <a:blip r:embed="rId4"/>
          <a:stretch/>
        </p:blipFill>
        <p:spPr>
          <a:xfrm>
            <a:off x="7455960" y="3535920"/>
            <a:ext cx="455760" cy="455760"/>
          </a:xfrm>
          <a:prstGeom prst="rect">
            <a:avLst/>
          </a:prstGeom>
          <a:ln w="0">
            <a:noFill/>
          </a:ln>
        </p:spPr>
      </p:pic>
      <p:pic>
        <p:nvPicPr>
          <p:cNvPr id="501" name="Google Shape;708;p44" descr=""/>
          <p:cNvPicPr/>
          <p:nvPr/>
        </p:nvPicPr>
        <p:blipFill>
          <a:blip r:embed="rId5"/>
          <a:stretch/>
        </p:blipFill>
        <p:spPr>
          <a:xfrm>
            <a:off x="7455960" y="2768040"/>
            <a:ext cx="455760" cy="455760"/>
          </a:xfrm>
          <a:prstGeom prst="rect">
            <a:avLst/>
          </a:prstGeom>
          <a:ln w="0">
            <a:noFill/>
          </a:ln>
        </p:spPr>
      </p:pic>
      <p:pic>
        <p:nvPicPr>
          <p:cNvPr id="502" name="Google Shape;709;p44" descr=""/>
          <p:cNvPicPr/>
          <p:nvPr/>
        </p:nvPicPr>
        <p:blipFill>
          <a:blip r:embed="rId6"/>
          <a:stretch/>
        </p:blipFill>
        <p:spPr>
          <a:xfrm>
            <a:off x="7455960" y="1999800"/>
            <a:ext cx="455760" cy="455760"/>
          </a:xfrm>
          <a:prstGeom prst="rect">
            <a:avLst/>
          </a:prstGeom>
          <a:ln w="0">
            <a:noFill/>
          </a:ln>
        </p:spPr>
      </p:pic>
      <p:pic>
        <p:nvPicPr>
          <p:cNvPr id="503" name="Google Shape;710;p44" descr=""/>
          <p:cNvPicPr/>
          <p:nvPr/>
        </p:nvPicPr>
        <p:blipFill>
          <a:blip r:embed="rId7"/>
          <a:stretch/>
        </p:blipFill>
        <p:spPr>
          <a:xfrm>
            <a:off x="7455960" y="4304160"/>
            <a:ext cx="455760" cy="455760"/>
          </a:xfrm>
          <a:prstGeom prst="rect">
            <a:avLst/>
          </a:prstGeom>
          <a:ln w="0">
            <a:noFill/>
          </a:ln>
        </p:spPr>
      </p:pic>
      <p:sp>
        <p:nvSpPr>
          <p:cNvPr id="504" name="CustomShape 3"/>
          <p:cNvSpPr/>
          <p:nvPr/>
        </p:nvSpPr>
        <p:spPr>
          <a:xfrm>
            <a:off x="7960320" y="1999800"/>
            <a:ext cx="2993040" cy="45576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ffffff"/>
                </a:solidFill>
                <a:latin typeface="Red Hat Text"/>
                <a:ea typeface="Red Hat Text"/>
              </a:rPr>
              <a:t>linkedin.com/company/red-hat</a:t>
            </a:r>
            <a:endParaRPr b="0" lang="en-IN" sz="1400" spc="-1" strike="noStrike">
              <a:latin typeface="Arial"/>
            </a:endParaRPr>
          </a:p>
        </p:txBody>
      </p:sp>
      <p:sp>
        <p:nvSpPr>
          <p:cNvPr id="505" name="CustomShape 4"/>
          <p:cNvSpPr/>
          <p:nvPr/>
        </p:nvSpPr>
        <p:spPr>
          <a:xfrm>
            <a:off x="7960320" y="2768040"/>
            <a:ext cx="2993040" cy="45576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ffffff"/>
                </a:solidFill>
                <a:latin typeface="Red Hat Text"/>
                <a:ea typeface="Red Hat Text"/>
              </a:rPr>
              <a:t>youtube.com/user/RedHatVideos</a:t>
            </a:r>
            <a:endParaRPr b="0" lang="en-IN" sz="1400" spc="-1" strike="noStrike">
              <a:latin typeface="Arial"/>
            </a:endParaRPr>
          </a:p>
        </p:txBody>
      </p:sp>
      <p:sp>
        <p:nvSpPr>
          <p:cNvPr id="506" name="CustomShape 5"/>
          <p:cNvSpPr/>
          <p:nvPr/>
        </p:nvSpPr>
        <p:spPr>
          <a:xfrm>
            <a:off x="7960320" y="3535920"/>
            <a:ext cx="2993040" cy="45576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ffffff"/>
                </a:solidFill>
                <a:latin typeface="Red Hat Text"/>
                <a:ea typeface="Red Hat Text"/>
              </a:rPr>
              <a:t>facebook.com/redhatinc</a:t>
            </a:r>
            <a:endParaRPr b="0" lang="en-IN" sz="1400" spc="-1" strike="noStrike">
              <a:latin typeface="Arial"/>
            </a:endParaRPr>
          </a:p>
        </p:txBody>
      </p:sp>
      <p:sp>
        <p:nvSpPr>
          <p:cNvPr id="507" name="CustomShape 6"/>
          <p:cNvSpPr/>
          <p:nvPr/>
        </p:nvSpPr>
        <p:spPr>
          <a:xfrm>
            <a:off x="7960320" y="4303800"/>
            <a:ext cx="2993040" cy="45576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1400" spc="-1" strike="noStrike">
                <a:solidFill>
                  <a:srgbClr val="ffffff"/>
                </a:solidFill>
                <a:latin typeface="Red Hat Text"/>
                <a:ea typeface="Red Hat Text"/>
              </a:rPr>
              <a:t>twitter.com/RedHat</a:t>
            </a:r>
            <a:endParaRPr b="0" lang="en-IN" sz="1400" spc="-1" strike="noStrike">
              <a:latin typeface="Arial"/>
            </a:endParaRPr>
          </a:p>
        </p:txBody>
      </p:sp>
      <p:sp>
        <p:nvSpPr>
          <p:cNvPr id="508" name="CustomShape 7"/>
          <p:cNvSpPr/>
          <p:nvPr/>
        </p:nvSpPr>
        <p:spPr>
          <a:xfrm rot="10800000">
            <a:off x="447480" y="6401880"/>
            <a:ext cx="360" cy="456120"/>
          </a:xfrm>
          <a:custGeom>
            <a:avLst/>
            <a:gdLst/>
            <a:ahLst/>
            <a:rect l="l" t="t" r="r" b="b"/>
            <a:pathLst>
              <a:path w="21600" h="21600">
                <a:moveTo>
                  <a:pt x="0" y="0"/>
                </a:moveTo>
                <a:lnTo>
                  <a:pt x="21600" y="21600"/>
                </a:lnTo>
              </a:path>
            </a:pathLst>
          </a:custGeom>
          <a:noFill/>
          <a:ln w="9525">
            <a:solidFill>
              <a:schemeClr val="accent1"/>
            </a:solidFill>
            <a:round/>
          </a:ln>
        </p:spPr>
        <p:style>
          <a:lnRef idx="0"/>
          <a:fillRef idx="0"/>
          <a:effectRef idx="0"/>
          <a:fontRef idx="minor"/>
        </p:style>
      </p:sp>
      <p:sp>
        <p:nvSpPr>
          <p:cNvPr id="509" name="PlaceHolder 8"/>
          <p:cNvSpPr>
            <a:spLocks noGrp="1"/>
          </p:cNvSpPr>
          <p:nvPr>
            <p:ph type="sldNum"/>
          </p:nvPr>
        </p:nvSpPr>
        <p:spPr>
          <a:xfrm>
            <a:off x="82080" y="6169680"/>
            <a:ext cx="731520" cy="143280"/>
          </a:xfrm>
          <a:prstGeom prst="rect">
            <a:avLst/>
          </a:prstGeom>
        </p:spPr>
        <p:txBody>
          <a:bodyPr lIns="0" rIns="0" tIns="0" bIns="0" anchor="b">
            <a:noAutofit/>
          </a:bodyPr>
          <a:p>
            <a:pPr algn="ctr">
              <a:lnSpc>
                <a:spcPct val="100000"/>
              </a:lnSpc>
              <a:tabLst>
                <a:tab algn="l" pos="0"/>
              </a:tabLst>
            </a:pPr>
            <a:fld id="{283FC49C-474A-43DC-89C9-24BE54222612}"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510"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752480" y="946080"/>
            <a:ext cx="8686440" cy="967320"/>
          </a:xfrm>
          <a:prstGeom prst="rect">
            <a:avLst/>
          </a:prstGeom>
        </p:spPr>
        <p:txBody>
          <a:bodyPr lIns="0" rIns="0" tIns="0" bIns="0">
            <a:noAutofit/>
          </a:bodyPr>
          <a:p>
            <a:r>
              <a:rPr b="0" lang="en-IN" sz="2700" spc="-1" strike="noStrike">
                <a:solidFill>
                  <a:srgbClr val="000000"/>
                </a:solidFill>
                <a:latin typeface="Arial"/>
              </a:rPr>
              <a:t>Click to edit the title text </a:t>
            </a:r>
            <a:r>
              <a:rPr b="0" lang="en-IN" sz="2700" spc="-1" strike="noStrike">
                <a:solidFill>
                  <a:srgbClr val="000000"/>
                </a:solidFill>
                <a:latin typeface="Arial"/>
              </a:rPr>
              <a:t>format</a:t>
            </a:r>
            <a:endParaRPr b="0" lang="en-IN" sz="2700" spc="-1" strike="noStrike">
              <a:solidFill>
                <a:srgbClr val="000000"/>
              </a:solidFill>
              <a:latin typeface="Arial"/>
            </a:endParaRPr>
          </a:p>
        </p:txBody>
      </p:sp>
      <p:sp>
        <p:nvSpPr>
          <p:cNvPr id="42" name="CustomShape 2"/>
          <p:cNvSpPr/>
          <p:nvPr/>
        </p:nvSpPr>
        <p:spPr>
          <a:xfrm rot="10800000">
            <a:off x="447480" y="6401520"/>
            <a:ext cx="360" cy="45648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43" name="PlaceHolder 3"/>
          <p:cNvSpPr>
            <a:spLocks noGrp="1"/>
          </p:cNvSpPr>
          <p:nvPr>
            <p:ph type="sldNum"/>
          </p:nvPr>
        </p:nvSpPr>
        <p:spPr>
          <a:xfrm>
            <a:off x="82080" y="6169680"/>
            <a:ext cx="731520" cy="143280"/>
          </a:xfrm>
          <a:prstGeom prst="rect">
            <a:avLst/>
          </a:prstGeom>
        </p:spPr>
        <p:txBody>
          <a:bodyPr lIns="0" rIns="0" tIns="0" bIns="0" anchor="b">
            <a:noAutofit/>
          </a:bodyPr>
          <a:p>
            <a:pPr algn="ctr">
              <a:lnSpc>
                <a:spcPct val="100000"/>
              </a:lnSpc>
              <a:tabLst>
                <a:tab algn="l" pos="0"/>
              </a:tabLst>
            </a:pPr>
            <a:fld id="{03327349-5820-4D31-A5F9-F7706170F793}" type="slidenum">
              <a:rPr b="0" lang="en" sz="800" spc="-1" strike="noStrike">
                <a:solidFill>
                  <a:srgbClr val="000000"/>
                </a:solidFill>
                <a:latin typeface="Red Hat Display"/>
                <a:ea typeface="Red Hat Display"/>
              </a:rPr>
              <a:t>&lt;number&gt;</a:t>
            </a:fld>
            <a:endParaRPr b="0" lang="en-IN" sz="800" spc="-1" strike="noStrike">
              <a:latin typeface="Times New Roman"/>
            </a:endParaRPr>
          </a:p>
        </p:txBody>
      </p:sp>
      <p:pic>
        <p:nvPicPr>
          <p:cNvPr id="44" name="Google Shape;2119;p131" descr=""/>
          <p:cNvPicPr/>
          <p:nvPr/>
        </p:nvPicPr>
        <p:blipFill>
          <a:blip r:embed="rId2"/>
          <a:srcRect l="0" t="315" r="0" b="315"/>
          <a:stretch/>
        </p:blipFill>
        <p:spPr>
          <a:xfrm>
            <a:off x="10711440" y="6313320"/>
            <a:ext cx="975600" cy="227880"/>
          </a:xfrm>
          <a:prstGeom prst="rect">
            <a:avLst/>
          </a:prstGeom>
          <a:ln w="0">
            <a:noFill/>
          </a:ln>
        </p:spPr>
      </p:pic>
      <p:sp>
        <p:nvSpPr>
          <p:cNvPr id="4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CustomShape 1"/>
          <p:cNvSpPr/>
          <p:nvPr/>
        </p:nvSpPr>
        <p:spPr>
          <a:xfrm>
            <a:off x="9617040" y="5878800"/>
            <a:ext cx="2574720" cy="978840"/>
          </a:xfrm>
          <a:prstGeom prst="rect">
            <a:avLst/>
          </a:prstGeom>
          <a:solidFill>
            <a:schemeClr val="lt1"/>
          </a:solidFill>
          <a:ln w="0">
            <a:noFill/>
          </a:ln>
        </p:spPr>
        <p:style>
          <a:lnRef idx="0"/>
          <a:fillRef idx="0"/>
          <a:effectRef idx="0"/>
          <a:fontRef idx="minor"/>
        </p:style>
      </p:sp>
      <p:sp>
        <p:nvSpPr>
          <p:cNvPr id="83" name="PlaceHolder 2"/>
          <p:cNvSpPr>
            <a:spLocks noGrp="1"/>
          </p:cNvSpPr>
          <p:nvPr>
            <p:ph type="title"/>
          </p:nvPr>
        </p:nvSpPr>
        <p:spPr>
          <a:xfrm>
            <a:off x="2084040" y="1743480"/>
            <a:ext cx="7533000" cy="1599840"/>
          </a:xfrm>
          <a:prstGeom prst="rect">
            <a:avLst/>
          </a:prstGeom>
        </p:spPr>
        <p:txBody>
          <a:bodyPr lIns="0" rIns="0" tIns="0" bIns="0" anchor="b">
            <a:noAutofit/>
          </a:bodyPr>
          <a:p>
            <a:r>
              <a:rPr b="0" lang="en-IN" sz="4600" spc="-1" strike="noStrike">
                <a:solidFill>
                  <a:srgbClr val="000000"/>
                </a:solidFill>
                <a:latin typeface="Arial"/>
              </a:rPr>
              <a:t>Cli</a:t>
            </a:r>
            <a:r>
              <a:rPr b="0" lang="en-IN" sz="4600" spc="-1" strike="noStrike">
                <a:solidFill>
                  <a:srgbClr val="000000"/>
                </a:solidFill>
                <a:latin typeface="Arial"/>
              </a:rPr>
              <a:t>ck </a:t>
            </a:r>
            <a:r>
              <a:rPr b="0" lang="en-IN" sz="4600" spc="-1" strike="noStrike">
                <a:solidFill>
                  <a:srgbClr val="000000"/>
                </a:solidFill>
                <a:latin typeface="Arial"/>
              </a:rPr>
              <a:t>to </a:t>
            </a:r>
            <a:r>
              <a:rPr b="0" lang="en-IN" sz="4600" spc="-1" strike="noStrike">
                <a:solidFill>
                  <a:srgbClr val="000000"/>
                </a:solidFill>
                <a:latin typeface="Arial"/>
              </a:rPr>
              <a:t>ed</a:t>
            </a:r>
            <a:r>
              <a:rPr b="0" lang="en-IN" sz="4600" spc="-1" strike="noStrike">
                <a:solidFill>
                  <a:srgbClr val="000000"/>
                </a:solidFill>
                <a:latin typeface="Arial"/>
              </a:rPr>
              <a:t>it </a:t>
            </a:r>
            <a:r>
              <a:rPr b="0" lang="en-IN" sz="4600" spc="-1" strike="noStrike">
                <a:solidFill>
                  <a:srgbClr val="000000"/>
                </a:solidFill>
                <a:latin typeface="Arial"/>
              </a:rPr>
              <a:t>th</a:t>
            </a:r>
            <a:r>
              <a:rPr b="0" lang="en-IN" sz="4600" spc="-1" strike="noStrike">
                <a:solidFill>
                  <a:srgbClr val="000000"/>
                </a:solidFill>
                <a:latin typeface="Arial"/>
              </a:rPr>
              <a:t>e </a:t>
            </a:r>
            <a:r>
              <a:rPr b="0" lang="en-IN" sz="4600" spc="-1" strike="noStrike">
                <a:solidFill>
                  <a:srgbClr val="000000"/>
                </a:solidFill>
                <a:latin typeface="Arial"/>
              </a:rPr>
              <a:t>titl</a:t>
            </a:r>
            <a:r>
              <a:rPr b="0" lang="en-IN" sz="4600" spc="-1" strike="noStrike">
                <a:solidFill>
                  <a:srgbClr val="000000"/>
                </a:solidFill>
                <a:latin typeface="Arial"/>
              </a:rPr>
              <a:t>e </a:t>
            </a:r>
            <a:r>
              <a:rPr b="0" lang="en-IN" sz="4600" spc="-1" strike="noStrike">
                <a:solidFill>
                  <a:srgbClr val="000000"/>
                </a:solidFill>
                <a:latin typeface="Arial"/>
              </a:rPr>
              <a:t>te</a:t>
            </a:r>
            <a:r>
              <a:rPr b="0" lang="en-IN" sz="4600" spc="-1" strike="noStrike">
                <a:solidFill>
                  <a:srgbClr val="000000"/>
                </a:solidFill>
                <a:latin typeface="Arial"/>
              </a:rPr>
              <a:t>xt </a:t>
            </a:r>
            <a:r>
              <a:rPr b="0" lang="en-IN" sz="4600" spc="-1" strike="noStrike">
                <a:solidFill>
                  <a:srgbClr val="000000"/>
                </a:solidFill>
                <a:latin typeface="Arial"/>
              </a:rPr>
              <a:t>for</a:t>
            </a:r>
            <a:r>
              <a:rPr b="0" lang="en-IN" sz="4600" spc="-1" strike="noStrike">
                <a:solidFill>
                  <a:srgbClr val="000000"/>
                </a:solidFill>
                <a:latin typeface="Arial"/>
              </a:rPr>
              <a:t>m</a:t>
            </a:r>
            <a:r>
              <a:rPr b="0" lang="en-IN" sz="4600" spc="-1" strike="noStrike">
                <a:solidFill>
                  <a:srgbClr val="000000"/>
                </a:solidFill>
                <a:latin typeface="Arial"/>
              </a:rPr>
              <a:t>at</a:t>
            </a:r>
            <a:endParaRPr b="0" lang="en-IN" sz="4600" spc="-1" strike="noStrike">
              <a:solidFill>
                <a:srgbClr val="000000"/>
              </a:solidFill>
              <a:latin typeface="Arial"/>
            </a:endParaRPr>
          </a:p>
        </p:txBody>
      </p:sp>
      <p:pic>
        <p:nvPicPr>
          <p:cNvPr id="84" name="Google Shape;14;p2" descr=""/>
          <p:cNvPicPr/>
          <p:nvPr/>
        </p:nvPicPr>
        <p:blipFill>
          <a:blip r:embed="rId3"/>
          <a:stretch/>
        </p:blipFill>
        <p:spPr>
          <a:xfrm>
            <a:off x="10107000" y="6203880"/>
            <a:ext cx="1580040" cy="372240"/>
          </a:xfrm>
          <a:prstGeom prst="rect">
            <a:avLst/>
          </a:prstGeom>
          <a:ln w="0">
            <a:noFill/>
          </a:ln>
        </p:spPr>
      </p:pic>
      <p:sp>
        <p:nvSpPr>
          <p:cNvPr id="85" name="CustomShape 3"/>
          <p:cNvSpPr/>
          <p:nvPr/>
        </p:nvSpPr>
        <p:spPr>
          <a:xfrm rot="10800000">
            <a:off x="447480" y="6401880"/>
            <a:ext cx="360" cy="45612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86" name="PlaceHolder 4"/>
          <p:cNvSpPr>
            <a:spLocks noGrp="1"/>
          </p:cNvSpPr>
          <p:nvPr>
            <p:ph type="sldNum"/>
          </p:nvPr>
        </p:nvSpPr>
        <p:spPr>
          <a:xfrm>
            <a:off x="82080" y="6169680"/>
            <a:ext cx="731520" cy="143280"/>
          </a:xfrm>
          <a:prstGeom prst="rect">
            <a:avLst/>
          </a:prstGeom>
        </p:spPr>
        <p:txBody>
          <a:bodyPr lIns="0" rIns="0" tIns="0" bIns="0" anchor="b">
            <a:noAutofit/>
          </a:bodyPr>
          <a:p>
            <a:pPr algn="ctr">
              <a:lnSpc>
                <a:spcPct val="100000"/>
              </a:lnSpc>
              <a:tabLst>
                <a:tab algn="l" pos="0"/>
              </a:tabLst>
            </a:pPr>
            <a:fld id="{22364EE2-2829-4A76-9F84-6609CE27F518}"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87"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CustomShape 1"/>
          <p:cNvSpPr/>
          <p:nvPr/>
        </p:nvSpPr>
        <p:spPr>
          <a:xfrm rot="10800000">
            <a:off x="447480" y="6401880"/>
            <a:ext cx="360" cy="456120"/>
          </a:xfrm>
          <a:custGeom>
            <a:avLst/>
            <a:gdLst/>
            <a:ahLst/>
            <a:rect l="l" t="t" r="r" b="b"/>
            <a:pathLst>
              <a:path w="21600" h="21600">
                <a:moveTo>
                  <a:pt x="0" y="0"/>
                </a:moveTo>
                <a:lnTo>
                  <a:pt x="21600" y="21600"/>
                </a:lnTo>
              </a:path>
            </a:pathLst>
          </a:custGeom>
          <a:noFill/>
          <a:ln w="9525">
            <a:solidFill>
              <a:schemeClr val="accent1"/>
            </a:solidFill>
            <a:round/>
          </a:ln>
        </p:spPr>
        <p:style>
          <a:lnRef idx="0"/>
          <a:fillRef idx="0"/>
          <a:effectRef idx="0"/>
          <a:fontRef idx="minor"/>
        </p:style>
      </p:sp>
      <p:sp>
        <p:nvSpPr>
          <p:cNvPr id="125" name="PlaceHolder 2"/>
          <p:cNvSpPr>
            <a:spLocks noGrp="1"/>
          </p:cNvSpPr>
          <p:nvPr>
            <p:ph type="sldNum"/>
          </p:nvPr>
        </p:nvSpPr>
        <p:spPr>
          <a:xfrm>
            <a:off x="82080" y="6169680"/>
            <a:ext cx="731520" cy="143280"/>
          </a:xfrm>
          <a:prstGeom prst="rect">
            <a:avLst/>
          </a:prstGeom>
        </p:spPr>
        <p:txBody>
          <a:bodyPr lIns="0" rIns="0" tIns="0" bIns="0" anchor="b">
            <a:noAutofit/>
          </a:bodyPr>
          <a:p>
            <a:pPr algn="ctr">
              <a:lnSpc>
                <a:spcPct val="100000"/>
              </a:lnSpc>
              <a:tabLst>
                <a:tab algn="l" pos="0"/>
              </a:tabLst>
            </a:pPr>
            <a:fld id="{C609664B-E9A6-4C6F-9168-4BDFCD953103}"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pic>
        <p:nvPicPr>
          <p:cNvPr id="126" name="Google Shape;202;p20" descr=""/>
          <p:cNvPicPr/>
          <p:nvPr/>
        </p:nvPicPr>
        <p:blipFill>
          <a:blip r:embed="rId2"/>
          <a:srcRect l="0" t="315" r="0" b="315"/>
          <a:stretch/>
        </p:blipFill>
        <p:spPr>
          <a:xfrm>
            <a:off x="10711440" y="6313320"/>
            <a:ext cx="975600" cy="227880"/>
          </a:xfrm>
          <a:prstGeom prst="rect">
            <a:avLst/>
          </a:prstGeom>
          <a:ln w="0">
            <a:noFill/>
          </a:ln>
        </p:spPr>
      </p:pic>
      <p:sp>
        <p:nvSpPr>
          <p:cNvPr id="127" name="PlaceHolder 3"/>
          <p:cNvSpPr>
            <a:spLocks noGrp="1"/>
          </p:cNvSpPr>
          <p:nvPr>
            <p:ph type="body"/>
          </p:nvPr>
        </p:nvSpPr>
        <p:spPr>
          <a:xfrm>
            <a:off x="2438280" y="886680"/>
            <a:ext cx="7314840" cy="4800240"/>
          </a:xfrm>
          <a:prstGeom prst="rect">
            <a:avLst/>
          </a:prstGeom>
        </p:spPr>
        <p:txBody>
          <a:bodyPr lIns="0" rIns="0" tIns="0" bIns="0" anchor="ct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128"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884880" y="871920"/>
            <a:ext cx="10421640" cy="552960"/>
          </a:xfrm>
          <a:prstGeom prst="rect">
            <a:avLst/>
          </a:prstGeom>
        </p:spPr>
        <p:txBody>
          <a:bodyPr lIns="0" rIns="0" tIns="0" bIns="0">
            <a:noAutofit/>
          </a:bodyPr>
          <a:p>
            <a:r>
              <a:rPr b="0" lang="en-IN" sz="2600" spc="-1" strike="noStrike">
                <a:solidFill>
                  <a:srgbClr val="000000"/>
                </a:solidFill>
                <a:latin typeface="Arial"/>
              </a:rPr>
              <a:t>Click to edit the title text format</a:t>
            </a:r>
            <a:endParaRPr b="0" lang="en-IN" sz="2600" spc="-1" strike="noStrike">
              <a:solidFill>
                <a:srgbClr val="000000"/>
              </a:solidFill>
              <a:latin typeface="Arial"/>
            </a:endParaRPr>
          </a:p>
        </p:txBody>
      </p:sp>
      <p:sp>
        <p:nvSpPr>
          <p:cNvPr id="166" name="CustomShape 2"/>
          <p:cNvSpPr/>
          <p:nvPr/>
        </p:nvSpPr>
        <p:spPr>
          <a:xfrm rot="10800000">
            <a:off x="447480" y="6401880"/>
            <a:ext cx="360" cy="456120"/>
          </a:xfrm>
          <a:custGeom>
            <a:avLst/>
            <a:gdLst/>
            <a:ahLst/>
            <a:rect l="l" t="t" r="r" b="b"/>
            <a:pathLst>
              <a:path w="21600" h="21600">
                <a:moveTo>
                  <a:pt x="0" y="0"/>
                </a:moveTo>
                <a:lnTo>
                  <a:pt x="21600" y="21600"/>
                </a:lnTo>
              </a:path>
            </a:pathLst>
          </a:custGeom>
          <a:noFill/>
          <a:ln w="9525">
            <a:solidFill>
              <a:schemeClr val="accent1"/>
            </a:solidFill>
            <a:round/>
          </a:ln>
        </p:spPr>
        <p:style>
          <a:lnRef idx="0"/>
          <a:fillRef idx="0"/>
          <a:effectRef idx="0"/>
          <a:fontRef idx="minor"/>
        </p:style>
      </p:sp>
      <p:sp>
        <p:nvSpPr>
          <p:cNvPr id="167" name="PlaceHolder 3"/>
          <p:cNvSpPr>
            <a:spLocks noGrp="1"/>
          </p:cNvSpPr>
          <p:nvPr>
            <p:ph type="sldNum"/>
          </p:nvPr>
        </p:nvSpPr>
        <p:spPr>
          <a:xfrm>
            <a:off x="82080" y="6169680"/>
            <a:ext cx="731520" cy="143280"/>
          </a:xfrm>
          <a:prstGeom prst="rect">
            <a:avLst/>
          </a:prstGeom>
        </p:spPr>
        <p:txBody>
          <a:bodyPr lIns="0" rIns="0" tIns="0" bIns="0" anchor="b">
            <a:noAutofit/>
          </a:bodyPr>
          <a:p>
            <a:pPr algn="ctr">
              <a:lnSpc>
                <a:spcPct val="100000"/>
              </a:lnSpc>
              <a:tabLst>
                <a:tab algn="l" pos="0"/>
              </a:tabLst>
            </a:pPr>
            <a:fld id="{C56593F0-E2F7-4200-B70C-82D047D3AAB5}"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pic>
        <p:nvPicPr>
          <p:cNvPr id="168" name="Google Shape;623;p35" descr=""/>
          <p:cNvPicPr/>
          <p:nvPr/>
        </p:nvPicPr>
        <p:blipFill>
          <a:blip r:embed="rId2"/>
          <a:srcRect l="0" t="315" r="0" b="315"/>
          <a:stretch/>
        </p:blipFill>
        <p:spPr>
          <a:xfrm>
            <a:off x="10711440" y="6313320"/>
            <a:ext cx="975600" cy="227880"/>
          </a:xfrm>
          <a:prstGeom prst="rect">
            <a:avLst/>
          </a:prstGeom>
          <a:ln w="0">
            <a:noFill/>
          </a:ln>
        </p:spPr>
      </p:pic>
      <p:sp>
        <p:nvSpPr>
          <p:cNvPr id="169" name="CustomShape 4"/>
          <p:cNvSpPr/>
          <p:nvPr/>
        </p:nvSpPr>
        <p:spPr>
          <a:xfrm>
            <a:off x="4306320" y="2419200"/>
            <a:ext cx="360" cy="3520080"/>
          </a:xfrm>
          <a:custGeom>
            <a:avLst/>
            <a:gdLst/>
            <a:ahLst/>
            <a:rect l="l" t="t" r="r" b="b"/>
            <a:pathLst>
              <a:path w="21600" h="21600">
                <a:moveTo>
                  <a:pt x="0" y="0"/>
                </a:moveTo>
                <a:lnTo>
                  <a:pt x="21600" y="21600"/>
                </a:lnTo>
              </a:path>
            </a:pathLst>
          </a:custGeom>
          <a:noFill/>
          <a:ln w="9525">
            <a:solidFill>
              <a:schemeClr val="dk2"/>
            </a:solidFill>
            <a:prstDash val="dot"/>
            <a:round/>
          </a:ln>
        </p:spPr>
        <p:style>
          <a:lnRef idx="0"/>
          <a:fillRef idx="0"/>
          <a:effectRef idx="0"/>
          <a:fontRef idx="minor"/>
        </p:style>
      </p:sp>
      <p:sp>
        <p:nvSpPr>
          <p:cNvPr id="170" name="CustomShape 5"/>
          <p:cNvSpPr/>
          <p:nvPr/>
        </p:nvSpPr>
        <p:spPr>
          <a:xfrm>
            <a:off x="7885800" y="2401200"/>
            <a:ext cx="360" cy="3538080"/>
          </a:xfrm>
          <a:custGeom>
            <a:avLst/>
            <a:gdLst/>
            <a:ahLst/>
            <a:rect l="l" t="t" r="r" b="b"/>
            <a:pathLst>
              <a:path w="21600" h="21600">
                <a:moveTo>
                  <a:pt x="0" y="0"/>
                </a:moveTo>
                <a:lnTo>
                  <a:pt x="21600" y="21600"/>
                </a:lnTo>
              </a:path>
            </a:pathLst>
          </a:custGeom>
          <a:noFill/>
          <a:ln w="9525">
            <a:solidFill>
              <a:schemeClr val="dk2"/>
            </a:solidFill>
            <a:prstDash val="dot"/>
            <a:round/>
          </a:ln>
        </p:spPr>
        <p:style>
          <a:lnRef idx="0"/>
          <a:fillRef idx="0"/>
          <a:effectRef idx="0"/>
          <a:fontRef idx="minor"/>
        </p:style>
      </p:sp>
      <p:sp>
        <p:nvSpPr>
          <p:cNvPr id="171"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8" name="PlaceHolder 1"/>
          <p:cNvSpPr>
            <a:spLocks noGrp="1"/>
          </p:cNvSpPr>
          <p:nvPr>
            <p:ph type="title"/>
          </p:nvPr>
        </p:nvSpPr>
        <p:spPr>
          <a:xfrm>
            <a:off x="1752480" y="946080"/>
            <a:ext cx="8686440" cy="967320"/>
          </a:xfrm>
          <a:prstGeom prst="rect">
            <a:avLst/>
          </a:prstGeom>
        </p:spPr>
        <p:txBody>
          <a:bodyPr lIns="0" rIns="0" tIns="0" bIns="0">
            <a:noAutofit/>
          </a:bodyPr>
          <a:p>
            <a:r>
              <a:rPr b="0" lang="en-IN" sz="2700" spc="-1" strike="noStrike">
                <a:solidFill>
                  <a:srgbClr val="000000"/>
                </a:solidFill>
                <a:latin typeface="Arial"/>
              </a:rPr>
              <a:t>Click to edit the title text format</a:t>
            </a:r>
            <a:endParaRPr b="0" lang="en-IN" sz="2700" spc="-1" strike="noStrike">
              <a:solidFill>
                <a:srgbClr val="000000"/>
              </a:solidFill>
              <a:latin typeface="Arial"/>
            </a:endParaRPr>
          </a:p>
        </p:txBody>
      </p:sp>
      <p:sp>
        <p:nvSpPr>
          <p:cNvPr id="209" name="CustomShape 2"/>
          <p:cNvSpPr/>
          <p:nvPr/>
        </p:nvSpPr>
        <p:spPr>
          <a:xfrm rot="10800000">
            <a:off x="447480" y="6401520"/>
            <a:ext cx="360" cy="45648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210" name="PlaceHolder 3"/>
          <p:cNvSpPr>
            <a:spLocks noGrp="1"/>
          </p:cNvSpPr>
          <p:nvPr>
            <p:ph type="sldNum"/>
          </p:nvPr>
        </p:nvSpPr>
        <p:spPr>
          <a:xfrm>
            <a:off x="82080" y="6169680"/>
            <a:ext cx="731520" cy="143280"/>
          </a:xfrm>
          <a:prstGeom prst="rect">
            <a:avLst/>
          </a:prstGeom>
        </p:spPr>
        <p:txBody>
          <a:bodyPr lIns="0" rIns="0" tIns="0" bIns="0" anchor="b">
            <a:noAutofit/>
          </a:bodyPr>
          <a:p>
            <a:pPr algn="ctr">
              <a:lnSpc>
                <a:spcPct val="100000"/>
              </a:lnSpc>
              <a:tabLst>
                <a:tab algn="l" pos="0"/>
              </a:tabLst>
            </a:pPr>
            <a:fld id="{5F393F2E-1BA2-4ADC-99CC-20E2C090FB34}" type="slidenum">
              <a:rPr b="0" lang="en" sz="800" spc="-1" strike="noStrike">
                <a:solidFill>
                  <a:srgbClr val="000000"/>
                </a:solidFill>
                <a:latin typeface="Red Hat Display"/>
                <a:ea typeface="Red Hat Display"/>
              </a:rPr>
              <a:t>&lt;number&gt;</a:t>
            </a:fld>
            <a:endParaRPr b="0" lang="en-IN" sz="800" spc="-1" strike="noStrike">
              <a:latin typeface="Times New Roman"/>
            </a:endParaRPr>
          </a:p>
        </p:txBody>
      </p:sp>
      <p:pic>
        <p:nvPicPr>
          <p:cNvPr id="211" name="Google Shape;1404;p87" descr=""/>
          <p:cNvPicPr/>
          <p:nvPr/>
        </p:nvPicPr>
        <p:blipFill>
          <a:blip r:embed="rId2"/>
          <a:srcRect l="0" t="315" r="0" b="315"/>
          <a:stretch/>
        </p:blipFill>
        <p:spPr>
          <a:xfrm>
            <a:off x="10711440" y="6313320"/>
            <a:ext cx="975600" cy="227880"/>
          </a:xfrm>
          <a:prstGeom prst="rect">
            <a:avLst/>
          </a:prstGeom>
          <a:ln w="0">
            <a:noFill/>
          </a:ln>
        </p:spPr>
      </p:pic>
      <p:sp>
        <p:nvSpPr>
          <p:cNvPr id="212"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49" name="PlaceHolder 1"/>
          <p:cNvSpPr>
            <a:spLocks noGrp="1"/>
          </p:cNvSpPr>
          <p:nvPr>
            <p:ph type="title"/>
          </p:nvPr>
        </p:nvSpPr>
        <p:spPr>
          <a:xfrm>
            <a:off x="2076120" y="1883160"/>
            <a:ext cx="7991640" cy="3070800"/>
          </a:xfrm>
          <a:prstGeom prst="rect">
            <a:avLst/>
          </a:prstGeom>
        </p:spPr>
        <p:txBody>
          <a:bodyPr lIns="0" rIns="0" tIns="0" bIns="0">
            <a:noAutofit/>
          </a:bodyPr>
          <a:p>
            <a:r>
              <a:rPr b="0" lang="en-IN" sz="5400" spc="-1" strike="noStrike">
                <a:solidFill>
                  <a:srgbClr val="000000"/>
                </a:solidFill>
                <a:latin typeface="Arial"/>
              </a:rPr>
              <a:t>Click to edit the title text format</a:t>
            </a:r>
            <a:endParaRPr b="0" lang="en-IN" sz="5400" spc="-1" strike="noStrike">
              <a:solidFill>
                <a:srgbClr val="000000"/>
              </a:solidFill>
              <a:latin typeface="Arial"/>
            </a:endParaRPr>
          </a:p>
        </p:txBody>
      </p:sp>
      <p:sp>
        <p:nvSpPr>
          <p:cNvPr id="250" name="CustomShape 2"/>
          <p:cNvSpPr/>
          <p:nvPr/>
        </p:nvSpPr>
        <p:spPr>
          <a:xfrm rot="10800000">
            <a:off x="447480" y="6401880"/>
            <a:ext cx="360" cy="456120"/>
          </a:xfrm>
          <a:custGeom>
            <a:avLst/>
            <a:gdLst/>
            <a:ahLst/>
            <a:rect l="l" t="t" r="r" b="b"/>
            <a:pathLst>
              <a:path w="21600" h="21600">
                <a:moveTo>
                  <a:pt x="0" y="0"/>
                </a:moveTo>
                <a:lnTo>
                  <a:pt x="21600" y="21600"/>
                </a:lnTo>
              </a:path>
            </a:pathLst>
          </a:custGeom>
          <a:noFill/>
          <a:ln w="9525">
            <a:solidFill>
              <a:schemeClr val="accent1"/>
            </a:solidFill>
            <a:round/>
          </a:ln>
        </p:spPr>
        <p:style>
          <a:lnRef idx="0"/>
          <a:fillRef idx="0"/>
          <a:effectRef idx="0"/>
          <a:fontRef idx="minor"/>
        </p:style>
      </p:sp>
      <p:pic>
        <p:nvPicPr>
          <p:cNvPr id="251" name="Google Shape;802;p53" descr=""/>
          <p:cNvPicPr/>
          <p:nvPr/>
        </p:nvPicPr>
        <p:blipFill>
          <a:blip r:embed="rId3"/>
          <a:srcRect l="0" t="315" r="0" b="315"/>
          <a:stretch/>
        </p:blipFill>
        <p:spPr>
          <a:xfrm>
            <a:off x="10711440" y="6313320"/>
            <a:ext cx="975600" cy="227880"/>
          </a:xfrm>
          <a:prstGeom prst="rect">
            <a:avLst/>
          </a:prstGeom>
          <a:ln w="0">
            <a:noFill/>
          </a:ln>
        </p:spPr>
      </p:pic>
      <p:sp>
        <p:nvSpPr>
          <p:cNvPr id="252" name="CustomShape 3"/>
          <p:cNvSpPr/>
          <p:nvPr/>
        </p:nvSpPr>
        <p:spPr>
          <a:xfrm>
            <a:off x="2076120" y="1653840"/>
            <a:ext cx="1390320" cy="360"/>
          </a:xfrm>
          <a:custGeom>
            <a:avLst/>
            <a:gdLst/>
            <a:ahLst/>
            <a:rect l="l" t="t" r="r" b="b"/>
            <a:pathLst>
              <a:path w="21600" h="21600">
                <a:moveTo>
                  <a:pt x="0" y="0"/>
                </a:moveTo>
                <a:lnTo>
                  <a:pt x="21600" y="21600"/>
                </a:lnTo>
              </a:path>
            </a:pathLst>
          </a:custGeom>
          <a:noFill/>
          <a:ln w="9525">
            <a:solidFill>
              <a:srgbClr val="ee0000"/>
            </a:solidFill>
            <a:round/>
          </a:ln>
        </p:spPr>
        <p:style>
          <a:lnRef idx="0"/>
          <a:fillRef idx="0"/>
          <a:effectRef idx="0"/>
          <a:fontRef idx="minor"/>
        </p:style>
      </p:sp>
      <p:sp>
        <p:nvSpPr>
          <p:cNvPr id="253" name="PlaceHolder 4"/>
          <p:cNvSpPr>
            <a:spLocks noGrp="1"/>
          </p:cNvSpPr>
          <p:nvPr>
            <p:ph type="sldNum"/>
          </p:nvPr>
        </p:nvSpPr>
        <p:spPr>
          <a:xfrm>
            <a:off x="82080" y="6169680"/>
            <a:ext cx="731520" cy="143280"/>
          </a:xfrm>
          <a:prstGeom prst="rect">
            <a:avLst/>
          </a:prstGeom>
        </p:spPr>
        <p:txBody>
          <a:bodyPr lIns="0" rIns="0" tIns="0" bIns="0" anchor="b">
            <a:noAutofit/>
          </a:bodyPr>
          <a:p>
            <a:pPr algn="ctr">
              <a:lnSpc>
                <a:spcPct val="100000"/>
              </a:lnSpc>
              <a:tabLst>
                <a:tab algn="l" pos="0"/>
              </a:tabLst>
            </a:pPr>
            <a:fld id="{0824A1CC-2DFE-4D0A-8F4C-51D206FAD2CE}"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25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1" name="PlaceHolder 1"/>
          <p:cNvSpPr>
            <a:spLocks noGrp="1"/>
          </p:cNvSpPr>
          <p:nvPr>
            <p:ph type="title"/>
          </p:nvPr>
        </p:nvSpPr>
        <p:spPr>
          <a:xfrm>
            <a:off x="884880" y="871920"/>
            <a:ext cx="10421640" cy="552960"/>
          </a:xfrm>
          <a:prstGeom prst="rect">
            <a:avLst/>
          </a:prstGeom>
        </p:spPr>
        <p:txBody>
          <a:bodyPr lIns="0" rIns="0" tIns="0" bIns="0">
            <a:noAutofit/>
          </a:bodyPr>
          <a:p>
            <a:r>
              <a:rPr b="0" lang="en-IN" sz="2600" spc="-1" strike="noStrike">
                <a:solidFill>
                  <a:srgbClr val="000000"/>
                </a:solidFill>
                <a:latin typeface="Arial"/>
              </a:rPr>
              <a:t>Click to edit the title text format</a:t>
            </a:r>
            <a:endParaRPr b="0" lang="en-IN" sz="2600" spc="-1" strike="noStrike">
              <a:solidFill>
                <a:srgbClr val="000000"/>
              </a:solidFill>
              <a:latin typeface="Arial"/>
            </a:endParaRPr>
          </a:p>
        </p:txBody>
      </p:sp>
      <p:sp>
        <p:nvSpPr>
          <p:cNvPr id="292" name="CustomShape 2"/>
          <p:cNvSpPr/>
          <p:nvPr/>
        </p:nvSpPr>
        <p:spPr>
          <a:xfrm rot="10800000">
            <a:off x="447480" y="6401880"/>
            <a:ext cx="360" cy="456120"/>
          </a:xfrm>
          <a:custGeom>
            <a:avLst/>
            <a:gdLst/>
            <a:ahLst/>
            <a:rect l="l" t="t" r="r" b="b"/>
            <a:pathLst>
              <a:path w="21600" h="21600">
                <a:moveTo>
                  <a:pt x="0" y="0"/>
                </a:moveTo>
                <a:lnTo>
                  <a:pt x="21600" y="21600"/>
                </a:lnTo>
              </a:path>
            </a:pathLst>
          </a:custGeom>
          <a:noFill/>
          <a:ln w="9525">
            <a:solidFill>
              <a:schemeClr val="accent1"/>
            </a:solidFill>
            <a:round/>
          </a:ln>
        </p:spPr>
        <p:style>
          <a:lnRef idx="0"/>
          <a:fillRef idx="0"/>
          <a:effectRef idx="0"/>
          <a:fontRef idx="minor"/>
        </p:style>
      </p:sp>
      <p:sp>
        <p:nvSpPr>
          <p:cNvPr id="293" name="PlaceHolder 3"/>
          <p:cNvSpPr>
            <a:spLocks noGrp="1"/>
          </p:cNvSpPr>
          <p:nvPr>
            <p:ph type="sldNum"/>
          </p:nvPr>
        </p:nvSpPr>
        <p:spPr>
          <a:xfrm>
            <a:off x="82080" y="6169680"/>
            <a:ext cx="731520" cy="143280"/>
          </a:xfrm>
          <a:prstGeom prst="rect">
            <a:avLst/>
          </a:prstGeom>
        </p:spPr>
        <p:txBody>
          <a:bodyPr lIns="0" rIns="0" tIns="0" bIns="0" anchor="b">
            <a:noAutofit/>
          </a:bodyPr>
          <a:p>
            <a:pPr algn="ctr">
              <a:lnSpc>
                <a:spcPct val="100000"/>
              </a:lnSpc>
              <a:tabLst>
                <a:tab algn="l" pos="0"/>
              </a:tabLst>
            </a:pPr>
            <a:fld id="{5381D644-A791-4ED4-82E4-F65646717927}"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pic>
        <p:nvPicPr>
          <p:cNvPr id="294" name="Google Shape;1328;p78" descr=""/>
          <p:cNvPicPr/>
          <p:nvPr/>
        </p:nvPicPr>
        <p:blipFill>
          <a:blip r:embed="rId2"/>
          <a:srcRect l="0" t="315" r="0" b="315"/>
          <a:stretch/>
        </p:blipFill>
        <p:spPr>
          <a:xfrm>
            <a:off x="10711440" y="6313320"/>
            <a:ext cx="975600" cy="227880"/>
          </a:xfrm>
          <a:prstGeom prst="rect">
            <a:avLst/>
          </a:prstGeom>
          <a:ln w="0">
            <a:noFill/>
          </a:ln>
        </p:spPr>
      </p:pic>
      <p:sp>
        <p:nvSpPr>
          <p:cNvPr id="29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2" name="PlaceHolder 1"/>
          <p:cNvSpPr>
            <a:spLocks noGrp="1"/>
          </p:cNvSpPr>
          <p:nvPr>
            <p:ph type="title"/>
          </p:nvPr>
        </p:nvSpPr>
        <p:spPr>
          <a:xfrm>
            <a:off x="884880" y="871920"/>
            <a:ext cx="10421640" cy="552960"/>
          </a:xfrm>
          <a:prstGeom prst="rect">
            <a:avLst/>
          </a:prstGeom>
        </p:spPr>
        <p:txBody>
          <a:bodyPr lIns="0" rIns="0" tIns="0" bIns="0">
            <a:noAutofit/>
          </a:bodyPr>
          <a:p>
            <a:r>
              <a:rPr b="0" lang="en-IN" sz="2600" spc="-1" strike="noStrike">
                <a:solidFill>
                  <a:srgbClr val="000000"/>
                </a:solidFill>
                <a:latin typeface="Arial"/>
              </a:rPr>
              <a:t>Click to edit the title text format</a:t>
            </a:r>
            <a:endParaRPr b="0" lang="en-IN" sz="2600" spc="-1" strike="noStrike">
              <a:solidFill>
                <a:srgbClr val="000000"/>
              </a:solidFill>
              <a:latin typeface="Arial"/>
            </a:endParaRPr>
          </a:p>
        </p:txBody>
      </p:sp>
      <p:sp>
        <p:nvSpPr>
          <p:cNvPr id="333" name="CustomShape 2"/>
          <p:cNvSpPr/>
          <p:nvPr/>
        </p:nvSpPr>
        <p:spPr>
          <a:xfrm rot="10800000">
            <a:off x="447480" y="6401880"/>
            <a:ext cx="360" cy="456120"/>
          </a:xfrm>
          <a:custGeom>
            <a:avLst/>
            <a:gdLst/>
            <a:ahLst/>
            <a:rect l="l" t="t" r="r" b="b"/>
            <a:pathLst>
              <a:path w="21600" h="21600">
                <a:moveTo>
                  <a:pt x="0" y="0"/>
                </a:moveTo>
                <a:lnTo>
                  <a:pt x="21600" y="21600"/>
                </a:lnTo>
              </a:path>
            </a:pathLst>
          </a:custGeom>
          <a:noFill/>
          <a:ln w="9525">
            <a:solidFill>
              <a:schemeClr val="accent1"/>
            </a:solidFill>
            <a:round/>
          </a:ln>
        </p:spPr>
        <p:style>
          <a:lnRef idx="0"/>
          <a:fillRef idx="0"/>
          <a:effectRef idx="0"/>
          <a:fontRef idx="minor"/>
        </p:style>
      </p:sp>
      <p:sp>
        <p:nvSpPr>
          <p:cNvPr id="334" name="PlaceHolder 3"/>
          <p:cNvSpPr>
            <a:spLocks noGrp="1"/>
          </p:cNvSpPr>
          <p:nvPr>
            <p:ph type="sldNum"/>
          </p:nvPr>
        </p:nvSpPr>
        <p:spPr>
          <a:xfrm>
            <a:off x="82080" y="6169680"/>
            <a:ext cx="731520" cy="143280"/>
          </a:xfrm>
          <a:prstGeom prst="rect">
            <a:avLst/>
          </a:prstGeom>
        </p:spPr>
        <p:txBody>
          <a:bodyPr lIns="0" rIns="0" tIns="0" bIns="0" anchor="b">
            <a:noAutofit/>
          </a:bodyPr>
          <a:p>
            <a:pPr algn="ctr">
              <a:lnSpc>
                <a:spcPct val="100000"/>
              </a:lnSpc>
              <a:tabLst>
                <a:tab algn="l" pos="0"/>
              </a:tabLst>
            </a:pPr>
            <a:fld id="{8B0A56E5-2134-41B4-97F1-7AD026F5DE85}"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pic>
        <p:nvPicPr>
          <p:cNvPr id="335" name="Google Shape;815;p55" descr=""/>
          <p:cNvPicPr/>
          <p:nvPr/>
        </p:nvPicPr>
        <p:blipFill>
          <a:blip r:embed="rId2"/>
          <a:srcRect l="0" t="315" r="0" b="315"/>
          <a:stretch/>
        </p:blipFill>
        <p:spPr>
          <a:xfrm>
            <a:off x="10711440" y="6313320"/>
            <a:ext cx="975600" cy="227880"/>
          </a:xfrm>
          <a:prstGeom prst="rect">
            <a:avLst/>
          </a:prstGeom>
          <a:ln w="0">
            <a:noFill/>
          </a:ln>
        </p:spPr>
      </p:pic>
      <p:sp>
        <p:nvSpPr>
          <p:cNvPr id="336"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85.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7.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7.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85.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37.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hyperlink" Target="https://www.redhat.com/en/resources/guide-to-open-source-project-governance-models-overview" TargetMode="External"/><Relationship Id="rId3" Type="http://schemas.openxmlformats.org/officeDocument/2006/relationships/slideLayout" Target="../slideLayouts/slideLayout37.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hyperlink" Target="https://www.redhat.com/en/resources/guide-to-open-source-project-governance-models-overview" TargetMode="External"/><Relationship Id="rId2" Type="http://schemas.openxmlformats.org/officeDocument/2006/relationships/slideLayout" Target="../slideLayouts/slideLayout97.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7.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hyperlink" Target="https://www.redhat.com/en/resources/guide-to-open-source-project-governance-models-overview" TargetMode="External"/><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slideLayout" Target="../slideLayouts/slideLayout97.xml"/><Relationship Id="rId5"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85.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37.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37.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image" Target="../media/image43.png"/><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slideLayout" Target="../slideLayouts/slideLayout109.xml"/><Relationship Id="rId6"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37.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slideLayout" Target="../slideLayouts/slideLayout37.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50.png"/><Relationship Id="rId2" Type="http://schemas.openxmlformats.org/officeDocument/2006/relationships/slideLayout" Target="../slideLayouts/slideLayout37.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37.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slideLayout" Target="../slideLayouts/slideLayout133.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49.xml"/><Relationship Id="rId5"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61.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61.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8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TextShape 1"/>
          <p:cNvSpPr txBox="1"/>
          <p:nvPr/>
        </p:nvSpPr>
        <p:spPr>
          <a:xfrm>
            <a:off x="2083680" y="3521880"/>
            <a:ext cx="7533000" cy="914040"/>
          </a:xfrm>
          <a:prstGeom prst="rect">
            <a:avLst/>
          </a:prstGeom>
          <a:noFill/>
          <a:ln w="0">
            <a:noFill/>
          </a:ln>
        </p:spPr>
        <p:txBody>
          <a:bodyPr lIns="0" rIns="0" tIns="0" bIns="0">
            <a:noAutofit/>
          </a:bodyPr>
          <a:p>
            <a:pPr>
              <a:lnSpc>
                <a:spcPct val="100000"/>
              </a:lnSpc>
              <a:tabLst>
                <a:tab algn="l" pos="0"/>
              </a:tabLst>
            </a:pPr>
            <a:r>
              <a:rPr b="0" lang="en" sz="2400" spc="-1" strike="noStrike">
                <a:solidFill>
                  <a:srgbClr val="ffffff"/>
                </a:solidFill>
                <a:latin typeface="Red Hat Display"/>
                <a:ea typeface="Red Hat Display"/>
              </a:rPr>
              <a:t>DevConf.cz - 2021</a:t>
            </a:r>
            <a:endParaRPr b="0" lang="en-IN" sz="2400" spc="-1" strike="noStrike">
              <a:latin typeface="Arial"/>
            </a:endParaRPr>
          </a:p>
          <a:p>
            <a:pPr>
              <a:lnSpc>
                <a:spcPct val="100000"/>
              </a:lnSpc>
              <a:tabLst>
                <a:tab algn="l" pos="0"/>
              </a:tabLst>
            </a:pPr>
            <a:endParaRPr b="0" lang="en-IN" sz="2400" spc="-1" strike="noStrike">
              <a:latin typeface="Arial"/>
            </a:endParaRPr>
          </a:p>
        </p:txBody>
      </p:sp>
      <p:sp>
        <p:nvSpPr>
          <p:cNvPr id="554" name="TextShape 2"/>
          <p:cNvSpPr txBox="1"/>
          <p:nvPr/>
        </p:nvSpPr>
        <p:spPr>
          <a:xfrm>
            <a:off x="2084040" y="1743480"/>
            <a:ext cx="7533000" cy="1599840"/>
          </a:xfrm>
          <a:prstGeom prst="rect">
            <a:avLst/>
          </a:prstGeom>
          <a:noFill/>
          <a:ln w="0">
            <a:noFill/>
          </a:ln>
        </p:spPr>
        <p:txBody>
          <a:bodyPr lIns="0" rIns="0" tIns="0" bIns="0" anchor="b">
            <a:noAutofit/>
          </a:bodyPr>
          <a:p>
            <a:pPr>
              <a:lnSpc>
                <a:spcPct val="105000"/>
              </a:lnSpc>
              <a:tabLst>
                <a:tab algn="l" pos="0"/>
              </a:tabLst>
            </a:pPr>
            <a:r>
              <a:rPr b="0" lang="en" sz="4000" spc="-1" strike="noStrike">
                <a:solidFill>
                  <a:srgbClr val="ffffff"/>
                </a:solidFill>
                <a:latin typeface="Red Hat Display"/>
                <a:ea typeface="Red Hat Display"/>
              </a:rPr>
              <a:t>Leading and growing an open source community</a:t>
            </a:r>
            <a:endParaRPr b="0" lang="en-IN" sz="4000" spc="-1" strike="noStrike">
              <a:solidFill>
                <a:srgbClr val="000000"/>
              </a:solidFill>
              <a:latin typeface="Arial"/>
            </a:endParaRPr>
          </a:p>
        </p:txBody>
      </p:sp>
      <p:sp>
        <p:nvSpPr>
          <p:cNvPr id="555" name="TextShape 3"/>
          <p:cNvSpPr txBox="1"/>
          <p:nvPr/>
        </p:nvSpPr>
        <p:spPr>
          <a:xfrm>
            <a:off x="2083680" y="4681800"/>
            <a:ext cx="2040120" cy="605520"/>
          </a:xfrm>
          <a:prstGeom prst="rect">
            <a:avLst/>
          </a:prstGeom>
          <a:noFill/>
          <a:ln w="0">
            <a:noFill/>
          </a:ln>
        </p:spPr>
        <p:txBody>
          <a:bodyPr lIns="0" rIns="0" tIns="0" bIns="0">
            <a:noAutofit/>
          </a:bodyPr>
          <a:p>
            <a:pPr>
              <a:lnSpc>
                <a:spcPct val="135000"/>
              </a:lnSpc>
              <a:tabLst>
                <a:tab algn="l" pos="0"/>
              </a:tabLst>
            </a:pPr>
            <a:r>
              <a:rPr b="0" lang="en" sz="1200" spc="-1" strike="noStrike">
                <a:solidFill>
                  <a:srgbClr val="ffffff"/>
                </a:solidFill>
                <a:latin typeface="Red Hat Display"/>
                <a:ea typeface="Red Hat Display"/>
              </a:rPr>
              <a:t>Sayak Sarkar</a:t>
            </a:r>
            <a:endParaRPr b="0" lang="en-IN" sz="1200" spc="-1" strike="noStrike">
              <a:latin typeface="Arial"/>
            </a:endParaRPr>
          </a:p>
          <a:p>
            <a:pPr>
              <a:lnSpc>
                <a:spcPct val="135000"/>
              </a:lnSpc>
              <a:tabLst>
                <a:tab algn="l" pos="0"/>
              </a:tabLst>
            </a:pPr>
            <a:r>
              <a:rPr b="0" lang="en" sz="1200" spc="-1" strike="noStrike">
                <a:solidFill>
                  <a:srgbClr val="ffffff"/>
                </a:solidFill>
                <a:latin typeface="Red Hat Display"/>
                <a:ea typeface="Red Hat Display"/>
              </a:rPr>
              <a:t>Senior Software Engineer</a:t>
            </a:r>
            <a:endParaRPr b="0" lang="en-IN" sz="1200" spc="-1" strike="noStrike">
              <a:latin typeface="Arial"/>
            </a:endParaRPr>
          </a:p>
          <a:p>
            <a:pPr>
              <a:lnSpc>
                <a:spcPct val="135000"/>
              </a:lnSpc>
              <a:tabLst>
                <a:tab algn="l" pos="0"/>
              </a:tabLst>
            </a:pPr>
            <a:r>
              <a:rPr b="0" lang="en" sz="1200" spc="-1" strike="noStrike">
                <a:solidFill>
                  <a:srgbClr val="ffffff"/>
                </a:solidFill>
                <a:latin typeface="Red Hat Display"/>
                <a:ea typeface="Red Hat Display"/>
              </a:rPr>
              <a:t>Red Hat</a:t>
            </a:r>
            <a:endParaRPr b="0" lang="en-IN" sz="1200" spc="-1" strike="noStrike">
              <a:latin typeface="Arial"/>
            </a:endParaRPr>
          </a:p>
          <a:p>
            <a:pPr>
              <a:lnSpc>
                <a:spcPct val="135000"/>
              </a:lnSpc>
              <a:tabLst>
                <a:tab algn="l" pos="0"/>
              </a:tabLst>
            </a:pPr>
            <a:endParaRPr b="0" lang="en-IN" sz="1200" spc="-1" strike="noStrike">
              <a:latin typeface="Arial"/>
            </a:endParaRPr>
          </a:p>
        </p:txBody>
      </p:sp>
      <p:sp>
        <p:nvSpPr>
          <p:cNvPr id="556" name="TextShape 4"/>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4E5EAE13-FBBB-4A14-AAEA-8A332945F7AB}"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7159571D-F743-4B1E-9B49-A35C6D87CBC0}"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600" name="CustomShape 2"/>
          <p:cNvSpPr/>
          <p:nvPr/>
        </p:nvSpPr>
        <p:spPr>
          <a:xfrm>
            <a:off x="5051880" y="357840"/>
            <a:ext cx="360" cy="6142320"/>
          </a:xfrm>
          <a:custGeom>
            <a:avLst/>
            <a:gdLst/>
            <a:ahLst/>
            <a:rect l="l" t="t" r="r" b="b"/>
            <a:pathLst>
              <a:path w="21600" h="21600">
                <a:moveTo>
                  <a:pt x="0" y="0"/>
                </a:moveTo>
                <a:lnTo>
                  <a:pt x="21600" y="21600"/>
                </a:lnTo>
              </a:path>
            </a:pathLst>
          </a:custGeom>
          <a:noFill/>
          <a:ln w="9525">
            <a:solidFill>
              <a:schemeClr val="accent5"/>
            </a:solidFill>
            <a:prstDash val="dot"/>
            <a:round/>
          </a:ln>
        </p:spPr>
        <p:style>
          <a:lnRef idx="0"/>
          <a:fillRef idx="0"/>
          <a:effectRef idx="0"/>
          <a:fontRef idx="minor"/>
        </p:style>
      </p:sp>
      <p:sp>
        <p:nvSpPr>
          <p:cNvPr id="601" name="CustomShape 3"/>
          <p:cNvSpPr/>
          <p:nvPr/>
        </p:nvSpPr>
        <p:spPr>
          <a:xfrm>
            <a:off x="5287320" y="1059120"/>
            <a:ext cx="6665760" cy="538560"/>
          </a:xfrm>
          <a:prstGeom prst="rect">
            <a:avLst/>
          </a:prstGeom>
          <a:noFill/>
          <a:ln w="0">
            <a:noFill/>
          </a:ln>
        </p:spPr>
        <p:style>
          <a:lnRef idx="0"/>
          <a:fillRef idx="0"/>
          <a:effectRef idx="0"/>
          <a:fontRef idx="minor"/>
        </p:style>
        <p:txBody>
          <a:bodyPr tIns="91440" bIns="91440" anchor="b">
            <a:noAutofit/>
          </a:bodyPr>
          <a:p>
            <a:pPr>
              <a:lnSpc>
                <a:spcPct val="100000"/>
              </a:lnSpc>
              <a:tabLst>
                <a:tab algn="l" pos="0"/>
              </a:tabLst>
            </a:pPr>
            <a:r>
              <a:rPr b="0" lang="en" sz="2400" spc="-1" strike="noStrike">
                <a:solidFill>
                  <a:srgbClr val="ee0000"/>
                </a:solidFill>
                <a:latin typeface="Red Hat Display"/>
                <a:ea typeface="Red Hat Display"/>
              </a:rPr>
              <a:t>Technical challenges </a:t>
            </a:r>
            <a:endParaRPr b="0" lang="en-IN" sz="2400" spc="-1" strike="noStrike">
              <a:latin typeface="Arial"/>
            </a:endParaRPr>
          </a:p>
        </p:txBody>
      </p:sp>
      <p:sp>
        <p:nvSpPr>
          <p:cNvPr id="602" name="CustomShape 4"/>
          <p:cNvSpPr/>
          <p:nvPr/>
        </p:nvSpPr>
        <p:spPr>
          <a:xfrm>
            <a:off x="5287320" y="1883880"/>
            <a:ext cx="6665760" cy="3837600"/>
          </a:xfrm>
          <a:prstGeom prst="rect">
            <a:avLst/>
          </a:prstGeom>
          <a:noFill/>
          <a:ln w="0">
            <a:noFill/>
          </a:ln>
        </p:spPr>
        <p:style>
          <a:lnRef idx="0"/>
          <a:fillRef idx="0"/>
          <a:effectRef idx="0"/>
          <a:fontRef idx="minor"/>
        </p:style>
        <p:txBody>
          <a:bodyPr tIns="91440" bIns="91440" anchor="ctr">
            <a:noAutofit/>
          </a:bodyPr>
          <a:p>
            <a:pPr marL="457200" indent="-342720">
              <a:lnSpc>
                <a:spcPct val="115000"/>
              </a:lnSpc>
              <a:buClr>
                <a:srgbClr val="ee0000"/>
              </a:buClr>
              <a:buFont typeface="Red Hat Text"/>
              <a:buChar char="▸"/>
            </a:pPr>
            <a:r>
              <a:rPr b="0" lang="en" sz="1800" spc="-1" strike="noStrike">
                <a:solidFill>
                  <a:srgbClr val="000000"/>
                </a:solidFill>
                <a:latin typeface="Red Hat Text"/>
                <a:ea typeface="Red Hat Text"/>
              </a:rPr>
              <a:t>Lack of clear onboarding documentation</a:t>
            </a:r>
            <a:endParaRPr b="0" lang="en-IN" sz="1800" spc="-1" strike="noStrike">
              <a:latin typeface="Arial"/>
            </a:endParaRPr>
          </a:p>
          <a:p>
            <a:pPr>
              <a:lnSpc>
                <a:spcPct val="115000"/>
              </a:lnSpc>
              <a:tabLst>
                <a:tab algn="l" pos="0"/>
              </a:tabLst>
            </a:pPr>
            <a:endParaRPr b="0" lang="en-IN" sz="1800" spc="-1" strike="noStrike">
              <a:latin typeface="Arial"/>
            </a:endParaRPr>
          </a:p>
          <a:p>
            <a:pPr marL="457200" indent="-342720">
              <a:lnSpc>
                <a:spcPct val="115000"/>
              </a:lnSpc>
              <a:buClr>
                <a:srgbClr val="ee0000"/>
              </a:buClr>
              <a:buFont typeface="Red Hat Text"/>
              <a:buChar char="▸"/>
              <a:tabLst>
                <a:tab algn="l" pos="0"/>
              </a:tabLst>
            </a:pPr>
            <a:r>
              <a:rPr b="0" lang="en" sz="1800" spc="-1" strike="noStrike">
                <a:solidFill>
                  <a:srgbClr val="000000"/>
                </a:solidFill>
                <a:latin typeface="Red Hat Text"/>
                <a:ea typeface="Red Hat Text"/>
              </a:rPr>
              <a:t>Aligning contributors with project needs</a:t>
            </a:r>
            <a:endParaRPr b="0" lang="en-IN" sz="1800" spc="-1" strike="noStrike">
              <a:latin typeface="Arial"/>
            </a:endParaRPr>
          </a:p>
          <a:p>
            <a:pPr>
              <a:lnSpc>
                <a:spcPct val="115000"/>
              </a:lnSpc>
              <a:tabLst>
                <a:tab algn="l" pos="0"/>
              </a:tabLst>
            </a:pPr>
            <a:endParaRPr b="0" lang="en-IN" sz="1800" spc="-1" strike="noStrike">
              <a:latin typeface="Arial"/>
            </a:endParaRPr>
          </a:p>
          <a:p>
            <a:pPr marL="457200" indent="-342720">
              <a:lnSpc>
                <a:spcPct val="115000"/>
              </a:lnSpc>
              <a:buClr>
                <a:srgbClr val="ee0000"/>
              </a:buClr>
              <a:buFont typeface="Red Hat Text"/>
              <a:buChar char="▸"/>
              <a:tabLst>
                <a:tab algn="l" pos="0"/>
              </a:tabLst>
            </a:pPr>
            <a:r>
              <a:rPr b="0" lang="en" sz="1800" spc="-1" strike="noStrike">
                <a:solidFill>
                  <a:srgbClr val="000000"/>
                </a:solidFill>
                <a:latin typeface="Red Hat Text"/>
                <a:ea typeface="Red Hat Text"/>
              </a:rPr>
              <a:t>Finding contributors with specific domain knowledge</a:t>
            </a:r>
            <a:endParaRPr b="0" lang="en-IN" sz="1800" spc="-1" strike="noStrike">
              <a:latin typeface="Arial"/>
            </a:endParaRPr>
          </a:p>
          <a:p>
            <a:pPr>
              <a:lnSpc>
                <a:spcPct val="115000"/>
              </a:lnSpc>
              <a:tabLst>
                <a:tab algn="l" pos="0"/>
              </a:tabLst>
            </a:pPr>
            <a:endParaRPr b="0" lang="en-IN" sz="1800" spc="-1" strike="noStrike">
              <a:latin typeface="Arial"/>
            </a:endParaRPr>
          </a:p>
          <a:p>
            <a:pPr marL="457200" indent="-342720">
              <a:lnSpc>
                <a:spcPct val="115000"/>
              </a:lnSpc>
              <a:buClr>
                <a:srgbClr val="ee0000"/>
              </a:buClr>
              <a:buFont typeface="Red Hat Text"/>
              <a:buChar char="▸"/>
              <a:tabLst>
                <a:tab algn="l" pos="0"/>
              </a:tabLst>
            </a:pPr>
            <a:r>
              <a:rPr b="0" lang="en" sz="1800" spc="-1" strike="noStrike">
                <a:solidFill>
                  <a:srgbClr val="000000"/>
                </a:solidFill>
                <a:latin typeface="Red Hat Text"/>
                <a:ea typeface="Red Hat Text"/>
              </a:rPr>
              <a:t>Codebase directed at a specialized use case</a:t>
            </a:r>
            <a:endParaRPr b="0" lang="en-IN" sz="1800" spc="-1" strike="noStrike">
              <a:latin typeface="Arial"/>
            </a:endParaRPr>
          </a:p>
          <a:p>
            <a:pPr>
              <a:lnSpc>
                <a:spcPct val="115000"/>
              </a:lnSpc>
              <a:tabLst>
                <a:tab algn="l" pos="0"/>
              </a:tabLst>
            </a:pPr>
            <a:endParaRPr b="0" lang="en-IN" sz="1800" spc="-1" strike="noStrike">
              <a:latin typeface="Arial"/>
            </a:endParaRPr>
          </a:p>
          <a:p>
            <a:pPr marL="457200" indent="-342720">
              <a:lnSpc>
                <a:spcPct val="115000"/>
              </a:lnSpc>
              <a:buClr>
                <a:srgbClr val="ee0000"/>
              </a:buClr>
              <a:buFont typeface="Red Hat Text"/>
              <a:buChar char="▸"/>
              <a:tabLst>
                <a:tab algn="l" pos="0"/>
              </a:tabLst>
            </a:pPr>
            <a:r>
              <a:rPr b="0" lang="en" sz="1800" spc="-1" strike="noStrike">
                <a:solidFill>
                  <a:srgbClr val="000000"/>
                </a:solidFill>
                <a:latin typeface="Red Hat Text"/>
                <a:ea typeface="Red Hat Text"/>
              </a:rPr>
              <a:t>Unintended use cases</a:t>
            </a:r>
            <a:endParaRPr b="0" lang="en-IN" sz="1800" spc="-1" strike="noStrike">
              <a:latin typeface="Arial"/>
            </a:endParaRPr>
          </a:p>
        </p:txBody>
      </p:sp>
      <p:sp>
        <p:nvSpPr>
          <p:cNvPr id="603" name="CustomShape 5"/>
          <p:cNvSpPr/>
          <p:nvPr/>
        </p:nvSpPr>
        <p:spPr>
          <a:xfrm>
            <a:off x="672840" y="3806640"/>
            <a:ext cx="3943440" cy="8701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2800" spc="-1" strike="noStrike">
                <a:solidFill>
                  <a:srgbClr val="000000"/>
                </a:solidFill>
                <a:latin typeface="Red Hat Display"/>
                <a:ea typeface="Red Hat Display"/>
              </a:rPr>
              <a:t>Common challenges</a:t>
            </a:r>
            <a:endParaRPr b="0" lang="en-IN" sz="2800" spc="-1" strike="noStrike">
              <a:latin typeface="Arial"/>
            </a:endParaRPr>
          </a:p>
        </p:txBody>
      </p:sp>
      <p:pic>
        <p:nvPicPr>
          <p:cNvPr id="604" name="Google Shape;2245;p144" descr=""/>
          <p:cNvPicPr/>
          <p:nvPr/>
        </p:nvPicPr>
        <p:blipFill>
          <a:blip r:embed="rId1"/>
          <a:stretch/>
        </p:blipFill>
        <p:spPr>
          <a:xfrm>
            <a:off x="1569240" y="1655280"/>
            <a:ext cx="2151000" cy="2151000"/>
          </a:xfrm>
          <a:prstGeom prst="rect">
            <a:avLst/>
          </a:prstGeom>
          <a:ln w="0">
            <a:noFill/>
          </a:ln>
        </p:spPr>
      </p:pic>
    </p:spTree>
  </p:cSld>
  <mc:AlternateContent>
    <mc:Choice Requires="p14">
      <p:transition spd="slow" p14:dur="2000"/>
    </mc:Choice>
    <mc:Fallback>
      <p:transition spd="slow"/>
    </mc:Fallback>
  </mc:AlternateContent>
  <p:timing>
    <p:tnLst>
      <p:par>
        <p:cTn id="56" dur="indefinite" restart="never" nodeType="tmRoot">
          <p:childTnLst>
            <p:seq>
              <p:cTn id="57" dur="indefinite" nodeType="mainSeq">
                <p:childTnLst>
                  <p:par>
                    <p:cTn id="58" fill="hold">
                      <p:stCondLst>
                        <p:cond delay="0"/>
                      </p:stCondLst>
                      <p:childTnLst>
                        <p:par>
                          <p:cTn id="59" fill="hold">
                            <p:stCondLst>
                              <p:cond delay="0"/>
                            </p:stCondLst>
                            <p:childTnLst>
                              <p:par>
                                <p:cTn id="60" nodeType="afterEffect" fill="hold" presetClass="entr" presetID="10">
                                  <p:stCondLst>
                                    <p:cond delay="0"/>
                                  </p:stCondLst>
                                  <p:childTnLst>
                                    <p:set>
                                      <p:cBhvr>
                                        <p:cTn id="61" dur="1" fill="hold">
                                          <p:stCondLst>
                                            <p:cond delay="0"/>
                                          </p:stCondLst>
                                        </p:cTn>
                                        <p:tgtEl>
                                          <p:spTgt spid="602">
                                            <p:txEl>
                                              <p:pRg st="0" end="0"/>
                                            </p:txEl>
                                          </p:spTgt>
                                        </p:tgtEl>
                                        <p:attrNameLst>
                                          <p:attrName>style.visibility</p:attrName>
                                        </p:attrNameLst>
                                      </p:cBhvr>
                                      <p:to>
                                        <p:strVal val="visible"/>
                                      </p:to>
                                    </p:set>
                                    <p:animEffect filter="fade" transition="in">
                                      <p:cBhvr additive="repl">
                                        <p:cTn id="62" dur="1000"/>
                                        <p:tgtEl>
                                          <p:spTgt spid="602">
                                            <p:txEl>
                                              <p:pRg st="0" end="0"/>
                                            </p:txEl>
                                          </p:spTgt>
                                        </p:tgtEl>
                                      </p:cBhvr>
                                    </p:animEffect>
                                  </p:childTnLst>
                                </p:cTn>
                              </p:par>
                            </p:childTnLst>
                          </p:cTn>
                        </p:par>
                        <p:par>
                          <p:cTn id="63" fill="hold">
                            <p:stCondLst>
                              <p:cond delay="1000"/>
                            </p:stCondLst>
                            <p:childTnLst>
                              <p:par>
                                <p:cTn id="64" nodeType="afterEffect" fill="hold" presetClass="entr" presetID="10">
                                  <p:stCondLst>
                                    <p:cond delay="0"/>
                                  </p:stCondLst>
                                  <p:childTnLst>
                                    <p:set>
                                      <p:cBhvr>
                                        <p:cTn id="65" dur="1" fill="hold">
                                          <p:stCondLst>
                                            <p:cond delay="0"/>
                                          </p:stCondLst>
                                        </p:cTn>
                                        <p:tgtEl>
                                          <p:spTgt spid="602">
                                            <p:txEl>
                                              <p:pRg st="1" end="1"/>
                                            </p:txEl>
                                          </p:spTgt>
                                        </p:tgtEl>
                                        <p:attrNameLst>
                                          <p:attrName>style.visibility</p:attrName>
                                        </p:attrNameLst>
                                      </p:cBhvr>
                                      <p:to>
                                        <p:strVal val="visible"/>
                                      </p:to>
                                    </p:set>
                                    <p:animEffect filter="fade" transition="in">
                                      <p:cBhvr additive="repl">
                                        <p:cTn id="66" dur="1000"/>
                                        <p:tgtEl>
                                          <p:spTgt spid="602">
                                            <p:txEl>
                                              <p:pRg st="1" end="1"/>
                                            </p:txEl>
                                          </p:spTgt>
                                        </p:tgtEl>
                                      </p:cBhvr>
                                    </p:animEffect>
                                  </p:childTnLst>
                                </p:cTn>
                              </p:par>
                            </p:childTnLst>
                          </p:cTn>
                        </p:par>
                        <p:par>
                          <p:cTn id="67" fill="hold">
                            <p:stCondLst>
                              <p:cond delay="2000"/>
                            </p:stCondLst>
                            <p:childTnLst>
                              <p:par>
                                <p:cTn id="68" nodeType="afterEffect" fill="hold" presetClass="entr" presetID="10">
                                  <p:stCondLst>
                                    <p:cond delay="0"/>
                                  </p:stCondLst>
                                  <p:childTnLst>
                                    <p:set>
                                      <p:cBhvr>
                                        <p:cTn id="69" dur="1" fill="hold">
                                          <p:stCondLst>
                                            <p:cond delay="0"/>
                                          </p:stCondLst>
                                        </p:cTn>
                                        <p:tgtEl>
                                          <p:spTgt spid="602">
                                            <p:txEl>
                                              <p:pRg st="2" end="2"/>
                                            </p:txEl>
                                          </p:spTgt>
                                        </p:tgtEl>
                                        <p:attrNameLst>
                                          <p:attrName>style.visibility</p:attrName>
                                        </p:attrNameLst>
                                      </p:cBhvr>
                                      <p:to>
                                        <p:strVal val="visible"/>
                                      </p:to>
                                    </p:set>
                                    <p:animEffect filter="fade" transition="in">
                                      <p:cBhvr additive="repl">
                                        <p:cTn id="70" dur="1000"/>
                                        <p:tgtEl>
                                          <p:spTgt spid="602">
                                            <p:txEl>
                                              <p:pRg st="2" end="2"/>
                                            </p:txEl>
                                          </p:spTgt>
                                        </p:tgtEl>
                                      </p:cBhvr>
                                    </p:animEffect>
                                  </p:childTnLst>
                                </p:cTn>
                              </p:par>
                            </p:childTnLst>
                          </p:cTn>
                        </p:par>
                        <p:par>
                          <p:cTn id="71" fill="hold">
                            <p:stCondLst>
                              <p:cond delay="3000"/>
                            </p:stCondLst>
                            <p:childTnLst>
                              <p:par>
                                <p:cTn id="72" nodeType="afterEffect" fill="hold" presetClass="entr" presetID="10">
                                  <p:stCondLst>
                                    <p:cond delay="0"/>
                                  </p:stCondLst>
                                  <p:childTnLst>
                                    <p:set>
                                      <p:cBhvr>
                                        <p:cTn id="73" dur="1" fill="hold">
                                          <p:stCondLst>
                                            <p:cond delay="0"/>
                                          </p:stCondLst>
                                        </p:cTn>
                                        <p:tgtEl>
                                          <p:spTgt spid="602">
                                            <p:txEl>
                                              <p:pRg st="3" end="3"/>
                                            </p:txEl>
                                          </p:spTgt>
                                        </p:tgtEl>
                                        <p:attrNameLst>
                                          <p:attrName>style.visibility</p:attrName>
                                        </p:attrNameLst>
                                      </p:cBhvr>
                                      <p:to>
                                        <p:strVal val="visible"/>
                                      </p:to>
                                    </p:set>
                                    <p:animEffect filter="fade" transition="in">
                                      <p:cBhvr additive="repl">
                                        <p:cTn id="74" dur="1000"/>
                                        <p:tgtEl>
                                          <p:spTgt spid="602">
                                            <p:txEl>
                                              <p:pRg st="3" end="3"/>
                                            </p:txEl>
                                          </p:spTgt>
                                        </p:tgtEl>
                                      </p:cBhvr>
                                    </p:animEffect>
                                  </p:childTnLst>
                                </p:cTn>
                              </p:par>
                            </p:childTnLst>
                          </p:cTn>
                        </p:par>
                        <p:par>
                          <p:cTn id="75" fill="hold">
                            <p:stCondLst>
                              <p:cond delay="4000"/>
                            </p:stCondLst>
                            <p:childTnLst>
                              <p:par>
                                <p:cTn id="76" nodeType="afterEffect" fill="hold" presetClass="entr" presetID="10">
                                  <p:stCondLst>
                                    <p:cond delay="0"/>
                                  </p:stCondLst>
                                  <p:childTnLst>
                                    <p:set>
                                      <p:cBhvr>
                                        <p:cTn id="77" dur="1" fill="hold">
                                          <p:stCondLst>
                                            <p:cond delay="0"/>
                                          </p:stCondLst>
                                        </p:cTn>
                                        <p:tgtEl>
                                          <p:spTgt spid="602">
                                            <p:txEl>
                                              <p:pRg st="4" end="4"/>
                                            </p:txEl>
                                          </p:spTgt>
                                        </p:tgtEl>
                                        <p:attrNameLst>
                                          <p:attrName>style.visibility</p:attrName>
                                        </p:attrNameLst>
                                      </p:cBhvr>
                                      <p:to>
                                        <p:strVal val="visible"/>
                                      </p:to>
                                    </p:set>
                                    <p:animEffect filter="fade" transition="in">
                                      <p:cBhvr additive="repl">
                                        <p:cTn id="78" dur="1000"/>
                                        <p:tgtEl>
                                          <p:spTgt spid="602">
                                            <p:txEl>
                                              <p:pRg st="4" end="4"/>
                                            </p:txEl>
                                          </p:spTgt>
                                        </p:tgtEl>
                                      </p:cBhvr>
                                    </p:animEffect>
                                  </p:childTnLst>
                                </p:cTn>
                              </p:par>
                            </p:childTnLst>
                          </p:cTn>
                        </p:par>
                        <p:par>
                          <p:cTn id="79" fill="hold">
                            <p:stCondLst>
                              <p:cond delay="5000"/>
                            </p:stCondLst>
                            <p:childTnLst>
                              <p:par>
                                <p:cTn id="80" nodeType="afterEffect" fill="hold" presetClass="entr" presetID="10">
                                  <p:stCondLst>
                                    <p:cond delay="0"/>
                                  </p:stCondLst>
                                  <p:childTnLst>
                                    <p:set>
                                      <p:cBhvr>
                                        <p:cTn id="81" dur="1" fill="hold">
                                          <p:stCondLst>
                                            <p:cond delay="0"/>
                                          </p:stCondLst>
                                        </p:cTn>
                                        <p:tgtEl>
                                          <p:spTgt spid="602">
                                            <p:txEl>
                                              <p:pRg st="5" end="5"/>
                                            </p:txEl>
                                          </p:spTgt>
                                        </p:tgtEl>
                                        <p:attrNameLst>
                                          <p:attrName>style.visibility</p:attrName>
                                        </p:attrNameLst>
                                      </p:cBhvr>
                                      <p:to>
                                        <p:strVal val="visible"/>
                                      </p:to>
                                    </p:set>
                                    <p:animEffect filter="fade" transition="in">
                                      <p:cBhvr additive="repl">
                                        <p:cTn id="82" dur="1000"/>
                                        <p:tgtEl>
                                          <p:spTgt spid="602">
                                            <p:txEl>
                                              <p:pRg st="5" end="5"/>
                                            </p:txEl>
                                          </p:spTgt>
                                        </p:tgtEl>
                                      </p:cBhvr>
                                    </p:animEffect>
                                  </p:childTnLst>
                                </p:cTn>
                              </p:par>
                            </p:childTnLst>
                          </p:cTn>
                        </p:par>
                        <p:par>
                          <p:cTn id="83" fill="hold">
                            <p:stCondLst>
                              <p:cond delay="6000"/>
                            </p:stCondLst>
                            <p:childTnLst>
                              <p:par>
                                <p:cTn id="84" nodeType="afterEffect" fill="hold" presetClass="entr" presetID="10">
                                  <p:stCondLst>
                                    <p:cond delay="0"/>
                                  </p:stCondLst>
                                  <p:childTnLst>
                                    <p:set>
                                      <p:cBhvr>
                                        <p:cTn id="85" dur="1" fill="hold">
                                          <p:stCondLst>
                                            <p:cond delay="0"/>
                                          </p:stCondLst>
                                        </p:cTn>
                                        <p:tgtEl>
                                          <p:spTgt spid="602">
                                            <p:txEl>
                                              <p:pRg st="6" end="6"/>
                                            </p:txEl>
                                          </p:spTgt>
                                        </p:tgtEl>
                                        <p:attrNameLst>
                                          <p:attrName>style.visibility</p:attrName>
                                        </p:attrNameLst>
                                      </p:cBhvr>
                                      <p:to>
                                        <p:strVal val="visible"/>
                                      </p:to>
                                    </p:set>
                                    <p:animEffect filter="fade" transition="in">
                                      <p:cBhvr additive="repl">
                                        <p:cTn id="86" dur="1000"/>
                                        <p:tgtEl>
                                          <p:spTgt spid="602">
                                            <p:txEl>
                                              <p:pRg st="6" end="6"/>
                                            </p:txEl>
                                          </p:spTgt>
                                        </p:tgtEl>
                                      </p:cBhvr>
                                    </p:animEffect>
                                  </p:childTnLst>
                                </p:cTn>
                              </p:par>
                            </p:childTnLst>
                          </p:cTn>
                        </p:par>
                        <p:par>
                          <p:cTn id="87" fill="hold">
                            <p:stCondLst>
                              <p:cond delay="7000"/>
                            </p:stCondLst>
                            <p:childTnLst>
                              <p:par>
                                <p:cTn id="88" nodeType="afterEffect" fill="hold" presetClass="entr" presetID="10">
                                  <p:stCondLst>
                                    <p:cond delay="0"/>
                                  </p:stCondLst>
                                  <p:childTnLst>
                                    <p:set>
                                      <p:cBhvr>
                                        <p:cTn id="89" dur="1" fill="hold">
                                          <p:stCondLst>
                                            <p:cond delay="0"/>
                                          </p:stCondLst>
                                        </p:cTn>
                                        <p:tgtEl>
                                          <p:spTgt spid="602">
                                            <p:txEl>
                                              <p:pRg st="7" end="7"/>
                                            </p:txEl>
                                          </p:spTgt>
                                        </p:tgtEl>
                                        <p:attrNameLst>
                                          <p:attrName>style.visibility</p:attrName>
                                        </p:attrNameLst>
                                      </p:cBhvr>
                                      <p:to>
                                        <p:strVal val="visible"/>
                                      </p:to>
                                    </p:set>
                                    <p:animEffect filter="fade" transition="in">
                                      <p:cBhvr additive="repl">
                                        <p:cTn id="90" dur="1000"/>
                                        <p:tgtEl>
                                          <p:spTgt spid="602">
                                            <p:txEl>
                                              <p:pRg st="7" end="7"/>
                                            </p:txEl>
                                          </p:spTgt>
                                        </p:tgtEl>
                                      </p:cBhvr>
                                    </p:animEffect>
                                  </p:childTnLst>
                                </p:cTn>
                              </p:par>
                            </p:childTnLst>
                          </p:cTn>
                        </p:par>
                        <p:par>
                          <p:cTn id="91" fill="hold">
                            <p:stCondLst>
                              <p:cond delay="8000"/>
                            </p:stCondLst>
                            <p:childTnLst>
                              <p:par>
                                <p:cTn id="92" nodeType="afterEffect" fill="hold" presetClass="entr" presetID="10">
                                  <p:stCondLst>
                                    <p:cond delay="0"/>
                                  </p:stCondLst>
                                  <p:childTnLst>
                                    <p:set>
                                      <p:cBhvr>
                                        <p:cTn id="93" dur="1" fill="hold">
                                          <p:stCondLst>
                                            <p:cond delay="0"/>
                                          </p:stCondLst>
                                        </p:cTn>
                                        <p:tgtEl>
                                          <p:spTgt spid="602">
                                            <p:txEl>
                                              <p:pRg st="8" end="8"/>
                                            </p:txEl>
                                          </p:spTgt>
                                        </p:tgtEl>
                                        <p:attrNameLst>
                                          <p:attrName>style.visibility</p:attrName>
                                        </p:attrNameLst>
                                      </p:cBhvr>
                                      <p:to>
                                        <p:strVal val="visible"/>
                                      </p:to>
                                    </p:set>
                                    <p:animEffect filter="fade" transition="in">
                                      <p:cBhvr additive="repl">
                                        <p:cTn id="94" dur="1000"/>
                                        <p:tgtEl>
                                          <p:spTgt spid="602">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CustomShape 1"/>
          <p:cNvSpPr/>
          <p:nvPr/>
        </p:nvSpPr>
        <p:spPr>
          <a:xfrm>
            <a:off x="5246640" y="2651760"/>
            <a:ext cx="6412680" cy="1554120"/>
          </a:xfrm>
          <a:prstGeom prst="rect">
            <a:avLst/>
          </a:prstGeom>
          <a:noFill/>
          <a:ln w="0">
            <a:noFill/>
          </a:ln>
        </p:spPr>
        <p:style>
          <a:lnRef idx="0"/>
          <a:fillRef idx="0"/>
          <a:effectRef idx="0"/>
          <a:fontRef idx="minor"/>
        </p:style>
        <p:txBody>
          <a:bodyPr tIns="91440" bIns="91440" anchor="ctr">
            <a:noAutofit/>
          </a:bodyPr>
          <a:p>
            <a:pPr algn="r">
              <a:lnSpc>
                <a:spcPct val="130000"/>
              </a:lnSpc>
              <a:tabLst>
                <a:tab algn="l" pos="0"/>
              </a:tabLst>
            </a:pPr>
            <a:r>
              <a:rPr b="0" lang="en" sz="2400" spc="-1" strike="noStrike">
                <a:solidFill>
                  <a:srgbClr val="000000"/>
                </a:solidFill>
                <a:latin typeface="Red Hat Display"/>
                <a:ea typeface="Red Hat Display"/>
              </a:rPr>
              <a:t>Let's talk about </a:t>
            </a:r>
            <a:r>
              <a:rPr b="0" lang="en" sz="2400" spc="-1" strike="noStrike">
                <a:solidFill>
                  <a:srgbClr val="ee0000"/>
                </a:solidFill>
                <a:latin typeface="Red Hat Display"/>
                <a:ea typeface="Red Hat Display"/>
              </a:rPr>
              <a:t>contributor pathways</a:t>
            </a:r>
            <a:r>
              <a:rPr b="0" lang="en" sz="2400" spc="-1" strike="noStrike">
                <a:solidFill>
                  <a:srgbClr val="000000"/>
                </a:solidFill>
                <a:latin typeface="Red Hat Display"/>
                <a:ea typeface="Red Hat Display"/>
              </a:rPr>
              <a:t>.</a:t>
            </a:r>
            <a:endParaRPr b="0" lang="en-IN" sz="2400" spc="-1" strike="noStrike">
              <a:latin typeface="Arial"/>
            </a:endParaRPr>
          </a:p>
        </p:txBody>
      </p:sp>
      <p:pic>
        <p:nvPicPr>
          <p:cNvPr id="606" name="Google Shape;2251;p145" descr=""/>
          <p:cNvPicPr/>
          <p:nvPr/>
        </p:nvPicPr>
        <p:blipFill>
          <a:blip r:embed="rId1"/>
          <a:srcRect l="0" t="0" r="39990" b="0"/>
          <a:stretch/>
        </p:blipFill>
        <p:spPr>
          <a:xfrm>
            <a:off x="0" y="0"/>
            <a:ext cx="4115160" cy="68576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7"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E74A9047-D833-4FB0-BA61-E42B6F0DCEDE}"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608" name="CustomShape 2"/>
          <p:cNvSpPr/>
          <p:nvPr/>
        </p:nvSpPr>
        <p:spPr>
          <a:xfrm>
            <a:off x="5597280" y="2840400"/>
            <a:ext cx="5607720" cy="2461680"/>
          </a:xfrm>
          <a:prstGeom prst="rect">
            <a:avLst/>
          </a:prstGeom>
          <a:noFill/>
          <a:ln w="0">
            <a:noFill/>
          </a:ln>
        </p:spPr>
        <p:style>
          <a:lnRef idx="0"/>
          <a:fillRef idx="0"/>
          <a:effectRef idx="0"/>
          <a:fontRef idx="minor"/>
        </p:style>
        <p:txBody>
          <a:bodyPr tIns="91440" bIns="91440" anchor="ctr">
            <a:noAutofit/>
          </a:bodyPr>
          <a:p>
            <a:pPr>
              <a:lnSpc>
                <a:spcPct val="130000"/>
              </a:lnSpc>
              <a:tabLst>
                <a:tab algn="l" pos="0"/>
              </a:tabLst>
            </a:pPr>
            <a:r>
              <a:rPr b="0" lang="en" sz="1500" spc="-1" strike="noStrike">
                <a:solidFill>
                  <a:srgbClr val="000000"/>
                </a:solidFill>
                <a:latin typeface="Red Hat Text"/>
                <a:ea typeface="Red Hat Text"/>
              </a:rPr>
              <a:t>Opportunities for volunteers to begin lending their unique talents to an open source project are called that project's </a:t>
            </a:r>
            <a:r>
              <a:rPr b="0" lang="en" sz="1500" spc="-1" strike="noStrike">
                <a:solidFill>
                  <a:srgbClr val="ee0000"/>
                </a:solidFill>
                <a:latin typeface="Red Hat Text"/>
                <a:ea typeface="Red Hat Text"/>
              </a:rPr>
              <a:t>contributor pathways</a:t>
            </a:r>
            <a:r>
              <a:rPr b="0" lang="en" sz="1500" spc="-1" strike="noStrike">
                <a:solidFill>
                  <a:srgbClr val="000000"/>
                </a:solidFill>
                <a:latin typeface="Red Hat Text"/>
                <a:ea typeface="Red Hat Text"/>
              </a:rPr>
              <a:t>.</a:t>
            </a:r>
            <a:endParaRPr b="0" lang="en-IN" sz="1500" spc="-1" strike="noStrike">
              <a:latin typeface="Arial"/>
            </a:endParaRPr>
          </a:p>
          <a:p>
            <a:pPr>
              <a:lnSpc>
                <a:spcPct val="130000"/>
              </a:lnSpc>
              <a:tabLst>
                <a:tab algn="l" pos="0"/>
              </a:tabLst>
            </a:pPr>
            <a:endParaRPr b="0" lang="en-IN" sz="1500" spc="-1" strike="noStrike">
              <a:latin typeface="Arial"/>
            </a:endParaRPr>
          </a:p>
          <a:p>
            <a:pPr>
              <a:lnSpc>
                <a:spcPct val="130000"/>
              </a:lnSpc>
              <a:tabLst>
                <a:tab algn="l" pos="0"/>
              </a:tabLst>
            </a:pPr>
            <a:r>
              <a:rPr b="0" lang="en" sz="1500" spc="-1" strike="noStrike">
                <a:solidFill>
                  <a:srgbClr val="000000"/>
                </a:solidFill>
                <a:latin typeface="Red Hat Text"/>
                <a:ea typeface="Red Hat Text"/>
              </a:rPr>
              <a:t>The greater the number of contributor pathways your project features, the more likely it is to recruit participants with the various skills required for the project's success.</a:t>
            </a:r>
            <a:endParaRPr b="0" lang="en-IN" sz="1500" spc="-1" strike="noStrike">
              <a:latin typeface="Arial"/>
            </a:endParaRPr>
          </a:p>
        </p:txBody>
      </p:sp>
      <p:pic>
        <p:nvPicPr>
          <p:cNvPr id="609" name="Google Shape;2258;p146" descr=""/>
          <p:cNvPicPr/>
          <p:nvPr/>
        </p:nvPicPr>
        <p:blipFill>
          <a:blip r:embed="rId1"/>
          <a:stretch/>
        </p:blipFill>
        <p:spPr>
          <a:xfrm>
            <a:off x="4733280" y="2134800"/>
            <a:ext cx="863640" cy="8636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0"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AB04647D-7C3C-496D-A203-8E587A2FDF93}"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611" name="CustomShape 2"/>
          <p:cNvSpPr/>
          <p:nvPr/>
        </p:nvSpPr>
        <p:spPr>
          <a:xfrm>
            <a:off x="961200" y="2045880"/>
            <a:ext cx="5043960" cy="3502080"/>
          </a:xfrm>
          <a:prstGeom prst="rect">
            <a:avLst/>
          </a:prstGeom>
          <a:noFill/>
          <a:ln w="0">
            <a:noFill/>
          </a:ln>
        </p:spPr>
        <p:style>
          <a:lnRef idx="0"/>
          <a:fillRef idx="0"/>
          <a:effectRef idx="0"/>
          <a:fontRef idx="minor"/>
        </p:style>
        <p:txBody>
          <a:bodyPr tIns="91440" bIns="91440" anchor="ctr">
            <a:noAutofit/>
          </a:bodyPr>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Documenting workflow and governance processes</a:t>
            </a:r>
            <a:endParaRPr b="0" lang="en-IN" sz="1500" spc="-1" strike="noStrike">
              <a:latin typeface="Arial"/>
            </a:endParaRPr>
          </a:p>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Onboarding and mentoring new members</a:t>
            </a:r>
            <a:endParaRPr b="0" lang="en-IN" sz="1500" spc="-1" strike="noStrike">
              <a:latin typeface="Arial"/>
            </a:endParaRPr>
          </a:p>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Localizing content into various languages</a:t>
            </a:r>
            <a:endParaRPr b="0" lang="en-IN" sz="1500" spc="-1" strike="noStrike">
              <a:latin typeface="Arial"/>
            </a:endParaRPr>
          </a:p>
        </p:txBody>
      </p:sp>
      <p:sp>
        <p:nvSpPr>
          <p:cNvPr id="612" name="TextShape 3"/>
          <p:cNvSpPr txBox="1"/>
          <p:nvPr/>
        </p:nvSpPr>
        <p:spPr>
          <a:xfrm>
            <a:off x="884880" y="871920"/>
            <a:ext cx="10421640" cy="552960"/>
          </a:xfrm>
          <a:prstGeom prst="rect">
            <a:avLst/>
          </a:prstGeom>
          <a:noFill/>
          <a:ln w="0">
            <a:noFill/>
          </a:ln>
        </p:spPr>
        <p:txBody>
          <a:bodyPr lIns="0" rIns="0" tIns="0" bIns="0" anchor="ctr">
            <a:noAutofit/>
          </a:bodyPr>
          <a:p>
            <a:pPr algn="ctr">
              <a:lnSpc>
                <a:spcPct val="100000"/>
              </a:lnSpc>
              <a:tabLst>
                <a:tab algn="l" pos="0"/>
              </a:tabLst>
            </a:pPr>
            <a:r>
              <a:rPr b="0" lang="en" sz="2600" spc="-1" strike="noStrike">
                <a:solidFill>
                  <a:srgbClr val="000000"/>
                </a:solidFill>
                <a:latin typeface="Red Hat Display"/>
                <a:ea typeface="Red Hat Display"/>
              </a:rPr>
              <a:t>Typical contributor pathways</a:t>
            </a:r>
            <a:endParaRPr b="0" lang="en-IN" sz="2600" spc="-1" strike="noStrike">
              <a:solidFill>
                <a:srgbClr val="000000"/>
              </a:solidFill>
              <a:latin typeface="Arial"/>
            </a:endParaRPr>
          </a:p>
        </p:txBody>
      </p:sp>
      <p:sp>
        <p:nvSpPr>
          <p:cNvPr id="613" name="TextShape 4"/>
          <p:cNvSpPr txBox="1"/>
          <p:nvPr/>
        </p:nvSpPr>
        <p:spPr>
          <a:xfrm>
            <a:off x="884880" y="1424880"/>
            <a:ext cx="10421640" cy="392040"/>
          </a:xfrm>
          <a:prstGeom prst="rect">
            <a:avLst/>
          </a:prstGeom>
          <a:noFill/>
          <a:ln w="0">
            <a:noFill/>
          </a:ln>
        </p:spPr>
        <p:txBody>
          <a:bodyPr lIns="0" rIns="0" tIns="0" bIns="0" anchor="ctr">
            <a:noAutofit/>
          </a:bodyPr>
          <a:p>
            <a:pPr algn="ctr">
              <a:lnSpc>
                <a:spcPct val="100000"/>
              </a:lnSpc>
              <a:spcAft>
                <a:spcPts val="499"/>
              </a:spcAft>
              <a:tabLst>
                <a:tab algn="l" pos="0"/>
              </a:tabLst>
            </a:pPr>
            <a:r>
              <a:rPr b="0" lang="en" sz="1800" spc="-1" strike="noStrike">
                <a:solidFill>
                  <a:srgbClr val="ee0000"/>
                </a:solidFill>
                <a:latin typeface="Red Hat Display"/>
                <a:ea typeface="Red Hat Display"/>
              </a:rPr>
              <a:t>Community focus</a:t>
            </a:r>
            <a:endParaRPr b="0" lang="en-IN" sz="1800" spc="-1" strike="noStrike">
              <a:latin typeface="Arial"/>
            </a:endParaRPr>
          </a:p>
        </p:txBody>
      </p:sp>
      <p:sp>
        <p:nvSpPr>
          <p:cNvPr id="614" name="CustomShape 5"/>
          <p:cNvSpPr/>
          <p:nvPr/>
        </p:nvSpPr>
        <p:spPr>
          <a:xfrm>
            <a:off x="6330960" y="2045880"/>
            <a:ext cx="4512240" cy="3502080"/>
          </a:xfrm>
          <a:prstGeom prst="rect">
            <a:avLst/>
          </a:prstGeom>
          <a:noFill/>
          <a:ln w="0">
            <a:noFill/>
          </a:ln>
        </p:spPr>
        <p:style>
          <a:lnRef idx="0"/>
          <a:fillRef idx="0"/>
          <a:effectRef idx="0"/>
          <a:fontRef idx="minor"/>
        </p:style>
        <p:txBody>
          <a:bodyPr tIns="91440" bIns="91440" anchor="ctr">
            <a:noAutofit/>
          </a:bodyPr>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Copywriting (for website, newsletters, blogs)</a:t>
            </a:r>
            <a:endParaRPr b="0" lang="en-IN" sz="1500" spc="-1" strike="noStrike">
              <a:latin typeface="Arial"/>
            </a:endParaRPr>
          </a:p>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Managing social media</a:t>
            </a:r>
            <a:endParaRPr b="0" lang="en-IN" sz="1500" spc="-1" strike="noStrike">
              <a:latin typeface="Arial"/>
            </a:endParaRPr>
          </a:p>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Organizing events</a:t>
            </a:r>
            <a:endParaRPr b="0" lang="en-IN" sz="1500" spc="-1" strike="noStrike">
              <a:latin typeface="Arial"/>
            </a:endParaRPr>
          </a:p>
        </p:txBody>
      </p:sp>
      <p:sp>
        <p:nvSpPr>
          <p:cNvPr id="615" name="CustomShape 6"/>
          <p:cNvSpPr/>
          <p:nvPr/>
        </p:nvSpPr>
        <p:spPr>
          <a:xfrm>
            <a:off x="6005520" y="2429640"/>
            <a:ext cx="360" cy="2882520"/>
          </a:xfrm>
          <a:custGeom>
            <a:avLst/>
            <a:gdLst/>
            <a:ahLst/>
            <a:rect l="l" t="t" r="r" b="b"/>
            <a:pathLst>
              <a:path w="21600" h="21600">
                <a:moveTo>
                  <a:pt x="0" y="0"/>
                </a:moveTo>
                <a:lnTo>
                  <a:pt x="21600" y="21600"/>
                </a:lnTo>
              </a:path>
            </a:pathLst>
          </a:custGeom>
          <a:noFill/>
          <a:ln w="9525">
            <a:solidFill>
              <a:schemeClr val="accent5"/>
            </a:solidFill>
            <a:prstDash val="dot"/>
            <a:round/>
          </a:ln>
        </p:spPr>
        <p:style>
          <a:lnRef idx="0"/>
          <a:fillRef idx="0"/>
          <a:effectRef idx="0"/>
          <a:fontRef idx="minor"/>
        </p:style>
      </p:sp>
      <p:sp>
        <p:nvSpPr>
          <p:cNvPr id="616" name="CustomShape 7"/>
          <p:cNvSpPr/>
          <p:nvPr/>
        </p:nvSpPr>
        <p:spPr>
          <a:xfrm>
            <a:off x="0" y="0"/>
            <a:ext cx="12188520" cy="271440"/>
          </a:xfrm>
          <a:prstGeom prst="rect">
            <a:avLst/>
          </a:prstGeom>
          <a:solidFill>
            <a:srgbClr val="ee0000"/>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37CF5703-DFE1-4098-AFD8-BE577ADF950E}"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618" name="CustomShape 2"/>
          <p:cNvSpPr/>
          <p:nvPr/>
        </p:nvSpPr>
        <p:spPr>
          <a:xfrm>
            <a:off x="1492920" y="2045880"/>
            <a:ext cx="4512240" cy="3502080"/>
          </a:xfrm>
          <a:prstGeom prst="rect">
            <a:avLst/>
          </a:prstGeom>
          <a:noFill/>
          <a:ln w="0">
            <a:noFill/>
          </a:ln>
        </p:spPr>
        <p:style>
          <a:lnRef idx="0"/>
          <a:fillRef idx="0"/>
          <a:effectRef idx="0"/>
          <a:fontRef idx="minor"/>
        </p:style>
        <p:txBody>
          <a:bodyPr tIns="91440" bIns="91440" anchor="ctr">
            <a:noAutofit/>
          </a:bodyPr>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Adding new features and documentation</a:t>
            </a:r>
            <a:endParaRPr b="0" lang="en-IN" sz="1500" spc="-1" strike="noStrike">
              <a:latin typeface="Arial"/>
            </a:endParaRPr>
          </a:p>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Fixing existing bugs and triaging issues</a:t>
            </a:r>
            <a:endParaRPr b="0" lang="en-IN" sz="1500" spc="-1" strike="noStrike">
              <a:latin typeface="Arial"/>
            </a:endParaRPr>
          </a:p>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Refactoring existing work to improve it</a:t>
            </a:r>
            <a:endParaRPr b="0" lang="en-IN" sz="1500" spc="-1" strike="noStrike">
              <a:latin typeface="Arial"/>
            </a:endParaRPr>
          </a:p>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Performing quality assurance</a:t>
            </a:r>
            <a:endParaRPr b="0" lang="en-IN" sz="1500" spc="-1" strike="noStrike">
              <a:latin typeface="Arial"/>
            </a:endParaRPr>
          </a:p>
        </p:txBody>
      </p:sp>
      <p:sp>
        <p:nvSpPr>
          <p:cNvPr id="619" name="TextShape 3"/>
          <p:cNvSpPr txBox="1"/>
          <p:nvPr/>
        </p:nvSpPr>
        <p:spPr>
          <a:xfrm>
            <a:off x="884880" y="871920"/>
            <a:ext cx="10421640" cy="552960"/>
          </a:xfrm>
          <a:prstGeom prst="rect">
            <a:avLst/>
          </a:prstGeom>
          <a:noFill/>
          <a:ln w="0">
            <a:noFill/>
          </a:ln>
        </p:spPr>
        <p:txBody>
          <a:bodyPr lIns="0" rIns="0" tIns="0" bIns="0" anchor="ctr">
            <a:noAutofit/>
          </a:bodyPr>
          <a:p>
            <a:pPr algn="ctr">
              <a:lnSpc>
                <a:spcPct val="100000"/>
              </a:lnSpc>
              <a:tabLst>
                <a:tab algn="l" pos="0"/>
              </a:tabLst>
            </a:pPr>
            <a:r>
              <a:rPr b="0" lang="en" sz="2600" spc="-1" strike="noStrike">
                <a:solidFill>
                  <a:srgbClr val="000000"/>
                </a:solidFill>
                <a:latin typeface="Red Hat Display"/>
                <a:ea typeface="Red Hat Display"/>
              </a:rPr>
              <a:t>Typical contributor pathways</a:t>
            </a:r>
            <a:endParaRPr b="0" lang="en-IN" sz="2600" spc="-1" strike="noStrike">
              <a:solidFill>
                <a:srgbClr val="000000"/>
              </a:solidFill>
              <a:latin typeface="Arial"/>
            </a:endParaRPr>
          </a:p>
        </p:txBody>
      </p:sp>
      <p:sp>
        <p:nvSpPr>
          <p:cNvPr id="620" name="TextShape 4"/>
          <p:cNvSpPr txBox="1"/>
          <p:nvPr/>
        </p:nvSpPr>
        <p:spPr>
          <a:xfrm>
            <a:off x="884880" y="1424880"/>
            <a:ext cx="10421640" cy="392040"/>
          </a:xfrm>
          <a:prstGeom prst="rect">
            <a:avLst/>
          </a:prstGeom>
          <a:noFill/>
          <a:ln w="0">
            <a:noFill/>
          </a:ln>
        </p:spPr>
        <p:txBody>
          <a:bodyPr lIns="0" rIns="0" tIns="0" bIns="0" anchor="ctr">
            <a:noAutofit/>
          </a:bodyPr>
          <a:p>
            <a:pPr algn="ctr">
              <a:lnSpc>
                <a:spcPct val="100000"/>
              </a:lnSpc>
              <a:spcAft>
                <a:spcPts val="499"/>
              </a:spcAft>
              <a:tabLst>
                <a:tab algn="l" pos="0"/>
              </a:tabLst>
            </a:pPr>
            <a:r>
              <a:rPr b="0" lang="en" sz="1800" spc="-1" strike="noStrike">
                <a:solidFill>
                  <a:srgbClr val="ee0000"/>
                </a:solidFill>
                <a:latin typeface="Red Hat Display"/>
                <a:ea typeface="Red Hat Display"/>
              </a:rPr>
              <a:t>Technical focus</a:t>
            </a:r>
            <a:endParaRPr b="0" lang="en-IN" sz="1800" spc="-1" strike="noStrike">
              <a:latin typeface="Arial"/>
            </a:endParaRPr>
          </a:p>
        </p:txBody>
      </p:sp>
      <p:sp>
        <p:nvSpPr>
          <p:cNvPr id="621" name="CustomShape 5"/>
          <p:cNvSpPr/>
          <p:nvPr/>
        </p:nvSpPr>
        <p:spPr>
          <a:xfrm>
            <a:off x="6330960" y="2045880"/>
            <a:ext cx="4512240" cy="3502080"/>
          </a:xfrm>
          <a:prstGeom prst="rect">
            <a:avLst/>
          </a:prstGeom>
          <a:noFill/>
          <a:ln w="0">
            <a:noFill/>
          </a:ln>
        </p:spPr>
        <p:style>
          <a:lnRef idx="0"/>
          <a:fillRef idx="0"/>
          <a:effectRef idx="0"/>
          <a:fontRef idx="minor"/>
        </p:style>
        <p:txBody>
          <a:bodyPr tIns="91440" bIns="91440" anchor="ctr">
            <a:noAutofit/>
          </a:bodyPr>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Improving user interface and user experience</a:t>
            </a:r>
            <a:endParaRPr b="0" lang="en-IN" sz="1500" spc="-1" strike="noStrike">
              <a:latin typeface="Arial"/>
            </a:endParaRPr>
          </a:p>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Release engineering</a:t>
            </a:r>
            <a:endParaRPr b="0" lang="en-IN" sz="1500" spc="-1" strike="noStrike">
              <a:latin typeface="Arial"/>
            </a:endParaRPr>
          </a:p>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Creating and maintaining project roadmap</a:t>
            </a:r>
            <a:endParaRPr b="0" lang="en-IN" sz="1500" spc="-1" strike="noStrike">
              <a:latin typeface="Arial"/>
            </a:endParaRPr>
          </a:p>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Code and user interface localization</a:t>
            </a:r>
            <a:endParaRPr b="0" lang="en-IN" sz="1500" spc="-1" strike="noStrike">
              <a:latin typeface="Arial"/>
            </a:endParaRPr>
          </a:p>
        </p:txBody>
      </p:sp>
      <p:sp>
        <p:nvSpPr>
          <p:cNvPr id="622" name="CustomShape 6"/>
          <p:cNvSpPr/>
          <p:nvPr/>
        </p:nvSpPr>
        <p:spPr>
          <a:xfrm>
            <a:off x="6005520" y="2429640"/>
            <a:ext cx="360" cy="2882520"/>
          </a:xfrm>
          <a:custGeom>
            <a:avLst/>
            <a:gdLst/>
            <a:ahLst/>
            <a:rect l="l" t="t" r="r" b="b"/>
            <a:pathLst>
              <a:path w="21600" h="21600">
                <a:moveTo>
                  <a:pt x="0" y="0"/>
                </a:moveTo>
                <a:lnTo>
                  <a:pt x="21600" y="21600"/>
                </a:lnTo>
              </a:path>
            </a:pathLst>
          </a:custGeom>
          <a:noFill/>
          <a:ln w="9525">
            <a:solidFill>
              <a:schemeClr val="accent5"/>
            </a:solidFill>
            <a:prstDash val="dot"/>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3" name="TextShape 1"/>
          <p:cNvSpPr txBox="1"/>
          <p:nvPr/>
        </p:nvSpPr>
        <p:spPr>
          <a:xfrm>
            <a:off x="2076120" y="2797920"/>
            <a:ext cx="7991640" cy="816120"/>
          </a:xfrm>
          <a:prstGeom prst="rect">
            <a:avLst/>
          </a:prstGeom>
          <a:noFill/>
          <a:ln w="0">
            <a:noFill/>
          </a:ln>
        </p:spPr>
        <p:txBody>
          <a:bodyPr lIns="0" rIns="0" tIns="0" bIns="0">
            <a:noAutofit/>
          </a:bodyPr>
          <a:p>
            <a:pPr>
              <a:lnSpc>
                <a:spcPct val="100000"/>
              </a:lnSpc>
              <a:tabLst>
                <a:tab algn="l" pos="0"/>
              </a:tabLst>
            </a:pPr>
            <a:r>
              <a:rPr b="0" lang="en" sz="5400" spc="-1" strike="noStrike">
                <a:solidFill>
                  <a:srgbClr val="ffffff"/>
                </a:solidFill>
                <a:latin typeface="Red Hat Display"/>
                <a:ea typeface="Red Hat Display"/>
              </a:rPr>
              <a:t>Maintain</a:t>
            </a:r>
            <a:endParaRPr b="0" lang="en-IN" sz="5400" spc="-1" strike="noStrike">
              <a:solidFill>
                <a:srgbClr val="000000"/>
              </a:solidFill>
              <a:latin typeface="Arial"/>
            </a:endParaRPr>
          </a:p>
        </p:txBody>
      </p:sp>
      <p:sp>
        <p:nvSpPr>
          <p:cNvPr id="624" name="TextShape 2"/>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64D89EC9-804C-4695-A71C-8CD773E32A28}"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625" name="CustomShape 3"/>
          <p:cNvSpPr/>
          <p:nvPr/>
        </p:nvSpPr>
        <p:spPr>
          <a:xfrm>
            <a:off x="2083320" y="2539800"/>
            <a:ext cx="1114920" cy="3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626" name="CustomShape 4"/>
          <p:cNvSpPr/>
          <p:nvPr/>
        </p:nvSpPr>
        <p:spPr>
          <a:xfrm>
            <a:off x="2097720" y="3614040"/>
            <a:ext cx="7948440" cy="682920"/>
          </a:xfrm>
          <a:prstGeom prst="rect">
            <a:avLst/>
          </a:prstGeom>
          <a:noFill/>
          <a:ln w="0">
            <a:noFill/>
          </a:ln>
        </p:spPr>
        <p:style>
          <a:lnRef idx="0"/>
          <a:fillRef idx="0"/>
          <a:effectRef idx="0"/>
          <a:fontRef idx="minor"/>
        </p:style>
        <p:txBody>
          <a:bodyPr lIns="0" rIns="0" tIns="0" bIns="0" anchor="b">
            <a:noAutofit/>
          </a:bodyPr>
          <a:p>
            <a:pPr>
              <a:lnSpc>
                <a:spcPct val="100000"/>
              </a:lnSpc>
              <a:tabLst>
                <a:tab algn="l" pos="0"/>
              </a:tabLst>
            </a:pPr>
            <a:r>
              <a:rPr b="0" lang="en" sz="1900" spc="-1" strike="noStrike">
                <a:solidFill>
                  <a:srgbClr val="ffffff"/>
                </a:solidFill>
                <a:latin typeface="Red Hat Display"/>
                <a:ea typeface="Red Hat Display"/>
              </a:rPr>
              <a:t>Sustaining community growth</a:t>
            </a:r>
            <a:endParaRPr b="0" lang="en-IN" sz="19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7" name="CustomShape 1"/>
          <p:cNvSpPr/>
          <p:nvPr/>
        </p:nvSpPr>
        <p:spPr>
          <a:xfrm>
            <a:off x="5287320" y="1086120"/>
            <a:ext cx="6665760" cy="5008320"/>
          </a:xfrm>
          <a:prstGeom prst="rect">
            <a:avLst/>
          </a:prstGeom>
          <a:noFill/>
          <a:ln w="0">
            <a:noFill/>
          </a:ln>
        </p:spPr>
        <p:style>
          <a:lnRef idx="0"/>
          <a:fillRef idx="0"/>
          <a:effectRef idx="0"/>
          <a:fontRef idx="minor"/>
        </p:style>
        <p:txBody>
          <a:bodyPr tIns="91440" bIns="91440" anchor="ctr">
            <a:noAutofit/>
          </a:bodyPr>
          <a:p>
            <a:pPr marL="457200" indent="-348840">
              <a:lnSpc>
                <a:spcPct val="115000"/>
              </a:lnSpc>
              <a:buClr>
                <a:srgbClr val="ee0000"/>
              </a:buClr>
              <a:buFont typeface="Red Hat Text"/>
              <a:buChar char="▸"/>
            </a:pPr>
            <a:r>
              <a:rPr b="0" lang="en" sz="1900" spc="-1" strike="noStrike">
                <a:solidFill>
                  <a:srgbClr val="000000"/>
                </a:solidFill>
                <a:latin typeface="Red Hat Text"/>
                <a:ea typeface="Red Hat Text"/>
              </a:rPr>
              <a:t>Additional infrastructure and overhead</a:t>
            </a:r>
            <a:endParaRPr b="0" lang="en-IN" sz="1900" spc="-1" strike="noStrike">
              <a:latin typeface="Arial"/>
            </a:endParaRPr>
          </a:p>
          <a:p>
            <a:pPr>
              <a:lnSpc>
                <a:spcPct val="115000"/>
              </a:lnSpc>
              <a:tabLst>
                <a:tab algn="l" pos="0"/>
              </a:tabLst>
            </a:pPr>
            <a:endParaRPr b="0" lang="en-IN" sz="1900" spc="-1" strike="noStrike">
              <a:latin typeface="Arial"/>
            </a:endParaRPr>
          </a:p>
          <a:p>
            <a:pPr marL="457200" indent="-348840">
              <a:lnSpc>
                <a:spcPct val="115000"/>
              </a:lnSpc>
              <a:buClr>
                <a:srgbClr val="ee0000"/>
              </a:buClr>
              <a:buFont typeface="Red Hat Text"/>
              <a:buChar char="▸"/>
              <a:tabLst>
                <a:tab algn="l" pos="0"/>
              </a:tabLst>
            </a:pPr>
            <a:r>
              <a:rPr b="0" lang="en" sz="1900" spc="-1" strike="noStrike">
                <a:solidFill>
                  <a:srgbClr val="000000"/>
                </a:solidFill>
                <a:latin typeface="Red Hat Text"/>
                <a:ea typeface="Red Hat Text"/>
              </a:rPr>
              <a:t>Preserving community intimacy</a:t>
            </a:r>
            <a:endParaRPr b="0" lang="en-IN" sz="1900" spc="-1" strike="noStrike">
              <a:latin typeface="Arial"/>
            </a:endParaRPr>
          </a:p>
          <a:p>
            <a:pPr>
              <a:lnSpc>
                <a:spcPct val="115000"/>
              </a:lnSpc>
              <a:tabLst>
                <a:tab algn="l" pos="0"/>
              </a:tabLst>
            </a:pPr>
            <a:endParaRPr b="0" lang="en-IN" sz="1900" spc="-1" strike="noStrike">
              <a:latin typeface="Arial"/>
            </a:endParaRPr>
          </a:p>
          <a:p>
            <a:pPr marL="457200" indent="-348840">
              <a:lnSpc>
                <a:spcPct val="115000"/>
              </a:lnSpc>
              <a:buClr>
                <a:srgbClr val="ee0000"/>
              </a:buClr>
              <a:buFont typeface="Red Hat Text"/>
              <a:buChar char="▸"/>
              <a:tabLst>
                <a:tab algn="l" pos="0"/>
              </a:tabLst>
            </a:pPr>
            <a:r>
              <a:rPr b="0" lang="en" sz="1900" spc="-1" strike="noStrike">
                <a:solidFill>
                  <a:srgbClr val="000000"/>
                </a:solidFill>
                <a:latin typeface="Red Hat Text"/>
                <a:ea typeface="Red Hat Text"/>
              </a:rPr>
              <a:t>Keeping a growing number of participants informed</a:t>
            </a:r>
            <a:endParaRPr b="0" lang="en-IN" sz="1900" spc="-1" strike="noStrike">
              <a:latin typeface="Arial"/>
            </a:endParaRPr>
          </a:p>
          <a:p>
            <a:pPr>
              <a:lnSpc>
                <a:spcPct val="115000"/>
              </a:lnSpc>
              <a:tabLst>
                <a:tab algn="l" pos="0"/>
              </a:tabLst>
            </a:pPr>
            <a:endParaRPr b="0" lang="en-IN" sz="1900" spc="-1" strike="noStrike">
              <a:latin typeface="Arial"/>
            </a:endParaRPr>
          </a:p>
          <a:p>
            <a:pPr marL="457200" indent="-348840">
              <a:lnSpc>
                <a:spcPct val="115000"/>
              </a:lnSpc>
              <a:buClr>
                <a:srgbClr val="ee0000"/>
              </a:buClr>
              <a:buFont typeface="Red Hat Text"/>
              <a:buChar char="▸"/>
              <a:tabLst>
                <a:tab algn="l" pos="0"/>
              </a:tabLst>
            </a:pPr>
            <a:r>
              <a:rPr b="0" lang="en" sz="1900" spc="-1" strike="noStrike">
                <a:solidFill>
                  <a:srgbClr val="000000"/>
                </a:solidFill>
                <a:latin typeface="Red Hat Text"/>
                <a:ea typeface="Red Hat Text"/>
              </a:rPr>
              <a:t>Managing competing visions for the project</a:t>
            </a:r>
            <a:endParaRPr b="0" lang="en-IN" sz="1900" spc="-1" strike="noStrike">
              <a:latin typeface="Arial"/>
            </a:endParaRPr>
          </a:p>
          <a:p>
            <a:pPr>
              <a:lnSpc>
                <a:spcPct val="115000"/>
              </a:lnSpc>
              <a:tabLst>
                <a:tab algn="l" pos="0"/>
              </a:tabLst>
            </a:pPr>
            <a:endParaRPr b="0" lang="en-IN" sz="1900" spc="-1" strike="noStrike">
              <a:latin typeface="Arial"/>
            </a:endParaRPr>
          </a:p>
          <a:p>
            <a:pPr marL="457200" indent="-348840">
              <a:lnSpc>
                <a:spcPct val="115000"/>
              </a:lnSpc>
              <a:buClr>
                <a:srgbClr val="ee0000"/>
              </a:buClr>
              <a:buFont typeface="Red Hat Text"/>
              <a:buChar char="▸"/>
              <a:tabLst>
                <a:tab algn="l" pos="0"/>
              </a:tabLst>
            </a:pPr>
            <a:r>
              <a:rPr b="0" lang="en" sz="1900" spc="-1" strike="noStrike">
                <a:solidFill>
                  <a:srgbClr val="000000"/>
                </a:solidFill>
                <a:latin typeface="Red Hat Text"/>
                <a:ea typeface="Red Hat Text"/>
              </a:rPr>
              <a:t>Architecting and scaling a mission and vision</a:t>
            </a:r>
            <a:endParaRPr b="0" lang="en-IN" sz="1900" spc="-1" strike="noStrike">
              <a:latin typeface="Arial"/>
            </a:endParaRPr>
          </a:p>
        </p:txBody>
      </p:sp>
      <p:sp>
        <p:nvSpPr>
          <p:cNvPr id="628" name="TextShape 2"/>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F1E899CF-E0AD-440E-A7ED-E4441F30D663}"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629" name="CustomShape 3"/>
          <p:cNvSpPr/>
          <p:nvPr/>
        </p:nvSpPr>
        <p:spPr>
          <a:xfrm>
            <a:off x="601920" y="3452760"/>
            <a:ext cx="3943440" cy="8701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2600" spc="-1" strike="noStrike">
                <a:solidFill>
                  <a:srgbClr val="000000"/>
                </a:solidFill>
                <a:latin typeface="Red Hat Display"/>
                <a:ea typeface="Red Hat Display"/>
              </a:rPr>
              <a:t>Common challenges</a:t>
            </a:r>
            <a:endParaRPr b="0" lang="en-IN" sz="2600" spc="-1" strike="noStrike">
              <a:latin typeface="Arial"/>
            </a:endParaRPr>
          </a:p>
        </p:txBody>
      </p:sp>
      <p:sp>
        <p:nvSpPr>
          <p:cNvPr id="630" name="CustomShape 4"/>
          <p:cNvSpPr/>
          <p:nvPr/>
        </p:nvSpPr>
        <p:spPr>
          <a:xfrm>
            <a:off x="5051880" y="357840"/>
            <a:ext cx="360" cy="6142320"/>
          </a:xfrm>
          <a:custGeom>
            <a:avLst/>
            <a:gdLst/>
            <a:ahLst/>
            <a:rect l="l" t="t" r="r" b="b"/>
            <a:pathLst>
              <a:path w="21600" h="21600">
                <a:moveTo>
                  <a:pt x="0" y="0"/>
                </a:moveTo>
                <a:lnTo>
                  <a:pt x="21600" y="21600"/>
                </a:lnTo>
              </a:path>
            </a:pathLst>
          </a:custGeom>
          <a:noFill/>
          <a:ln w="9525">
            <a:solidFill>
              <a:schemeClr val="accent5"/>
            </a:solidFill>
            <a:prstDash val="dot"/>
            <a:round/>
          </a:ln>
        </p:spPr>
        <p:style>
          <a:lnRef idx="0"/>
          <a:fillRef idx="0"/>
          <a:effectRef idx="0"/>
          <a:fontRef idx="minor"/>
        </p:style>
      </p:sp>
      <p:pic>
        <p:nvPicPr>
          <p:cNvPr id="631" name="Google Shape;2296;p150" descr=""/>
          <p:cNvPicPr/>
          <p:nvPr/>
        </p:nvPicPr>
        <p:blipFill>
          <a:blip r:embed="rId1"/>
          <a:stretch/>
        </p:blipFill>
        <p:spPr>
          <a:xfrm>
            <a:off x="1821600" y="1906560"/>
            <a:ext cx="1504080" cy="1504080"/>
          </a:xfrm>
          <a:prstGeom prst="rect">
            <a:avLst/>
          </a:prstGeom>
          <a:ln w="0">
            <a:noFill/>
          </a:ln>
        </p:spPr>
      </p:pic>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childTnLst>
                  <p:par>
                    <p:cTn id="97" fill="hold">
                      <p:stCondLst>
                        <p:cond delay="0"/>
                      </p:stCondLst>
                      <p:childTnLst>
                        <p:par>
                          <p:cTn id="98" fill="hold">
                            <p:stCondLst>
                              <p:cond delay="0"/>
                            </p:stCondLst>
                            <p:childTnLst>
                              <p:par>
                                <p:cTn id="99" nodeType="afterEffect" fill="hold" presetClass="entr" presetID="10">
                                  <p:stCondLst>
                                    <p:cond delay="0"/>
                                  </p:stCondLst>
                                  <p:childTnLst>
                                    <p:set>
                                      <p:cBhvr>
                                        <p:cTn id="100" dur="1" fill="hold">
                                          <p:stCondLst>
                                            <p:cond delay="0"/>
                                          </p:stCondLst>
                                        </p:cTn>
                                        <p:tgtEl>
                                          <p:spTgt spid="627">
                                            <p:txEl>
                                              <p:pRg st="0" end="0"/>
                                            </p:txEl>
                                          </p:spTgt>
                                        </p:tgtEl>
                                        <p:attrNameLst>
                                          <p:attrName>style.visibility</p:attrName>
                                        </p:attrNameLst>
                                      </p:cBhvr>
                                      <p:to>
                                        <p:strVal val="visible"/>
                                      </p:to>
                                    </p:set>
                                    <p:animEffect filter="fade" transition="in">
                                      <p:cBhvr additive="repl">
                                        <p:cTn id="101" dur="1000"/>
                                        <p:tgtEl>
                                          <p:spTgt spid="627">
                                            <p:txEl>
                                              <p:pRg st="0" end="0"/>
                                            </p:txEl>
                                          </p:spTgt>
                                        </p:tgtEl>
                                      </p:cBhvr>
                                    </p:animEffect>
                                  </p:childTnLst>
                                </p:cTn>
                              </p:par>
                            </p:childTnLst>
                          </p:cTn>
                        </p:par>
                        <p:par>
                          <p:cTn id="102" fill="hold">
                            <p:stCondLst>
                              <p:cond delay="1000"/>
                            </p:stCondLst>
                            <p:childTnLst>
                              <p:par>
                                <p:cTn id="103" nodeType="afterEffect" fill="hold" presetClass="entr" presetID="10">
                                  <p:stCondLst>
                                    <p:cond delay="0"/>
                                  </p:stCondLst>
                                  <p:childTnLst>
                                    <p:set>
                                      <p:cBhvr>
                                        <p:cTn id="104" dur="1" fill="hold">
                                          <p:stCondLst>
                                            <p:cond delay="0"/>
                                          </p:stCondLst>
                                        </p:cTn>
                                        <p:tgtEl>
                                          <p:spTgt spid="627">
                                            <p:txEl>
                                              <p:pRg st="1" end="1"/>
                                            </p:txEl>
                                          </p:spTgt>
                                        </p:tgtEl>
                                        <p:attrNameLst>
                                          <p:attrName>style.visibility</p:attrName>
                                        </p:attrNameLst>
                                      </p:cBhvr>
                                      <p:to>
                                        <p:strVal val="visible"/>
                                      </p:to>
                                    </p:set>
                                    <p:animEffect filter="fade" transition="in">
                                      <p:cBhvr additive="repl">
                                        <p:cTn id="105" dur="1000"/>
                                        <p:tgtEl>
                                          <p:spTgt spid="627">
                                            <p:txEl>
                                              <p:pRg st="1" end="1"/>
                                            </p:txEl>
                                          </p:spTgt>
                                        </p:tgtEl>
                                      </p:cBhvr>
                                    </p:animEffect>
                                  </p:childTnLst>
                                </p:cTn>
                              </p:par>
                            </p:childTnLst>
                          </p:cTn>
                        </p:par>
                        <p:par>
                          <p:cTn id="106" fill="hold">
                            <p:stCondLst>
                              <p:cond delay="2000"/>
                            </p:stCondLst>
                            <p:childTnLst>
                              <p:par>
                                <p:cTn id="107" nodeType="afterEffect" fill="hold" presetClass="entr" presetID="10">
                                  <p:stCondLst>
                                    <p:cond delay="0"/>
                                  </p:stCondLst>
                                  <p:childTnLst>
                                    <p:set>
                                      <p:cBhvr>
                                        <p:cTn id="108" dur="1" fill="hold">
                                          <p:stCondLst>
                                            <p:cond delay="0"/>
                                          </p:stCondLst>
                                        </p:cTn>
                                        <p:tgtEl>
                                          <p:spTgt spid="627">
                                            <p:txEl>
                                              <p:pRg st="2" end="2"/>
                                            </p:txEl>
                                          </p:spTgt>
                                        </p:tgtEl>
                                        <p:attrNameLst>
                                          <p:attrName>style.visibility</p:attrName>
                                        </p:attrNameLst>
                                      </p:cBhvr>
                                      <p:to>
                                        <p:strVal val="visible"/>
                                      </p:to>
                                    </p:set>
                                    <p:animEffect filter="fade" transition="in">
                                      <p:cBhvr additive="repl">
                                        <p:cTn id="109" dur="1000"/>
                                        <p:tgtEl>
                                          <p:spTgt spid="627">
                                            <p:txEl>
                                              <p:pRg st="2" end="2"/>
                                            </p:txEl>
                                          </p:spTgt>
                                        </p:tgtEl>
                                      </p:cBhvr>
                                    </p:animEffect>
                                  </p:childTnLst>
                                </p:cTn>
                              </p:par>
                            </p:childTnLst>
                          </p:cTn>
                        </p:par>
                        <p:par>
                          <p:cTn id="110" fill="hold">
                            <p:stCondLst>
                              <p:cond delay="3000"/>
                            </p:stCondLst>
                            <p:childTnLst>
                              <p:par>
                                <p:cTn id="111" nodeType="afterEffect" fill="hold" presetClass="entr" presetID="10">
                                  <p:stCondLst>
                                    <p:cond delay="0"/>
                                  </p:stCondLst>
                                  <p:childTnLst>
                                    <p:set>
                                      <p:cBhvr>
                                        <p:cTn id="112" dur="1" fill="hold">
                                          <p:stCondLst>
                                            <p:cond delay="0"/>
                                          </p:stCondLst>
                                        </p:cTn>
                                        <p:tgtEl>
                                          <p:spTgt spid="627">
                                            <p:txEl>
                                              <p:pRg st="3" end="3"/>
                                            </p:txEl>
                                          </p:spTgt>
                                        </p:tgtEl>
                                        <p:attrNameLst>
                                          <p:attrName>style.visibility</p:attrName>
                                        </p:attrNameLst>
                                      </p:cBhvr>
                                      <p:to>
                                        <p:strVal val="visible"/>
                                      </p:to>
                                    </p:set>
                                    <p:animEffect filter="fade" transition="in">
                                      <p:cBhvr additive="repl">
                                        <p:cTn id="113" dur="1000"/>
                                        <p:tgtEl>
                                          <p:spTgt spid="627">
                                            <p:txEl>
                                              <p:pRg st="3" end="3"/>
                                            </p:txEl>
                                          </p:spTgt>
                                        </p:tgtEl>
                                      </p:cBhvr>
                                    </p:animEffect>
                                  </p:childTnLst>
                                </p:cTn>
                              </p:par>
                            </p:childTnLst>
                          </p:cTn>
                        </p:par>
                        <p:par>
                          <p:cTn id="114" fill="hold">
                            <p:stCondLst>
                              <p:cond delay="4000"/>
                            </p:stCondLst>
                            <p:childTnLst>
                              <p:par>
                                <p:cTn id="115" nodeType="afterEffect" fill="hold" presetClass="entr" presetID="10">
                                  <p:stCondLst>
                                    <p:cond delay="0"/>
                                  </p:stCondLst>
                                  <p:childTnLst>
                                    <p:set>
                                      <p:cBhvr>
                                        <p:cTn id="116" dur="1" fill="hold">
                                          <p:stCondLst>
                                            <p:cond delay="0"/>
                                          </p:stCondLst>
                                        </p:cTn>
                                        <p:tgtEl>
                                          <p:spTgt spid="627">
                                            <p:txEl>
                                              <p:pRg st="4" end="4"/>
                                            </p:txEl>
                                          </p:spTgt>
                                        </p:tgtEl>
                                        <p:attrNameLst>
                                          <p:attrName>style.visibility</p:attrName>
                                        </p:attrNameLst>
                                      </p:cBhvr>
                                      <p:to>
                                        <p:strVal val="visible"/>
                                      </p:to>
                                    </p:set>
                                    <p:animEffect filter="fade" transition="in">
                                      <p:cBhvr additive="repl">
                                        <p:cTn id="117" dur="1000"/>
                                        <p:tgtEl>
                                          <p:spTgt spid="627">
                                            <p:txEl>
                                              <p:pRg st="4" end="4"/>
                                            </p:txEl>
                                          </p:spTgt>
                                        </p:tgtEl>
                                      </p:cBhvr>
                                    </p:animEffect>
                                  </p:childTnLst>
                                </p:cTn>
                              </p:par>
                            </p:childTnLst>
                          </p:cTn>
                        </p:par>
                        <p:par>
                          <p:cTn id="118" fill="hold">
                            <p:stCondLst>
                              <p:cond delay="5000"/>
                            </p:stCondLst>
                            <p:childTnLst>
                              <p:par>
                                <p:cTn id="119" nodeType="afterEffect" fill="hold" presetClass="entr" presetID="10">
                                  <p:stCondLst>
                                    <p:cond delay="0"/>
                                  </p:stCondLst>
                                  <p:childTnLst>
                                    <p:set>
                                      <p:cBhvr>
                                        <p:cTn id="120" dur="1" fill="hold">
                                          <p:stCondLst>
                                            <p:cond delay="0"/>
                                          </p:stCondLst>
                                        </p:cTn>
                                        <p:tgtEl>
                                          <p:spTgt spid="627">
                                            <p:txEl>
                                              <p:pRg st="5" end="5"/>
                                            </p:txEl>
                                          </p:spTgt>
                                        </p:tgtEl>
                                        <p:attrNameLst>
                                          <p:attrName>style.visibility</p:attrName>
                                        </p:attrNameLst>
                                      </p:cBhvr>
                                      <p:to>
                                        <p:strVal val="visible"/>
                                      </p:to>
                                    </p:set>
                                    <p:animEffect filter="fade" transition="in">
                                      <p:cBhvr additive="repl">
                                        <p:cTn id="121" dur="1000"/>
                                        <p:tgtEl>
                                          <p:spTgt spid="627">
                                            <p:txEl>
                                              <p:pRg st="5" end="5"/>
                                            </p:txEl>
                                          </p:spTgt>
                                        </p:tgtEl>
                                      </p:cBhvr>
                                    </p:animEffect>
                                  </p:childTnLst>
                                </p:cTn>
                              </p:par>
                            </p:childTnLst>
                          </p:cTn>
                        </p:par>
                        <p:par>
                          <p:cTn id="122" fill="hold">
                            <p:stCondLst>
                              <p:cond delay="6000"/>
                            </p:stCondLst>
                            <p:childTnLst>
                              <p:par>
                                <p:cTn id="123" nodeType="afterEffect" fill="hold" presetClass="entr" presetID="10">
                                  <p:stCondLst>
                                    <p:cond delay="0"/>
                                  </p:stCondLst>
                                  <p:childTnLst>
                                    <p:set>
                                      <p:cBhvr>
                                        <p:cTn id="124" dur="1" fill="hold">
                                          <p:stCondLst>
                                            <p:cond delay="0"/>
                                          </p:stCondLst>
                                        </p:cTn>
                                        <p:tgtEl>
                                          <p:spTgt spid="627">
                                            <p:txEl>
                                              <p:pRg st="6" end="6"/>
                                            </p:txEl>
                                          </p:spTgt>
                                        </p:tgtEl>
                                        <p:attrNameLst>
                                          <p:attrName>style.visibility</p:attrName>
                                        </p:attrNameLst>
                                      </p:cBhvr>
                                      <p:to>
                                        <p:strVal val="visible"/>
                                      </p:to>
                                    </p:set>
                                    <p:animEffect filter="fade" transition="in">
                                      <p:cBhvr additive="repl">
                                        <p:cTn id="125" dur="1000"/>
                                        <p:tgtEl>
                                          <p:spTgt spid="627">
                                            <p:txEl>
                                              <p:pRg st="6" end="6"/>
                                            </p:txEl>
                                          </p:spTgt>
                                        </p:tgtEl>
                                      </p:cBhvr>
                                    </p:animEffect>
                                  </p:childTnLst>
                                </p:cTn>
                              </p:par>
                            </p:childTnLst>
                          </p:cTn>
                        </p:par>
                        <p:par>
                          <p:cTn id="126" fill="hold">
                            <p:stCondLst>
                              <p:cond delay="7000"/>
                            </p:stCondLst>
                            <p:childTnLst>
                              <p:par>
                                <p:cTn id="127" nodeType="afterEffect" fill="hold" presetClass="entr" presetID="10">
                                  <p:stCondLst>
                                    <p:cond delay="0"/>
                                  </p:stCondLst>
                                  <p:childTnLst>
                                    <p:set>
                                      <p:cBhvr>
                                        <p:cTn id="128" dur="1" fill="hold">
                                          <p:stCondLst>
                                            <p:cond delay="0"/>
                                          </p:stCondLst>
                                        </p:cTn>
                                        <p:tgtEl>
                                          <p:spTgt spid="627">
                                            <p:txEl>
                                              <p:pRg st="7" end="7"/>
                                            </p:txEl>
                                          </p:spTgt>
                                        </p:tgtEl>
                                        <p:attrNameLst>
                                          <p:attrName>style.visibility</p:attrName>
                                        </p:attrNameLst>
                                      </p:cBhvr>
                                      <p:to>
                                        <p:strVal val="visible"/>
                                      </p:to>
                                    </p:set>
                                    <p:animEffect filter="fade" transition="in">
                                      <p:cBhvr additive="repl">
                                        <p:cTn id="129" dur="1000"/>
                                        <p:tgtEl>
                                          <p:spTgt spid="627">
                                            <p:txEl>
                                              <p:pRg st="7" end="7"/>
                                            </p:txEl>
                                          </p:spTgt>
                                        </p:tgtEl>
                                      </p:cBhvr>
                                    </p:animEffect>
                                  </p:childTnLst>
                                </p:cTn>
                              </p:par>
                            </p:childTnLst>
                          </p:cTn>
                        </p:par>
                        <p:par>
                          <p:cTn id="130" fill="hold">
                            <p:stCondLst>
                              <p:cond delay="8000"/>
                            </p:stCondLst>
                            <p:childTnLst>
                              <p:par>
                                <p:cTn id="131" nodeType="afterEffect" fill="hold" presetClass="entr" presetID="10">
                                  <p:stCondLst>
                                    <p:cond delay="0"/>
                                  </p:stCondLst>
                                  <p:childTnLst>
                                    <p:set>
                                      <p:cBhvr>
                                        <p:cTn id="132" dur="1" fill="hold">
                                          <p:stCondLst>
                                            <p:cond delay="0"/>
                                          </p:stCondLst>
                                        </p:cTn>
                                        <p:tgtEl>
                                          <p:spTgt spid="627">
                                            <p:txEl>
                                              <p:pRg st="8" end="8"/>
                                            </p:txEl>
                                          </p:spTgt>
                                        </p:tgtEl>
                                        <p:attrNameLst>
                                          <p:attrName>style.visibility</p:attrName>
                                        </p:attrNameLst>
                                      </p:cBhvr>
                                      <p:to>
                                        <p:strVal val="visible"/>
                                      </p:to>
                                    </p:set>
                                    <p:animEffect filter="fade" transition="in">
                                      <p:cBhvr additive="repl">
                                        <p:cTn id="133" dur="1000"/>
                                        <p:tgtEl>
                                          <p:spTgt spid="627">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CustomShape 1"/>
          <p:cNvSpPr/>
          <p:nvPr/>
        </p:nvSpPr>
        <p:spPr>
          <a:xfrm>
            <a:off x="5246640" y="2651760"/>
            <a:ext cx="6462720" cy="1554120"/>
          </a:xfrm>
          <a:prstGeom prst="rect">
            <a:avLst/>
          </a:prstGeom>
          <a:noFill/>
          <a:ln w="0">
            <a:noFill/>
          </a:ln>
        </p:spPr>
        <p:style>
          <a:lnRef idx="0"/>
          <a:fillRef idx="0"/>
          <a:effectRef idx="0"/>
          <a:fontRef idx="minor"/>
        </p:style>
        <p:txBody>
          <a:bodyPr tIns="91440" bIns="91440" anchor="ctr">
            <a:noAutofit/>
          </a:bodyPr>
          <a:p>
            <a:pPr algn="r">
              <a:lnSpc>
                <a:spcPct val="130000"/>
              </a:lnSpc>
              <a:tabLst>
                <a:tab algn="l" pos="0"/>
              </a:tabLst>
            </a:pPr>
            <a:r>
              <a:rPr b="0" lang="en" sz="2400" spc="-1" strike="noStrike">
                <a:solidFill>
                  <a:srgbClr val="000000"/>
                </a:solidFill>
                <a:latin typeface="Red Hat Display"/>
                <a:ea typeface="Red Hat Display"/>
              </a:rPr>
              <a:t>Let's talk about </a:t>
            </a:r>
            <a:r>
              <a:rPr b="0" lang="en" sz="2400" spc="-1" strike="noStrike">
                <a:solidFill>
                  <a:srgbClr val="ee0000"/>
                </a:solidFill>
                <a:latin typeface="Red Hat Display"/>
                <a:ea typeface="Red Hat Display"/>
              </a:rPr>
              <a:t>governance models</a:t>
            </a:r>
            <a:r>
              <a:rPr b="0" lang="en" sz="2400" spc="-1" strike="noStrike">
                <a:solidFill>
                  <a:srgbClr val="000000"/>
                </a:solidFill>
                <a:latin typeface="Red Hat Display"/>
                <a:ea typeface="Red Hat Display"/>
              </a:rPr>
              <a:t>.</a:t>
            </a:r>
            <a:endParaRPr b="0" lang="en-IN" sz="2400" spc="-1" strike="noStrike">
              <a:latin typeface="Arial"/>
            </a:endParaRPr>
          </a:p>
        </p:txBody>
      </p:sp>
      <p:pic>
        <p:nvPicPr>
          <p:cNvPr id="633" name="Google Shape;2302;p151" descr=""/>
          <p:cNvPicPr/>
          <p:nvPr/>
        </p:nvPicPr>
        <p:blipFill>
          <a:blip r:embed="rId1"/>
          <a:srcRect l="1798" t="289" r="39859" b="289"/>
          <a:stretch/>
        </p:blipFill>
        <p:spPr>
          <a:xfrm>
            <a:off x="0" y="0"/>
            <a:ext cx="4024080" cy="68576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44336437-C5EB-4FAD-AC2A-B2B304BBB6B5}"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635" name="CustomShape 2"/>
          <p:cNvSpPr/>
          <p:nvPr/>
        </p:nvSpPr>
        <p:spPr>
          <a:xfrm>
            <a:off x="5597280" y="2998800"/>
            <a:ext cx="5607720" cy="2041560"/>
          </a:xfrm>
          <a:prstGeom prst="rect">
            <a:avLst/>
          </a:prstGeom>
          <a:noFill/>
          <a:ln w="0">
            <a:noFill/>
          </a:ln>
        </p:spPr>
        <p:style>
          <a:lnRef idx="0"/>
          <a:fillRef idx="0"/>
          <a:effectRef idx="0"/>
          <a:fontRef idx="minor"/>
        </p:style>
        <p:txBody>
          <a:bodyPr tIns="91440" bIns="91440" anchor="ctr">
            <a:noAutofit/>
          </a:bodyPr>
          <a:p>
            <a:pPr>
              <a:lnSpc>
                <a:spcPct val="130000"/>
              </a:lnSpc>
              <a:tabLst>
                <a:tab algn="l" pos="0"/>
              </a:tabLst>
            </a:pPr>
            <a:r>
              <a:rPr b="0" lang="en" sz="1500" spc="-1" strike="noStrike">
                <a:solidFill>
                  <a:srgbClr val="000000"/>
                </a:solidFill>
                <a:latin typeface="Red Hat Text"/>
                <a:ea typeface="Red Hat Text"/>
              </a:rPr>
              <a:t>The specific combination of rules and customs that define who gets to do what—and how they are supposed to do it—is called a project's </a:t>
            </a:r>
            <a:r>
              <a:rPr b="0" lang="en" sz="1500" spc="-1" strike="noStrike">
                <a:solidFill>
                  <a:srgbClr val="ee0000"/>
                </a:solidFill>
                <a:latin typeface="Red Hat Text"/>
                <a:ea typeface="Red Hat Text"/>
              </a:rPr>
              <a:t>governance model</a:t>
            </a:r>
            <a:r>
              <a:rPr b="0" lang="en" sz="1500" spc="-1" strike="noStrike">
                <a:solidFill>
                  <a:srgbClr val="000000"/>
                </a:solidFill>
                <a:latin typeface="Red Hat Text"/>
                <a:ea typeface="Red Hat Text"/>
              </a:rPr>
              <a:t>.</a:t>
            </a:r>
            <a:endParaRPr b="0" lang="en-IN" sz="1500" spc="-1" strike="noStrike">
              <a:latin typeface="Arial"/>
            </a:endParaRPr>
          </a:p>
          <a:p>
            <a:pPr>
              <a:lnSpc>
                <a:spcPct val="130000"/>
              </a:lnSpc>
              <a:tabLst>
                <a:tab algn="l" pos="0"/>
              </a:tabLst>
            </a:pPr>
            <a:endParaRPr b="0" lang="en-IN" sz="1500" spc="-1" strike="noStrike">
              <a:latin typeface="Arial"/>
            </a:endParaRPr>
          </a:p>
          <a:p>
            <a:pPr>
              <a:lnSpc>
                <a:spcPct val="130000"/>
              </a:lnSpc>
              <a:tabLst>
                <a:tab algn="l" pos="0"/>
              </a:tabLst>
            </a:pPr>
            <a:r>
              <a:rPr b="0" lang="en" sz="1500" spc="-1" strike="noStrike">
                <a:solidFill>
                  <a:srgbClr val="000000"/>
                </a:solidFill>
                <a:latin typeface="Red Hat Text"/>
                <a:ea typeface="Red Hat Text"/>
              </a:rPr>
              <a:t>The better you understand a project's governance model, the greater your chances of successfully helping that project evolve.</a:t>
            </a:r>
            <a:endParaRPr b="0" lang="en-IN" sz="1500" spc="-1" strike="noStrike">
              <a:latin typeface="Arial"/>
            </a:endParaRPr>
          </a:p>
        </p:txBody>
      </p:sp>
      <p:pic>
        <p:nvPicPr>
          <p:cNvPr id="636" name="Google Shape;2309;p152" descr=""/>
          <p:cNvPicPr/>
          <p:nvPr/>
        </p:nvPicPr>
        <p:blipFill>
          <a:blip r:embed="rId1"/>
          <a:stretch/>
        </p:blipFill>
        <p:spPr>
          <a:xfrm>
            <a:off x="4733280" y="2134800"/>
            <a:ext cx="863640" cy="863640"/>
          </a:xfrm>
          <a:prstGeom prst="rect">
            <a:avLst/>
          </a:prstGeom>
          <a:ln w="0">
            <a:noFill/>
          </a:ln>
        </p:spPr>
      </p:pic>
      <p:sp>
        <p:nvSpPr>
          <p:cNvPr id="637" name="TextShape 3"/>
          <p:cNvSpPr txBox="1"/>
          <p:nvPr/>
        </p:nvSpPr>
        <p:spPr>
          <a:xfrm>
            <a:off x="884880" y="6169680"/>
            <a:ext cx="8002080" cy="559440"/>
          </a:xfrm>
          <a:prstGeom prst="rect">
            <a:avLst/>
          </a:prstGeom>
          <a:noFill/>
          <a:ln w="0">
            <a:noFill/>
          </a:ln>
        </p:spPr>
        <p:txBody>
          <a:bodyPr lIns="0" rIns="0" tIns="0" bIns="0" anchor="b">
            <a:noAutofit/>
          </a:bodyPr>
          <a:p>
            <a:pPr>
              <a:lnSpc>
                <a:spcPct val="115000"/>
              </a:lnSpc>
              <a:tabLst>
                <a:tab algn="l" pos="0"/>
              </a:tabLst>
            </a:pPr>
            <a:r>
              <a:rPr b="0" lang="en" sz="800" spc="-1" strike="noStrike">
                <a:solidFill>
                  <a:srgbClr val="000000"/>
                </a:solidFill>
                <a:latin typeface="Red Hat Text"/>
                <a:ea typeface="Red Hat Text"/>
              </a:rPr>
              <a:t>Source: </a:t>
            </a:r>
            <a:r>
              <a:rPr b="0" lang="en" sz="800" spc="-1" strike="noStrike" u="sng">
                <a:solidFill>
                  <a:srgbClr val="ee0000"/>
                </a:solidFill>
                <a:uFillTx/>
                <a:latin typeface="Red Hat Text"/>
                <a:ea typeface="Red Hat Text"/>
                <a:hlinkClick r:id="rId2"/>
              </a:rPr>
              <a:t>A guide to open source project governance models</a:t>
            </a:r>
            <a:endParaRPr b="0" lang="en-IN" sz="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D0BF91A6-F9BE-41EF-9A45-AACE818FAB24}"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639" name="CustomShape 2"/>
          <p:cNvSpPr/>
          <p:nvPr/>
        </p:nvSpPr>
        <p:spPr>
          <a:xfrm>
            <a:off x="2075040" y="2045880"/>
            <a:ext cx="4098960" cy="3502080"/>
          </a:xfrm>
          <a:prstGeom prst="rect">
            <a:avLst/>
          </a:prstGeom>
          <a:noFill/>
          <a:ln w="0">
            <a:noFill/>
          </a:ln>
        </p:spPr>
        <p:style>
          <a:lnRef idx="0"/>
          <a:fillRef idx="0"/>
          <a:effectRef idx="0"/>
          <a:fontRef idx="minor"/>
        </p:style>
        <p:txBody>
          <a:bodyPr tIns="91440" bIns="91440" anchor="ctr">
            <a:noAutofit/>
          </a:bodyPr>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Do-ocracy</a:t>
            </a:r>
            <a:endParaRPr b="0" lang="en-IN" sz="1500" spc="-1" strike="noStrike">
              <a:latin typeface="Arial"/>
            </a:endParaRPr>
          </a:p>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Founder-leader</a:t>
            </a:r>
            <a:endParaRPr b="0" lang="en-IN" sz="1500" spc="-1" strike="noStrike">
              <a:latin typeface="Arial"/>
            </a:endParaRPr>
          </a:p>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Self-appointing council/board</a:t>
            </a:r>
            <a:endParaRPr b="0" lang="en-IN" sz="1500" spc="-1" strike="noStrike">
              <a:latin typeface="Arial"/>
            </a:endParaRPr>
          </a:p>
        </p:txBody>
      </p:sp>
      <p:sp>
        <p:nvSpPr>
          <p:cNvPr id="640" name="TextShape 3"/>
          <p:cNvSpPr txBox="1"/>
          <p:nvPr/>
        </p:nvSpPr>
        <p:spPr>
          <a:xfrm>
            <a:off x="884880" y="871920"/>
            <a:ext cx="10421640" cy="552960"/>
          </a:xfrm>
          <a:prstGeom prst="rect">
            <a:avLst/>
          </a:prstGeom>
          <a:noFill/>
          <a:ln w="0">
            <a:noFill/>
          </a:ln>
        </p:spPr>
        <p:txBody>
          <a:bodyPr lIns="0" rIns="0" tIns="0" bIns="0" anchor="ctr">
            <a:noAutofit/>
          </a:bodyPr>
          <a:p>
            <a:pPr algn="ctr">
              <a:lnSpc>
                <a:spcPct val="100000"/>
              </a:lnSpc>
              <a:tabLst>
                <a:tab algn="l" pos="0"/>
              </a:tabLst>
            </a:pPr>
            <a:r>
              <a:rPr b="0" lang="en" sz="2600" spc="-1" strike="noStrike">
                <a:solidFill>
                  <a:srgbClr val="000000"/>
                </a:solidFill>
                <a:latin typeface="Red Hat Display"/>
                <a:ea typeface="Red Hat Display"/>
              </a:rPr>
              <a:t>Open source project governance</a:t>
            </a:r>
            <a:endParaRPr b="0" lang="en-IN" sz="2600" spc="-1" strike="noStrike">
              <a:solidFill>
                <a:srgbClr val="000000"/>
              </a:solidFill>
              <a:latin typeface="Arial"/>
            </a:endParaRPr>
          </a:p>
        </p:txBody>
      </p:sp>
      <p:sp>
        <p:nvSpPr>
          <p:cNvPr id="641" name="TextShape 4"/>
          <p:cNvSpPr txBox="1"/>
          <p:nvPr/>
        </p:nvSpPr>
        <p:spPr>
          <a:xfrm>
            <a:off x="884880" y="1424880"/>
            <a:ext cx="10421640" cy="392040"/>
          </a:xfrm>
          <a:prstGeom prst="rect">
            <a:avLst/>
          </a:prstGeom>
          <a:noFill/>
          <a:ln w="0">
            <a:noFill/>
          </a:ln>
        </p:spPr>
        <p:txBody>
          <a:bodyPr lIns="0" rIns="0" tIns="0" bIns="0" anchor="ctr">
            <a:noAutofit/>
          </a:bodyPr>
          <a:p>
            <a:pPr algn="ctr">
              <a:lnSpc>
                <a:spcPct val="100000"/>
              </a:lnSpc>
              <a:spcAft>
                <a:spcPts val="499"/>
              </a:spcAft>
              <a:tabLst>
                <a:tab algn="l" pos="0"/>
              </a:tabLst>
            </a:pPr>
            <a:r>
              <a:rPr b="0" lang="en" sz="1800" spc="-1" strike="noStrike">
                <a:solidFill>
                  <a:srgbClr val="ee0000"/>
                </a:solidFill>
                <a:latin typeface="Red Hat Display"/>
                <a:ea typeface="Red Hat Display"/>
              </a:rPr>
              <a:t>Six common models</a:t>
            </a:r>
            <a:endParaRPr b="0" lang="en-IN" sz="1800" spc="-1" strike="noStrike">
              <a:latin typeface="Arial"/>
            </a:endParaRPr>
          </a:p>
        </p:txBody>
      </p:sp>
      <p:sp>
        <p:nvSpPr>
          <p:cNvPr id="642" name="CustomShape 5"/>
          <p:cNvSpPr/>
          <p:nvPr/>
        </p:nvSpPr>
        <p:spPr>
          <a:xfrm>
            <a:off x="6794280" y="2045880"/>
            <a:ext cx="4512240" cy="3502080"/>
          </a:xfrm>
          <a:prstGeom prst="rect">
            <a:avLst/>
          </a:prstGeom>
          <a:noFill/>
          <a:ln w="0">
            <a:noFill/>
          </a:ln>
        </p:spPr>
        <p:style>
          <a:lnRef idx="0"/>
          <a:fillRef idx="0"/>
          <a:effectRef idx="0"/>
          <a:fontRef idx="minor"/>
        </p:style>
        <p:txBody>
          <a:bodyPr tIns="91440" bIns="91440" anchor="ctr">
            <a:noAutofit/>
          </a:bodyPr>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Electoral</a:t>
            </a:r>
            <a:endParaRPr b="0" lang="en-IN" sz="1500" spc="-1" strike="noStrike">
              <a:latin typeface="Arial"/>
            </a:endParaRPr>
          </a:p>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Single-vendor</a:t>
            </a:r>
            <a:endParaRPr b="0" lang="en-IN" sz="1500" spc="-1" strike="noStrike">
              <a:latin typeface="Arial"/>
            </a:endParaRPr>
          </a:p>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Foundation-backed</a:t>
            </a:r>
            <a:endParaRPr b="0" lang="en-IN" sz="1500" spc="-1" strike="noStrike">
              <a:latin typeface="Arial"/>
            </a:endParaRPr>
          </a:p>
        </p:txBody>
      </p:sp>
      <p:sp>
        <p:nvSpPr>
          <p:cNvPr id="643" name="CustomShape 6"/>
          <p:cNvSpPr/>
          <p:nvPr/>
        </p:nvSpPr>
        <p:spPr>
          <a:xfrm>
            <a:off x="6104520" y="2452680"/>
            <a:ext cx="360" cy="2882520"/>
          </a:xfrm>
          <a:custGeom>
            <a:avLst/>
            <a:gdLst/>
            <a:ahLst/>
            <a:rect l="l" t="t" r="r" b="b"/>
            <a:pathLst>
              <a:path w="21600" h="21600">
                <a:moveTo>
                  <a:pt x="0" y="0"/>
                </a:moveTo>
                <a:lnTo>
                  <a:pt x="21600" y="21600"/>
                </a:lnTo>
              </a:path>
            </a:pathLst>
          </a:custGeom>
          <a:noFill/>
          <a:ln w="9525">
            <a:solidFill>
              <a:schemeClr val="accent5"/>
            </a:solidFill>
            <a:prstDash val="dot"/>
            <a:round/>
          </a:ln>
        </p:spPr>
        <p:style>
          <a:lnRef idx="0"/>
          <a:fillRef idx="0"/>
          <a:effectRef idx="0"/>
          <a:fontRef idx="minor"/>
        </p:style>
      </p:sp>
      <p:sp>
        <p:nvSpPr>
          <p:cNvPr id="644" name="TextShape 7"/>
          <p:cNvSpPr txBox="1"/>
          <p:nvPr/>
        </p:nvSpPr>
        <p:spPr>
          <a:xfrm>
            <a:off x="884880" y="6169680"/>
            <a:ext cx="8002080" cy="559440"/>
          </a:xfrm>
          <a:prstGeom prst="rect">
            <a:avLst/>
          </a:prstGeom>
          <a:noFill/>
          <a:ln w="0">
            <a:noFill/>
          </a:ln>
        </p:spPr>
        <p:txBody>
          <a:bodyPr lIns="0" rIns="0" tIns="0" bIns="0" anchor="b">
            <a:noAutofit/>
          </a:bodyPr>
          <a:p>
            <a:pPr>
              <a:lnSpc>
                <a:spcPct val="115000"/>
              </a:lnSpc>
              <a:tabLst>
                <a:tab algn="l" pos="0"/>
              </a:tabLst>
            </a:pPr>
            <a:r>
              <a:rPr b="0" lang="en" sz="800" spc="-1" strike="noStrike">
                <a:solidFill>
                  <a:srgbClr val="000000"/>
                </a:solidFill>
                <a:latin typeface="Red Hat Display"/>
                <a:ea typeface="Red Hat Display"/>
              </a:rPr>
              <a:t>Source: </a:t>
            </a:r>
            <a:r>
              <a:rPr b="0" lang="en" sz="800" spc="-1" strike="noStrike" u="sng">
                <a:solidFill>
                  <a:srgbClr val="ee0000"/>
                </a:solidFill>
                <a:uFillTx/>
                <a:latin typeface="Red Hat Display"/>
                <a:ea typeface="Red Hat Display"/>
                <a:hlinkClick r:id="rId1"/>
              </a:rPr>
              <a:t>A guide to open source project governance models</a:t>
            </a:r>
            <a:endParaRPr b="0" lang="en-IN" sz="800" spc="-1" strike="noStrike">
              <a:latin typeface="Arial"/>
            </a:endParaRPr>
          </a:p>
        </p:txBody>
      </p:sp>
      <p:sp>
        <p:nvSpPr>
          <p:cNvPr id="645" name="CustomShape 8"/>
          <p:cNvSpPr/>
          <p:nvPr/>
        </p:nvSpPr>
        <p:spPr>
          <a:xfrm>
            <a:off x="0" y="0"/>
            <a:ext cx="12188520" cy="271440"/>
          </a:xfrm>
          <a:prstGeom prst="rect">
            <a:avLst/>
          </a:prstGeom>
          <a:solidFill>
            <a:srgbClr val="ee0000"/>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4D7B9033-29A8-44B5-AAA1-72B23C93866F}"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558" name="CustomShape 2"/>
          <p:cNvSpPr/>
          <p:nvPr/>
        </p:nvSpPr>
        <p:spPr>
          <a:xfrm>
            <a:off x="5230080" y="2672280"/>
            <a:ext cx="6526080" cy="1513440"/>
          </a:xfrm>
          <a:prstGeom prst="rect">
            <a:avLst/>
          </a:prstGeom>
          <a:noFill/>
          <a:ln w="0">
            <a:noFill/>
          </a:ln>
        </p:spPr>
        <p:style>
          <a:lnRef idx="0"/>
          <a:fillRef idx="0"/>
          <a:effectRef idx="0"/>
          <a:fontRef idx="minor"/>
        </p:style>
        <p:txBody>
          <a:bodyPr tIns="91440" bIns="91440" anchor="ctr">
            <a:noAutofit/>
          </a:bodyPr>
          <a:p>
            <a:pPr>
              <a:lnSpc>
                <a:spcPct val="115000"/>
              </a:lnSpc>
              <a:tabLst>
                <a:tab algn="l" pos="0"/>
              </a:tabLst>
            </a:pPr>
            <a:r>
              <a:rPr b="0" lang="en" sz="3000" spc="-1" strike="noStrike">
                <a:solidFill>
                  <a:srgbClr val="ee0000"/>
                </a:solidFill>
                <a:latin typeface="Red Hat Display"/>
                <a:ea typeface="Red Hat Display"/>
              </a:rPr>
              <a:t>What is open source project and community leadership?</a:t>
            </a:r>
            <a:endParaRPr b="0" lang="en-IN" sz="3000" spc="-1" strike="noStrike">
              <a:latin typeface="Arial"/>
            </a:endParaRPr>
          </a:p>
        </p:txBody>
      </p:sp>
      <p:sp>
        <p:nvSpPr>
          <p:cNvPr id="559" name="CustomShape 3"/>
          <p:cNvSpPr/>
          <p:nvPr/>
        </p:nvSpPr>
        <p:spPr>
          <a:xfrm>
            <a:off x="5302080" y="2672280"/>
            <a:ext cx="741600" cy="360"/>
          </a:xfrm>
          <a:custGeom>
            <a:avLst/>
            <a:gdLst/>
            <a:ahLst/>
            <a:rect l="l" t="t" r="r" b="b"/>
            <a:pathLst>
              <a:path w="21600" h="21600">
                <a:moveTo>
                  <a:pt x="0" y="0"/>
                </a:moveTo>
                <a:lnTo>
                  <a:pt x="21600" y="21600"/>
                </a:lnTo>
              </a:path>
            </a:pathLst>
          </a:custGeom>
          <a:noFill/>
          <a:ln w="9525">
            <a:solidFill>
              <a:schemeClr val="accent1"/>
            </a:solidFill>
            <a:round/>
          </a:ln>
        </p:spPr>
        <p:style>
          <a:lnRef idx="0"/>
          <a:fillRef idx="0"/>
          <a:effectRef idx="0"/>
          <a:fontRef idx="minor"/>
        </p:style>
      </p:sp>
      <p:pic>
        <p:nvPicPr>
          <p:cNvPr id="560" name="Google Shape;2169;p136" descr=""/>
          <p:cNvPicPr/>
          <p:nvPr/>
        </p:nvPicPr>
        <p:blipFill>
          <a:blip r:embed="rId1"/>
          <a:stretch/>
        </p:blipFill>
        <p:spPr>
          <a:xfrm>
            <a:off x="345960" y="932400"/>
            <a:ext cx="4279680" cy="427968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6"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D54BA3BA-9FFD-468D-BCE7-7118B5D412D4}"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647" name="TextShape 2"/>
          <p:cNvSpPr txBox="1"/>
          <p:nvPr/>
        </p:nvSpPr>
        <p:spPr>
          <a:xfrm>
            <a:off x="884880" y="871920"/>
            <a:ext cx="10421640" cy="552960"/>
          </a:xfrm>
          <a:prstGeom prst="rect">
            <a:avLst/>
          </a:prstGeom>
          <a:noFill/>
          <a:ln w="0">
            <a:noFill/>
          </a:ln>
        </p:spPr>
        <p:txBody>
          <a:bodyPr lIns="0" rIns="0" tIns="0" bIns="0" anchor="ctr">
            <a:noAutofit/>
          </a:bodyPr>
          <a:p>
            <a:pPr algn="ctr">
              <a:lnSpc>
                <a:spcPct val="100000"/>
              </a:lnSpc>
              <a:tabLst>
                <a:tab algn="l" pos="0"/>
              </a:tabLst>
            </a:pPr>
            <a:r>
              <a:rPr b="0" lang="en" sz="2600" spc="-1" strike="noStrike">
                <a:solidFill>
                  <a:srgbClr val="000000"/>
                </a:solidFill>
                <a:latin typeface="Red Hat Display"/>
                <a:ea typeface="Red Hat Display"/>
              </a:rPr>
              <a:t>Dimensions of governance</a:t>
            </a:r>
            <a:endParaRPr b="0" lang="en-IN" sz="2600" spc="-1" strike="noStrike">
              <a:solidFill>
                <a:srgbClr val="000000"/>
              </a:solidFill>
              <a:latin typeface="Arial"/>
            </a:endParaRPr>
          </a:p>
        </p:txBody>
      </p:sp>
      <p:sp>
        <p:nvSpPr>
          <p:cNvPr id="648" name="CustomShape 3"/>
          <p:cNvSpPr/>
          <p:nvPr/>
        </p:nvSpPr>
        <p:spPr>
          <a:xfrm>
            <a:off x="6104520" y="2452680"/>
            <a:ext cx="360" cy="2882520"/>
          </a:xfrm>
          <a:custGeom>
            <a:avLst/>
            <a:gdLst/>
            <a:ahLst/>
            <a:rect l="l" t="t" r="r" b="b"/>
            <a:pathLst>
              <a:path w="21600" h="21600">
                <a:moveTo>
                  <a:pt x="0" y="0"/>
                </a:moveTo>
                <a:lnTo>
                  <a:pt x="21600" y="21600"/>
                </a:lnTo>
              </a:path>
            </a:pathLst>
          </a:custGeom>
          <a:noFill/>
          <a:ln w="9525">
            <a:solidFill>
              <a:schemeClr val="accent5"/>
            </a:solidFill>
            <a:prstDash val="dot"/>
            <a:round/>
          </a:ln>
        </p:spPr>
        <p:style>
          <a:lnRef idx="0"/>
          <a:fillRef idx="0"/>
          <a:effectRef idx="0"/>
          <a:fontRef idx="minor"/>
        </p:style>
      </p:sp>
      <p:sp>
        <p:nvSpPr>
          <p:cNvPr id="649" name="TextShape 4"/>
          <p:cNvSpPr txBox="1"/>
          <p:nvPr/>
        </p:nvSpPr>
        <p:spPr>
          <a:xfrm>
            <a:off x="884880" y="6169680"/>
            <a:ext cx="8002080" cy="559440"/>
          </a:xfrm>
          <a:prstGeom prst="rect">
            <a:avLst/>
          </a:prstGeom>
          <a:noFill/>
          <a:ln w="0">
            <a:noFill/>
          </a:ln>
        </p:spPr>
        <p:txBody>
          <a:bodyPr lIns="0" rIns="0" tIns="0" bIns="0" anchor="b">
            <a:noAutofit/>
          </a:bodyPr>
          <a:p>
            <a:pPr>
              <a:lnSpc>
                <a:spcPct val="115000"/>
              </a:lnSpc>
              <a:tabLst>
                <a:tab algn="l" pos="0"/>
              </a:tabLst>
            </a:pPr>
            <a:r>
              <a:rPr b="0" lang="en" sz="800" spc="-1" strike="noStrike">
                <a:solidFill>
                  <a:srgbClr val="000000"/>
                </a:solidFill>
                <a:latin typeface="Red Hat Display"/>
                <a:ea typeface="Red Hat Display"/>
              </a:rPr>
              <a:t>Source: </a:t>
            </a:r>
            <a:r>
              <a:rPr b="0" lang="en" sz="800" spc="-1" strike="noStrike" u="sng">
                <a:solidFill>
                  <a:srgbClr val="ee0000"/>
                </a:solidFill>
                <a:uFillTx/>
                <a:latin typeface="Red Hat Display"/>
                <a:ea typeface="Red Hat Display"/>
                <a:hlinkClick r:id="rId1"/>
              </a:rPr>
              <a:t>A guide to open source project governance models</a:t>
            </a:r>
            <a:endParaRPr b="0" lang="en-IN" sz="800" spc="-1" strike="noStrike">
              <a:latin typeface="Arial"/>
            </a:endParaRPr>
          </a:p>
        </p:txBody>
      </p:sp>
      <p:sp>
        <p:nvSpPr>
          <p:cNvPr id="650" name="CustomShape 5"/>
          <p:cNvSpPr/>
          <p:nvPr/>
        </p:nvSpPr>
        <p:spPr>
          <a:xfrm>
            <a:off x="1492560" y="4092120"/>
            <a:ext cx="3634920" cy="6649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800" spc="-1" strike="noStrike">
                <a:solidFill>
                  <a:srgbClr val="000000"/>
                </a:solidFill>
                <a:latin typeface="Red Hat Display"/>
                <a:ea typeface="Red Hat Display"/>
              </a:rPr>
              <a:t>Roles</a:t>
            </a:r>
            <a:endParaRPr b="0" lang="en-IN" sz="1800" spc="-1" strike="noStrike">
              <a:latin typeface="Arial"/>
            </a:endParaRPr>
          </a:p>
        </p:txBody>
      </p:sp>
      <p:sp>
        <p:nvSpPr>
          <p:cNvPr id="651" name="CustomShape 6"/>
          <p:cNvSpPr/>
          <p:nvPr/>
        </p:nvSpPr>
        <p:spPr>
          <a:xfrm>
            <a:off x="7081200" y="4092120"/>
            <a:ext cx="3634920" cy="6649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800" spc="-1" strike="noStrike">
                <a:solidFill>
                  <a:srgbClr val="000000"/>
                </a:solidFill>
                <a:latin typeface="Red Hat Display"/>
                <a:ea typeface="Red Hat Display"/>
              </a:rPr>
              <a:t>Policies &amp; Procedures</a:t>
            </a:r>
            <a:endParaRPr b="0" lang="en-IN" sz="1800" spc="-1" strike="noStrike">
              <a:latin typeface="Arial"/>
            </a:endParaRPr>
          </a:p>
        </p:txBody>
      </p:sp>
      <p:pic>
        <p:nvPicPr>
          <p:cNvPr id="652" name="Google Shape;2333;p154" descr=""/>
          <p:cNvPicPr/>
          <p:nvPr/>
        </p:nvPicPr>
        <p:blipFill>
          <a:blip r:embed="rId2"/>
          <a:stretch/>
        </p:blipFill>
        <p:spPr>
          <a:xfrm>
            <a:off x="2878200" y="3060360"/>
            <a:ext cx="863640" cy="863640"/>
          </a:xfrm>
          <a:prstGeom prst="rect">
            <a:avLst/>
          </a:prstGeom>
          <a:ln w="0">
            <a:noFill/>
          </a:ln>
        </p:spPr>
      </p:pic>
      <p:pic>
        <p:nvPicPr>
          <p:cNvPr id="653" name="Google Shape;2334;p154" descr=""/>
          <p:cNvPicPr/>
          <p:nvPr/>
        </p:nvPicPr>
        <p:blipFill>
          <a:blip r:embed="rId3"/>
          <a:stretch/>
        </p:blipFill>
        <p:spPr>
          <a:xfrm>
            <a:off x="8467200" y="3157560"/>
            <a:ext cx="863640" cy="8636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4" name="TextShape 1"/>
          <p:cNvSpPr txBox="1"/>
          <p:nvPr/>
        </p:nvSpPr>
        <p:spPr>
          <a:xfrm>
            <a:off x="2076120" y="2797920"/>
            <a:ext cx="7991640" cy="816120"/>
          </a:xfrm>
          <a:prstGeom prst="rect">
            <a:avLst/>
          </a:prstGeom>
          <a:noFill/>
          <a:ln w="0">
            <a:noFill/>
          </a:ln>
        </p:spPr>
        <p:txBody>
          <a:bodyPr lIns="0" rIns="0" tIns="0" bIns="0">
            <a:noAutofit/>
          </a:bodyPr>
          <a:p>
            <a:pPr>
              <a:lnSpc>
                <a:spcPct val="100000"/>
              </a:lnSpc>
              <a:tabLst>
                <a:tab algn="l" pos="0"/>
              </a:tabLst>
            </a:pPr>
            <a:r>
              <a:rPr b="0" lang="en" sz="5400" spc="-1" strike="noStrike">
                <a:solidFill>
                  <a:srgbClr val="ffffff"/>
                </a:solidFill>
                <a:latin typeface="Red Hat Display"/>
                <a:ea typeface="Red Hat Display"/>
              </a:rPr>
              <a:t>Popularize</a:t>
            </a:r>
            <a:endParaRPr b="0" lang="en-IN" sz="5400" spc="-1" strike="noStrike">
              <a:solidFill>
                <a:srgbClr val="000000"/>
              </a:solidFill>
              <a:latin typeface="Arial"/>
            </a:endParaRPr>
          </a:p>
        </p:txBody>
      </p:sp>
      <p:sp>
        <p:nvSpPr>
          <p:cNvPr id="655" name="TextShape 2"/>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5FD3B2FA-20FB-43C4-A3DA-8F8AEB7CAC25}"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656" name="CustomShape 3"/>
          <p:cNvSpPr/>
          <p:nvPr/>
        </p:nvSpPr>
        <p:spPr>
          <a:xfrm>
            <a:off x="2083320" y="2539800"/>
            <a:ext cx="1114920" cy="3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657" name="CustomShape 4"/>
          <p:cNvSpPr/>
          <p:nvPr/>
        </p:nvSpPr>
        <p:spPr>
          <a:xfrm>
            <a:off x="2097720" y="3614040"/>
            <a:ext cx="7948440" cy="682920"/>
          </a:xfrm>
          <a:prstGeom prst="rect">
            <a:avLst/>
          </a:prstGeom>
          <a:noFill/>
          <a:ln w="0">
            <a:noFill/>
          </a:ln>
        </p:spPr>
        <p:style>
          <a:lnRef idx="0"/>
          <a:fillRef idx="0"/>
          <a:effectRef idx="0"/>
          <a:fontRef idx="minor"/>
        </p:style>
        <p:txBody>
          <a:bodyPr lIns="0" rIns="0" tIns="0" bIns="0" anchor="b">
            <a:noAutofit/>
          </a:bodyPr>
          <a:p>
            <a:pPr>
              <a:lnSpc>
                <a:spcPct val="100000"/>
              </a:lnSpc>
              <a:tabLst>
                <a:tab algn="l" pos="0"/>
              </a:tabLst>
            </a:pPr>
            <a:r>
              <a:rPr b="0" lang="en" sz="1900" spc="-1" strike="noStrike">
                <a:solidFill>
                  <a:srgbClr val="ffffff"/>
                </a:solidFill>
                <a:latin typeface="Red Hat Display"/>
                <a:ea typeface="Red Hat Display"/>
              </a:rPr>
              <a:t>Exploring recognition pathways and reward systems</a:t>
            </a:r>
            <a:endParaRPr b="0" lang="en-IN" sz="19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8"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0DA42CEC-D64A-4C61-A340-3AFBAB2B3E63}"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659" name="CustomShape 2"/>
          <p:cNvSpPr/>
          <p:nvPr/>
        </p:nvSpPr>
        <p:spPr>
          <a:xfrm>
            <a:off x="601920" y="3452760"/>
            <a:ext cx="3943440" cy="8701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2600" spc="-1" strike="noStrike">
                <a:solidFill>
                  <a:srgbClr val="000000"/>
                </a:solidFill>
                <a:latin typeface="Red Hat Display"/>
                <a:ea typeface="Red Hat Display"/>
              </a:rPr>
              <a:t>Common challenges</a:t>
            </a:r>
            <a:endParaRPr b="0" lang="en-IN" sz="2600" spc="-1" strike="noStrike">
              <a:latin typeface="Arial"/>
            </a:endParaRPr>
          </a:p>
        </p:txBody>
      </p:sp>
      <p:sp>
        <p:nvSpPr>
          <p:cNvPr id="660" name="CustomShape 3"/>
          <p:cNvSpPr/>
          <p:nvPr/>
        </p:nvSpPr>
        <p:spPr>
          <a:xfrm>
            <a:off x="5051880" y="357840"/>
            <a:ext cx="360" cy="6142320"/>
          </a:xfrm>
          <a:custGeom>
            <a:avLst/>
            <a:gdLst/>
            <a:ahLst/>
            <a:rect l="l" t="t" r="r" b="b"/>
            <a:pathLst>
              <a:path w="21600" h="21600">
                <a:moveTo>
                  <a:pt x="0" y="0"/>
                </a:moveTo>
                <a:lnTo>
                  <a:pt x="21600" y="21600"/>
                </a:lnTo>
              </a:path>
            </a:pathLst>
          </a:custGeom>
          <a:noFill/>
          <a:ln w="9525">
            <a:solidFill>
              <a:schemeClr val="accent5"/>
            </a:solidFill>
            <a:prstDash val="dot"/>
            <a:round/>
          </a:ln>
        </p:spPr>
        <p:style>
          <a:lnRef idx="0"/>
          <a:fillRef idx="0"/>
          <a:effectRef idx="0"/>
          <a:fontRef idx="minor"/>
        </p:style>
      </p:sp>
      <p:pic>
        <p:nvPicPr>
          <p:cNvPr id="661" name="Google Shape;2350;p156" descr=""/>
          <p:cNvPicPr/>
          <p:nvPr/>
        </p:nvPicPr>
        <p:blipFill>
          <a:blip r:embed="rId1"/>
          <a:stretch/>
        </p:blipFill>
        <p:spPr>
          <a:xfrm>
            <a:off x="1821600" y="1906560"/>
            <a:ext cx="1504080" cy="1504080"/>
          </a:xfrm>
          <a:prstGeom prst="rect">
            <a:avLst/>
          </a:prstGeom>
          <a:ln w="0">
            <a:noFill/>
          </a:ln>
        </p:spPr>
      </p:pic>
      <p:sp>
        <p:nvSpPr>
          <p:cNvPr id="662" name="CustomShape 4"/>
          <p:cNvSpPr/>
          <p:nvPr/>
        </p:nvSpPr>
        <p:spPr>
          <a:xfrm>
            <a:off x="5287320" y="792720"/>
            <a:ext cx="6496560" cy="5301720"/>
          </a:xfrm>
          <a:prstGeom prst="rect">
            <a:avLst/>
          </a:prstGeom>
          <a:noFill/>
          <a:ln w="0">
            <a:noFill/>
          </a:ln>
        </p:spPr>
        <p:style>
          <a:lnRef idx="0"/>
          <a:fillRef idx="0"/>
          <a:effectRef idx="0"/>
          <a:fontRef idx="minor"/>
        </p:style>
        <p:txBody>
          <a:bodyPr tIns="91440" bIns="91440" anchor="ctr">
            <a:noAutofit/>
          </a:bodyPr>
          <a:p>
            <a:pPr marL="457200" indent="-342720">
              <a:lnSpc>
                <a:spcPct val="115000"/>
              </a:lnSpc>
              <a:buClr>
                <a:srgbClr val="ee0000"/>
              </a:buClr>
              <a:buFont typeface="Red Hat Text"/>
              <a:buChar char="▸"/>
            </a:pPr>
            <a:r>
              <a:rPr b="0" lang="en" sz="1800" spc="-1" strike="noStrike">
                <a:solidFill>
                  <a:srgbClr val="000000"/>
                </a:solidFill>
                <a:latin typeface="Red Hat Text"/>
                <a:ea typeface="Red Hat Text"/>
              </a:rPr>
              <a:t>Increased competition for contributors' time, attention, and energy</a:t>
            </a:r>
            <a:endParaRPr b="0" lang="en-IN" sz="1800" spc="-1" strike="noStrike">
              <a:latin typeface="Arial"/>
            </a:endParaRPr>
          </a:p>
          <a:p>
            <a:pPr>
              <a:lnSpc>
                <a:spcPct val="115000"/>
              </a:lnSpc>
              <a:tabLst>
                <a:tab algn="l" pos="0"/>
              </a:tabLst>
            </a:pPr>
            <a:endParaRPr b="0" lang="en-IN" sz="1800" spc="-1" strike="noStrike">
              <a:latin typeface="Arial"/>
            </a:endParaRPr>
          </a:p>
          <a:p>
            <a:pPr marL="457200" indent="-342720">
              <a:lnSpc>
                <a:spcPct val="115000"/>
              </a:lnSpc>
              <a:buClr>
                <a:srgbClr val="ee0000"/>
              </a:buClr>
              <a:buFont typeface="Red Hat Text"/>
              <a:buChar char="▸"/>
              <a:tabLst>
                <a:tab algn="l" pos="0"/>
              </a:tabLst>
            </a:pPr>
            <a:r>
              <a:rPr b="0" lang="en" sz="1800" spc="-1" strike="noStrike">
                <a:solidFill>
                  <a:srgbClr val="000000"/>
                </a:solidFill>
                <a:latin typeface="Red Hat Text"/>
                <a:ea typeface="Red Hat Text"/>
              </a:rPr>
              <a:t>Community materials available in limited number of languages</a:t>
            </a:r>
            <a:endParaRPr b="0" lang="en-IN" sz="1800" spc="-1" strike="noStrike">
              <a:latin typeface="Arial"/>
            </a:endParaRPr>
          </a:p>
          <a:p>
            <a:pPr>
              <a:lnSpc>
                <a:spcPct val="115000"/>
              </a:lnSpc>
              <a:tabLst>
                <a:tab algn="l" pos="0"/>
              </a:tabLst>
            </a:pPr>
            <a:endParaRPr b="0" lang="en-IN" sz="1800" spc="-1" strike="noStrike">
              <a:latin typeface="Arial"/>
            </a:endParaRPr>
          </a:p>
          <a:p>
            <a:pPr marL="457200" indent="-342720">
              <a:lnSpc>
                <a:spcPct val="115000"/>
              </a:lnSpc>
              <a:buClr>
                <a:srgbClr val="ee0000"/>
              </a:buClr>
              <a:buFont typeface="Red Hat Text"/>
              <a:buChar char="▸"/>
              <a:tabLst>
                <a:tab algn="l" pos="0"/>
              </a:tabLst>
            </a:pPr>
            <a:r>
              <a:rPr b="0" lang="en" sz="1800" spc="-1" strike="noStrike">
                <a:solidFill>
                  <a:srgbClr val="000000"/>
                </a:solidFill>
                <a:latin typeface="Red Hat Text"/>
                <a:ea typeface="Red Hat Text"/>
              </a:rPr>
              <a:t>Growing threat of maintainer burnout</a:t>
            </a:r>
            <a:endParaRPr b="0" lang="en-IN" sz="1800" spc="-1" strike="noStrike">
              <a:latin typeface="Arial"/>
            </a:endParaRPr>
          </a:p>
          <a:p>
            <a:pPr marL="457200">
              <a:lnSpc>
                <a:spcPct val="115000"/>
              </a:lnSpc>
              <a:tabLst>
                <a:tab algn="l" pos="0"/>
              </a:tabLst>
            </a:pPr>
            <a:endParaRPr b="0" lang="en-IN" sz="1800" spc="-1" strike="noStrike">
              <a:latin typeface="Arial"/>
            </a:endParaRPr>
          </a:p>
          <a:p>
            <a:pPr marL="457200" indent="-342720">
              <a:lnSpc>
                <a:spcPct val="115000"/>
              </a:lnSpc>
              <a:buClr>
                <a:srgbClr val="ee0000"/>
              </a:buClr>
              <a:buFont typeface="Red Hat Text"/>
              <a:buChar char="▸"/>
              <a:tabLst>
                <a:tab algn="l" pos="0"/>
              </a:tabLst>
            </a:pPr>
            <a:r>
              <a:rPr b="0" lang="en" sz="1800" spc="-1" strike="noStrike">
                <a:solidFill>
                  <a:srgbClr val="000000"/>
                </a:solidFill>
                <a:latin typeface="Red Hat Text"/>
                <a:ea typeface="Red Hat Text"/>
              </a:rPr>
              <a:t>Mismatched expectations between enterprise users and community hobbyists</a:t>
            </a:r>
            <a:endParaRPr b="0" lang="en-IN" sz="1800" spc="-1" strike="noStrike">
              <a:latin typeface="Arial"/>
            </a:endParaRPr>
          </a:p>
          <a:p>
            <a:pPr marL="457200">
              <a:lnSpc>
                <a:spcPct val="115000"/>
              </a:lnSpc>
              <a:tabLst>
                <a:tab algn="l" pos="0"/>
              </a:tabLst>
            </a:pPr>
            <a:endParaRPr b="0" lang="en-IN" sz="1800" spc="-1" strike="noStrike">
              <a:latin typeface="Arial"/>
            </a:endParaRPr>
          </a:p>
          <a:p>
            <a:pPr marL="457200" indent="-342720">
              <a:lnSpc>
                <a:spcPct val="115000"/>
              </a:lnSpc>
              <a:buClr>
                <a:srgbClr val="ee0000"/>
              </a:buClr>
              <a:buFont typeface="Red Hat Text"/>
              <a:buChar char="▸"/>
              <a:tabLst>
                <a:tab algn="l" pos="0"/>
              </a:tabLst>
            </a:pPr>
            <a:r>
              <a:rPr b="0" lang="en" sz="1800" spc="-1" strike="noStrike">
                <a:solidFill>
                  <a:srgbClr val="000000"/>
                </a:solidFill>
                <a:latin typeface="Red Hat Text"/>
                <a:ea typeface="Red Hat Text"/>
              </a:rPr>
              <a:t>Proliferation of platforms for user engagement</a:t>
            </a:r>
            <a:endParaRPr b="0" lang="en-IN" sz="1800" spc="-1" strike="noStrike">
              <a:latin typeface="Arial"/>
            </a:endParaRPr>
          </a:p>
        </p:txBody>
      </p:sp>
    </p:spTree>
  </p:cSld>
  <mc:AlternateContent>
    <mc:Choice Requires="p14">
      <p:transition spd="slow" p14:dur="2000"/>
    </mc:Choice>
    <mc:Fallback>
      <p:transition spd="slow"/>
    </mc:Fallback>
  </mc:AlternateContent>
  <p:timing>
    <p:tnLst>
      <p:par>
        <p:cTn id="134" dur="indefinite" restart="never" nodeType="tmRoot">
          <p:childTnLst>
            <p:seq>
              <p:cTn id="135" dur="indefinite" nodeType="mainSeq">
                <p:childTnLst>
                  <p:par>
                    <p:cTn id="136" fill="hold">
                      <p:stCondLst>
                        <p:cond delay="0"/>
                      </p:stCondLst>
                      <p:childTnLst>
                        <p:par>
                          <p:cTn id="137" fill="hold">
                            <p:stCondLst>
                              <p:cond delay="0"/>
                            </p:stCondLst>
                            <p:childTnLst>
                              <p:par>
                                <p:cTn id="138" nodeType="afterEffect" fill="hold" presetClass="entr" presetID="10">
                                  <p:stCondLst>
                                    <p:cond delay="0"/>
                                  </p:stCondLst>
                                  <p:childTnLst>
                                    <p:set>
                                      <p:cBhvr>
                                        <p:cTn id="139" dur="1" fill="hold">
                                          <p:stCondLst>
                                            <p:cond delay="0"/>
                                          </p:stCondLst>
                                        </p:cTn>
                                        <p:tgtEl>
                                          <p:spTgt spid="662">
                                            <p:txEl>
                                              <p:pRg st="0" end="0"/>
                                            </p:txEl>
                                          </p:spTgt>
                                        </p:tgtEl>
                                        <p:attrNameLst>
                                          <p:attrName>style.visibility</p:attrName>
                                        </p:attrNameLst>
                                      </p:cBhvr>
                                      <p:to>
                                        <p:strVal val="visible"/>
                                      </p:to>
                                    </p:set>
                                    <p:animEffect filter="fade" transition="in">
                                      <p:cBhvr additive="repl">
                                        <p:cTn id="140" dur="1000"/>
                                        <p:tgtEl>
                                          <p:spTgt spid="662">
                                            <p:txEl>
                                              <p:pRg st="0" end="0"/>
                                            </p:txEl>
                                          </p:spTgt>
                                        </p:tgtEl>
                                      </p:cBhvr>
                                    </p:animEffect>
                                  </p:childTnLst>
                                </p:cTn>
                              </p:par>
                            </p:childTnLst>
                          </p:cTn>
                        </p:par>
                        <p:par>
                          <p:cTn id="141" fill="hold">
                            <p:stCondLst>
                              <p:cond delay="1000"/>
                            </p:stCondLst>
                            <p:childTnLst>
                              <p:par>
                                <p:cTn id="142" nodeType="afterEffect" fill="hold" presetClass="entr" presetID="10">
                                  <p:stCondLst>
                                    <p:cond delay="0"/>
                                  </p:stCondLst>
                                  <p:childTnLst>
                                    <p:set>
                                      <p:cBhvr>
                                        <p:cTn id="143" dur="1" fill="hold">
                                          <p:stCondLst>
                                            <p:cond delay="0"/>
                                          </p:stCondLst>
                                        </p:cTn>
                                        <p:tgtEl>
                                          <p:spTgt spid="662">
                                            <p:txEl>
                                              <p:pRg st="1" end="1"/>
                                            </p:txEl>
                                          </p:spTgt>
                                        </p:tgtEl>
                                        <p:attrNameLst>
                                          <p:attrName>style.visibility</p:attrName>
                                        </p:attrNameLst>
                                      </p:cBhvr>
                                      <p:to>
                                        <p:strVal val="visible"/>
                                      </p:to>
                                    </p:set>
                                    <p:animEffect filter="fade" transition="in">
                                      <p:cBhvr additive="repl">
                                        <p:cTn id="144" dur="1000"/>
                                        <p:tgtEl>
                                          <p:spTgt spid="662">
                                            <p:txEl>
                                              <p:pRg st="1" end="1"/>
                                            </p:txEl>
                                          </p:spTgt>
                                        </p:tgtEl>
                                      </p:cBhvr>
                                    </p:animEffect>
                                  </p:childTnLst>
                                </p:cTn>
                              </p:par>
                            </p:childTnLst>
                          </p:cTn>
                        </p:par>
                        <p:par>
                          <p:cTn id="145" fill="hold">
                            <p:stCondLst>
                              <p:cond delay="2000"/>
                            </p:stCondLst>
                            <p:childTnLst>
                              <p:par>
                                <p:cTn id="146" nodeType="afterEffect" fill="hold" presetClass="entr" presetID="10">
                                  <p:stCondLst>
                                    <p:cond delay="0"/>
                                  </p:stCondLst>
                                  <p:childTnLst>
                                    <p:set>
                                      <p:cBhvr>
                                        <p:cTn id="147" dur="1" fill="hold">
                                          <p:stCondLst>
                                            <p:cond delay="0"/>
                                          </p:stCondLst>
                                        </p:cTn>
                                        <p:tgtEl>
                                          <p:spTgt spid="662">
                                            <p:txEl>
                                              <p:pRg st="2" end="2"/>
                                            </p:txEl>
                                          </p:spTgt>
                                        </p:tgtEl>
                                        <p:attrNameLst>
                                          <p:attrName>style.visibility</p:attrName>
                                        </p:attrNameLst>
                                      </p:cBhvr>
                                      <p:to>
                                        <p:strVal val="visible"/>
                                      </p:to>
                                    </p:set>
                                    <p:animEffect filter="fade" transition="in">
                                      <p:cBhvr additive="repl">
                                        <p:cTn id="148" dur="1000"/>
                                        <p:tgtEl>
                                          <p:spTgt spid="662">
                                            <p:txEl>
                                              <p:pRg st="2" end="2"/>
                                            </p:txEl>
                                          </p:spTgt>
                                        </p:tgtEl>
                                      </p:cBhvr>
                                    </p:animEffect>
                                  </p:childTnLst>
                                </p:cTn>
                              </p:par>
                            </p:childTnLst>
                          </p:cTn>
                        </p:par>
                        <p:par>
                          <p:cTn id="149" fill="hold">
                            <p:stCondLst>
                              <p:cond delay="3000"/>
                            </p:stCondLst>
                            <p:childTnLst>
                              <p:par>
                                <p:cTn id="150" nodeType="afterEffect" fill="hold" presetClass="entr" presetID="10">
                                  <p:stCondLst>
                                    <p:cond delay="0"/>
                                  </p:stCondLst>
                                  <p:childTnLst>
                                    <p:set>
                                      <p:cBhvr>
                                        <p:cTn id="151" dur="1" fill="hold">
                                          <p:stCondLst>
                                            <p:cond delay="0"/>
                                          </p:stCondLst>
                                        </p:cTn>
                                        <p:tgtEl>
                                          <p:spTgt spid="662">
                                            <p:txEl>
                                              <p:pRg st="3" end="3"/>
                                            </p:txEl>
                                          </p:spTgt>
                                        </p:tgtEl>
                                        <p:attrNameLst>
                                          <p:attrName>style.visibility</p:attrName>
                                        </p:attrNameLst>
                                      </p:cBhvr>
                                      <p:to>
                                        <p:strVal val="visible"/>
                                      </p:to>
                                    </p:set>
                                    <p:animEffect filter="fade" transition="in">
                                      <p:cBhvr additive="repl">
                                        <p:cTn id="152" dur="1000"/>
                                        <p:tgtEl>
                                          <p:spTgt spid="662">
                                            <p:txEl>
                                              <p:pRg st="3" end="3"/>
                                            </p:txEl>
                                          </p:spTgt>
                                        </p:tgtEl>
                                      </p:cBhvr>
                                    </p:animEffect>
                                  </p:childTnLst>
                                </p:cTn>
                              </p:par>
                            </p:childTnLst>
                          </p:cTn>
                        </p:par>
                        <p:par>
                          <p:cTn id="153" fill="hold">
                            <p:stCondLst>
                              <p:cond delay="4000"/>
                            </p:stCondLst>
                            <p:childTnLst>
                              <p:par>
                                <p:cTn id="154" nodeType="afterEffect" fill="hold" presetClass="entr" presetID="10">
                                  <p:stCondLst>
                                    <p:cond delay="0"/>
                                  </p:stCondLst>
                                  <p:childTnLst>
                                    <p:set>
                                      <p:cBhvr>
                                        <p:cTn id="155" dur="1" fill="hold">
                                          <p:stCondLst>
                                            <p:cond delay="0"/>
                                          </p:stCondLst>
                                        </p:cTn>
                                        <p:tgtEl>
                                          <p:spTgt spid="662">
                                            <p:txEl>
                                              <p:pRg st="4" end="4"/>
                                            </p:txEl>
                                          </p:spTgt>
                                        </p:tgtEl>
                                        <p:attrNameLst>
                                          <p:attrName>style.visibility</p:attrName>
                                        </p:attrNameLst>
                                      </p:cBhvr>
                                      <p:to>
                                        <p:strVal val="visible"/>
                                      </p:to>
                                    </p:set>
                                    <p:animEffect filter="fade" transition="in">
                                      <p:cBhvr additive="repl">
                                        <p:cTn id="156" dur="1000"/>
                                        <p:tgtEl>
                                          <p:spTgt spid="662">
                                            <p:txEl>
                                              <p:pRg st="4" end="4"/>
                                            </p:txEl>
                                          </p:spTgt>
                                        </p:tgtEl>
                                      </p:cBhvr>
                                    </p:animEffect>
                                  </p:childTnLst>
                                </p:cTn>
                              </p:par>
                            </p:childTnLst>
                          </p:cTn>
                        </p:par>
                        <p:par>
                          <p:cTn id="157" fill="hold">
                            <p:stCondLst>
                              <p:cond delay="5000"/>
                            </p:stCondLst>
                            <p:childTnLst>
                              <p:par>
                                <p:cTn id="158" nodeType="afterEffect" fill="hold" presetClass="entr" presetID="10">
                                  <p:stCondLst>
                                    <p:cond delay="0"/>
                                  </p:stCondLst>
                                  <p:childTnLst>
                                    <p:set>
                                      <p:cBhvr>
                                        <p:cTn id="159" dur="1" fill="hold">
                                          <p:stCondLst>
                                            <p:cond delay="0"/>
                                          </p:stCondLst>
                                        </p:cTn>
                                        <p:tgtEl>
                                          <p:spTgt spid="662">
                                            <p:txEl>
                                              <p:pRg st="5" end="5"/>
                                            </p:txEl>
                                          </p:spTgt>
                                        </p:tgtEl>
                                        <p:attrNameLst>
                                          <p:attrName>style.visibility</p:attrName>
                                        </p:attrNameLst>
                                      </p:cBhvr>
                                      <p:to>
                                        <p:strVal val="visible"/>
                                      </p:to>
                                    </p:set>
                                    <p:animEffect filter="fade" transition="in">
                                      <p:cBhvr additive="repl">
                                        <p:cTn id="160" dur="1000"/>
                                        <p:tgtEl>
                                          <p:spTgt spid="662">
                                            <p:txEl>
                                              <p:pRg st="5" end="5"/>
                                            </p:txEl>
                                          </p:spTgt>
                                        </p:tgtEl>
                                      </p:cBhvr>
                                    </p:animEffect>
                                  </p:childTnLst>
                                </p:cTn>
                              </p:par>
                            </p:childTnLst>
                          </p:cTn>
                        </p:par>
                        <p:par>
                          <p:cTn id="161" fill="hold">
                            <p:stCondLst>
                              <p:cond delay="6000"/>
                            </p:stCondLst>
                            <p:childTnLst>
                              <p:par>
                                <p:cTn id="162" nodeType="afterEffect" fill="hold" presetClass="entr" presetID="10">
                                  <p:stCondLst>
                                    <p:cond delay="0"/>
                                  </p:stCondLst>
                                  <p:childTnLst>
                                    <p:set>
                                      <p:cBhvr>
                                        <p:cTn id="163" dur="1" fill="hold">
                                          <p:stCondLst>
                                            <p:cond delay="0"/>
                                          </p:stCondLst>
                                        </p:cTn>
                                        <p:tgtEl>
                                          <p:spTgt spid="662">
                                            <p:txEl>
                                              <p:pRg st="6" end="6"/>
                                            </p:txEl>
                                          </p:spTgt>
                                        </p:tgtEl>
                                        <p:attrNameLst>
                                          <p:attrName>style.visibility</p:attrName>
                                        </p:attrNameLst>
                                      </p:cBhvr>
                                      <p:to>
                                        <p:strVal val="visible"/>
                                      </p:to>
                                    </p:set>
                                    <p:animEffect filter="fade" transition="in">
                                      <p:cBhvr additive="repl">
                                        <p:cTn id="164" dur="1000"/>
                                        <p:tgtEl>
                                          <p:spTgt spid="662">
                                            <p:txEl>
                                              <p:pRg st="6" end="6"/>
                                            </p:txEl>
                                          </p:spTgt>
                                        </p:tgtEl>
                                      </p:cBhvr>
                                    </p:animEffect>
                                  </p:childTnLst>
                                </p:cTn>
                              </p:par>
                            </p:childTnLst>
                          </p:cTn>
                        </p:par>
                        <p:par>
                          <p:cTn id="165" fill="hold">
                            <p:stCondLst>
                              <p:cond delay="7000"/>
                            </p:stCondLst>
                            <p:childTnLst>
                              <p:par>
                                <p:cTn id="166" nodeType="afterEffect" fill="hold" presetClass="entr" presetID="10">
                                  <p:stCondLst>
                                    <p:cond delay="0"/>
                                  </p:stCondLst>
                                  <p:childTnLst>
                                    <p:set>
                                      <p:cBhvr>
                                        <p:cTn id="167" dur="1" fill="hold">
                                          <p:stCondLst>
                                            <p:cond delay="0"/>
                                          </p:stCondLst>
                                        </p:cTn>
                                        <p:tgtEl>
                                          <p:spTgt spid="662">
                                            <p:txEl>
                                              <p:pRg st="7" end="7"/>
                                            </p:txEl>
                                          </p:spTgt>
                                        </p:tgtEl>
                                        <p:attrNameLst>
                                          <p:attrName>style.visibility</p:attrName>
                                        </p:attrNameLst>
                                      </p:cBhvr>
                                      <p:to>
                                        <p:strVal val="visible"/>
                                      </p:to>
                                    </p:set>
                                    <p:animEffect filter="fade" transition="in">
                                      <p:cBhvr additive="repl">
                                        <p:cTn id="168" dur="1000"/>
                                        <p:tgtEl>
                                          <p:spTgt spid="662">
                                            <p:txEl>
                                              <p:pRg st="7" end="7"/>
                                            </p:txEl>
                                          </p:spTgt>
                                        </p:tgtEl>
                                      </p:cBhvr>
                                    </p:animEffect>
                                  </p:childTnLst>
                                </p:cTn>
                              </p:par>
                            </p:childTnLst>
                          </p:cTn>
                        </p:par>
                        <p:par>
                          <p:cTn id="169" fill="hold">
                            <p:stCondLst>
                              <p:cond delay="8000"/>
                            </p:stCondLst>
                            <p:childTnLst>
                              <p:par>
                                <p:cTn id="170" nodeType="afterEffect" fill="hold" presetClass="entr" presetID="10">
                                  <p:stCondLst>
                                    <p:cond delay="0"/>
                                  </p:stCondLst>
                                  <p:childTnLst>
                                    <p:set>
                                      <p:cBhvr>
                                        <p:cTn id="171" dur="1" fill="hold">
                                          <p:stCondLst>
                                            <p:cond delay="0"/>
                                          </p:stCondLst>
                                        </p:cTn>
                                        <p:tgtEl>
                                          <p:spTgt spid="662">
                                            <p:txEl>
                                              <p:pRg st="8" end="8"/>
                                            </p:txEl>
                                          </p:spTgt>
                                        </p:tgtEl>
                                        <p:attrNameLst>
                                          <p:attrName>style.visibility</p:attrName>
                                        </p:attrNameLst>
                                      </p:cBhvr>
                                      <p:to>
                                        <p:strVal val="visible"/>
                                      </p:to>
                                    </p:set>
                                    <p:animEffect filter="fade" transition="in">
                                      <p:cBhvr additive="repl">
                                        <p:cTn id="172" dur="1000"/>
                                        <p:tgtEl>
                                          <p:spTgt spid="662">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3" name="CustomShape 1"/>
          <p:cNvSpPr/>
          <p:nvPr/>
        </p:nvSpPr>
        <p:spPr>
          <a:xfrm>
            <a:off x="5246640" y="2651760"/>
            <a:ext cx="6437520" cy="1554120"/>
          </a:xfrm>
          <a:prstGeom prst="rect">
            <a:avLst/>
          </a:prstGeom>
          <a:noFill/>
          <a:ln w="0">
            <a:noFill/>
          </a:ln>
        </p:spPr>
        <p:style>
          <a:lnRef idx="0"/>
          <a:fillRef idx="0"/>
          <a:effectRef idx="0"/>
          <a:fontRef idx="minor"/>
        </p:style>
        <p:txBody>
          <a:bodyPr tIns="91440" bIns="91440" anchor="ctr">
            <a:noAutofit/>
          </a:bodyPr>
          <a:p>
            <a:pPr algn="r">
              <a:lnSpc>
                <a:spcPct val="130000"/>
              </a:lnSpc>
              <a:tabLst>
                <a:tab algn="l" pos="0"/>
              </a:tabLst>
            </a:pPr>
            <a:r>
              <a:rPr b="0" lang="en" sz="2400" spc="-1" strike="noStrike">
                <a:solidFill>
                  <a:srgbClr val="000000"/>
                </a:solidFill>
                <a:latin typeface="Red Hat Display"/>
                <a:ea typeface="Red Hat Display"/>
              </a:rPr>
              <a:t>Let's talk about </a:t>
            </a:r>
            <a:r>
              <a:rPr b="0" lang="en" sz="2400" spc="-1" strike="noStrike">
                <a:solidFill>
                  <a:srgbClr val="ee0000"/>
                </a:solidFill>
                <a:latin typeface="Red Hat Display"/>
                <a:ea typeface="Red Hat Display"/>
              </a:rPr>
              <a:t>reward models</a:t>
            </a:r>
            <a:r>
              <a:rPr b="0" lang="en" sz="2400" spc="-1" strike="noStrike">
                <a:solidFill>
                  <a:srgbClr val="000000"/>
                </a:solidFill>
                <a:latin typeface="Red Hat Display"/>
                <a:ea typeface="Red Hat Display"/>
              </a:rPr>
              <a:t>.</a:t>
            </a:r>
            <a:endParaRPr b="0" lang="en-IN" sz="2400" spc="-1" strike="noStrike">
              <a:latin typeface="Arial"/>
            </a:endParaRPr>
          </a:p>
        </p:txBody>
      </p:sp>
      <p:pic>
        <p:nvPicPr>
          <p:cNvPr id="664" name="Google Shape;2357;p157" descr=""/>
          <p:cNvPicPr/>
          <p:nvPr/>
        </p:nvPicPr>
        <p:blipFill>
          <a:blip r:embed="rId1"/>
          <a:srcRect l="3273" t="0" r="35043" b="0"/>
          <a:stretch/>
        </p:blipFill>
        <p:spPr>
          <a:xfrm>
            <a:off x="0" y="0"/>
            <a:ext cx="4229640" cy="68576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CustomShape 1"/>
          <p:cNvSpPr/>
          <p:nvPr/>
        </p:nvSpPr>
        <p:spPr>
          <a:xfrm>
            <a:off x="5597280" y="2840400"/>
            <a:ext cx="5607720" cy="2461680"/>
          </a:xfrm>
          <a:prstGeom prst="rect">
            <a:avLst/>
          </a:prstGeom>
          <a:noFill/>
          <a:ln w="0">
            <a:noFill/>
          </a:ln>
        </p:spPr>
        <p:style>
          <a:lnRef idx="0"/>
          <a:fillRef idx="0"/>
          <a:effectRef idx="0"/>
          <a:fontRef idx="minor"/>
        </p:style>
        <p:txBody>
          <a:bodyPr tIns="91440" bIns="91440" anchor="ctr">
            <a:noAutofit/>
          </a:bodyPr>
          <a:p>
            <a:pPr>
              <a:lnSpc>
                <a:spcPct val="130000"/>
              </a:lnSpc>
              <a:tabLst>
                <a:tab algn="l" pos="0"/>
              </a:tabLst>
            </a:pPr>
            <a:r>
              <a:rPr b="0" lang="en" sz="1500" spc="-1" strike="noStrike">
                <a:solidFill>
                  <a:srgbClr val="000000"/>
                </a:solidFill>
                <a:latin typeface="Red Hat Text"/>
                <a:ea typeface="Red Hat Text"/>
              </a:rPr>
              <a:t>Strategies for acknowledging and honoring various contributions to an open source project are called that project's </a:t>
            </a:r>
            <a:r>
              <a:rPr b="0" lang="en" sz="1500" spc="-1" strike="noStrike">
                <a:solidFill>
                  <a:srgbClr val="ee0000"/>
                </a:solidFill>
                <a:latin typeface="Red Hat Text"/>
                <a:ea typeface="Red Hat Text"/>
              </a:rPr>
              <a:t>reward models</a:t>
            </a:r>
            <a:r>
              <a:rPr b="0" lang="en" sz="1500" spc="-1" strike="noStrike">
                <a:solidFill>
                  <a:srgbClr val="000000"/>
                </a:solidFill>
                <a:latin typeface="Red Hat Text"/>
                <a:ea typeface="Red Hat Text"/>
              </a:rPr>
              <a:t>.</a:t>
            </a:r>
            <a:endParaRPr b="0" lang="en-IN" sz="1500" spc="-1" strike="noStrike">
              <a:latin typeface="Arial"/>
            </a:endParaRPr>
          </a:p>
          <a:p>
            <a:pPr>
              <a:lnSpc>
                <a:spcPct val="130000"/>
              </a:lnSpc>
              <a:tabLst>
                <a:tab algn="l" pos="0"/>
              </a:tabLst>
            </a:pPr>
            <a:endParaRPr b="0" lang="en-IN" sz="1500" spc="-1" strike="noStrike">
              <a:latin typeface="Arial"/>
            </a:endParaRPr>
          </a:p>
          <a:p>
            <a:pPr>
              <a:lnSpc>
                <a:spcPct val="130000"/>
              </a:lnSpc>
              <a:tabLst>
                <a:tab algn="l" pos="0"/>
              </a:tabLst>
            </a:pPr>
            <a:r>
              <a:rPr b="0" lang="en" sz="1500" spc="-1" strike="noStrike">
                <a:solidFill>
                  <a:srgbClr val="000000"/>
                </a:solidFill>
                <a:latin typeface="Red Hat Text"/>
                <a:ea typeface="Red Hat Text"/>
              </a:rPr>
              <a:t>The more reward models your project constructs, the better it can engage participants with differing motivations for contributing.</a:t>
            </a:r>
            <a:endParaRPr b="0" lang="en-IN" sz="1500" spc="-1" strike="noStrike">
              <a:latin typeface="Arial"/>
            </a:endParaRPr>
          </a:p>
        </p:txBody>
      </p:sp>
      <p:sp>
        <p:nvSpPr>
          <p:cNvPr id="666" name="TextShape 2"/>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89662295-0CD2-4569-9F49-97C781D53B04}"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pic>
        <p:nvPicPr>
          <p:cNvPr id="667" name="Google Shape;2364;p158" descr=""/>
          <p:cNvPicPr/>
          <p:nvPr/>
        </p:nvPicPr>
        <p:blipFill>
          <a:blip r:embed="rId1"/>
          <a:stretch/>
        </p:blipFill>
        <p:spPr>
          <a:xfrm>
            <a:off x="4733280" y="2134800"/>
            <a:ext cx="863640" cy="8636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559D3014-7F90-4B5B-AAB2-29470CDB3773}"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669" name="CustomShape 2"/>
          <p:cNvSpPr/>
          <p:nvPr/>
        </p:nvSpPr>
        <p:spPr>
          <a:xfrm>
            <a:off x="2075040" y="2045880"/>
            <a:ext cx="4098960" cy="3502080"/>
          </a:xfrm>
          <a:prstGeom prst="rect">
            <a:avLst/>
          </a:prstGeom>
          <a:noFill/>
          <a:ln w="0">
            <a:noFill/>
          </a:ln>
        </p:spPr>
        <p:style>
          <a:lnRef idx="0"/>
          <a:fillRef idx="0"/>
          <a:effectRef idx="0"/>
          <a:fontRef idx="minor"/>
        </p:style>
        <p:txBody>
          <a:bodyPr tIns="91440" bIns="91440" anchor="ctr">
            <a:noAutofit/>
          </a:bodyPr>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Spotlighting community contribution</a:t>
            </a:r>
            <a:endParaRPr b="0" lang="en-IN" sz="1500" spc="-1" strike="noStrike">
              <a:latin typeface="Arial"/>
            </a:endParaRPr>
          </a:p>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Swag</a:t>
            </a:r>
            <a:endParaRPr b="0" lang="en-IN" sz="1500" spc="-1" strike="noStrike">
              <a:latin typeface="Arial"/>
            </a:endParaRPr>
          </a:p>
        </p:txBody>
      </p:sp>
      <p:sp>
        <p:nvSpPr>
          <p:cNvPr id="670" name="TextShape 3"/>
          <p:cNvSpPr txBox="1"/>
          <p:nvPr/>
        </p:nvSpPr>
        <p:spPr>
          <a:xfrm>
            <a:off x="884880" y="871920"/>
            <a:ext cx="10421640" cy="552960"/>
          </a:xfrm>
          <a:prstGeom prst="rect">
            <a:avLst/>
          </a:prstGeom>
          <a:noFill/>
          <a:ln w="0">
            <a:noFill/>
          </a:ln>
        </p:spPr>
        <p:txBody>
          <a:bodyPr lIns="0" rIns="0" tIns="0" bIns="0" anchor="ctr">
            <a:noAutofit/>
          </a:bodyPr>
          <a:p>
            <a:pPr algn="ctr">
              <a:lnSpc>
                <a:spcPct val="100000"/>
              </a:lnSpc>
              <a:tabLst>
                <a:tab algn="l" pos="0"/>
              </a:tabLst>
            </a:pPr>
            <a:r>
              <a:rPr b="0" lang="en" sz="2600" spc="-1" strike="noStrike">
                <a:solidFill>
                  <a:srgbClr val="000000"/>
                </a:solidFill>
                <a:latin typeface="Red Hat Display"/>
                <a:ea typeface="Red Hat Display"/>
              </a:rPr>
              <a:t>Rewarding contribution</a:t>
            </a:r>
            <a:endParaRPr b="0" lang="en-IN" sz="2600" spc="-1" strike="noStrike">
              <a:solidFill>
                <a:srgbClr val="000000"/>
              </a:solidFill>
              <a:latin typeface="Arial"/>
            </a:endParaRPr>
          </a:p>
        </p:txBody>
      </p:sp>
      <p:sp>
        <p:nvSpPr>
          <p:cNvPr id="671" name="TextShape 4"/>
          <p:cNvSpPr txBox="1"/>
          <p:nvPr/>
        </p:nvSpPr>
        <p:spPr>
          <a:xfrm>
            <a:off x="884880" y="1424880"/>
            <a:ext cx="10421640" cy="392040"/>
          </a:xfrm>
          <a:prstGeom prst="rect">
            <a:avLst/>
          </a:prstGeom>
          <a:noFill/>
          <a:ln w="0">
            <a:noFill/>
          </a:ln>
        </p:spPr>
        <p:txBody>
          <a:bodyPr lIns="0" rIns="0" tIns="0" bIns="0" anchor="ctr">
            <a:noAutofit/>
          </a:bodyPr>
          <a:p>
            <a:pPr algn="ctr">
              <a:lnSpc>
                <a:spcPct val="100000"/>
              </a:lnSpc>
              <a:spcAft>
                <a:spcPts val="499"/>
              </a:spcAft>
              <a:tabLst>
                <a:tab algn="l" pos="0"/>
              </a:tabLst>
            </a:pPr>
            <a:r>
              <a:rPr b="0" lang="en" sz="1800" spc="-1" strike="noStrike">
                <a:solidFill>
                  <a:srgbClr val="ee0000"/>
                </a:solidFill>
                <a:latin typeface="Red Hat Display"/>
                <a:ea typeface="Red Hat Display"/>
              </a:rPr>
              <a:t>Four common models</a:t>
            </a:r>
            <a:endParaRPr b="0" lang="en-IN" sz="1800" spc="-1" strike="noStrike">
              <a:latin typeface="Arial"/>
            </a:endParaRPr>
          </a:p>
        </p:txBody>
      </p:sp>
      <p:sp>
        <p:nvSpPr>
          <p:cNvPr id="672" name="CustomShape 5"/>
          <p:cNvSpPr/>
          <p:nvPr/>
        </p:nvSpPr>
        <p:spPr>
          <a:xfrm>
            <a:off x="6794280" y="2045880"/>
            <a:ext cx="4512240" cy="3502080"/>
          </a:xfrm>
          <a:prstGeom prst="rect">
            <a:avLst/>
          </a:prstGeom>
          <a:noFill/>
          <a:ln w="0">
            <a:noFill/>
          </a:ln>
        </p:spPr>
        <p:style>
          <a:lnRef idx="0"/>
          <a:fillRef idx="0"/>
          <a:effectRef idx="0"/>
          <a:fontRef idx="minor"/>
        </p:style>
        <p:txBody>
          <a:bodyPr tIns="91440" bIns="91440" anchor="ctr">
            <a:noAutofit/>
          </a:bodyPr>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"Meet the Contributor" features</a:t>
            </a:r>
            <a:endParaRPr b="0" lang="en-IN" sz="1500" spc="-1" strike="noStrike">
              <a:latin typeface="Arial"/>
            </a:endParaRPr>
          </a:p>
          <a:p>
            <a:pPr marL="457200" indent="-323640">
              <a:lnSpc>
                <a:spcPct val="170000"/>
              </a:lnSpc>
              <a:buClr>
                <a:srgbClr val="ee0000"/>
              </a:buClr>
              <a:buFont typeface="Red Hat Text"/>
              <a:buChar char="▸"/>
            </a:pPr>
            <a:r>
              <a:rPr b="0" lang="en" sz="1500" spc="-1" strike="noStrike">
                <a:solidFill>
                  <a:srgbClr val="000000"/>
                </a:solidFill>
                <a:latin typeface="Red Hat Text"/>
                <a:ea typeface="Red Hat Text"/>
              </a:rPr>
              <a:t>Community awards</a:t>
            </a:r>
            <a:endParaRPr b="0" lang="en-IN" sz="1500" spc="-1" strike="noStrike">
              <a:latin typeface="Arial"/>
            </a:endParaRPr>
          </a:p>
        </p:txBody>
      </p:sp>
      <p:sp>
        <p:nvSpPr>
          <p:cNvPr id="673" name="CustomShape 6"/>
          <p:cNvSpPr/>
          <p:nvPr/>
        </p:nvSpPr>
        <p:spPr>
          <a:xfrm>
            <a:off x="6104520" y="2452680"/>
            <a:ext cx="360" cy="2882520"/>
          </a:xfrm>
          <a:custGeom>
            <a:avLst/>
            <a:gdLst/>
            <a:ahLst/>
            <a:rect l="l" t="t" r="r" b="b"/>
            <a:pathLst>
              <a:path w="21600" h="21600">
                <a:moveTo>
                  <a:pt x="0" y="0"/>
                </a:moveTo>
                <a:lnTo>
                  <a:pt x="21600" y="21600"/>
                </a:lnTo>
              </a:path>
            </a:pathLst>
          </a:custGeom>
          <a:noFill/>
          <a:ln w="9525">
            <a:solidFill>
              <a:schemeClr val="accent5"/>
            </a:solidFill>
            <a:prstDash val="dot"/>
            <a:round/>
          </a:ln>
        </p:spPr>
        <p:style>
          <a:lnRef idx="0"/>
          <a:fillRef idx="0"/>
          <a:effectRef idx="0"/>
          <a:fontRef idx="minor"/>
        </p:style>
      </p:sp>
      <p:sp>
        <p:nvSpPr>
          <p:cNvPr id="674" name="CustomShape 7"/>
          <p:cNvSpPr/>
          <p:nvPr/>
        </p:nvSpPr>
        <p:spPr>
          <a:xfrm>
            <a:off x="0" y="0"/>
            <a:ext cx="12188520" cy="271440"/>
          </a:xfrm>
          <a:prstGeom prst="rect">
            <a:avLst/>
          </a:prstGeom>
          <a:solidFill>
            <a:srgbClr val="ee0000"/>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5"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09BE50FE-0986-48DA-9168-235977170D41}"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676" name="TextShape 2"/>
          <p:cNvSpPr txBox="1"/>
          <p:nvPr/>
        </p:nvSpPr>
        <p:spPr>
          <a:xfrm>
            <a:off x="1861200" y="4655160"/>
            <a:ext cx="3761640" cy="1539000"/>
          </a:xfrm>
          <a:prstGeom prst="rect">
            <a:avLst/>
          </a:prstGeom>
          <a:noFill/>
          <a:ln w="0">
            <a:noFill/>
          </a:ln>
        </p:spPr>
        <p:txBody>
          <a:bodyPr lIns="0" rIns="0" tIns="0" bIns="0">
            <a:noAutofit/>
          </a:bodyPr>
          <a:p>
            <a:pPr>
              <a:lnSpc>
                <a:spcPct val="140000"/>
              </a:lnSpc>
              <a:spcAft>
                <a:spcPts val="499"/>
              </a:spcAft>
              <a:tabLst>
                <a:tab algn="l" pos="0"/>
              </a:tabLst>
            </a:pPr>
            <a:r>
              <a:rPr b="0" lang="en" sz="1400" spc="-1" strike="noStrike">
                <a:solidFill>
                  <a:srgbClr val="000000"/>
                </a:solidFill>
                <a:latin typeface="Red Hat Text"/>
                <a:ea typeface="Red Hat Text"/>
              </a:rPr>
              <a:t>Giving contributors various items signifying their affiliation with the community—shirts, hats, keychains, etc.—allows  participants to </a:t>
            </a:r>
            <a:r>
              <a:rPr b="1" lang="en" sz="1400" spc="-1" strike="noStrike">
                <a:solidFill>
                  <a:srgbClr val="000000"/>
                </a:solidFill>
                <a:latin typeface="Red Hat Text"/>
                <a:ea typeface="Red Hat Text"/>
              </a:rPr>
              <a:t>feel a sense of connection with the project</a:t>
            </a:r>
            <a:r>
              <a:rPr b="0" lang="en" sz="1400" spc="-1" strike="noStrike">
                <a:solidFill>
                  <a:srgbClr val="000000"/>
                </a:solidFill>
                <a:latin typeface="Red Hat Text"/>
                <a:ea typeface="Red Hat Text"/>
              </a:rPr>
              <a:t>.</a:t>
            </a:r>
            <a:endParaRPr b="0" lang="en-IN" sz="1400" spc="-1" strike="noStrike">
              <a:latin typeface="Arial"/>
            </a:endParaRPr>
          </a:p>
        </p:txBody>
      </p:sp>
      <p:sp>
        <p:nvSpPr>
          <p:cNvPr id="677" name="TextShape 3"/>
          <p:cNvSpPr txBox="1"/>
          <p:nvPr/>
        </p:nvSpPr>
        <p:spPr>
          <a:xfrm>
            <a:off x="7566120" y="2368080"/>
            <a:ext cx="3665160" cy="1387440"/>
          </a:xfrm>
          <a:prstGeom prst="rect">
            <a:avLst/>
          </a:prstGeom>
          <a:noFill/>
          <a:ln w="0">
            <a:noFill/>
          </a:ln>
        </p:spPr>
        <p:txBody>
          <a:bodyPr lIns="0" rIns="0" tIns="0" bIns="0">
            <a:noAutofit/>
          </a:bodyPr>
          <a:p>
            <a:pPr>
              <a:lnSpc>
                <a:spcPct val="140000"/>
              </a:lnSpc>
              <a:spcAft>
                <a:spcPts val="499"/>
              </a:spcAft>
              <a:tabLst>
                <a:tab algn="l" pos="0"/>
              </a:tabLst>
            </a:pPr>
            <a:r>
              <a:rPr b="0" lang="en" sz="1400" spc="-1" strike="noStrike">
                <a:solidFill>
                  <a:srgbClr val="000000"/>
                </a:solidFill>
                <a:latin typeface="Red Hat Text"/>
                <a:ea typeface="Red Hat Text"/>
              </a:rPr>
              <a:t>Running blog posts or video series to spotlight contributors rewards participants by helping them </a:t>
            </a:r>
            <a:r>
              <a:rPr b="1" lang="en" sz="1400" spc="-1" strike="noStrike">
                <a:solidFill>
                  <a:srgbClr val="000000"/>
                </a:solidFill>
                <a:latin typeface="Red Hat Text"/>
                <a:ea typeface="Red Hat Text"/>
              </a:rPr>
              <a:t>grow their personal brands and their professional networks</a:t>
            </a:r>
            <a:r>
              <a:rPr b="0" lang="en" sz="1400" spc="-1" strike="noStrike">
                <a:solidFill>
                  <a:srgbClr val="000000"/>
                </a:solidFill>
                <a:latin typeface="Red Hat Text"/>
                <a:ea typeface="Red Hat Text"/>
              </a:rPr>
              <a:t>.</a:t>
            </a:r>
            <a:endParaRPr b="0" lang="en-IN" sz="1400" spc="-1" strike="noStrike">
              <a:latin typeface="Arial"/>
            </a:endParaRPr>
          </a:p>
        </p:txBody>
      </p:sp>
      <p:sp>
        <p:nvSpPr>
          <p:cNvPr id="678" name="TextShape 4"/>
          <p:cNvSpPr txBox="1"/>
          <p:nvPr/>
        </p:nvSpPr>
        <p:spPr>
          <a:xfrm>
            <a:off x="7566120" y="1857240"/>
            <a:ext cx="3511800" cy="378720"/>
          </a:xfrm>
          <a:prstGeom prst="rect">
            <a:avLst/>
          </a:prstGeom>
          <a:noFill/>
          <a:ln w="0">
            <a:noFill/>
          </a:ln>
        </p:spPr>
        <p:txBody>
          <a:bodyPr lIns="0" rIns="0" tIns="0" bIns="0" anchor="b">
            <a:noAutofit/>
          </a:bodyPr>
          <a:p>
            <a:pPr>
              <a:lnSpc>
                <a:spcPct val="114000"/>
              </a:lnSpc>
              <a:tabLst>
                <a:tab algn="l" pos="0"/>
              </a:tabLst>
            </a:pPr>
            <a:r>
              <a:rPr b="0" lang="en" sz="1600" spc="-1" strike="noStrike">
                <a:solidFill>
                  <a:srgbClr val="ee0000"/>
                </a:solidFill>
                <a:latin typeface="Red Hat Text Medium"/>
                <a:ea typeface="Red Hat Text Medium"/>
              </a:rPr>
              <a:t>"Meet the contributor" features</a:t>
            </a:r>
            <a:endParaRPr b="0" lang="en-IN" sz="1600" spc="-1" strike="noStrike">
              <a:latin typeface="Arial"/>
            </a:endParaRPr>
          </a:p>
        </p:txBody>
      </p:sp>
      <p:sp>
        <p:nvSpPr>
          <p:cNvPr id="679" name="TextShape 5"/>
          <p:cNvSpPr txBox="1"/>
          <p:nvPr/>
        </p:nvSpPr>
        <p:spPr>
          <a:xfrm>
            <a:off x="7566120" y="4160160"/>
            <a:ext cx="3511800" cy="378720"/>
          </a:xfrm>
          <a:prstGeom prst="rect">
            <a:avLst/>
          </a:prstGeom>
          <a:noFill/>
          <a:ln w="0">
            <a:noFill/>
          </a:ln>
        </p:spPr>
        <p:txBody>
          <a:bodyPr lIns="0" rIns="0" tIns="0" bIns="0" anchor="b">
            <a:noAutofit/>
          </a:bodyPr>
          <a:p>
            <a:pPr>
              <a:lnSpc>
                <a:spcPct val="114000"/>
              </a:lnSpc>
              <a:tabLst>
                <a:tab algn="l" pos="0"/>
              </a:tabLst>
            </a:pPr>
            <a:r>
              <a:rPr b="0" lang="en" sz="1600" spc="-1" strike="noStrike">
                <a:solidFill>
                  <a:srgbClr val="ee0000"/>
                </a:solidFill>
                <a:latin typeface="Red Hat Text Medium"/>
                <a:ea typeface="Red Hat Text Medium"/>
              </a:rPr>
              <a:t>Community awards</a:t>
            </a:r>
            <a:endParaRPr b="0" lang="en-IN" sz="1600" spc="-1" strike="noStrike">
              <a:latin typeface="Arial"/>
            </a:endParaRPr>
          </a:p>
        </p:txBody>
      </p:sp>
      <p:sp>
        <p:nvSpPr>
          <p:cNvPr id="680" name="TextShape 6"/>
          <p:cNvSpPr txBox="1"/>
          <p:nvPr/>
        </p:nvSpPr>
        <p:spPr>
          <a:xfrm>
            <a:off x="1861200" y="2368080"/>
            <a:ext cx="3761640" cy="1675800"/>
          </a:xfrm>
          <a:prstGeom prst="rect">
            <a:avLst/>
          </a:prstGeom>
          <a:noFill/>
          <a:ln w="0">
            <a:noFill/>
          </a:ln>
        </p:spPr>
        <p:txBody>
          <a:bodyPr lIns="0" rIns="0" tIns="0" bIns="0">
            <a:noAutofit/>
          </a:bodyPr>
          <a:p>
            <a:pPr>
              <a:lnSpc>
                <a:spcPct val="140000"/>
              </a:lnSpc>
              <a:spcAft>
                <a:spcPts val="499"/>
              </a:spcAft>
              <a:tabLst>
                <a:tab algn="l" pos="0"/>
              </a:tabLst>
            </a:pPr>
            <a:r>
              <a:rPr b="0" lang="en" sz="1400" spc="-1" strike="noStrike">
                <a:solidFill>
                  <a:srgbClr val="000000"/>
                </a:solidFill>
                <a:latin typeface="Red Hat Text"/>
                <a:ea typeface="Red Hat Text"/>
              </a:rPr>
              <a:t>Using point systems, badges, and leaderboards to chart and publicly identify contributions rewards participants by </a:t>
            </a:r>
            <a:r>
              <a:rPr b="1" lang="en" sz="1400" spc="-1" strike="noStrike">
                <a:solidFill>
                  <a:srgbClr val="000000"/>
                </a:solidFill>
                <a:latin typeface="Red Hat Text"/>
                <a:ea typeface="Red Hat Text"/>
              </a:rPr>
              <a:t>visualizing the magnitude of their contributions</a:t>
            </a:r>
            <a:r>
              <a:rPr b="0" lang="en" sz="1400" spc="-1" strike="noStrike">
                <a:solidFill>
                  <a:srgbClr val="000000"/>
                </a:solidFill>
                <a:latin typeface="Red Hat Text"/>
                <a:ea typeface="Red Hat Text"/>
              </a:rPr>
              <a:t>.</a:t>
            </a:r>
            <a:endParaRPr b="0" lang="en-IN" sz="1400" spc="-1" strike="noStrike">
              <a:latin typeface="Arial"/>
            </a:endParaRPr>
          </a:p>
        </p:txBody>
      </p:sp>
      <p:sp>
        <p:nvSpPr>
          <p:cNvPr id="681" name="TextShape 7"/>
          <p:cNvSpPr txBox="1"/>
          <p:nvPr/>
        </p:nvSpPr>
        <p:spPr>
          <a:xfrm>
            <a:off x="1861200" y="1857240"/>
            <a:ext cx="3511800" cy="378720"/>
          </a:xfrm>
          <a:prstGeom prst="rect">
            <a:avLst/>
          </a:prstGeom>
          <a:noFill/>
          <a:ln w="0">
            <a:noFill/>
          </a:ln>
        </p:spPr>
        <p:txBody>
          <a:bodyPr lIns="0" rIns="0" tIns="0" bIns="0" anchor="b">
            <a:noAutofit/>
          </a:bodyPr>
          <a:p>
            <a:pPr>
              <a:lnSpc>
                <a:spcPct val="114000"/>
              </a:lnSpc>
              <a:tabLst>
                <a:tab algn="l" pos="0"/>
              </a:tabLst>
            </a:pPr>
            <a:r>
              <a:rPr b="0" lang="en" sz="1600" spc="-1" strike="noStrike">
                <a:solidFill>
                  <a:srgbClr val="ee0000"/>
                </a:solidFill>
                <a:latin typeface="Red Hat Text Medium"/>
                <a:ea typeface="Red Hat Text Medium"/>
              </a:rPr>
              <a:t>Spotlighting community contribution</a:t>
            </a:r>
            <a:endParaRPr b="0" lang="en-IN" sz="1600" spc="-1" strike="noStrike">
              <a:latin typeface="Arial"/>
            </a:endParaRPr>
          </a:p>
        </p:txBody>
      </p:sp>
      <p:sp>
        <p:nvSpPr>
          <p:cNvPr id="682" name="TextShape 8"/>
          <p:cNvSpPr txBox="1"/>
          <p:nvPr/>
        </p:nvSpPr>
        <p:spPr>
          <a:xfrm>
            <a:off x="1861200" y="4160160"/>
            <a:ext cx="3511800" cy="378720"/>
          </a:xfrm>
          <a:prstGeom prst="rect">
            <a:avLst/>
          </a:prstGeom>
          <a:noFill/>
          <a:ln w="0">
            <a:noFill/>
          </a:ln>
        </p:spPr>
        <p:txBody>
          <a:bodyPr lIns="0" rIns="0" tIns="0" bIns="0" anchor="b">
            <a:noAutofit/>
          </a:bodyPr>
          <a:p>
            <a:pPr>
              <a:lnSpc>
                <a:spcPct val="114000"/>
              </a:lnSpc>
              <a:tabLst>
                <a:tab algn="l" pos="0"/>
              </a:tabLst>
            </a:pPr>
            <a:r>
              <a:rPr b="0" lang="en" sz="1600" spc="-1" strike="noStrike">
                <a:solidFill>
                  <a:srgbClr val="ee0000"/>
                </a:solidFill>
                <a:latin typeface="Red Hat Text Medium"/>
                <a:ea typeface="Red Hat Text Medium"/>
              </a:rPr>
              <a:t>Swag</a:t>
            </a:r>
            <a:endParaRPr b="0" lang="en-IN" sz="1600" spc="-1" strike="noStrike">
              <a:latin typeface="Arial"/>
            </a:endParaRPr>
          </a:p>
        </p:txBody>
      </p:sp>
      <p:sp>
        <p:nvSpPr>
          <p:cNvPr id="683" name="TextShape 9"/>
          <p:cNvSpPr txBox="1"/>
          <p:nvPr/>
        </p:nvSpPr>
        <p:spPr>
          <a:xfrm>
            <a:off x="7566120" y="4655160"/>
            <a:ext cx="3665160" cy="1539000"/>
          </a:xfrm>
          <a:prstGeom prst="rect">
            <a:avLst/>
          </a:prstGeom>
          <a:noFill/>
          <a:ln w="0">
            <a:noFill/>
          </a:ln>
        </p:spPr>
        <p:txBody>
          <a:bodyPr lIns="0" rIns="0" tIns="0" bIns="0">
            <a:noAutofit/>
          </a:bodyPr>
          <a:p>
            <a:pPr>
              <a:lnSpc>
                <a:spcPct val="140000"/>
              </a:lnSpc>
              <a:spcAft>
                <a:spcPts val="499"/>
              </a:spcAft>
              <a:tabLst>
                <a:tab algn="l" pos="0"/>
              </a:tabLst>
            </a:pPr>
            <a:r>
              <a:rPr b="0" lang="en" sz="1400" spc="-1" strike="noStrike">
                <a:solidFill>
                  <a:srgbClr val="000000"/>
                </a:solidFill>
                <a:latin typeface="Red Hat Text"/>
                <a:ea typeface="Red Hat Text"/>
              </a:rPr>
              <a:t>Allowing community members to recognize and reward others among them helps communities </a:t>
            </a:r>
            <a:r>
              <a:rPr b="1" lang="en" sz="1400" spc="-1" strike="noStrike">
                <a:solidFill>
                  <a:srgbClr val="000000"/>
                </a:solidFill>
                <a:latin typeface="Red Hat Text"/>
                <a:ea typeface="Red Hat Text"/>
              </a:rPr>
              <a:t>develop shared identities and social bonds</a:t>
            </a:r>
            <a:r>
              <a:rPr b="0" lang="en" sz="1400" spc="-1" strike="noStrike">
                <a:solidFill>
                  <a:srgbClr val="000000"/>
                </a:solidFill>
                <a:latin typeface="Red Hat Text"/>
                <a:ea typeface="Red Hat Text"/>
              </a:rPr>
              <a:t>.</a:t>
            </a:r>
            <a:endParaRPr b="0" lang="en-IN" sz="1400" spc="-1" strike="noStrike">
              <a:latin typeface="Arial"/>
            </a:endParaRPr>
          </a:p>
        </p:txBody>
      </p:sp>
      <p:pic>
        <p:nvPicPr>
          <p:cNvPr id="684" name="Google Shape;2389;p160" descr=""/>
          <p:cNvPicPr/>
          <p:nvPr/>
        </p:nvPicPr>
        <p:blipFill>
          <a:blip r:embed="rId1"/>
          <a:srcRect l="0" t="157" r="0" b="157"/>
          <a:stretch/>
        </p:blipFill>
        <p:spPr>
          <a:xfrm>
            <a:off x="720720" y="4160160"/>
            <a:ext cx="863640" cy="863640"/>
          </a:xfrm>
          <a:prstGeom prst="rect">
            <a:avLst/>
          </a:prstGeom>
          <a:ln w="0">
            <a:noFill/>
          </a:ln>
        </p:spPr>
      </p:pic>
      <p:pic>
        <p:nvPicPr>
          <p:cNvPr id="685" name="Google Shape;2390;p160" descr=""/>
          <p:cNvPicPr/>
          <p:nvPr/>
        </p:nvPicPr>
        <p:blipFill>
          <a:blip r:embed="rId2"/>
          <a:stretch/>
        </p:blipFill>
        <p:spPr>
          <a:xfrm>
            <a:off x="720720" y="1857240"/>
            <a:ext cx="863640" cy="863640"/>
          </a:xfrm>
          <a:prstGeom prst="rect">
            <a:avLst/>
          </a:prstGeom>
          <a:ln w="0">
            <a:noFill/>
          </a:ln>
        </p:spPr>
      </p:pic>
      <p:pic>
        <p:nvPicPr>
          <p:cNvPr id="686" name="Google Shape;2391;p160" descr=""/>
          <p:cNvPicPr/>
          <p:nvPr/>
        </p:nvPicPr>
        <p:blipFill>
          <a:blip r:embed="rId3"/>
          <a:stretch/>
        </p:blipFill>
        <p:spPr>
          <a:xfrm>
            <a:off x="6361560" y="1857240"/>
            <a:ext cx="863640" cy="863640"/>
          </a:xfrm>
          <a:prstGeom prst="rect">
            <a:avLst/>
          </a:prstGeom>
          <a:ln w="0">
            <a:noFill/>
          </a:ln>
        </p:spPr>
      </p:pic>
      <p:pic>
        <p:nvPicPr>
          <p:cNvPr id="687" name="Google Shape;2392;p160" descr=""/>
          <p:cNvPicPr/>
          <p:nvPr/>
        </p:nvPicPr>
        <p:blipFill>
          <a:blip r:embed="rId4"/>
          <a:stretch/>
        </p:blipFill>
        <p:spPr>
          <a:xfrm>
            <a:off x="6361560" y="4160160"/>
            <a:ext cx="863640" cy="863640"/>
          </a:xfrm>
          <a:prstGeom prst="rect">
            <a:avLst/>
          </a:prstGeom>
          <a:ln w="0">
            <a:noFill/>
          </a:ln>
        </p:spPr>
      </p:pic>
      <p:sp>
        <p:nvSpPr>
          <p:cNvPr id="688" name="TextShape 10"/>
          <p:cNvSpPr txBox="1"/>
          <p:nvPr/>
        </p:nvSpPr>
        <p:spPr>
          <a:xfrm>
            <a:off x="884880" y="871920"/>
            <a:ext cx="10421640" cy="552960"/>
          </a:xfrm>
          <a:prstGeom prst="rect">
            <a:avLst/>
          </a:prstGeom>
          <a:noFill/>
          <a:ln w="0">
            <a:noFill/>
          </a:ln>
        </p:spPr>
        <p:txBody>
          <a:bodyPr lIns="0" rIns="0" tIns="0" bIns="0" anchor="ctr">
            <a:noAutofit/>
          </a:bodyPr>
          <a:p>
            <a:pPr algn="ctr">
              <a:lnSpc>
                <a:spcPct val="100000"/>
              </a:lnSpc>
              <a:tabLst>
                <a:tab algn="l" pos="0"/>
              </a:tabLst>
            </a:pPr>
            <a:r>
              <a:rPr b="0" lang="en" sz="2600" spc="-1" strike="noStrike">
                <a:solidFill>
                  <a:srgbClr val="000000"/>
                </a:solidFill>
                <a:latin typeface="Red Hat Display"/>
                <a:ea typeface="Red Hat Display"/>
              </a:rPr>
              <a:t>Rewarding contribution</a:t>
            </a:r>
            <a:endParaRPr b="0" lang="en-IN" sz="2600" spc="-1" strike="noStrike">
              <a:solidFill>
                <a:srgbClr val="000000"/>
              </a:solidFill>
              <a:latin typeface="Arial"/>
            </a:endParaRPr>
          </a:p>
        </p:txBody>
      </p:sp>
      <p:sp>
        <p:nvSpPr>
          <p:cNvPr id="689" name="CustomShape 11"/>
          <p:cNvSpPr/>
          <p:nvPr/>
        </p:nvSpPr>
        <p:spPr>
          <a:xfrm>
            <a:off x="0" y="0"/>
            <a:ext cx="12188520" cy="271440"/>
          </a:xfrm>
          <a:prstGeom prst="rect">
            <a:avLst/>
          </a:prstGeom>
          <a:solidFill>
            <a:srgbClr val="ee0000"/>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TextShape 1"/>
          <p:cNvSpPr txBox="1"/>
          <p:nvPr/>
        </p:nvSpPr>
        <p:spPr>
          <a:xfrm>
            <a:off x="2076120" y="2797920"/>
            <a:ext cx="7991640" cy="816120"/>
          </a:xfrm>
          <a:prstGeom prst="rect">
            <a:avLst/>
          </a:prstGeom>
          <a:noFill/>
          <a:ln w="0">
            <a:noFill/>
          </a:ln>
        </p:spPr>
        <p:txBody>
          <a:bodyPr lIns="0" rIns="0" tIns="0" bIns="0">
            <a:noAutofit/>
          </a:bodyPr>
          <a:p>
            <a:pPr>
              <a:lnSpc>
                <a:spcPct val="100000"/>
              </a:lnSpc>
              <a:tabLst>
                <a:tab algn="l" pos="0"/>
              </a:tabLst>
            </a:pPr>
            <a:r>
              <a:rPr b="0" lang="en" sz="5400" spc="-1" strike="noStrike">
                <a:solidFill>
                  <a:srgbClr val="ffffff"/>
                </a:solidFill>
                <a:latin typeface="Red Hat Display"/>
                <a:ea typeface="Red Hat Display"/>
              </a:rPr>
              <a:t>Next steps</a:t>
            </a:r>
            <a:endParaRPr b="0" lang="en-IN" sz="5400" spc="-1" strike="noStrike">
              <a:solidFill>
                <a:srgbClr val="000000"/>
              </a:solidFill>
              <a:latin typeface="Arial"/>
            </a:endParaRPr>
          </a:p>
        </p:txBody>
      </p:sp>
      <p:sp>
        <p:nvSpPr>
          <p:cNvPr id="691" name="TextShape 2"/>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A93AB30E-5F59-4712-B02D-1A76EA452DA0}"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692" name="CustomShape 3"/>
          <p:cNvSpPr/>
          <p:nvPr/>
        </p:nvSpPr>
        <p:spPr>
          <a:xfrm>
            <a:off x="2083320" y="2539800"/>
            <a:ext cx="1114920" cy="3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693" name="CustomShape 4"/>
          <p:cNvSpPr/>
          <p:nvPr/>
        </p:nvSpPr>
        <p:spPr>
          <a:xfrm>
            <a:off x="2097720" y="3614040"/>
            <a:ext cx="7948440" cy="682920"/>
          </a:xfrm>
          <a:prstGeom prst="rect">
            <a:avLst/>
          </a:prstGeom>
          <a:noFill/>
          <a:ln w="0">
            <a:noFill/>
          </a:ln>
        </p:spPr>
        <p:style>
          <a:lnRef idx="0"/>
          <a:fillRef idx="0"/>
          <a:effectRef idx="0"/>
          <a:fontRef idx="minor"/>
        </p:style>
        <p:txBody>
          <a:bodyPr lIns="0" rIns="0" tIns="0" bIns="0" anchor="b">
            <a:noAutofit/>
          </a:bodyPr>
          <a:p>
            <a:pPr>
              <a:lnSpc>
                <a:spcPct val="100000"/>
              </a:lnSpc>
              <a:tabLst>
                <a:tab algn="l" pos="0"/>
              </a:tabLst>
            </a:pPr>
            <a:r>
              <a:rPr b="0" lang="en" sz="1900" spc="-1" strike="noStrike">
                <a:solidFill>
                  <a:srgbClr val="ffffff"/>
                </a:solidFill>
                <a:latin typeface="Red Hat Display"/>
                <a:ea typeface="Red Hat Display"/>
              </a:rPr>
              <a:t>Gathering feedback and measuring success</a:t>
            </a:r>
            <a:endParaRPr b="0" lang="en-IN" sz="19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TextShape 1"/>
          <p:cNvSpPr txBox="1"/>
          <p:nvPr/>
        </p:nvSpPr>
        <p:spPr>
          <a:xfrm>
            <a:off x="7433280" y="2706840"/>
            <a:ext cx="3511800" cy="1190520"/>
          </a:xfrm>
          <a:prstGeom prst="rect">
            <a:avLst/>
          </a:prstGeom>
          <a:noFill/>
          <a:ln w="0">
            <a:noFill/>
          </a:ln>
        </p:spPr>
        <p:txBody>
          <a:bodyPr lIns="0" rIns="0" tIns="0" bIns="0">
            <a:noAutofit/>
          </a:bodyPr>
          <a:p>
            <a:pPr>
              <a:lnSpc>
                <a:spcPct val="115000"/>
              </a:lnSpc>
              <a:spcAft>
                <a:spcPts val="499"/>
              </a:spcAft>
              <a:tabLst>
                <a:tab algn="l" pos="0"/>
              </a:tabLst>
            </a:pPr>
            <a:r>
              <a:rPr b="0" lang="en" sz="1400" spc="-1" strike="noStrike">
                <a:solidFill>
                  <a:srgbClr val="000000"/>
                </a:solidFill>
                <a:latin typeface="Red Hat Text"/>
                <a:ea typeface="Red Hat Text"/>
              </a:rPr>
              <a:t>Pre-recorded, casual interviews with project maintainers and other leaders discussing project mission, vision, and strategy</a:t>
            </a:r>
            <a:endParaRPr b="0" lang="en-IN" sz="1400" spc="-1" strike="noStrike">
              <a:latin typeface="Arial"/>
            </a:endParaRPr>
          </a:p>
        </p:txBody>
      </p:sp>
      <p:sp>
        <p:nvSpPr>
          <p:cNvPr id="695" name="TextShape 2"/>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F4A33C46-2A00-4580-94A8-DD593112B975}"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696" name="CustomShape 3"/>
          <p:cNvSpPr/>
          <p:nvPr/>
        </p:nvSpPr>
        <p:spPr>
          <a:xfrm>
            <a:off x="4170600" y="880920"/>
            <a:ext cx="5628600" cy="6955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 sz="3000" spc="-1" strike="noStrike">
                <a:solidFill>
                  <a:srgbClr val="ee0000"/>
                </a:solidFill>
                <a:latin typeface="Red Hat Display"/>
                <a:ea typeface="Red Hat Display"/>
              </a:rPr>
              <a:t>Gathering feedback</a:t>
            </a:r>
            <a:endParaRPr b="0" lang="en-IN" sz="3000" spc="-1" strike="noStrike">
              <a:latin typeface="Arial"/>
            </a:endParaRPr>
          </a:p>
        </p:txBody>
      </p:sp>
      <p:pic>
        <p:nvPicPr>
          <p:cNvPr id="697" name="Google Shape;2410;p162" descr=""/>
          <p:cNvPicPr/>
          <p:nvPr/>
        </p:nvPicPr>
        <p:blipFill>
          <a:blip r:embed="rId1"/>
          <a:stretch/>
        </p:blipFill>
        <p:spPr>
          <a:xfrm>
            <a:off x="3198600" y="880920"/>
            <a:ext cx="695520" cy="695520"/>
          </a:xfrm>
          <a:prstGeom prst="rect">
            <a:avLst/>
          </a:prstGeom>
          <a:ln w="0">
            <a:noFill/>
          </a:ln>
        </p:spPr>
      </p:pic>
      <p:sp>
        <p:nvSpPr>
          <p:cNvPr id="698" name="TextShape 4"/>
          <p:cNvSpPr txBox="1"/>
          <p:nvPr/>
        </p:nvSpPr>
        <p:spPr>
          <a:xfrm>
            <a:off x="3198600" y="4536720"/>
            <a:ext cx="3511800" cy="1190520"/>
          </a:xfrm>
          <a:prstGeom prst="rect">
            <a:avLst/>
          </a:prstGeom>
          <a:noFill/>
          <a:ln w="0">
            <a:noFill/>
          </a:ln>
        </p:spPr>
        <p:txBody>
          <a:bodyPr lIns="0" rIns="0" tIns="0" bIns="0">
            <a:noAutofit/>
          </a:bodyPr>
          <a:p>
            <a:pPr>
              <a:lnSpc>
                <a:spcPct val="115000"/>
              </a:lnSpc>
              <a:spcAft>
                <a:spcPts val="499"/>
              </a:spcAft>
              <a:tabLst>
                <a:tab algn="l" pos="0"/>
              </a:tabLst>
            </a:pPr>
            <a:r>
              <a:rPr b="0" lang="en" sz="1400" spc="-1" strike="noStrike">
                <a:solidFill>
                  <a:srgbClr val="000000"/>
                </a:solidFill>
                <a:latin typeface="Red Hat Text"/>
                <a:ea typeface="Red Hat Text"/>
              </a:rPr>
              <a:t>Live, audio-video gatherings community members can join to speak directly to project maintainers</a:t>
            </a:r>
            <a:endParaRPr b="0" lang="en-IN" sz="1400" spc="-1" strike="noStrike">
              <a:latin typeface="Arial"/>
            </a:endParaRPr>
          </a:p>
        </p:txBody>
      </p:sp>
      <p:sp>
        <p:nvSpPr>
          <p:cNvPr id="699" name="TextShape 5"/>
          <p:cNvSpPr txBox="1"/>
          <p:nvPr/>
        </p:nvSpPr>
        <p:spPr>
          <a:xfrm>
            <a:off x="7433280" y="2196000"/>
            <a:ext cx="3511800" cy="378720"/>
          </a:xfrm>
          <a:prstGeom prst="rect">
            <a:avLst/>
          </a:prstGeom>
          <a:noFill/>
          <a:ln w="0">
            <a:noFill/>
          </a:ln>
        </p:spPr>
        <p:txBody>
          <a:bodyPr lIns="0" rIns="0" tIns="0" bIns="0" anchor="b">
            <a:noAutofit/>
          </a:bodyPr>
          <a:p>
            <a:pPr>
              <a:lnSpc>
                <a:spcPct val="100000"/>
              </a:lnSpc>
              <a:spcAft>
                <a:spcPts val="499"/>
              </a:spcAft>
              <a:tabLst>
                <a:tab algn="l" pos="0"/>
              </a:tabLst>
            </a:pPr>
            <a:r>
              <a:rPr b="0" lang="en" sz="800" spc="-1" strike="noStrike">
                <a:solidFill>
                  <a:srgbClr val="ee0000"/>
                </a:solidFill>
                <a:latin typeface="Red Hat Text Medium"/>
                <a:ea typeface="Red Hat Text Medium"/>
              </a:rPr>
              <a:t>Fireside chats</a:t>
            </a:r>
            <a:endParaRPr b="0" lang="en-IN" sz="800" spc="-1" strike="noStrike">
              <a:latin typeface="Arial"/>
            </a:endParaRPr>
          </a:p>
        </p:txBody>
      </p:sp>
      <p:sp>
        <p:nvSpPr>
          <p:cNvPr id="700" name="TextShape 6"/>
          <p:cNvSpPr txBox="1"/>
          <p:nvPr/>
        </p:nvSpPr>
        <p:spPr>
          <a:xfrm>
            <a:off x="7433280" y="4041720"/>
            <a:ext cx="3511800" cy="378720"/>
          </a:xfrm>
          <a:prstGeom prst="rect">
            <a:avLst/>
          </a:prstGeom>
          <a:noFill/>
          <a:ln w="0">
            <a:noFill/>
          </a:ln>
        </p:spPr>
        <p:txBody>
          <a:bodyPr lIns="0" rIns="0" tIns="0" bIns="0" anchor="b">
            <a:noAutofit/>
          </a:bodyPr>
          <a:p>
            <a:pPr>
              <a:lnSpc>
                <a:spcPct val="100000"/>
              </a:lnSpc>
              <a:spcAft>
                <a:spcPts val="499"/>
              </a:spcAft>
              <a:tabLst>
                <a:tab algn="l" pos="0"/>
              </a:tabLst>
            </a:pPr>
            <a:r>
              <a:rPr b="0" lang="en" sz="800" spc="-1" strike="noStrike">
                <a:solidFill>
                  <a:srgbClr val="ee0000"/>
                </a:solidFill>
                <a:latin typeface="Red Hat Text Medium"/>
                <a:ea typeface="Red Hat Text Medium"/>
              </a:rPr>
              <a:t>Community Q &amp; A sessions</a:t>
            </a:r>
            <a:endParaRPr b="0" lang="en-IN" sz="800" spc="-1" strike="noStrike">
              <a:latin typeface="Arial"/>
            </a:endParaRPr>
          </a:p>
        </p:txBody>
      </p:sp>
      <p:sp>
        <p:nvSpPr>
          <p:cNvPr id="701" name="TextShape 7"/>
          <p:cNvSpPr txBox="1"/>
          <p:nvPr/>
        </p:nvSpPr>
        <p:spPr>
          <a:xfrm>
            <a:off x="3198600" y="2706840"/>
            <a:ext cx="3511800" cy="1190520"/>
          </a:xfrm>
          <a:prstGeom prst="rect">
            <a:avLst/>
          </a:prstGeom>
          <a:noFill/>
          <a:ln w="0">
            <a:noFill/>
          </a:ln>
        </p:spPr>
        <p:txBody>
          <a:bodyPr lIns="0" rIns="0" tIns="0" bIns="0">
            <a:noAutofit/>
          </a:bodyPr>
          <a:p>
            <a:pPr>
              <a:lnSpc>
                <a:spcPct val="115000"/>
              </a:lnSpc>
              <a:spcAft>
                <a:spcPts val="499"/>
              </a:spcAft>
              <a:tabLst>
                <a:tab algn="l" pos="0"/>
              </a:tabLst>
            </a:pPr>
            <a:r>
              <a:rPr b="0" lang="en" sz="1400" spc="-1" strike="noStrike">
                <a:solidFill>
                  <a:srgbClr val="000000"/>
                </a:solidFill>
                <a:latin typeface="Red Hat Text"/>
                <a:ea typeface="Red Hat Text"/>
              </a:rPr>
              <a:t>Easily accessible, always-on forms for collecting written feedback from users and contributors</a:t>
            </a:r>
            <a:endParaRPr b="0" lang="en-IN" sz="1400" spc="-1" strike="noStrike">
              <a:latin typeface="Arial"/>
            </a:endParaRPr>
          </a:p>
        </p:txBody>
      </p:sp>
      <p:sp>
        <p:nvSpPr>
          <p:cNvPr id="702" name="TextShape 8"/>
          <p:cNvSpPr txBox="1"/>
          <p:nvPr/>
        </p:nvSpPr>
        <p:spPr>
          <a:xfrm>
            <a:off x="3198240" y="2196000"/>
            <a:ext cx="3511800" cy="378720"/>
          </a:xfrm>
          <a:prstGeom prst="rect">
            <a:avLst/>
          </a:prstGeom>
          <a:noFill/>
          <a:ln w="0">
            <a:noFill/>
          </a:ln>
        </p:spPr>
        <p:txBody>
          <a:bodyPr lIns="0" rIns="0" tIns="0" bIns="0" anchor="b">
            <a:noAutofit/>
          </a:bodyPr>
          <a:p>
            <a:pPr>
              <a:lnSpc>
                <a:spcPct val="100000"/>
              </a:lnSpc>
              <a:spcAft>
                <a:spcPts val="499"/>
              </a:spcAft>
              <a:tabLst>
                <a:tab algn="l" pos="0"/>
              </a:tabLst>
            </a:pPr>
            <a:r>
              <a:rPr b="0" lang="en" sz="800" spc="-1" strike="noStrike">
                <a:solidFill>
                  <a:srgbClr val="ee0000"/>
                </a:solidFill>
                <a:latin typeface="Red Hat Text Medium"/>
                <a:ea typeface="Red Hat Text Medium"/>
              </a:rPr>
              <a:t>Open feedback forms</a:t>
            </a:r>
            <a:endParaRPr b="0" lang="en-IN" sz="800" spc="-1" strike="noStrike">
              <a:latin typeface="Arial"/>
            </a:endParaRPr>
          </a:p>
        </p:txBody>
      </p:sp>
      <p:sp>
        <p:nvSpPr>
          <p:cNvPr id="703" name="TextShape 9"/>
          <p:cNvSpPr txBox="1"/>
          <p:nvPr/>
        </p:nvSpPr>
        <p:spPr>
          <a:xfrm>
            <a:off x="3198240" y="4041720"/>
            <a:ext cx="3511800" cy="378720"/>
          </a:xfrm>
          <a:prstGeom prst="rect">
            <a:avLst/>
          </a:prstGeom>
          <a:noFill/>
          <a:ln w="0">
            <a:noFill/>
          </a:ln>
        </p:spPr>
        <p:txBody>
          <a:bodyPr lIns="0" rIns="0" tIns="0" bIns="0" anchor="b">
            <a:noAutofit/>
          </a:bodyPr>
          <a:p>
            <a:pPr>
              <a:lnSpc>
                <a:spcPct val="100000"/>
              </a:lnSpc>
              <a:spcAft>
                <a:spcPts val="499"/>
              </a:spcAft>
              <a:tabLst>
                <a:tab algn="l" pos="0"/>
              </a:tabLst>
            </a:pPr>
            <a:r>
              <a:rPr b="0" lang="en" sz="800" spc="-1" strike="noStrike">
                <a:solidFill>
                  <a:srgbClr val="ee0000"/>
                </a:solidFill>
                <a:latin typeface="Red Hat Text Medium"/>
                <a:ea typeface="Red Hat Text Medium"/>
              </a:rPr>
              <a:t>Community calls</a:t>
            </a:r>
            <a:endParaRPr b="0" lang="en-IN" sz="800" spc="-1" strike="noStrike">
              <a:latin typeface="Arial"/>
            </a:endParaRPr>
          </a:p>
        </p:txBody>
      </p:sp>
      <p:sp>
        <p:nvSpPr>
          <p:cNvPr id="704" name="TextShape 10"/>
          <p:cNvSpPr txBox="1"/>
          <p:nvPr/>
        </p:nvSpPr>
        <p:spPr>
          <a:xfrm>
            <a:off x="7433280" y="4536720"/>
            <a:ext cx="3511800" cy="1190520"/>
          </a:xfrm>
          <a:prstGeom prst="rect">
            <a:avLst/>
          </a:prstGeom>
          <a:noFill/>
          <a:ln w="0">
            <a:noFill/>
          </a:ln>
        </p:spPr>
        <p:txBody>
          <a:bodyPr lIns="0" rIns="0" tIns="0" bIns="0">
            <a:noAutofit/>
          </a:bodyPr>
          <a:p>
            <a:pPr>
              <a:lnSpc>
                <a:spcPct val="115000"/>
              </a:lnSpc>
              <a:spcAft>
                <a:spcPts val="499"/>
              </a:spcAft>
              <a:tabLst>
                <a:tab algn="l" pos="0"/>
              </a:tabLst>
            </a:pPr>
            <a:r>
              <a:rPr b="0" lang="en" sz="1400" spc="-1" strike="noStrike">
                <a:solidFill>
                  <a:srgbClr val="000000"/>
                </a:solidFill>
                <a:latin typeface="Red Hat Text"/>
                <a:ea typeface="Red Hat Text"/>
              </a:rPr>
              <a:t>Community-driven, "ask me anything" - style events in which community members submit and vote on questions for leaders</a:t>
            </a:r>
            <a:endParaRPr b="0" lang="en-IN" sz="1400" spc="-1" strike="noStrike">
              <a:latin typeface="Arial"/>
            </a:endParaRPr>
          </a:p>
        </p:txBody>
      </p:sp>
      <p:pic>
        <p:nvPicPr>
          <p:cNvPr id="705" name="Google Shape;2418;p162" descr=""/>
          <p:cNvPicPr/>
          <p:nvPr/>
        </p:nvPicPr>
        <p:blipFill>
          <a:blip r:embed="rId2"/>
          <a:srcRect l="3273" t="0" r="72667" b="0"/>
          <a:stretch/>
        </p:blipFill>
        <p:spPr>
          <a:xfrm>
            <a:off x="0" y="0"/>
            <a:ext cx="1649520" cy="68576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E1B926BF-B4D4-48C1-BD24-937924DA03CB}"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707" name="CustomShape 2"/>
          <p:cNvSpPr/>
          <p:nvPr/>
        </p:nvSpPr>
        <p:spPr>
          <a:xfrm>
            <a:off x="4173120" y="888120"/>
            <a:ext cx="5628600" cy="69552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0"/>
              </a:tabLst>
            </a:pPr>
            <a:r>
              <a:rPr b="0" lang="en" sz="3000" spc="-1" strike="noStrike">
                <a:solidFill>
                  <a:srgbClr val="ee0000"/>
                </a:solidFill>
                <a:latin typeface="Red Hat Display"/>
                <a:ea typeface="Red Hat Display"/>
              </a:rPr>
              <a:t>Measuring success</a:t>
            </a:r>
            <a:endParaRPr b="0" lang="en-IN" sz="3000" spc="-1" strike="noStrike">
              <a:latin typeface="Arial"/>
            </a:endParaRPr>
          </a:p>
        </p:txBody>
      </p:sp>
      <p:sp>
        <p:nvSpPr>
          <p:cNvPr id="708" name="TextShape 3"/>
          <p:cNvSpPr txBox="1"/>
          <p:nvPr/>
        </p:nvSpPr>
        <p:spPr>
          <a:xfrm>
            <a:off x="3200760" y="4290480"/>
            <a:ext cx="5904720" cy="933120"/>
          </a:xfrm>
          <a:prstGeom prst="rect">
            <a:avLst/>
          </a:prstGeom>
          <a:noFill/>
          <a:ln w="0">
            <a:noFill/>
          </a:ln>
        </p:spPr>
        <p:txBody>
          <a:bodyPr lIns="0" rIns="0" tIns="0" bIns="0">
            <a:noAutofit/>
          </a:bodyPr>
          <a:p>
            <a:pPr>
              <a:lnSpc>
                <a:spcPct val="115000"/>
              </a:lnSpc>
              <a:spcAft>
                <a:spcPts val="499"/>
              </a:spcAft>
              <a:tabLst>
                <a:tab algn="l" pos="0"/>
              </a:tabLst>
            </a:pPr>
            <a:r>
              <a:rPr b="0" lang="en" sz="1400" spc="-1" strike="noStrike">
                <a:solidFill>
                  <a:srgbClr val="000000"/>
                </a:solidFill>
                <a:latin typeface="Red Hat Text"/>
                <a:ea typeface="Red Hat Text"/>
              </a:rPr>
              <a:t>How will you explain the value of working with your community to others in your organization?</a:t>
            </a:r>
            <a:endParaRPr b="0" lang="en-IN" sz="1400" spc="-1" strike="noStrike">
              <a:latin typeface="Arial"/>
            </a:endParaRPr>
          </a:p>
        </p:txBody>
      </p:sp>
      <p:sp>
        <p:nvSpPr>
          <p:cNvPr id="709" name="TextShape 4"/>
          <p:cNvSpPr txBox="1"/>
          <p:nvPr/>
        </p:nvSpPr>
        <p:spPr>
          <a:xfrm>
            <a:off x="3200760" y="2846160"/>
            <a:ext cx="5904720" cy="933120"/>
          </a:xfrm>
          <a:prstGeom prst="rect">
            <a:avLst/>
          </a:prstGeom>
          <a:noFill/>
          <a:ln w="0">
            <a:noFill/>
          </a:ln>
        </p:spPr>
        <p:txBody>
          <a:bodyPr lIns="0" rIns="0" tIns="0" bIns="0">
            <a:noAutofit/>
          </a:bodyPr>
          <a:p>
            <a:pPr>
              <a:lnSpc>
                <a:spcPct val="115000"/>
              </a:lnSpc>
              <a:spcAft>
                <a:spcPts val="499"/>
              </a:spcAft>
              <a:tabLst>
                <a:tab algn="l" pos="0"/>
              </a:tabLst>
            </a:pPr>
            <a:r>
              <a:rPr b="0" lang="en" sz="1400" spc="-1" strike="noStrike">
                <a:solidFill>
                  <a:srgbClr val="000000"/>
                </a:solidFill>
                <a:latin typeface="Red Hat Text"/>
                <a:ea typeface="Red Hat Text"/>
              </a:rPr>
              <a:t>How will you narrate your community's success in achieving its mission and objectives?</a:t>
            </a:r>
            <a:endParaRPr b="0" lang="en-IN" sz="1400" spc="-1" strike="noStrike">
              <a:latin typeface="Arial"/>
            </a:endParaRPr>
          </a:p>
        </p:txBody>
      </p:sp>
      <p:sp>
        <p:nvSpPr>
          <p:cNvPr id="710" name="TextShape 5"/>
          <p:cNvSpPr txBox="1"/>
          <p:nvPr/>
        </p:nvSpPr>
        <p:spPr>
          <a:xfrm>
            <a:off x="3200760" y="2401200"/>
            <a:ext cx="5904720" cy="378720"/>
          </a:xfrm>
          <a:prstGeom prst="rect">
            <a:avLst/>
          </a:prstGeom>
          <a:noFill/>
          <a:ln w="0">
            <a:noFill/>
          </a:ln>
        </p:spPr>
        <p:txBody>
          <a:bodyPr lIns="0" rIns="0" tIns="0" bIns="0" anchor="b">
            <a:noAutofit/>
          </a:bodyPr>
          <a:p>
            <a:pPr>
              <a:lnSpc>
                <a:spcPct val="100000"/>
              </a:lnSpc>
              <a:spcAft>
                <a:spcPts val="499"/>
              </a:spcAft>
              <a:tabLst>
                <a:tab algn="l" pos="0"/>
              </a:tabLst>
            </a:pPr>
            <a:r>
              <a:rPr b="0" lang="en" sz="800" spc="-1" strike="noStrike">
                <a:solidFill>
                  <a:srgbClr val="ee0000"/>
                </a:solidFill>
                <a:latin typeface="Red Hat Text Medium"/>
                <a:ea typeface="Red Hat Text Medium"/>
              </a:rPr>
              <a:t>Communicating success with the community</a:t>
            </a:r>
            <a:endParaRPr b="0" lang="en-IN" sz="800" spc="-1" strike="noStrike">
              <a:latin typeface="Arial"/>
            </a:endParaRPr>
          </a:p>
        </p:txBody>
      </p:sp>
      <p:sp>
        <p:nvSpPr>
          <p:cNvPr id="711" name="TextShape 6"/>
          <p:cNvSpPr txBox="1"/>
          <p:nvPr/>
        </p:nvSpPr>
        <p:spPr>
          <a:xfrm>
            <a:off x="3200760" y="3845520"/>
            <a:ext cx="5904720" cy="378720"/>
          </a:xfrm>
          <a:prstGeom prst="rect">
            <a:avLst/>
          </a:prstGeom>
          <a:noFill/>
          <a:ln w="0">
            <a:noFill/>
          </a:ln>
        </p:spPr>
        <p:txBody>
          <a:bodyPr lIns="0" rIns="0" tIns="0" bIns="0" anchor="b">
            <a:noAutofit/>
          </a:bodyPr>
          <a:p>
            <a:pPr>
              <a:lnSpc>
                <a:spcPct val="100000"/>
              </a:lnSpc>
              <a:spcAft>
                <a:spcPts val="499"/>
              </a:spcAft>
              <a:tabLst>
                <a:tab algn="l" pos="0"/>
              </a:tabLst>
            </a:pPr>
            <a:r>
              <a:rPr b="0" lang="en" sz="800" spc="-1" strike="noStrike">
                <a:solidFill>
                  <a:srgbClr val="ee0000"/>
                </a:solidFill>
                <a:latin typeface="Red Hat Text Medium"/>
                <a:ea typeface="Red Hat Text Medium"/>
              </a:rPr>
              <a:t>Communicating success with organizational stakeholders</a:t>
            </a:r>
            <a:endParaRPr b="0" lang="en-IN" sz="800" spc="-1" strike="noStrike">
              <a:latin typeface="Arial"/>
            </a:endParaRPr>
          </a:p>
        </p:txBody>
      </p:sp>
      <p:pic>
        <p:nvPicPr>
          <p:cNvPr id="712" name="Google Shape;2429;p163" descr=""/>
          <p:cNvPicPr/>
          <p:nvPr/>
        </p:nvPicPr>
        <p:blipFill>
          <a:blip r:embed="rId1"/>
          <a:stretch/>
        </p:blipFill>
        <p:spPr>
          <a:xfrm>
            <a:off x="3200760" y="888120"/>
            <a:ext cx="695520" cy="695520"/>
          </a:xfrm>
          <a:prstGeom prst="rect">
            <a:avLst/>
          </a:prstGeom>
          <a:ln w="0">
            <a:noFill/>
          </a:ln>
        </p:spPr>
      </p:pic>
      <p:pic>
        <p:nvPicPr>
          <p:cNvPr id="713" name="Google Shape;2430;p163" descr=""/>
          <p:cNvPicPr/>
          <p:nvPr/>
        </p:nvPicPr>
        <p:blipFill>
          <a:blip r:embed="rId2"/>
          <a:srcRect l="3273" t="0" r="72667" b="0"/>
          <a:stretch/>
        </p:blipFill>
        <p:spPr>
          <a:xfrm>
            <a:off x="0" y="0"/>
            <a:ext cx="1649520" cy="68576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CustomShape 1"/>
          <p:cNvSpPr/>
          <p:nvPr/>
        </p:nvSpPr>
        <p:spPr>
          <a:xfrm>
            <a:off x="5246640" y="2651760"/>
            <a:ext cx="6748560" cy="1554120"/>
          </a:xfrm>
          <a:prstGeom prst="rect">
            <a:avLst/>
          </a:prstGeom>
          <a:noFill/>
          <a:ln w="0">
            <a:noFill/>
          </a:ln>
        </p:spPr>
        <p:style>
          <a:lnRef idx="0"/>
          <a:fillRef idx="0"/>
          <a:effectRef idx="0"/>
          <a:fontRef idx="minor"/>
        </p:style>
        <p:txBody>
          <a:bodyPr tIns="91440" bIns="91440" anchor="ctr">
            <a:noAutofit/>
          </a:bodyPr>
          <a:p>
            <a:pPr algn="r">
              <a:lnSpc>
                <a:spcPct val="130000"/>
              </a:lnSpc>
              <a:tabLst>
                <a:tab algn="l" pos="0"/>
              </a:tabLst>
            </a:pPr>
            <a:r>
              <a:rPr b="0" lang="en" sz="2400" spc="-1" strike="noStrike">
                <a:solidFill>
                  <a:srgbClr val="000000"/>
                </a:solidFill>
                <a:latin typeface="Red Hat Display"/>
                <a:ea typeface="Red Hat Display"/>
              </a:rPr>
              <a:t>You are now assuming </a:t>
            </a:r>
            <a:r>
              <a:rPr b="0" lang="en" sz="2400" spc="-1" strike="noStrike">
                <a:solidFill>
                  <a:srgbClr val="ee0000"/>
                </a:solidFill>
                <a:latin typeface="Red Hat Display"/>
                <a:ea typeface="Red Hat Display"/>
              </a:rPr>
              <a:t>increased responsibility</a:t>
            </a:r>
            <a:r>
              <a:rPr b="0" lang="en" sz="2400" spc="-1" strike="noStrike">
                <a:solidFill>
                  <a:srgbClr val="000000"/>
                </a:solidFill>
                <a:latin typeface="Red Hat Display"/>
                <a:ea typeface="Red Hat Display"/>
              </a:rPr>
              <a:t> for an open source project's </a:t>
            </a:r>
            <a:r>
              <a:rPr b="0" lang="en" sz="2400" spc="-1" strike="noStrike">
                <a:solidFill>
                  <a:srgbClr val="ee0000"/>
                </a:solidFill>
                <a:latin typeface="Red Hat Display"/>
                <a:ea typeface="Red Hat Display"/>
              </a:rPr>
              <a:t>success or failure</a:t>
            </a:r>
            <a:r>
              <a:rPr b="0" lang="en" sz="2400" spc="-1" strike="noStrike">
                <a:solidFill>
                  <a:srgbClr val="000000"/>
                </a:solidFill>
                <a:latin typeface="Red Hat Display"/>
                <a:ea typeface="Red Hat Display"/>
              </a:rPr>
              <a:t>.</a:t>
            </a:r>
            <a:endParaRPr b="0" lang="en-IN" sz="2400" spc="-1" strike="noStrike">
              <a:latin typeface="Arial"/>
            </a:endParaRPr>
          </a:p>
        </p:txBody>
      </p:sp>
      <p:pic>
        <p:nvPicPr>
          <p:cNvPr id="562" name="Google Shape;2175;p137" descr=""/>
          <p:cNvPicPr/>
          <p:nvPr/>
        </p:nvPicPr>
        <p:blipFill>
          <a:blip r:embed="rId1"/>
          <a:srcRect l="0" t="0" r="40228" b="0"/>
          <a:stretch/>
        </p:blipFill>
        <p:spPr>
          <a:xfrm>
            <a:off x="-14760" y="-14760"/>
            <a:ext cx="4098600" cy="685764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594F097D-5263-4EA0-91E5-3D3B2451CA4B}"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715" name="CustomShape 2"/>
          <p:cNvSpPr/>
          <p:nvPr/>
        </p:nvSpPr>
        <p:spPr>
          <a:xfrm>
            <a:off x="735480" y="3813840"/>
            <a:ext cx="3621960" cy="6955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3000" spc="-1" strike="noStrike">
                <a:solidFill>
                  <a:srgbClr val="ee0000"/>
                </a:solidFill>
                <a:latin typeface="Red Hat Display"/>
                <a:ea typeface="Red Hat Display"/>
              </a:rPr>
              <a:t>Measuring success</a:t>
            </a:r>
            <a:endParaRPr b="0" lang="en-IN" sz="3000" spc="-1" strike="noStrike">
              <a:latin typeface="Arial"/>
            </a:endParaRPr>
          </a:p>
        </p:txBody>
      </p:sp>
      <p:pic>
        <p:nvPicPr>
          <p:cNvPr id="716" name="Google Shape;2437;p164" descr=""/>
          <p:cNvPicPr/>
          <p:nvPr/>
        </p:nvPicPr>
        <p:blipFill>
          <a:blip r:embed="rId1"/>
          <a:stretch/>
        </p:blipFill>
        <p:spPr>
          <a:xfrm>
            <a:off x="1958040" y="2348280"/>
            <a:ext cx="1176840" cy="1176840"/>
          </a:xfrm>
          <a:prstGeom prst="rect">
            <a:avLst/>
          </a:prstGeom>
          <a:ln w="0">
            <a:noFill/>
          </a:ln>
        </p:spPr>
      </p:pic>
      <p:sp>
        <p:nvSpPr>
          <p:cNvPr id="717" name="CustomShape 3"/>
          <p:cNvSpPr/>
          <p:nvPr/>
        </p:nvSpPr>
        <p:spPr>
          <a:xfrm>
            <a:off x="4819680" y="898200"/>
            <a:ext cx="360" cy="5060880"/>
          </a:xfrm>
          <a:custGeom>
            <a:avLst/>
            <a:gdLst/>
            <a:ahLst/>
            <a:rect l="l" t="t" r="r" b="b"/>
            <a:pathLst>
              <a:path w="21600" h="21600">
                <a:moveTo>
                  <a:pt x="0" y="0"/>
                </a:moveTo>
                <a:lnTo>
                  <a:pt x="21600" y="21600"/>
                </a:lnTo>
              </a:path>
            </a:pathLst>
          </a:custGeom>
          <a:noFill/>
          <a:ln w="9525">
            <a:solidFill>
              <a:schemeClr val="accent6"/>
            </a:solidFill>
            <a:prstDash val="dot"/>
            <a:round/>
          </a:ln>
        </p:spPr>
        <p:style>
          <a:lnRef idx="0"/>
          <a:fillRef idx="0"/>
          <a:effectRef idx="0"/>
          <a:fontRef idx="minor"/>
        </p:style>
      </p:sp>
      <p:sp>
        <p:nvSpPr>
          <p:cNvPr id="718" name="CustomShape 4"/>
          <p:cNvSpPr/>
          <p:nvPr/>
        </p:nvSpPr>
        <p:spPr>
          <a:xfrm>
            <a:off x="5574240" y="909360"/>
            <a:ext cx="6056280" cy="6289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2200" spc="-1" strike="noStrike">
                <a:solidFill>
                  <a:srgbClr val="ee0000"/>
                </a:solidFill>
                <a:latin typeface="Red Hat Display"/>
                <a:ea typeface="Red Hat Display"/>
              </a:rPr>
              <a:t>Tracking technical contributions</a:t>
            </a:r>
            <a:endParaRPr b="0" lang="en-IN" sz="2200" spc="-1" strike="noStrike">
              <a:latin typeface="Arial"/>
            </a:endParaRPr>
          </a:p>
        </p:txBody>
      </p:sp>
      <p:sp>
        <p:nvSpPr>
          <p:cNvPr id="719" name="CustomShape 5"/>
          <p:cNvSpPr/>
          <p:nvPr/>
        </p:nvSpPr>
        <p:spPr>
          <a:xfrm>
            <a:off x="5904000" y="2239560"/>
            <a:ext cx="1879560" cy="25704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Code commits</a:t>
            </a:r>
            <a:endParaRPr b="0" lang="en-IN" sz="1400" spc="-1" strike="noStrike">
              <a:latin typeface="Arial"/>
            </a:endParaRPr>
          </a:p>
        </p:txBody>
      </p:sp>
      <p:sp>
        <p:nvSpPr>
          <p:cNvPr id="720" name="CustomShape 6"/>
          <p:cNvSpPr/>
          <p:nvPr/>
        </p:nvSpPr>
        <p:spPr>
          <a:xfrm>
            <a:off x="5574240" y="3647160"/>
            <a:ext cx="2839320" cy="25704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Pull requests to code base</a:t>
            </a:r>
            <a:endParaRPr b="0" lang="en-IN" sz="1400" spc="-1" strike="noStrike">
              <a:latin typeface="Arial"/>
            </a:endParaRPr>
          </a:p>
        </p:txBody>
      </p:sp>
      <p:sp>
        <p:nvSpPr>
          <p:cNvPr id="721" name="CustomShape 7"/>
          <p:cNvSpPr/>
          <p:nvPr/>
        </p:nvSpPr>
        <p:spPr>
          <a:xfrm>
            <a:off x="8218080" y="2619360"/>
            <a:ext cx="2747880" cy="25704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Number of code reviews</a:t>
            </a:r>
            <a:endParaRPr b="0" lang="en-IN" sz="1400" spc="-1" strike="noStrike">
              <a:latin typeface="Arial"/>
            </a:endParaRPr>
          </a:p>
        </p:txBody>
      </p:sp>
      <p:sp>
        <p:nvSpPr>
          <p:cNvPr id="722" name="CustomShape 8"/>
          <p:cNvSpPr/>
          <p:nvPr/>
        </p:nvSpPr>
        <p:spPr>
          <a:xfrm>
            <a:off x="8121240" y="4102560"/>
            <a:ext cx="1879560" cy="25704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Issues triaged</a:t>
            </a:r>
            <a:endParaRPr b="0" lang="en-IN" sz="1400" spc="-1" strike="noStrike">
              <a:latin typeface="Arial"/>
            </a:endParaRPr>
          </a:p>
        </p:txBody>
      </p:sp>
      <p:sp>
        <p:nvSpPr>
          <p:cNvPr id="723" name="CustomShape 9"/>
          <p:cNvSpPr/>
          <p:nvPr/>
        </p:nvSpPr>
        <p:spPr>
          <a:xfrm>
            <a:off x="7096320" y="3032640"/>
            <a:ext cx="1546920" cy="25704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Issues filed</a:t>
            </a:r>
            <a:endParaRPr b="0" lang="en-IN" sz="1400" spc="-1" strike="noStrike">
              <a:latin typeface="Arial"/>
            </a:endParaRPr>
          </a:p>
        </p:txBody>
      </p:sp>
      <p:sp>
        <p:nvSpPr>
          <p:cNvPr id="724" name="CustomShape 10"/>
          <p:cNvSpPr/>
          <p:nvPr/>
        </p:nvSpPr>
        <p:spPr>
          <a:xfrm>
            <a:off x="6764760" y="4675320"/>
            <a:ext cx="2747880" cy="25704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Frequency of code commits</a:t>
            </a:r>
            <a:endParaRPr b="0" lang="en-IN" sz="1400" spc="-1" strike="noStrike">
              <a:latin typeface="Arial"/>
            </a:endParaRPr>
          </a:p>
        </p:txBody>
      </p:sp>
      <p:sp>
        <p:nvSpPr>
          <p:cNvPr id="725" name="CustomShape 11"/>
          <p:cNvSpPr/>
          <p:nvPr/>
        </p:nvSpPr>
        <p:spPr>
          <a:xfrm>
            <a:off x="8643600" y="5508720"/>
            <a:ext cx="2747880" cy="25704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Frequency of code merges</a:t>
            </a:r>
            <a:endParaRPr b="0" lang="en-IN" sz="1400" spc="-1" strike="noStrike">
              <a:latin typeface="Arial"/>
            </a:endParaRPr>
          </a:p>
        </p:txBody>
      </p:sp>
      <p:sp>
        <p:nvSpPr>
          <p:cNvPr id="726" name="CustomShape 12"/>
          <p:cNvSpPr/>
          <p:nvPr/>
        </p:nvSpPr>
        <p:spPr>
          <a:xfrm>
            <a:off x="5578560" y="5349600"/>
            <a:ext cx="2530440" cy="25704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Increases to contributor base</a:t>
            </a:r>
            <a:endParaRPr b="0" lang="en-IN" sz="1400" spc="-1" strike="noStrike">
              <a:latin typeface="Arial"/>
            </a:endParaRPr>
          </a:p>
        </p:txBody>
      </p:sp>
      <p:sp>
        <p:nvSpPr>
          <p:cNvPr id="727" name="CustomShape 13"/>
          <p:cNvSpPr/>
          <p:nvPr/>
        </p:nvSpPr>
        <p:spPr>
          <a:xfrm>
            <a:off x="8766720" y="3329640"/>
            <a:ext cx="3032640" cy="25704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Number of documents created</a:t>
            </a:r>
            <a:endParaRPr b="0" lang="en-IN" sz="1400" spc="-1" strike="noStrike">
              <a:latin typeface="Arial"/>
            </a:endParaRPr>
          </a:p>
        </p:txBody>
      </p:sp>
      <p:sp>
        <p:nvSpPr>
          <p:cNvPr id="728" name="CustomShape 14"/>
          <p:cNvSpPr/>
          <p:nvPr/>
        </p:nvSpPr>
        <p:spPr>
          <a:xfrm>
            <a:off x="7917120" y="1709280"/>
            <a:ext cx="2424240" cy="25704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New designs contributed</a:t>
            </a:r>
            <a:endParaRPr b="0" lang="en-IN" sz="1400" spc="-1" strike="noStrike">
              <a:latin typeface="Arial"/>
            </a:endParaRPr>
          </a:p>
        </p:txBody>
      </p:sp>
    </p:spTree>
  </p:cSld>
  <mc:AlternateContent>
    <mc:Choice Requires="p14">
      <p:transition spd="slow" p14:dur="2000"/>
    </mc:Choice>
    <mc:Fallback>
      <p:transition spd="slow"/>
    </mc:Fallback>
  </mc:AlternateContent>
  <p:timing>
    <p:tnLst>
      <p:par>
        <p:cTn id="173" dur="indefinite" restart="never" nodeType="tmRoot">
          <p:childTnLst>
            <p:seq>
              <p:cTn id="174" dur="indefinite" nodeType="mainSeq">
                <p:childTnLst>
                  <p:par>
                    <p:cTn id="175" fill="hold">
                      <p:stCondLst>
                        <p:cond delay="0"/>
                      </p:stCondLst>
                      <p:childTnLst>
                        <p:par>
                          <p:cTn id="176" fill="hold">
                            <p:stCondLst>
                              <p:cond delay="0"/>
                            </p:stCondLst>
                            <p:childTnLst>
                              <p:par>
                                <p:cTn id="177" nodeType="afterEffect" fill="hold" presetClass="entr" presetID="10">
                                  <p:stCondLst>
                                    <p:cond delay="0"/>
                                  </p:stCondLst>
                                  <p:childTnLst>
                                    <p:set>
                                      <p:cBhvr>
                                        <p:cTn id="178" dur="1" fill="hold">
                                          <p:stCondLst>
                                            <p:cond delay="0"/>
                                          </p:stCondLst>
                                        </p:cTn>
                                        <p:tgtEl>
                                          <p:spTgt spid="719"/>
                                        </p:tgtEl>
                                        <p:attrNameLst>
                                          <p:attrName>style.visibility</p:attrName>
                                        </p:attrNameLst>
                                      </p:cBhvr>
                                      <p:to>
                                        <p:strVal val="visible"/>
                                      </p:to>
                                    </p:set>
                                    <p:animEffect filter="fade" transition="in">
                                      <p:cBhvr additive="repl">
                                        <p:cTn id="179" dur="1000"/>
                                        <p:tgtEl>
                                          <p:spTgt spid="719"/>
                                        </p:tgtEl>
                                      </p:cBhvr>
                                    </p:animEffect>
                                  </p:childTnLst>
                                </p:cTn>
                              </p:par>
                            </p:childTnLst>
                          </p:cTn>
                        </p:par>
                        <p:par>
                          <p:cTn id="180" fill="hold">
                            <p:stCondLst>
                              <p:cond delay="1000"/>
                            </p:stCondLst>
                            <p:childTnLst>
                              <p:par>
                                <p:cTn id="181" nodeType="afterEffect" fill="hold" presetClass="entr" presetID="10">
                                  <p:stCondLst>
                                    <p:cond delay="0"/>
                                  </p:stCondLst>
                                  <p:childTnLst>
                                    <p:set>
                                      <p:cBhvr>
                                        <p:cTn id="182" dur="1" fill="hold">
                                          <p:stCondLst>
                                            <p:cond delay="0"/>
                                          </p:stCondLst>
                                        </p:cTn>
                                        <p:tgtEl>
                                          <p:spTgt spid="728"/>
                                        </p:tgtEl>
                                        <p:attrNameLst>
                                          <p:attrName>style.visibility</p:attrName>
                                        </p:attrNameLst>
                                      </p:cBhvr>
                                      <p:to>
                                        <p:strVal val="visible"/>
                                      </p:to>
                                    </p:set>
                                    <p:animEffect filter="fade" transition="in">
                                      <p:cBhvr additive="repl">
                                        <p:cTn id="183" dur="1000"/>
                                        <p:tgtEl>
                                          <p:spTgt spid="728"/>
                                        </p:tgtEl>
                                      </p:cBhvr>
                                    </p:animEffect>
                                  </p:childTnLst>
                                </p:cTn>
                              </p:par>
                            </p:childTnLst>
                          </p:cTn>
                        </p:par>
                        <p:par>
                          <p:cTn id="184" fill="hold">
                            <p:stCondLst>
                              <p:cond delay="2000"/>
                            </p:stCondLst>
                            <p:childTnLst>
                              <p:par>
                                <p:cTn id="185" nodeType="afterEffect" fill="hold" presetClass="entr" presetID="10">
                                  <p:stCondLst>
                                    <p:cond delay="0"/>
                                  </p:stCondLst>
                                  <p:childTnLst>
                                    <p:set>
                                      <p:cBhvr>
                                        <p:cTn id="186" dur="1" fill="hold">
                                          <p:stCondLst>
                                            <p:cond delay="0"/>
                                          </p:stCondLst>
                                        </p:cTn>
                                        <p:tgtEl>
                                          <p:spTgt spid="722"/>
                                        </p:tgtEl>
                                        <p:attrNameLst>
                                          <p:attrName>style.visibility</p:attrName>
                                        </p:attrNameLst>
                                      </p:cBhvr>
                                      <p:to>
                                        <p:strVal val="visible"/>
                                      </p:to>
                                    </p:set>
                                    <p:animEffect filter="fade" transition="in">
                                      <p:cBhvr additive="repl">
                                        <p:cTn id="187" dur="1000"/>
                                        <p:tgtEl>
                                          <p:spTgt spid="722"/>
                                        </p:tgtEl>
                                      </p:cBhvr>
                                    </p:animEffect>
                                  </p:childTnLst>
                                </p:cTn>
                              </p:par>
                            </p:childTnLst>
                          </p:cTn>
                        </p:par>
                        <p:par>
                          <p:cTn id="188" fill="hold">
                            <p:stCondLst>
                              <p:cond delay="3000"/>
                            </p:stCondLst>
                            <p:childTnLst>
                              <p:par>
                                <p:cTn id="189" nodeType="afterEffect" fill="hold" presetClass="entr" presetID="10">
                                  <p:stCondLst>
                                    <p:cond delay="0"/>
                                  </p:stCondLst>
                                  <p:childTnLst>
                                    <p:set>
                                      <p:cBhvr>
                                        <p:cTn id="190" dur="1" fill="hold">
                                          <p:stCondLst>
                                            <p:cond delay="0"/>
                                          </p:stCondLst>
                                        </p:cTn>
                                        <p:tgtEl>
                                          <p:spTgt spid="726"/>
                                        </p:tgtEl>
                                        <p:attrNameLst>
                                          <p:attrName>style.visibility</p:attrName>
                                        </p:attrNameLst>
                                      </p:cBhvr>
                                      <p:to>
                                        <p:strVal val="visible"/>
                                      </p:to>
                                    </p:set>
                                    <p:animEffect filter="fade" transition="in">
                                      <p:cBhvr additive="repl">
                                        <p:cTn id="191" dur="1000"/>
                                        <p:tgtEl>
                                          <p:spTgt spid="726"/>
                                        </p:tgtEl>
                                      </p:cBhvr>
                                    </p:animEffect>
                                  </p:childTnLst>
                                </p:cTn>
                              </p:par>
                            </p:childTnLst>
                          </p:cTn>
                        </p:par>
                        <p:par>
                          <p:cTn id="192" fill="hold">
                            <p:stCondLst>
                              <p:cond delay="4000"/>
                            </p:stCondLst>
                            <p:childTnLst>
                              <p:par>
                                <p:cTn id="193" nodeType="afterEffect" fill="hold" presetClass="entr" presetID="10">
                                  <p:stCondLst>
                                    <p:cond delay="0"/>
                                  </p:stCondLst>
                                  <p:childTnLst>
                                    <p:set>
                                      <p:cBhvr>
                                        <p:cTn id="194" dur="1" fill="hold">
                                          <p:stCondLst>
                                            <p:cond delay="0"/>
                                          </p:stCondLst>
                                        </p:cTn>
                                        <p:tgtEl>
                                          <p:spTgt spid="727"/>
                                        </p:tgtEl>
                                        <p:attrNameLst>
                                          <p:attrName>style.visibility</p:attrName>
                                        </p:attrNameLst>
                                      </p:cBhvr>
                                      <p:to>
                                        <p:strVal val="visible"/>
                                      </p:to>
                                    </p:set>
                                    <p:animEffect filter="fade" transition="in">
                                      <p:cBhvr additive="repl">
                                        <p:cTn id="195" dur="1000"/>
                                        <p:tgtEl>
                                          <p:spTgt spid="727"/>
                                        </p:tgtEl>
                                      </p:cBhvr>
                                    </p:animEffect>
                                  </p:childTnLst>
                                </p:cTn>
                              </p:par>
                            </p:childTnLst>
                          </p:cTn>
                        </p:par>
                        <p:par>
                          <p:cTn id="196" fill="hold">
                            <p:stCondLst>
                              <p:cond delay="5000"/>
                            </p:stCondLst>
                            <p:childTnLst>
                              <p:par>
                                <p:cTn id="197" nodeType="afterEffect" fill="hold" presetClass="entr" presetID="10">
                                  <p:stCondLst>
                                    <p:cond delay="0"/>
                                  </p:stCondLst>
                                  <p:childTnLst>
                                    <p:set>
                                      <p:cBhvr>
                                        <p:cTn id="198" dur="1" fill="hold">
                                          <p:stCondLst>
                                            <p:cond delay="0"/>
                                          </p:stCondLst>
                                        </p:cTn>
                                        <p:tgtEl>
                                          <p:spTgt spid="724"/>
                                        </p:tgtEl>
                                        <p:attrNameLst>
                                          <p:attrName>style.visibility</p:attrName>
                                        </p:attrNameLst>
                                      </p:cBhvr>
                                      <p:to>
                                        <p:strVal val="visible"/>
                                      </p:to>
                                    </p:set>
                                    <p:animEffect filter="fade" transition="in">
                                      <p:cBhvr additive="repl">
                                        <p:cTn id="199" dur="1000"/>
                                        <p:tgtEl>
                                          <p:spTgt spid="724"/>
                                        </p:tgtEl>
                                      </p:cBhvr>
                                    </p:animEffect>
                                  </p:childTnLst>
                                </p:cTn>
                              </p:par>
                            </p:childTnLst>
                          </p:cTn>
                        </p:par>
                        <p:par>
                          <p:cTn id="200" fill="hold">
                            <p:stCondLst>
                              <p:cond delay="6000"/>
                            </p:stCondLst>
                            <p:childTnLst>
                              <p:par>
                                <p:cTn id="201" nodeType="afterEffect" fill="hold" presetClass="entr" presetID="10">
                                  <p:stCondLst>
                                    <p:cond delay="0"/>
                                  </p:stCondLst>
                                  <p:childTnLst>
                                    <p:set>
                                      <p:cBhvr>
                                        <p:cTn id="202" dur="1" fill="hold">
                                          <p:stCondLst>
                                            <p:cond delay="0"/>
                                          </p:stCondLst>
                                        </p:cTn>
                                        <p:tgtEl>
                                          <p:spTgt spid="725"/>
                                        </p:tgtEl>
                                        <p:attrNameLst>
                                          <p:attrName>style.visibility</p:attrName>
                                        </p:attrNameLst>
                                      </p:cBhvr>
                                      <p:to>
                                        <p:strVal val="visible"/>
                                      </p:to>
                                    </p:set>
                                    <p:animEffect filter="fade" transition="in">
                                      <p:cBhvr additive="repl">
                                        <p:cTn id="203" dur="1000"/>
                                        <p:tgtEl>
                                          <p:spTgt spid="725"/>
                                        </p:tgtEl>
                                      </p:cBhvr>
                                    </p:animEffect>
                                  </p:childTnLst>
                                </p:cTn>
                              </p:par>
                            </p:childTnLst>
                          </p:cTn>
                        </p:par>
                        <p:par>
                          <p:cTn id="204" fill="hold">
                            <p:stCondLst>
                              <p:cond delay="7000"/>
                            </p:stCondLst>
                            <p:childTnLst>
                              <p:par>
                                <p:cTn id="205" nodeType="afterEffect" fill="hold" presetClass="entr" presetID="10">
                                  <p:stCondLst>
                                    <p:cond delay="0"/>
                                  </p:stCondLst>
                                  <p:childTnLst>
                                    <p:set>
                                      <p:cBhvr>
                                        <p:cTn id="206" dur="1" fill="hold">
                                          <p:stCondLst>
                                            <p:cond delay="0"/>
                                          </p:stCondLst>
                                        </p:cTn>
                                        <p:tgtEl>
                                          <p:spTgt spid="720"/>
                                        </p:tgtEl>
                                        <p:attrNameLst>
                                          <p:attrName>style.visibility</p:attrName>
                                        </p:attrNameLst>
                                      </p:cBhvr>
                                      <p:to>
                                        <p:strVal val="visible"/>
                                      </p:to>
                                    </p:set>
                                    <p:animEffect filter="fade" transition="in">
                                      <p:cBhvr additive="repl">
                                        <p:cTn id="207" dur="1000"/>
                                        <p:tgtEl>
                                          <p:spTgt spid="720"/>
                                        </p:tgtEl>
                                      </p:cBhvr>
                                    </p:animEffect>
                                  </p:childTnLst>
                                </p:cTn>
                              </p:par>
                            </p:childTnLst>
                          </p:cTn>
                        </p:par>
                        <p:par>
                          <p:cTn id="208" fill="hold">
                            <p:stCondLst>
                              <p:cond delay="8000"/>
                            </p:stCondLst>
                            <p:childTnLst>
                              <p:par>
                                <p:cTn id="209" nodeType="afterEffect" fill="hold" presetClass="entr" presetID="10">
                                  <p:stCondLst>
                                    <p:cond delay="0"/>
                                  </p:stCondLst>
                                  <p:childTnLst>
                                    <p:set>
                                      <p:cBhvr>
                                        <p:cTn id="210" dur="1" fill="hold">
                                          <p:stCondLst>
                                            <p:cond delay="0"/>
                                          </p:stCondLst>
                                        </p:cTn>
                                        <p:tgtEl>
                                          <p:spTgt spid="721"/>
                                        </p:tgtEl>
                                        <p:attrNameLst>
                                          <p:attrName>style.visibility</p:attrName>
                                        </p:attrNameLst>
                                      </p:cBhvr>
                                      <p:to>
                                        <p:strVal val="visible"/>
                                      </p:to>
                                    </p:set>
                                    <p:animEffect filter="fade" transition="in">
                                      <p:cBhvr additive="repl">
                                        <p:cTn id="211" dur="1000"/>
                                        <p:tgtEl>
                                          <p:spTgt spid="721"/>
                                        </p:tgtEl>
                                      </p:cBhvr>
                                    </p:animEffect>
                                  </p:childTnLst>
                                </p:cTn>
                              </p:par>
                            </p:childTnLst>
                          </p:cTn>
                        </p:par>
                        <p:par>
                          <p:cTn id="212" fill="hold">
                            <p:stCondLst>
                              <p:cond delay="9000"/>
                            </p:stCondLst>
                            <p:childTnLst>
                              <p:par>
                                <p:cTn id="213" nodeType="afterEffect" fill="hold" presetClass="entr" presetID="10">
                                  <p:stCondLst>
                                    <p:cond delay="0"/>
                                  </p:stCondLst>
                                  <p:childTnLst>
                                    <p:set>
                                      <p:cBhvr>
                                        <p:cTn id="214" dur="1" fill="hold">
                                          <p:stCondLst>
                                            <p:cond delay="0"/>
                                          </p:stCondLst>
                                        </p:cTn>
                                        <p:tgtEl>
                                          <p:spTgt spid="723"/>
                                        </p:tgtEl>
                                        <p:attrNameLst>
                                          <p:attrName>style.visibility</p:attrName>
                                        </p:attrNameLst>
                                      </p:cBhvr>
                                      <p:to>
                                        <p:strVal val="visible"/>
                                      </p:to>
                                    </p:set>
                                    <p:animEffect filter="fade" transition="in">
                                      <p:cBhvr additive="repl">
                                        <p:cTn id="215" dur="1000"/>
                                        <p:tgtEl>
                                          <p:spTgt spid="7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9"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9FF5E988-9373-4505-B937-BD241F04769B}"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730" name="CustomShape 2"/>
          <p:cNvSpPr/>
          <p:nvPr/>
        </p:nvSpPr>
        <p:spPr>
          <a:xfrm>
            <a:off x="735480" y="3813840"/>
            <a:ext cx="3621960" cy="6955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3000" spc="-1" strike="noStrike">
                <a:solidFill>
                  <a:srgbClr val="ee0000"/>
                </a:solidFill>
                <a:latin typeface="Red Hat Display"/>
                <a:ea typeface="Red Hat Display"/>
              </a:rPr>
              <a:t>Measuring success</a:t>
            </a:r>
            <a:endParaRPr b="0" lang="en-IN" sz="3000" spc="-1" strike="noStrike">
              <a:latin typeface="Arial"/>
            </a:endParaRPr>
          </a:p>
        </p:txBody>
      </p:sp>
      <p:pic>
        <p:nvPicPr>
          <p:cNvPr id="731" name="Google Shape;2456;p165" descr=""/>
          <p:cNvPicPr/>
          <p:nvPr/>
        </p:nvPicPr>
        <p:blipFill>
          <a:blip r:embed="rId1"/>
          <a:stretch/>
        </p:blipFill>
        <p:spPr>
          <a:xfrm>
            <a:off x="1958040" y="2348280"/>
            <a:ext cx="1176840" cy="1176840"/>
          </a:xfrm>
          <a:prstGeom prst="rect">
            <a:avLst/>
          </a:prstGeom>
          <a:ln w="0">
            <a:noFill/>
          </a:ln>
        </p:spPr>
      </p:pic>
      <p:sp>
        <p:nvSpPr>
          <p:cNvPr id="732" name="CustomShape 3"/>
          <p:cNvSpPr/>
          <p:nvPr/>
        </p:nvSpPr>
        <p:spPr>
          <a:xfrm>
            <a:off x="4819680" y="898200"/>
            <a:ext cx="360" cy="5060880"/>
          </a:xfrm>
          <a:custGeom>
            <a:avLst/>
            <a:gdLst/>
            <a:ahLst/>
            <a:rect l="l" t="t" r="r" b="b"/>
            <a:pathLst>
              <a:path w="21600" h="21600">
                <a:moveTo>
                  <a:pt x="0" y="0"/>
                </a:moveTo>
                <a:lnTo>
                  <a:pt x="21600" y="21600"/>
                </a:lnTo>
              </a:path>
            </a:pathLst>
          </a:custGeom>
          <a:noFill/>
          <a:ln w="9525">
            <a:solidFill>
              <a:schemeClr val="accent6"/>
            </a:solidFill>
            <a:prstDash val="dot"/>
            <a:round/>
          </a:ln>
        </p:spPr>
        <p:style>
          <a:lnRef idx="0"/>
          <a:fillRef idx="0"/>
          <a:effectRef idx="0"/>
          <a:fontRef idx="minor"/>
        </p:style>
      </p:sp>
      <p:sp>
        <p:nvSpPr>
          <p:cNvPr id="733" name="CustomShape 4"/>
          <p:cNvSpPr/>
          <p:nvPr/>
        </p:nvSpPr>
        <p:spPr>
          <a:xfrm>
            <a:off x="5574240" y="909360"/>
            <a:ext cx="6056280" cy="6289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2200" spc="-1" strike="noStrike">
                <a:solidFill>
                  <a:srgbClr val="ee0000"/>
                </a:solidFill>
                <a:latin typeface="Red Hat Display"/>
                <a:ea typeface="Red Hat Display"/>
              </a:rPr>
              <a:t>Tracking non-technical contributions</a:t>
            </a:r>
            <a:endParaRPr b="0" lang="en-IN" sz="2200" spc="-1" strike="noStrike">
              <a:latin typeface="Arial"/>
            </a:endParaRPr>
          </a:p>
        </p:txBody>
      </p:sp>
      <p:sp>
        <p:nvSpPr>
          <p:cNvPr id="734" name="CustomShape 5"/>
          <p:cNvSpPr/>
          <p:nvPr/>
        </p:nvSpPr>
        <p:spPr>
          <a:xfrm>
            <a:off x="5209560" y="1874160"/>
            <a:ext cx="2980080" cy="221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Contributor demographics</a:t>
            </a:r>
            <a:endParaRPr b="0" lang="en-IN" sz="1400" spc="-1" strike="noStrike">
              <a:latin typeface="Arial"/>
            </a:endParaRPr>
          </a:p>
        </p:txBody>
      </p:sp>
      <p:sp>
        <p:nvSpPr>
          <p:cNvPr id="735" name="CustomShape 6"/>
          <p:cNvSpPr/>
          <p:nvPr/>
        </p:nvSpPr>
        <p:spPr>
          <a:xfrm>
            <a:off x="5585040" y="3212280"/>
            <a:ext cx="2980080" cy="221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Community membership changes</a:t>
            </a:r>
            <a:endParaRPr b="0" lang="en-IN" sz="1400" spc="-1" strike="noStrike">
              <a:latin typeface="Arial"/>
            </a:endParaRPr>
          </a:p>
        </p:txBody>
      </p:sp>
      <p:sp>
        <p:nvSpPr>
          <p:cNvPr id="736" name="CustomShape 7"/>
          <p:cNvSpPr/>
          <p:nvPr/>
        </p:nvSpPr>
        <p:spPr>
          <a:xfrm>
            <a:off x="6351840" y="2503800"/>
            <a:ext cx="4110120" cy="221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Contributor geographic distribution</a:t>
            </a:r>
            <a:endParaRPr b="0" lang="en-IN" sz="1400" spc="-1" strike="noStrike">
              <a:latin typeface="Arial"/>
            </a:endParaRPr>
          </a:p>
        </p:txBody>
      </p:sp>
      <p:sp>
        <p:nvSpPr>
          <p:cNvPr id="737" name="CustomShape 8"/>
          <p:cNvSpPr/>
          <p:nvPr/>
        </p:nvSpPr>
        <p:spPr>
          <a:xfrm>
            <a:off x="6742800" y="4394520"/>
            <a:ext cx="2980080" cy="221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Increases in contributor pathways</a:t>
            </a:r>
            <a:endParaRPr b="0" lang="en-IN" sz="1400" spc="-1" strike="noStrike">
              <a:latin typeface="Arial"/>
            </a:endParaRPr>
          </a:p>
        </p:txBody>
      </p:sp>
      <p:sp>
        <p:nvSpPr>
          <p:cNvPr id="738" name="CustomShape 9"/>
          <p:cNvSpPr/>
          <p:nvPr/>
        </p:nvSpPr>
        <p:spPr>
          <a:xfrm>
            <a:off x="9200520" y="2998800"/>
            <a:ext cx="2113920" cy="221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New initiatives launched</a:t>
            </a:r>
            <a:endParaRPr b="0" lang="en-IN" sz="1400" spc="-1" strike="noStrike">
              <a:latin typeface="Arial"/>
            </a:endParaRPr>
          </a:p>
        </p:txBody>
      </p:sp>
      <p:sp>
        <p:nvSpPr>
          <p:cNvPr id="739" name="CustomShape 10"/>
          <p:cNvSpPr/>
          <p:nvPr/>
        </p:nvSpPr>
        <p:spPr>
          <a:xfrm>
            <a:off x="9896760" y="4826520"/>
            <a:ext cx="1775520" cy="221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Outreach achieved</a:t>
            </a:r>
            <a:endParaRPr b="0" lang="en-IN" sz="1400" spc="-1" strike="noStrike">
              <a:latin typeface="Arial"/>
            </a:endParaRPr>
          </a:p>
        </p:txBody>
      </p:sp>
      <p:sp>
        <p:nvSpPr>
          <p:cNvPr id="740" name="CustomShape 11"/>
          <p:cNvSpPr/>
          <p:nvPr/>
        </p:nvSpPr>
        <p:spPr>
          <a:xfrm>
            <a:off x="4933800" y="3818880"/>
            <a:ext cx="2980080" cy="221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Diversity and inclusion statistics</a:t>
            </a:r>
            <a:endParaRPr b="0" lang="en-IN" sz="1400" spc="-1" strike="noStrike">
              <a:latin typeface="Arial"/>
            </a:endParaRPr>
          </a:p>
        </p:txBody>
      </p:sp>
      <p:sp>
        <p:nvSpPr>
          <p:cNvPr id="741" name="CustomShape 12"/>
          <p:cNvSpPr/>
          <p:nvPr/>
        </p:nvSpPr>
        <p:spPr>
          <a:xfrm>
            <a:off x="5184000" y="5098680"/>
            <a:ext cx="3621960" cy="221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Community activity and engagement</a:t>
            </a:r>
            <a:endParaRPr b="0" lang="en-IN" sz="1400" spc="-1" strike="noStrike">
              <a:latin typeface="Arial"/>
            </a:endParaRPr>
          </a:p>
        </p:txBody>
      </p:sp>
      <p:sp>
        <p:nvSpPr>
          <p:cNvPr id="742" name="CustomShape 13"/>
          <p:cNvSpPr/>
          <p:nvPr/>
        </p:nvSpPr>
        <p:spPr>
          <a:xfrm>
            <a:off x="8856360" y="2008440"/>
            <a:ext cx="2690640" cy="221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New contributors onboarded</a:t>
            </a:r>
            <a:endParaRPr b="0" lang="en-IN" sz="1400" spc="-1" strike="noStrike">
              <a:latin typeface="Arial"/>
            </a:endParaRPr>
          </a:p>
        </p:txBody>
      </p:sp>
      <p:sp>
        <p:nvSpPr>
          <p:cNvPr id="743" name="CustomShape 14"/>
          <p:cNvSpPr/>
          <p:nvPr/>
        </p:nvSpPr>
        <p:spPr>
          <a:xfrm>
            <a:off x="8410320" y="5629320"/>
            <a:ext cx="2980080" cy="221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Increased community visibility</a:t>
            </a:r>
            <a:endParaRPr b="0" lang="en-IN" sz="1400" spc="-1" strike="noStrike">
              <a:latin typeface="Arial"/>
            </a:endParaRPr>
          </a:p>
        </p:txBody>
      </p:sp>
      <p:sp>
        <p:nvSpPr>
          <p:cNvPr id="744" name="CustomShape 15"/>
          <p:cNvSpPr/>
          <p:nvPr/>
        </p:nvSpPr>
        <p:spPr>
          <a:xfrm>
            <a:off x="8681760" y="3690000"/>
            <a:ext cx="2556360" cy="221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1400" spc="-1" strike="noStrike">
                <a:solidFill>
                  <a:srgbClr val="000000"/>
                </a:solidFill>
                <a:latin typeface="Red Hat Text"/>
                <a:ea typeface="Red Hat Text"/>
              </a:rPr>
              <a:t>Views to project home page</a:t>
            </a:r>
            <a:endParaRPr b="0" lang="en-IN" sz="1400" spc="-1" strike="noStrike">
              <a:latin typeface="Arial"/>
            </a:endParaRPr>
          </a:p>
        </p:txBody>
      </p:sp>
    </p:spTree>
  </p:cSld>
  <mc:AlternateContent>
    <mc:Choice Requires="p14">
      <p:transition spd="slow" p14:dur="2000"/>
    </mc:Choice>
    <mc:Fallback>
      <p:transition spd="slow"/>
    </mc:Fallback>
  </mc:AlternateContent>
  <p:timing>
    <p:tnLst>
      <p:par>
        <p:cTn id="216" dur="indefinite" restart="never" nodeType="tmRoot">
          <p:childTnLst>
            <p:seq>
              <p:cTn id="217" dur="indefinite" nodeType="mainSeq">
                <p:childTnLst>
                  <p:par>
                    <p:cTn id="218" fill="hold">
                      <p:stCondLst>
                        <p:cond delay="0"/>
                      </p:stCondLst>
                      <p:childTnLst>
                        <p:par>
                          <p:cTn id="219" fill="hold">
                            <p:stCondLst>
                              <p:cond delay="0"/>
                            </p:stCondLst>
                            <p:childTnLst>
                              <p:par>
                                <p:cTn id="220" nodeType="afterEffect" fill="hold" presetClass="entr" presetID="10">
                                  <p:stCondLst>
                                    <p:cond delay="0"/>
                                  </p:stCondLst>
                                  <p:childTnLst>
                                    <p:set>
                                      <p:cBhvr>
                                        <p:cTn id="221" dur="1" fill="hold">
                                          <p:stCondLst>
                                            <p:cond delay="0"/>
                                          </p:stCondLst>
                                        </p:cTn>
                                        <p:tgtEl>
                                          <p:spTgt spid="739"/>
                                        </p:tgtEl>
                                        <p:attrNameLst>
                                          <p:attrName>style.visibility</p:attrName>
                                        </p:attrNameLst>
                                      </p:cBhvr>
                                      <p:to>
                                        <p:strVal val="visible"/>
                                      </p:to>
                                    </p:set>
                                    <p:animEffect filter="fade" transition="in">
                                      <p:cBhvr additive="repl">
                                        <p:cTn id="222" dur="1000"/>
                                        <p:tgtEl>
                                          <p:spTgt spid="739"/>
                                        </p:tgtEl>
                                      </p:cBhvr>
                                    </p:animEffect>
                                  </p:childTnLst>
                                </p:cTn>
                              </p:par>
                            </p:childTnLst>
                          </p:cTn>
                        </p:par>
                        <p:par>
                          <p:cTn id="223" fill="hold">
                            <p:stCondLst>
                              <p:cond delay="1000"/>
                            </p:stCondLst>
                            <p:childTnLst>
                              <p:par>
                                <p:cTn id="224" nodeType="afterEffect" fill="hold" presetClass="entr" presetID="10">
                                  <p:stCondLst>
                                    <p:cond delay="0"/>
                                  </p:stCondLst>
                                  <p:childTnLst>
                                    <p:set>
                                      <p:cBhvr>
                                        <p:cTn id="225" dur="1" fill="hold">
                                          <p:stCondLst>
                                            <p:cond delay="0"/>
                                          </p:stCondLst>
                                        </p:cTn>
                                        <p:tgtEl>
                                          <p:spTgt spid="735"/>
                                        </p:tgtEl>
                                        <p:attrNameLst>
                                          <p:attrName>style.visibility</p:attrName>
                                        </p:attrNameLst>
                                      </p:cBhvr>
                                      <p:to>
                                        <p:strVal val="visible"/>
                                      </p:to>
                                    </p:set>
                                    <p:animEffect filter="fade" transition="in">
                                      <p:cBhvr additive="repl">
                                        <p:cTn id="226" dur="1000"/>
                                        <p:tgtEl>
                                          <p:spTgt spid="735"/>
                                        </p:tgtEl>
                                      </p:cBhvr>
                                    </p:animEffect>
                                  </p:childTnLst>
                                </p:cTn>
                              </p:par>
                            </p:childTnLst>
                          </p:cTn>
                        </p:par>
                        <p:par>
                          <p:cTn id="227" fill="hold">
                            <p:stCondLst>
                              <p:cond delay="2000"/>
                            </p:stCondLst>
                            <p:childTnLst>
                              <p:par>
                                <p:cTn id="228" nodeType="afterEffect" fill="hold" presetClass="entr" presetID="10">
                                  <p:stCondLst>
                                    <p:cond delay="0"/>
                                  </p:stCondLst>
                                  <p:childTnLst>
                                    <p:set>
                                      <p:cBhvr>
                                        <p:cTn id="229" dur="1" fill="hold">
                                          <p:stCondLst>
                                            <p:cond delay="0"/>
                                          </p:stCondLst>
                                        </p:cTn>
                                        <p:tgtEl>
                                          <p:spTgt spid="742"/>
                                        </p:tgtEl>
                                        <p:attrNameLst>
                                          <p:attrName>style.visibility</p:attrName>
                                        </p:attrNameLst>
                                      </p:cBhvr>
                                      <p:to>
                                        <p:strVal val="visible"/>
                                      </p:to>
                                    </p:set>
                                    <p:animEffect filter="fade" transition="in">
                                      <p:cBhvr additive="repl">
                                        <p:cTn id="230" dur="1000"/>
                                        <p:tgtEl>
                                          <p:spTgt spid="742"/>
                                        </p:tgtEl>
                                      </p:cBhvr>
                                    </p:animEffect>
                                  </p:childTnLst>
                                </p:cTn>
                              </p:par>
                            </p:childTnLst>
                          </p:cTn>
                        </p:par>
                        <p:par>
                          <p:cTn id="231" fill="hold">
                            <p:stCondLst>
                              <p:cond delay="3000"/>
                            </p:stCondLst>
                            <p:childTnLst>
                              <p:par>
                                <p:cTn id="232" nodeType="afterEffect" fill="hold" presetClass="entr" presetID="10">
                                  <p:stCondLst>
                                    <p:cond delay="0"/>
                                  </p:stCondLst>
                                  <p:childTnLst>
                                    <p:set>
                                      <p:cBhvr>
                                        <p:cTn id="233" dur="1" fill="hold">
                                          <p:stCondLst>
                                            <p:cond delay="0"/>
                                          </p:stCondLst>
                                        </p:cTn>
                                        <p:tgtEl>
                                          <p:spTgt spid="741"/>
                                        </p:tgtEl>
                                        <p:attrNameLst>
                                          <p:attrName>style.visibility</p:attrName>
                                        </p:attrNameLst>
                                      </p:cBhvr>
                                      <p:to>
                                        <p:strVal val="visible"/>
                                      </p:to>
                                    </p:set>
                                    <p:animEffect filter="fade" transition="in">
                                      <p:cBhvr additive="repl">
                                        <p:cTn id="234" dur="1000"/>
                                        <p:tgtEl>
                                          <p:spTgt spid="741"/>
                                        </p:tgtEl>
                                      </p:cBhvr>
                                    </p:animEffect>
                                  </p:childTnLst>
                                </p:cTn>
                              </p:par>
                            </p:childTnLst>
                          </p:cTn>
                        </p:par>
                        <p:par>
                          <p:cTn id="235" fill="hold">
                            <p:stCondLst>
                              <p:cond delay="4000"/>
                            </p:stCondLst>
                            <p:childTnLst>
                              <p:par>
                                <p:cTn id="236" nodeType="afterEffect" fill="hold" presetClass="entr" presetID="10">
                                  <p:stCondLst>
                                    <p:cond delay="0"/>
                                  </p:stCondLst>
                                  <p:childTnLst>
                                    <p:set>
                                      <p:cBhvr>
                                        <p:cTn id="237" dur="1" fill="hold">
                                          <p:stCondLst>
                                            <p:cond delay="0"/>
                                          </p:stCondLst>
                                        </p:cTn>
                                        <p:tgtEl>
                                          <p:spTgt spid="743"/>
                                        </p:tgtEl>
                                        <p:attrNameLst>
                                          <p:attrName>style.visibility</p:attrName>
                                        </p:attrNameLst>
                                      </p:cBhvr>
                                      <p:to>
                                        <p:strVal val="visible"/>
                                      </p:to>
                                    </p:set>
                                    <p:animEffect filter="fade" transition="in">
                                      <p:cBhvr additive="repl">
                                        <p:cTn id="238" dur="1000"/>
                                        <p:tgtEl>
                                          <p:spTgt spid="743"/>
                                        </p:tgtEl>
                                      </p:cBhvr>
                                    </p:animEffect>
                                  </p:childTnLst>
                                </p:cTn>
                              </p:par>
                            </p:childTnLst>
                          </p:cTn>
                        </p:par>
                        <p:par>
                          <p:cTn id="239" fill="hold">
                            <p:stCondLst>
                              <p:cond delay="5000"/>
                            </p:stCondLst>
                            <p:childTnLst>
                              <p:par>
                                <p:cTn id="240" nodeType="afterEffect" fill="hold" presetClass="entr" presetID="10">
                                  <p:stCondLst>
                                    <p:cond delay="0"/>
                                  </p:stCondLst>
                                  <p:childTnLst>
                                    <p:set>
                                      <p:cBhvr>
                                        <p:cTn id="241" dur="1" fill="hold">
                                          <p:stCondLst>
                                            <p:cond delay="0"/>
                                          </p:stCondLst>
                                        </p:cTn>
                                        <p:tgtEl>
                                          <p:spTgt spid="736"/>
                                        </p:tgtEl>
                                        <p:attrNameLst>
                                          <p:attrName>style.visibility</p:attrName>
                                        </p:attrNameLst>
                                      </p:cBhvr>
                                      <p:to>
                                        <p:strVal val="visible"/>
                                      </p:to>
                                    </p:set>
                                    <p:animEffect filter="fade" transition="in">
                                      <p:cBhvr additive="repl">
                                        <p:cTn id="242" dur="1000"/>
                                        <p:tgtEl>
                                          <p:spTgt spid="736"/>
                                        </p:tgtEl>
                                      </p:cBhvr>
                                    </p:animEffect>
                                  </p:childTnLst>
                                </p:cTn>
                              </p:par>
                            </p:childTnLst>
                          </p:cTn>
                        </p:par>
                        <p:par>
                          <p:cTn id="243" fill="hold">
                            <p:stCondLst>
                              <p:cond delay="6000"/>
                            </p:stCondLst>
                            <p:childTnLst>
                              <p:par>
                                <p:cTn id="244" nodeType="afterEffect" fill="hold" presetClass="entr" presetID="10">
                                  <p:stCondLst>
                                    <p:cond delay="0"/>
                                  </p:stCondLst>
                                  <p:childTnLst>
                                    <p:set>
                                      <p:cBhvr>
                                        <p:cTn id="245" dur="1" fill="hold">
                                          <p:stCondLst>
                                            <p:cond delay="0"/>
                                          </p:stCondLst>
                                        </p:cTn>
                                        <p:tgtEl>
                                          <p:spTgt spid="734"/>
                                        </p:tgtEl>
                                        <p:attrNameLst>
                                          <p:attrName>style.visibility</p:attrName>
                                        </p:attrNameLst>
                                      </p:cBhvr>
                                      <p:to>
                                        <p:strVal val="visible"/>
                                      </p:to>
                                    </p:set>
                                    <p:animEffect filter="fade" transition="in">
                                      <p:cBhvr additive="repl">
                                        <p:cTn id="246" dur="1000"/>
                                        <p:tgtEl>
                                          <p:spTgt spid="734"/>
                                        </p:tgtEl>
                                      </p:cBhvr>
                                    </p:animEffect>
                                  </p:childTnLst>
                                </p:cTn>
                              </p:par>
                            </p:childTnLst>
                          </p:cTn>
                        </p:par>
                        <p:par>
                          <p:cTn id="247" fill="hold">
                            <p:stCondLst>
                              <p:cond delay="7000"/>
                            </p:stCondLst>
                            <p:childTnLst>
                              <p:par>
                                <p:cTn id="248" nodeType="afterEffect" fill="hold" presetClass="entr" presetID="10">
                                  <p:stCondLst>
                                    <p:cond delay="0"/>
                                  </p:stCondLst>
                                  <p:childTnLst>
                                    <p:set>
                                      <p:cBhvr>
                                        <p:cTn id="249" dur="1" fill="hold">
                                          <p:stCondLst>
                                            <p:cond delay="0"/>
                                          </p:stCondLst>
                                        </p:cTn>
                                        <p:tgtEl>
                                          <p:spTgt spid="740"/>
                                        </p:tgtEl>
                                        <p:attrNameLst>
                                          <p:attrName>style.visibility</p:attrName>
                                        </p:attrNameLst>
                                      </p:cBhvr>
                                      <p:to>
                                        <p:strVal val="visible"/>
                                      </p:to>
                                    </p:set>
                                    <p:animEffect filter="fade" transition="in">
                                      <p:cBhvr additive="repl">
                                        <p:cTn id="250" dur="1000"/>
                                        <p:tgtEl>
                                          <p:spTgt spid="740"/>
                                        </p:tgtEl>
                                      </p:cBhvr>
                                    </p:animEffect>
                                  </p:childTnLst>
                                </p:cTn>
                              </p:par>
                            </p:childTnLst>
                          </p:cTn>
                        </p:par>
                        <p:par>
                          <p:cTn id="251" fill="hold">
                            <p:stCondLst>
                              <p:cond delay="8000"/>
                            </p:stCondLst>
                            <p:childTnLst>
                              <p:par>
                                <p:cTn id="252" nodeType="afterEffect" fill="hold" presetClass="entr" presetID="10">
                                  <p:stCondLst>
                                    <p:cond delay="0"/>
                                  </p:stCondLst>
                                  <p:childTnLst>
                                    <p:set>
                                      <p:cBhvr>
                                        <p:cTn id="253" dur="1" fill="hold">
                                          <p:stCondLst>
                                            <p:cond delay="0"/>
                                          </p:stCondLst>
                                        </p:cTn>
                                        <p:tgtEl>
                                          <p:spTgt spid="737"/>
                                        </p:tgtEl>
                                        <p:attrNameLst>
                                          <p:attrName>style.visibility</p:attrName>
                                        </p:attrNameLst>
                                      </p:cBhvr>
                                      <p:to>
                                        <p:strVal val="visible"/>
                                      </p:to>
                                    </p:set>
                                    <p:animEffect filter="fade" transition="in">
                                      <p:cBhvr additive="repl">
                                        <p:cTn id="254" dur="1000"/>
                                        <p:tgtEl>
                                          <p:spTgt spid="737"/>
                                        </p:tgtEl>
                                      </p:cBhvr>
                                    </p:animEffect>
                                  </p:childTnLst>
                                </p:cTn>
                              </p:par>
                            </p:childTnLst>
                          </p:cTn>
                        </p:par>
                        <p:par>
                          <p:cTn id="255" fill="hold">
                            <p:stCondLst>
                              <p:cond delay="9000"/>
                            </p:stCondLst>
                            <p:childTnLst>
                              <p:par>
                                <p:cTn id="256" nodeType="afterEffect" fill="hold" presetClass="entr" presetID="10">
                                  <p:stCondLst>
                                    <p:cond delay="0"/>
                                  </p:stCondLst>
                                  <p:childTnLst>
                                    <p:set>
                                      <p:cBhvr>
                                        <p:cTn id="257" dur="1" fill="hold">
                                          <p:stCondLst>
                                            <p:cond delay="0"/>
                                          </p:stCondLst>
                                        </p:cTn>
                                        <p:tgtEl>
                                          <p:spTgt spid="744"/>
                                        </p:tgtEl>
                                        <p:attrNameLst>
                                          <p:attrName>style.visibility</p:attrName>
                                        </p:attrNameLst>
                                      </p:cBhvr>
                                      <p:to>
                                        <p:strVal val="visible"/>
                                      </p:to>
                                    </p:set>
                                    <p:animEffect filter="fade" transition="in">
                                      <p:cBhvr additive="repl">
                                        <p:cTn id="258" dur="1000"/>
                                        <p:tgtEl>
                                          <p:spTgt spid="744"/>
                                        </p:tgtEl>
                                      </p:cBhvr>
                                    </p:animEffect>
                                  </p:childTnLst>
                                </p:cTn>
                              </p:par>
                            </p:childTnLst>
                          </p:cTn>
                        </p:par>
                        <p:par>
                          <p:cTn id="259" fill="hold">
                            <p:stCondLst>
                              <p:cond delay="10000"/>
                            </p:stCondLst>
                            <p:childTnLst>
                              <p:par>
                                <p:cTn id="260" nodeType="afterEffect" fill="hold" presetClass="entr" presetID="10">
                                  <p:stCondLst>
                                    <p:cond delay="0"/>
                                  </p:stCondLst>
                                  <p:childTnLst>
                                    <p:set>
                                      <p:cBhvr>
                                        <p:cTn id="261" dur="1" fill="hold">
                                          <p:stCondLst>
                                            <p:cond delay="0"/>
                                          </p:stCondLst>
                                        </p:cTn>
                                        <p:tgtEl>
                                          <p:spTgt spid="738"/>
                                        </p:tgtEl>
                                        <p:attrNameLst>
                                          <p:attrName>style.visibility</p:attrName>
                                        </p:attrNameLst>
                                      </p:cBhvr>
                                      <p:to>
                                        <p:strVal val="visible"/>
                                      </p:to>
                                    </p:set>
                                    <p:animEffect filter="fade" transition="in">
                                      <p:cBhvr additive="repl">
                                        <p:cTn id="262" dur="1000"/>
                                        <p:tgtEl>
                                          <p:spTgt spid="7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5"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8713312D-6188-45D6-9FF3-79FD4D3E5520}"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746" name="CustomShape 2"/>
          <p:cNvSpPr/>
          <p:nvPr/>
        </p:nvSpPr>
        <p:spPr>
          <a:xfrm>
            <a:off x="3662280" y="788400"/>
            <a:ext cx="7531920" cy="743760"/>
          </a:xfrm>
          <a:prstGeom prst="rect">
            <a:avLst/>
          </a:prstGeom>
          <a:noFill/>
          <a:ln w="0">
            <a:noFill/>
          </a:ln>
        </p:spPr>
        <p:style>
          <a:lnRef idx="0"/>
          <a:fillRef idx="0"/>
          <a:effectRef idx="0"/>
          <a:fontRef idx="minor"/>
        </p:style>
        <p:txBody>
          <a:bodyPr lIns="122040" rIns="122040" tIns="122040" bIns="122040" anchor="ctr">
            <a:noAutofit/>
          </a:bodyPr>
          <a:p>
            <a:pPr>
              <a:lnSpc>
                <a:spcPct val="100000"/>
              </a:lnSpc>
              <a:tabLst>
                <a:tab algn="l" pos="0"/>
              </a:tabLst>
            </a:pPr>
            <a:r>
              <a:rPr b="0" lang="en" sz="3200" spc="-1" strike="noStrike">
                <a:solidFill>
                  <a:srgbClr val="000000"/>
                </a:solidFill>
                <a:latin typeface="Red Hat Display"/>
                <a:ea typeface="Red Hat Display"/>
              </a:rPr>
              <a:t>In summary</a:t>
            </a:r>
            <a:endParaRPr b="0" lang="en-IN" sz="3200" spc="-1" strike="noStrike">
              <a:latin typeface="Arial"/>
            </a:endParaRPr>
          </a:p>
        </p:txBody>
      </p:sp>
      <p:sp>
        <p:nvSpPr>
          <p:cNvPr id="747" name="CustomShape 3"/>
          <p:cNvSpPr/>
          <p:nvPr/>
        </p:nvSpPr>
        <p:spPr>
          <a:xfrm>
            <a:off x="3662280" y="1532160"/>
            <a:ext cx="7336440" cy="4277160"/>
          </a:xfrm>
          <a:prstGeom prst="rect">
            <a:avLst/>
          </a:prstGeom>
          <a:noFill/>
          <a:ln w="0">
            <a:noFill/>
          </a:ln>
        </p:spPr>
        <p:style>
          <a:lnRef idx="0"/>
          <a:fillRef idx="0"/>
          <a:effectRef idx="0"/>
          <a:fontRef idx="minor"/>
        </p:style>
        <p:txBody>
          <a:bodyPr tIns="91440" bIns="91440">
            <a:noAutofit/>
          </a:bodyPr>
          <a:p>
            <a:pPr marL="457200" indent="-323640">
              <a:lnSpc>
                <a:spcPct val="115000"/>
              </a:lnSpc>
              <a:spcBef>
                <a:spcPts val="1500"/>
              </a:spcBef>
              <a:buClr>
                <a:srgbClr val="ee0000"/>
              </a:buClr>
              <a:buFont typeface="Red Hat Display"/>
              <a:buChar char="▸"/>
            </a:pPr>
            <a:r>
              <a:rPr b="0" lang="en" sz="1500" spc="-1" strike="noStrike">
                <a:solidFill>
                  <a:srgbClr val="000000"/>
                </a:solidFill>
                <a:latin typeface="Red Hat Display"/>
                <a:ea typeface="Red Hat Display"/>
              </a:rPr>
              <a:t>People choose to lead open source projects for various reasons, including organizational need, a sense of responsibility to the community, or personal and professional fulfillment.</a:t>
            </a:r>
            <a:endParaRPr b="0" lang="en-IN" sz="1500" spc="-1" strike="noStrike">
              <a:latin typeface="Arial"/>
            </a:endParaRPr>
          </a:p>
          <a:p>
            <a:pPr marL="457200" indent="-323640">
              <a:lnSpc>
                <a:spcPct val="115000"/>
              </a:lnSpc>
              <a:spcBef>
                <a:spcPts val="1500"/>
              </a:spcBef>
              <a:buClr>
                <a:srgbClr val="ee0000"/>
              </a:buClr>
              <a:buFont typeface="Red Hat Display"/>
              <a:buChar char="▸"/>
            </a:pPr>
            <a:r>
              <a:rPr b="0" lang="en" sz="1500" spc="-1" strike="noStrike">
                <a:solidFill>
                  <a:srgbClr val="000000"/>
                </a:solidFill>
                <a:latin typeface="Red Hat Display"/>
                <a:ea typeface="Red Hat Display"/>
              </a:rPr>
              <a:t>By choosing to lead an open source project or community, you assume increased responsibility for that project's success or failure.</a:t>
            </a:r>
            <a:endParaRPr b="0" lang="en-IN" sz="1500" spc="-1" strike="noStrike">
              <a:latin typeface="Arial"/>
            </a:endParaRPr>
          </a:p>
          <a:p>
            <a:pPr marL="457200" indent="-323640">
              <a:lnSpc>
                <a:spcPct val="115000"/>
              </a:lnSpc>
              <a:spcBef>
                <a:spcPts val="1500"/>
              </a:spcBef>
              <a:buClr>
                <a:srgbClr val="ee0000"/>
              </a:buClr>
              <a:buFont typeface="Red Hat Display"/>
              <a:buChar char="▸"/>
            </a:pPr>
            <a:r>
              <a:rPr b="0" lang="en" sz="1500" spc="-1" strike="noStrike">
                <a:solidFill>
                  <a:srgbClr val="000000"/>
                </a:solidFill>
                <a:latin typeface="Red Hat Display"/>
                <a:ea typeface="Red Hat Display"/>
              </a:rPr>
              <a:t>New community leaders face challenges related to expanding, maintaining, and popularizing their projects.</a:t>
            </a:r>
            <a:endParaRPr b="0" lang="en-IN" sz="1500" spc="-1" strike="noStrike">
              <a:latin typeface="Arial"/>
            </a:endParaRPr>
          </a:p>
          <a:p>
            <a:pPr marL="457200" indent="-323640">
              <a:lnSpc>
                <a:spcPct val="115000"/>
              </a:lnSpc>
              <a:spcBef>
                <a:spcPts val="1500"/>
              </a:spcBef>
              <a:buClr>
                <a:srgbClr val="ee0000"/>
              </a:buClr>
              <a:buFont typeface="Red Hat Display"/>
              <a:buChar char="▸"/>
            </a:pPr>
            <a:r>
              <a:rPr b="0" lang="en" sz="1500" spc="-1" strike="noStrike">
                <a:solidFill>
                  <a:srgbClr val="000000"/>
                </a:solidFill>
                <a:latin typeface="Red Hat Display"/>
                <a:ea typeface="Red Hat Display"/>
              </a:rPr>
              <a:t>They can begin to address these challenges by examining their projects' contributor pathways, governance models, and reward models.</a:t>
            </a:r>
            <a:endParaRPr b="0" lang="en-IN" sz="1500" spc="-1" strike="noStrike">
              <a:latin typeface="Arial"/>
            </a:endParaRPr>
          </a:p>
          <a:p>
            <a:pPr marL="457200" indent="-323640">
              <a:lnSpc>
                <a:spcPct val="115000"/>
              </a:lnSpc>
              <a:spcBef>
                <a:spcPts val="1500"/>
              </a:spcBef>
              <a:spcAft>
                <a:spcPts val="1500"/>
              </a:spcAft>
              <a:buClr>
                <a:srgbClr val="ee0000"/>
              </a:buClr>
              <a:buFont typeface="Red Hat Display"/>
              <a:buChar char="▸"/>
            </a:pPr>
            <a:r>
              <a:rPr b="0" lang="en" sz="1500" spc="-1" strike="noStrike">
                <a:solidFill>
                  <a:srgbClr val="000000"/>
                </a:solidFill>
                <a:latin typeface="Red Hat Display"/>
                <a:ea typeface="Red Hat Display"/>
              </a:rPr>
              <a:t>They will also need to determine the best ways to gather feedback from their communities, and to communicate the value and success of their work to various stakeholders.</a:t>
            </a:r>
            <a:endParaRPr b="0" lang="en-IN" sz="1500" spc="-1" strike="noStrike">
              <a:latin typeface="Arial"/>
            </a:endParaRPr>
          </a:p>
        </p:txBody>
      </p:sp>
      <p:pic>
        <p:nvPicPr>
          <p:cNvPr id="748" name="Google Shape;2503;p169" descr=""/>
          <p:cNvPicPr/>
          <p:nvPr/>
        </p:nvPicPr>
        <p:blipFill>
          <a:blip r:embed="rId1"/>
          <a:srcRect l="1793" t="289" r="62070" b="289"/>
          <a:stretch/>
        </p:blipFill>
        <p:spPr>
          <a:xfrm>
            <a:off x="0" y="0"/>
            <a:ext cx="2491920" cy="6857640"/>
          </a:xfrm>
          <a:prstGeom prst="rect">
            <a:avLst/>
          </a:prstGeom>
          <a:ln w="0">
            <a:noFill/>
          </a:ln>
        </p:spPr>
      </p:pic>
    </p:spTree>
  </p:cSld>
  <mc:AlternateContent>
    <mc:Choice Requires="p14">
      <p:transition spd="slow" p14:dur="2000"/>
    </mc:Choice>
    <mc:Fallback>
      <p:transition spd="slow"/>
    </mc:Fallback>
  </mc:AlternateContent>
  <p:timing>
    <p:tnLst>
      <p:par>
        <p:cTn id="263" dur="indefinite" restart="never" nodeType="tmRoot">
          <p:childTnLst>
            <p:seq>
              <p:cTn id="264" dur="indefinite" nodeType="mainSeq">
                <p:childTnLst>
                  <p:par>
                    <p:cTn id="265" fill="hold">
                      <p:stCondLst>
                        <p:cond delay="indefinite"/>
                      </p:stCondLst>
                      <p:childTnLst>
                        <p:par>
                          <p:cTn id="266" fill="hold">
                            <p:stCondLst>
                              <p:cond delay="0"/>
                            </p:stCondLst>
                            <p:childTnLst>
                              <p:par>
                                <p:cTn id="267" nodeType="clickEffect" fill="hold" presetClass="entr" presetID="10">
                                  <p:stCondLst>
                                    <p:cond delay="0"/>
                                  </p:stCondLst>
                                  <p:childTnLst>
                                    <p:set>
                                      <p:cBhvr>
                                        <p:cTn id="268" dur="1" fill="hold">
                                          <p:stCondLst>
                                            <p:cond delay="0"/>
                                          </p:stCondLst>
                                        </p:cTn>
                                        <p:tgtEl>
                                          <p:spTgt spid="747">
                                            <p:txEl>
                                              <p:pRg st="0" end="0"/>
                                            </p:txEl>
                                          </p:spTgt>
                                        </p:tgtEl>
                                        <p:attrNameLst>
                                          <p:attrName>style.visibility</p:attrName>
                                        </p:attrNameLst>
                                      </p:cBhvr>
                                      <p:to>
                                        <p:strVal val="visible"/>
                                      </p:to>
                                    </p:set>
                                    <p:animEffect filter="fade" transition="in">
                                      <p:cBhvr additive="repl">
                                        <p:cTn id="269" dur="1000"/>
                                        <p:tgtEl>
                                          <p:spTgt spid="747">
                                            <p:txEl>
                                              <p:pRg st="0" end="0"/>
                                            </p:txEl>
                                          </p:spTgt>
                                        </p:tgtEl>
                                      </p:cBhvr>
                                    </p:animEffect>
                                  </p:childTnLst>
                                </p:cTn>
                              </p:par>
                            </p:childTnLst>
                          </p:cTn>
                        </p:par>
                      </p:childTnLst>
                    </p:cTn>
                  </p:par>
                  <p:par>
                    <p:cTn id="270" fill="hold">
                      <p:stCondLst>
                        <p:cond delay="indefinite"/>
                      </p:stCondLst>
                      <p:childTnLst>
                        <p:par>
                          <p:cTn id="271" fill="hold">
                            <p:stCondLst>
                              <p:cond delay="0"/>
                            </p:stCondLst>
                            <p:childTnLst>
                              <p:par>
                                <p:cTn id="272" nodeType="clickEffect" fill="hold" presetClass="entr" presetID="10">
                                  <p:stCondLst>
                                    <p:cond delay="0"/>
                                  </p:stCondLst>
                                  <p:childTnLst>
                                    <p:set>
                                      <p:cBhvr>
                                        <p:cTn id="273" dur="1" fill="hold">
                                          <p:stCondLst>
                                            <p:cond delay="0"/>
                                          </p:stCondLst>
                                        </p:cTn>
                                        <p:tgtEl>
                                          <p:spTgt spid="747">
                                            <p:txEl>
                                              <p:pRg st="1" end="1"/>
                                            </p:txEl>
                                          </p:spTgt>
                                        </p:tgtEl>
                                        <p:attrNameLst>
                                          <p:attrName>style.visibility</p:attrName>
                                        </p:attrNameLst>
                                      </p:cBhvr>
                                      <p:to>
                                        <p:strVal val="visible"/>
                                      </p:to>
                                    </p:set>
                                    <p:animEffect filter="fade" transition="in">
                                      <p:cBhvr additive="repl">
                                        <p:cTn id="274" dur="1000"/>
                                        <p:tgtEl>
                                          <p:spTgt spid="747">
                                            <p:txEl>
                                              <p:pRg st="1" end="1"/>
                                            </p:txEl>
                                          </p:spTgt>
                                        </p:tgtEl>
                                      </p:cBhvr>
                                    </p:animEffect>
                                  </p:childTnLst>
                                </p:cTn>
                              </p:par>
                            </p:childTnLst>
                          </p:cTn>
                        </p:par>
                      </p:childTnLst>
                    </p:cTn>
                  </p:par>
                  <p:par>
                    <p:cTn id="275" fill="hold">
                      <p:stCondLst>
                        <p:cond delay="indefinite"/>
                      </p:stCondLst>
                      <p:childTnLst>
                        <p:par>
                          <p:cTn id="276" fill="hold">
                            <p:stCondLst>
                              <p:cond delay="0"/>
                            </p:stCondLst>
                            <p:childTnLst>
                              <p:par>
                                <p:cTn id="277" nodeType="clickEffect" fill="hold" presetClass="entr" presetID="10">
                                  <p:stCondLst>
                                    <p:cond delay="0"/>
                                  </p:stCondLst>
                                  <p:childTnLst>
                                    <p:set>
                                      <p:cBhvr>
                                        <p:cTn id="278" dur="1" fill="hold">
                                          <p:stCondLst>
                                            <p:cond delay="0"/>
                                          </p:stCondLst>
                                        </p:cTn>
                                        <p:tgtEl>
                                          <p:spTgt spid="747">
                                            <p:txEl>
                                              <p:pRg st="2" end="2"/>
                                            </p:txEl>
                                          </p:spTgt>
                                        </p:tgtEl>
                                        <p:attrNameLst>
                                          <p:attrName>style.visibility</p:attrName>
                                        </p:attrNameLst>
                                      </p:cBhvr>
                                      <p:to>
                                        <p:strVal val="visible"/>
                                      </p:to>
                                    </p:set>
                                    <p:animEffect filter="fade" transition="in">
                                      <p:cBhvr additive="repl">
                                        <p:cTn id="279" dur="1000"/>
                                        <p:tgtEl>
                                          <p:spTgt spid="747">
                                            <p:txEl>
                                              <p:pRg st="2" end="2"/>
                                            </p:txEl>
                                          </p:spTgt>
                                        </p:tgtEl>
                                      </p:cBhvr>
                                    </p:animEffect>
                                  </p:childTnLst>
                                </p:cTn>
                              </p:par>
                            </p:childTnLst>
                          </p:cTn>
                        </p:par>
                      </p:childTnLst>
                    </p:cTn>
                  </p:par>
                  <p:par>
                    <p:cTn id="280" fill="hold">
                      <p:stCondLst>
                        <p:cond delay="indefinite"/>
                      </p:stCondLst>
                      <p:childTnLst>
                        <p:par>
                          <p:cTn id="281" fill="hold">
                            <p:stCondLst>
                              <p:cond delay="0"/>
                            </p:stCondLst>
                            <p:childTnLst>
                              <p:par>
                                <p:cTn id="282" nodeType="clickEffect" fill="hold" presetClass="entr" presetID="10">
                                  <p:stCondLst>
                                    <p:cond delay="0"/>
                                  </p:stCondLst>
                                  <p:childTnLst>
                                    <p:set>
                                      <p:cBhvr>
                                        <p:cTn id="283" dur="1" fill="hold">
                                          <p:stCondLst>
                                            <p:cond delay="0"/>
                                          </p:stCondLst>
                                        </p:cTn>
                                        <p:tgtEl>
                                          <p:spTgt spid="747">
                                            <p:txEl>
                                              <p:pRg st="3" end="3"/>
                                            </p:txEl>
                                          </p:spTgt>
                                        </p:tgtEl>
                                        <p:attrNameLst>
                                          <p:attrName>style.visibility</p:attrName>
                                        </p:attrNameLst>
                                      </p:cBhvr>
                                      <p:to>
                                        <p:strVal val="visible"/>
                                      </p:to>
                                    </p:set>
                                    <p:animEffect filter="fade" transition="in">
                                      <p:cBhvr additive="repl">
                                        <p:cTn id="284" dur="1000"/>
                                        <p:tgtEl>
                                          <p:spTgt spid="747">
                                            <p:txEl>
                                              <p:pRg st="3" end="3"/>
                                            </p:txEl>
                                          </p:spTgt>
                                        </p:tgtEl>
                                      </p:cBhvr>
                                    </p:animEffec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10">
                                  <p:stCondLst>
                                    <p:cond delay="0"/>
                                  </p:stCondLst>
                                  <p:childTnLst>
                                    <p:set>
                                      <p:cBhvr>
                                        <p:cTn id="288" dur="1" fill="hold">
                                          <p:stCondLst>
                                            <p:cond delay="0"/>
                                          </p:stCondLst>
                                        </p:cTn>
                                        <p:tgtEl>
                                          <p:spTgt spid="747">
                                            <p:txEl>
                                              <p:pRg st="4" end="4"/>
                                            </p:txEl>
                                          </p:spTgt>
                                        </p:tgtEl>
                                        <p:attrNameLst>
                                          <p:attrName>style.visibility</p:attrName>
                                        </p:attrNameLst>
                                      </p:cBhvr>
                                      <p:to>
                                        <p:strVal val="visible"/>
                                      </p:to>
                                    </p:set>
                                    <p:animEffect filter="fade" transition="in">
                                      <p:cBhvr additive="repl">
                                        <p:cTn id="289" dur="1000"/>
                                        <p:tgtEl>
                                          <p:spTgt spid="747">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599A10C0-A1E4-4C48-AED7-FF4CDEDA3466}"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750" name="TextShape 2"/>
          <p:cNvSpPr txBox="1"/>
          <p:nvPr/>
        </p:nvSpPr>
        <p:spPr>
          <a:xfrm>
            <a:off x="2083680" y="3008520"/>
            <a:ext cx="4146120" cy="1524600"/>
          </a:xfrm>
          <a:prstGeom prst="rect">
            <a:avLst/>
          </a:prstGeom>
          <a:noFill/>
          <a:ln w="0">
            <a:noFill/>
          </a:ln>
        </p:spPr>
        <p:txBody>
          <a:bodyPr lIns="0" rIns="0" tIns="0" bIns="0">
            <a:noAutofit/>
          </a:bodyPr>
          <a:p>
            <a:pPr>
              <a:lnSpc>
                <a:spcPct val="180000"/>
              </a:lnSpc>
              <a:tabLst>
                <a:tab algn="l" pos="0"/>
              </a:tabLst>
            </a:pPr>
            <a:r>
              <a:rPr b="0" lang="en" sz="1400" spc="-1" strike="noStrike">
                <a:solidFill>
                  <a:srgbClr val="ffffff"/>
                </a:solidFill>
                <a:latin typeface="Red Hat Display"/>
                <a:ea typeface="Red Hat Display"/>
              </a:rPr>
              <a:t>Red Hat is the world’s leading provider of enterprise open source software solutions. Award-winning support, training, and consulting services make Red Hat a trusted adviser to the Fortune 500. </a:t>
            </a:r>
            <a:endParaRPr b="0" lang="en-IN" sz="1400" spc="-1" strike="noStrike">
              <a:latin typeface="Arial"/>
            </a:endParaRPr>
          </a:p>
        </p:txBody>
      </p:sp>
      <p:sp>
        <p:nvSpPr>
          <p:cNvPr id="751" name="TextShape 3"/>
          <p:cNvSpPr txBox="1"/>
          <p:nvPr/>
        </p:nvSpPr>
        <p:spPr>
          <a:xfrm>
            <a:off x="2083680" y="1621080"/>
            <a:ext cx="4904640" cy="1154160"/>
          </a:xfrm>
          <a:prstGeom prst="rect">
            <a:avLst/>
          </a:prstGeom>
          <a:noFill/>
          <a:ln w="0">
            <a:noFill/>
          </a:ln>
        </p:spPr>
        <p:txBody>
          <a:bodyPr lIns="0" rIns="0" tIns="0" bIns="0" anchor="b">
            <a:noAutofit/>
          </a:bodyPr>
          <a:p>
            <a:pPr>
              <a:lnSpc>
                <a:spcPct val="105000"/>
              </a:lnSpc>
              <a:tabLst>
                <a:tab algn="l" pos="0"/>
              </a:tabLst>
            </a:pPr>
            <a:r>
              <a:rPr b="0" lang="en" sz="5000" spc="-1" strike="noStrike">
                <a:solidFill>
                  <a:srgbClr val="ffffff"/>
                </a:solidFill>
                <a:latin typeface="Red Hat Display"/>
                <a:ea typeface="Red Hat Display"/>
              </a:rPr>
              <a:t>Thank you</a:t>
            </a:r>
            <a:endParaRPr b="0" lang="en-IN" sz="5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50AA40BD-C26A-44DD-B864-218D83005A6D}"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564" name="TextShape 2"/>
          <p:cNvSpPr txBox="1"/>
          <p:nvPr/>
        </p:nvSpPr>
        <p:spPr>
          <a:xfrm>
            <a:off x="813600" y="553680"/>
            <a:ext cx="10421640" cy="552960"/>
          </a:xfrm>
          <a:prstGeom prst="rect">
            <a:avLst/>
          </a:prstGeom>
          <a:noFill/>
          <a:ln w="0">
            <a:noFill/>
          </a:ln>
        </p:spPr>
        <p:txBody>
          <a:bodyPr lIns="0" rIns="0" tIns="0" bIns="0" anchor="ctr">
            <a:noAutofit/>
          </a:bodyPr>
          <a:p>
            <a:pPr algn="ctr">
              <a:lnSpc>
                <a:spcPct val="100000"/>
              </a:lnSpc>
              <a:tabLst>
                <a:tab algn="l" pos="0"/>
              </a:tabLst>
            </a:pPr>
            <a:r>
              <a:rPr b="0" lang="en" sz="2600" spc="-1" strike="noStrike">
                <a:solidFill>
                  <a:srgbClr val="000000"/>
                </a:solidFill>
                <a:latin typeface="Red Hat Display"/>
                <a:ea typeface="Red Hat Display"/>
              </a:rPr>
              <a:t>So why do it?</a:t>
            </a:r>
            <a:endParaRPr b="0" lang="en-IN" sz="2600" spc="-1" strike="noStrike">
              <a:solidFill>
                <a:srgbClr val="000000"/>
              </a:solidFill>
              <a:latin typeface="Arial"/>
            </a:endParaRPr>
          </a:p>
        </p:txBody>
      </p:sp>
      <p:sp>
        <p:nvSpPr>
          <p:cNvPr id="565" name="TextShape 3"/>
          <p:cNvSpPr txBox="1"/>
          <p:nvPr/>
        </p:nvSpPr>
        <p:spPr>
          <a:xfrm>
            <a:off x="4468320" y="2493720"/>
            <a:ext cx="3255120" cy="321480"/>
          </a:xfrm>
          <a:prstGeom prst="rect">
            <a:avLst/>
          </a:prstGeom>
          <a:noFill/>
          <a:ln w="0">
            <a:noFill/>
          </a:ln>
        </p:spPr>
        <p:txBody>
          <a:bodyPr lIns="0" rIns="0" tIns="0" bIns="0" anchor="ctr">
            <a:noAutofit/>
          </a:bodyPr>
          <a:p>
            <a:pPr algn="ctr">
              <a:lnSpc>
                <a:spcPct val="100000"/>
              </a:lnSpc>
              <a:tabLst>
                <a:tab algn="l" pos="0"/>
              </a:tabLst>
            </a:pPr>
            <a:r>
              <a:rPr b="0" lang="en" sz="1600" spc="-1" strike="noStrike">
                <a:solidFill>
                  <a:srgbClr val="ee0000"/>
                </a:solidFill>
                <a:latin typeface="Red Hat Text Medium"/>
                <a:ea typeface="Red Hat Text Medium"/>
              </a:rPr>
              <a:t>Community responsibility</a:t>
            </a:r>
            <a:endParaRPr b="0" lang="en-IN" sz="1600" spc="-1" strike="noStrike">
              <a:latin typeface="Arial"/>
            </a:endParaRPr>
          </a:p>
        </p:txBody>
      </p:sp>
      <p:sp>
        <p:nvSpPr>
          <p:cNvPr id="566" name="TextShape 4"/>
          <p:cNvSpPr txBox="1"/>
          <p:nvPr/>
        </p:nvSpPr>
        <p:spPr>
          <a:xfrm>
            <a:off x="4468320" y="3073320"/>
            <a:ext cx="3255120" cy="3293640"/>
          </a:xfrm>
          <a:prstGeom prst="rect">
            <a:avLst/>
          </a:prstGeom>
          <a:noFill/>
          <a:ln w="0">
            <a:noFill/>
          </a:ln>
        </p:spPr>
        <p:txBody>
          <a:bodyPr lIns="0" rIns="0" tIns="0" bIns="0">
            <a:noAutofit/>
          </a:bodyPr>
          <a:p>
            <a:pPr marL="457200" indent="-317160">
              <a:lnSpc>
                <a:spcPct val="125000"/>
              </a:lnSpc>
              <a:spcBef>
                <a:spcPts val="1500"/>
              </a:spcBef>
              <a:buClr>
                <a:srgbClr val="ee0000"/>
              </a:buClr>
              <a:buFont typeface="Red Hat Text"/>
              <a:buChar char="▸"/>
            </a:pPr>
            <a:r>
              <a:rPr b="0" lang="en" sz="1200" spc="-1" strike="noStrike">
                <a:solidFill>
                  <a:srgbClr val="000000"/>
                </a:solidFill>
                <a:latin typeface="Red Hat Text"/>
                <a:ea typeface="Red Hat Text"/>
              </a:rPr>
              <a:t>You want to support other project leaders and create a </a:t>
            </a:r>
            <a:r>
              <a:rPr b="1" lang="en" sz="1200" spc="-1" strike="noStrike">
                <a:solidFill>
                  <a:srgbClr val="000000"/>
                </a:solidFill>
                <a:latin typeface="Red Hat Text"/>
                <a:ea typeface="Red Hat Text"/>
              </a:rPr>
              <a:t>sustainable community</a:t>
            </a:r>
            <a:r>
              <a:rPr b="0" lang="en" sz="1200" spc="-1" strike="noStrike">
                <a:solidFill>
                  <a:srgbClr val="000000"/>
                </a:solidFill>
                <a:latin typeface="Red Hat Text"/>
                <a:ea typeface="Red Hat Text"/>
              </a:rPr>
              <a:t>.</a:t>
            </a:r>
            <a:endParaRPr b="0" lang="en-IN" sz="1200" spc="-1" strike="noStrike">
              <a:latin typeface="Arial"/>
            </a:endParaRPr>
          </a:p>
          <a:p>
            <a:pPr marL="457200" indent="-317160">
              <a:lnSpc>
                <a:spcPct val="125000"/>
              </a:lnSpc>
              <a:spcBef>
                <a:spcPts val="1500"/>
              </a:spcBef>
              <a:buClr>
                <a:srgbClr val="ee0000"/>
              </a:buClr>
              <a:buFont typeface="Red Hat Text"/>
              <a:buChar char="▸"/>
            </a:pPr>
            <a:r>
              <a:rPr b="0" lang="en" sz="1200" spc="-1" strike="noStrike">
                <a:solidFill>
                  <a:srgbClr val="000000"/>
                </a:solidFill>
                <a:latin typeface="Red Hat Text"/>
                <a:ea typeface="Red Hat Text"/>
              </a:rPr>
              <a:t>You want to help </a:t>
            </a:r>
            <a:r>
              <a:rPr b="1" lang="en" sz="1200" spc="-1" strike="noStrike">
                <a:solidFill>
                  <a:srgbClr val="000000"/>
                </a:solidFill>
                <a:latin typeface="Red Hat Text"/>
                <a:ea typeface="Red Hat Text"/>
              </a:rPr>
              <a:t>resolve conflicts</a:t>
            </a:r>
            <a:r>
              <a:rPr b="0" lang="en" sz="1200" spc="-1" strike="noStrike">
                <a:solidFill>
                  <a:srgbClr val="000000"/>
                </a:solidFill>
                <a:latin typeface="Red Hat Text"/>
                <a:ea typeface="Red Hat Text"/>
              </a:rPr>
              <a:t> or remove roadblocks.</a:t>
            </a:r>
            <a:endParaRPr b="0" lang="en-IN" sz="1200" spc="-1" strike="noStrike">
              <a:latin typeface="Arial"/>
            </a:endParaRPr>
          </a:p>
          <a:p>
            <a:pPr marL="457200" indent="-317160">
              <a:lnSpc>
                <a:spcPct val="125000"/>
              </a:lnSpc>
              <a:spcBef>
                <a:spcPts val="1500"/>
              </a:spcBef>
              <a:spcAft>
                <a:spcPts val="1500"/>
              </a:spcAft>
              <a:buClr>
                <a:srgbClr val="ee0000"/>
              </a:buClr>
              <a:buFont typeface="Red Hat Text"/>
              <a:buChar char="▸"/>
            </a:pPr>
            <a:r>
              <a:rPr b="0" lang="en" sz="1200" spc="-1" strike="noStrike">
                <a:solidFill>
                  <a:srgbClr val="000000"/>
                </a:solidFill>
                <a:latin typeface="Red Hat Text"/>
                <a:ea typeface="Red Hat Text"/>
              </a:rPr>
              <a:t>You want to </a:t>
            </a:r>
            <a:r>
              <a:rPr b="1" lang="en" sz="1200" spc="-1" strike="noStrike">
                <a:solidFill>
                  <a:srgbClr val="000000"/>
                </a:solidFill>
                <a:latin typeface="Red Hat Text"/>
                <a:ea typeface="Red Hat Text"/>
              </a:rPr>
              <a:t>fulfill an unmet project need</a:t>
            </a:r>
            <a:r>
              <a:rPr b="0" lang="en" sz="1200" spc="-1" strike="noStrike">
                <a:solidFill>
                  <a:srgbClr val="000000"/>
                </a:solidFill>
                <a:latin typeface="Red Hat Text"/>
                <a:ea typeface="Red Hat Text"/>
              </a:rPr>
              <a:t> or support an area that needs greater involvement.</a:t>
            </a:r>
            <a:endParaRPr b="0" lang="en-IN" sz="1200" spc="-1" strike="noStrike">
              <a:latin typeface="Arial"/>
            </a:endParaRPr>
          </a:p>
        </p:txBody>
      </p:sp>
      <p:sp>
        <p:nvSpPr>
          <p:cNvPr id="567" name="TextShape 5"/>
          <p:cNvSpPr txBox="1"/>
          <p:nvPr/>
        </p:nvSpPr>
        <p:spPr>
          <a:xfrm>
            <a:off x="8048160" y="2493720"/>
            <a:ext cx="3255120" cy="321480"/>
          </a:xfrm>
          <a:prstGeom prst="rect">
            <a:avLst/>
          </a:prstGeom>
          <a:noFill/>
          <a:ln w="0">
            <a:noFill/>
          </a:ln>
        </p:spPr>
        <p:txBody>
          <a:bodyPr lIns="0" rIns="0" tIns="0" bIns="0" anchor="ctr">
            <a:noAutofit/>
          </a:bodyPr>
          <a:p>
            <a:pPr algn="ctr">
              <a:lnSpc>
                <a:spcPct val="100000"/>
              </a:lnSpc>
              <a:tabLst>
                <a:tab algn="l" pos="0"/>
              </a:tabLst>
            </a:pPr>
            <a:r>
              <a:rPr b="0" lang="en" sz="1600" spc="-1" strike="noStrike">
                <a:solidFill>
                  <a:srgbClr val="ee0000"/>
                </a:solidFill>
                <a:latin typeface="Red Hat Text Medium"/>
                <a:ea typeface="Red Hat Text Medium"/>
              </a:rPr>
              <a:t>Personal fulfillment</a:t>
            </a:r>
            <a:endParaRPr b="0" lang="en-IN" sz="1600" spc="-1" strike="noStrike">
              <a:latin typeface="Arial"/>
            </a:endParaRPr>
          </a:p>
        </p:txBody>
      </p:sp>
      <p:sp>
        <p:nvSpPr>
          <p:cNvPr id="568" name="TextShape 6"/>
          <p:cNvSpPr txBox="1"/>
          <p:nvPr/>
        </p:nvSpPr>
        <p:spPr>
          <a:xfrm>
            <a:off x="8048160" y="3073320"/>
            <a:ext cx="3255120" cy="3293640"/>
          </a:xfrm>
          <a:prstGeom prst="rect">
            <a:avLst/>
          </a:prstGeom>
          <a:noFill/>
          <a:ln w="0">
            <a:noFill/>
          </a:ln>
        </p:spPr>
        <p:txBody>
          <a:bodyPr lIns="0" rIns="0" tIns="0" bIns="0">
            <a:noAutofit/>
          </a:bodyPr>
          <a:p>
            <a:pPr marL="457200" indent="-317160">
              <a:lnSpc>
                <a:spcPct val="125000"/>
              </a:lnSpc>
              <a:spcBef>
                <a:spcPts val="1500"/>
              </a:spcBef>
              <a:buClr>
                <a:srgbClr val="ee0000"/>
              </a:buClr>
              <a:buFont typeface="Red Hat Text"/>
              <a:buChar char="▸"/>
            </a:pPr>
            <a:r>
              <a:rPr b="0" lang="en" sz="1200" spc="-1" strike="noStrike">
                <a:solidFill>
                  <a:srgbClr val="000000"/>
                </a:solidFill>
                <a:latin typeface="Red Hat Text"/>
                <a:ea typeface="Red Hat Text"/>
              </a:rPr>
              <a:t>You want to </a:t>
            </a:r>
            <a:r>
              <a:rPr b="1" lang="en" sz="1200" spc="-1" strike="noStrike">
                <a:solidFill>
                  <a:srgbClr val="000000"/>
                </a:solidFill>
                <a:latin typeface="Red Hat Text"/>
                <a:ea typeface="Red Hat Text"/>
              </a:rPr>
              <a:t>advance your career </a:t>
            </a:r>
            <a:r>
              <a:rPr b="0" lang="en" sz="1200" spc="-1" strike="noStrike">
                <a:solidFill>
                  <a:srgbClr val="000000"/>
                </a:solidFill>
                <a:latin typeface="Red Hat Text"/>
                <a:ea typeface="Red Hat Text"/>
              </a:rPr>
              <a:t>by growing a skill you can't elsewhere.</a:t>
            </a:r>
            <a:endParaRPr b="0" lang="en-IN" sz="1200" spc="-1" strike="noStrike">
              <a:latin typeface="Arial"/>
            </a:endParaRPr>
          </a:p>
          <a:p>
            <a:pPr marL="457200" indent="-317160">
              <a:lnSpc>
                <a:spcPct val="125000"/>
              </a:lnSpc>
              <a:spcBef>
                <a:spcPts val="1500"/>
              </a:spcBef>
              <a:buClr>
                <a:srgbClr val="ee0000"/>
              </a:buClr>
              <a:buFont typeface="Red Hat Text"/>
              <a:buChar char="▸"/>
            </a:pPr>
            <a:r>
              <a:rPr b="0" lang="en" sz="1200" spc="-1" strike="noStrike">
                <a:solidFill>
                  <a:srgbClr val="000000"/>
                </a:solidFill>
                <a:latin typeface="Red Hat Text"/>
                <a:ea typeface="Red Hat Text"/>
              </a:rPr>
              <a:t>You feel good about </a:t>
            </a:r>
            <a:r>
              <a:rPr b="1" lang="en" sz="1200" spc="-1" strike="noStrike">
                <a:solidFill>
                  <a:srgbClr val="000000"/>
                </a:solidFill>
                <a:latin typeface="Red Hat Text"/>
                <a:ea typeface="Red Hat Text"/>
              </a:rPr>
              <a:t>helping others</a:t>
            </a:r>
            <a:r>
              <a:rPr b="0" lang="en" sz="1200" spc="-1" strike="noStrike">
                <a:solidFill>
                  <a:srgbClr val="000000"/>
                </a:solidFill>
                <a:latin typeface="Red Hat Text"/>
                <a:ea typeface="Red Hat Text"/>
              </a:rPr>
              <a:t>.</a:t>
            </a:r>
            <a:endParaRPr b="0" lang="en-IN" sz="1200" spc="-1" strike="noStrike">
              <a:latin typeface="Arial"/>
            </a:endParaRPr>
          </a:p>
          <a:p>
            <a:pPr marL="457200" indent="-317160">
              <a:lnSpc>
                <a:spcPct val="125000"/>
              </a:lnSpc>
              <a:spcBef>
                <a:spcPts val="1500"/>
              </a:spcBef>
              <a:spcAft>
                <a:spcPts val="1500"/>
              </a:spcAft>
              <a:buClr>
                <a:srgbClr val="ee0000"/>
              </a:buClr>
              <a:buFont typeface="Red Hat Text"/>
              <a:buChar char="▸"/>
            </a:pPr>
            <a:r>
              <a:rPr b="0" lang="en" sz="1200" spc="-1" strike="noStrike">
                <a:solidFill>
                  <a:srgbClr val="000000"/>
                </a:solidFill>
                <a:latin typeface="Red Hat Text"/>
                <a:ea typeface="Red Hat Text"/>
              </a:rPr>
              <a:t>You feel a sense of </a:t>
            </a:r>
            <a:r>
              <a:rPr b="1" lang="en" sz="1200" spc="-1" strike="noStrike">
                <a:solidFill>
                  <a:srgbClr val="000000"/>
                </a:solidFill>
                <a:latin typeface="Red Hat Text"/>
                <a:ea typeface="Red Hat Text"/>
              </a:rPr>
              <a:t>social belonging</a:t>
            </a:r>
            <a:r>
              <a:rPr b="0" lang="en" sz="1200" spc="-1" strike="noStrike">
                <a:solidFill>
                  <a:srgbClr val="000000"/>
                </a:solidFill>
                <a:latin typeface="Red Hat Text"/>
                <a:ea typeface="Red Hat Text"/>
              </a:rPr>
              <a:t> and group affiliation that motivates you help maintain the community.</a:t>
            </a:r>
            <a:endParaRPr b="0" lang="en-IN" sz="1200" spc="-1" strike="noStrike">
              <a:latin typeface="Arial"/>
            </a:endParaRPr>
          </a:p>
        </p:txBody>
      </p:sp>
      <p:sp>
        <p:nvSpPr>
          <p:cNvPr id="569" name="TextShape 7"/>
          <p:cNvSpPr txBox="1"/>
          <p:nvPr/>
        </p:nvSpPr>
        <p:spPr>
          <a:xfrm>
            <a:off x="888480" y="2493720"/>
            <a:ext cx="3255120" cy="321480"/>
          </a:xfrm>
          <a:prstGeom prst="rect">
            <a:avLst/>
          </a:prstGeom>
          <a:noFill/>
          <a:ln w="0">
            <a:noFill/>
          </a:ln>
        </p:spPr>
        <p:txBody>
          <a:bodyPr lIns="0" rIns="0" tIns="0" bIns="0" anchor="ctr">
            <a:noAutofit/>
          </a:bodyPr>
          <a:p>
            <a:pPr algn="ctr">
              <a:lnSpc>
                <a:spcPct val="100000"/>
              </a:lnSpc>
              <a:tabLst>
                <a:tab algn="l" pos="0"/>
              </a:tabLst>
            </a:pPr>
            <a:r>
              <a:rPr b="0" lang="en" sz="1600" spc="-1" strike="noStrike">
                <a:solidFill>
                  <a:srgbClr val="ee0000"/>
                </a:solidFill>
                <a:latin typeface="Red Hat Text Medium"/>
                <a:ea typeface="Red Hat Text Medium"/>
              </a:rPr>
              <a:t>Organizational need</a:t>
            </a:r>
            <a:endParaRPr b="0" lang="en-IN" sz="1600" spc="-1" strike="noStrike">
              <a:latin typeface="Arial"/>
            </a:endParaRPr>
          </a:p>
        </p:txBody>
      </p:sp>
      <p:sp>
        <p:nvSpPr>
          <p:cNvPr id="570" name="TextShape 8"/>
          <p:cNvSpPr txBox="1"/>
          <p:nvPr/>
        </p:nvSpPr>
        <p:spPr>
          <a:xfrm>
            <a:off x="888840" y="3073320"/>
            <a:ext cx="3201840" cy="3293640"/>
          </a:xfrm>
          <a:prstGeom prst="rect">
            <a:avLst/>
          </a:prstGeom>
          <a:noFill/>
          <a:ln w="0">
            <a:noFill/>
          </a:ln>
        </p:spPr>
        <p:txBody>
          <a:bodyPr lIns="0" rIns="0" tIns="0" bIns="0">
            <a:noAutofit/>
          </a:bodyPr>
          <a:p>
            <a:pPr marL="457200" indent="-317160">
              <a:lnSpc>
                <a:spcPct val="125000"/>
              </a:lnSpc>
              <a:spcBef>
                <a:spcPts val="1500"/>
              </a:spcBef>
              <a:buClr>
                <a:srgbClr val="ee0000"/>
              </a:buClr>
              <a:buFont typeface="Red Hat Text"/>
              <a:buChar char="▸"/>
            </a:pPr>
            <a:r>
              <a:rPr b="0" lang="en" sz="1200" spc="-1" strike="noStrike">
                <a:solidFill>
                  <a:srgbClr val="000000"/>
                </a:solidFill>
                <a:latin typeface="Red Hat Text"/>
                <a:ea typeface="Red Hat Text"/>
              </a:rPr>
              <a:t>Your organization relies on the project and requires </a:t>
            </a:r>
            <a:r>
              <a:rPr b="1" lang="en" sz="1200" spc="-1" strike="noStrike">
                <a:solidFill>
                  <a:srgbClr val="000000"/>
                </a:solidFill>
                <a:latin typeface="Red Hat Text"/>
                <a:ea typeface="Red Hat Text"/>
              </a:rPr>
              <a:t>long-term sustainability</a:t>
            </a:r>
            <a:r>
              <a:rPr b="0" lang="en" sz="1200" spc="-1" strike="noStrike">
                <a:solidFill>
                  <a:srgbClr val="000000"/>
                </a:solidFill>
                <a:latin typeface="Red Hat Text"/>
                <a:ea typeface="Red Hat Text"/>
              </a:rPr>
              <a:t>.</a:t>
            </a:r>
            <a:endParaRPr b="0" lang="en-IN" sz="1200" spc="-1" strike="noStrike">
              <a:latin typeface="Arial"/>
            </a:endParaRPr>
          </a:p>
          <a:p>
            <a:pPr marL="457200" indent="-317160">
              <a:lnSpc>
                <a:spcPct val="125000"/>
              </a:lnSpc>
              <a:spcBef>
                <a:spcPts val="1500"/>
              </a:spcBef>
              <a:spcAft>
                <a:spcPts val="1500"/>
              </a:spcAft>
              <a:buClr>
                <a:srgbClr val="ee0000"/>
              </a:buClr>
              <a:buFont typeface="Red Hat Text"/>
              <a:buChar char="▸"/>
            </a:pPr>
            <a:r>
              <a:rPr b="0" lang="en" sz="1200" spc="-1" strike="noStrike">
                <a:solidFill>
                  <a:srgbClr val="000000"/>
                </a:solidFill>
                <a:latin typeface="Red Hat Text"/>
                <a:ea typeface="Red Hat Text"/>
              </a:rPr>
              <a:t>Your organization needs to have greater </a:t>
            </a:r>
            <a:r>
              <a:rPr b="1" lang="en" sz="1200" spc="-1" strike="noStrike">
                <a:solidFill>
                  <a:srgbClr val="000000"/>
                </a:solidFill>
                <a:latin typeface="Red Hat Text"/>
                <a:ea typeface="Red Hat Text"/>
              </a:rPr>
              <a:t>influence on project roadmap</a:t>
            </a:r>
            <a:r>
              <a:rPr b="0" lang="en" sz="1200" spc="-1" strike="noStrike">
                <a:solidFill>
                  <a:srgbClr val="000000"/>
                </a:solidFill>
                <a:latin typeface="Red Hat Text"/>
                <a:ea typeface="Red Hat Text"/>
              </a:rPr>
              <a:t> &amp; feature development.</a:t>
            </a:r>
            <a:endParaRPr b="0" lang="en-IN" sz="1200" spc="-1" strike="noStrike">
              <a:latin typeface="Arial"/>
            </a:endParaRPr>
          </a:p>
        </p:txBody>
      </p:sp>
      <p:pic>
        <p:nvPicPr>
          <p:cNvPr id="571" name="Google Shape;2188;p138" descr=""/>
          <p:cNvPicPr/>
          <p:nvPr/>
        </p:nvPicPr>
        <p:blipFill>
          <a:blip r:embed="rId1"/>
          <a:stretch/>
        </p:blipFill>
        <p:spPr>
          <a:xfrm>
            <a:off x="2150280" y="1640160"/>
            <a:ext cx="731520" cy="731160"/>
          </a:xfrm>
          <a:prstGeom prst="rect">
            <a:avLst/>
          </a:prstGeom>
          <a:ln w="0">
            <a:noFill/>
          </a:ln>
        </p:spPr>
      </p:pic>
      <p:pic>
        <p:nvPicPr>
          <p:cNvPr id="572" name="Google Shape;2189;p138" descr=""/>
          <p:cNvPicPr/>
          <p:nvPr/>
        </p:nvPicPr>
        <p:blipFill>
          <a:blip r:embed="rId2"/>
          <a:srcRect l="0" t="157" r="0" b="157"/>
          <a:stretch/>
        </p:blipFill>
        <p:spPr>
          <a:xfrm>
            <a:off x="5658840" y="1640160"/>
            <a:ext cx="731520" cy="731160"/>
          </a:xfrm>
          <a:prstGeom prst="rect">
            <a:avLst/>
          </a:prstGeom>
          <a:ln w="0">
            <a:noFill/>
          </a:ln>
        </p:spPr>
      </p:pic>
      <p:pic>
        <p:nvPicPr>
          <p:cNvPr id="573" name="Google Shape;2190;p138" descr=""/>
          <p:cNvPicPr/>
          <p:nvPr/>
        </p:nvPicPr>
        <p:blipFill>
          <a:blip r:embed="rId3"/>
          <a:stretch/>
        </p:blipFill>
        <p:spPr>
          <a:xfrm>
            <a:off x="9309960" y="1640160"/>
            <a:ext cx="731520" cy="731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4" name="Google Shape;2195;p139" descr=""/>
          <p:cNvPicPr/>
          <p:nvPr/>
        </p:nvPicPr>
        <p:blipFill>
          <a:blip r:embed="rId1"/>
          <a:stretch/>
        </p:blipFill>
        <p:spPr>
          <a:xfrm>
            <a:off x="5878800" y="0"/>
            <a:ext cx="6312960" cy="6312960"/>
          </a:xfrm>
          <a:prstGeom prst="rect">
            <a:avLst/>
          </a:prstGeom>
          <a:ln w="0">
            <a:noFill/>
          </a:ln>
        </p:spPr>
      </p:pic>
      <p:sp>
        <p:nvSpPr>
          <p:cNvPr id="575"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85E168FD-CE70-467D-9214-CE5D1ADBD5CD}" type="slidenum">
              <a:rPr b="0" lang="en" sz="800" spc="-1" strike="noStrike">
                <a:solidFill>
                  <a:srgbClr val="000000"/>
                </a:solidFill>
                <a:latin typeface="Red Hat Display"/>
                <a:ea typeface="Red Hat Display"/>
              </a:rPr>
              <a:t>&lt;number&gt;</a:t>
            </a:fld>
            <a:endParaRPr b="0" lang="en-IN" sz="800" spc="-1" strike="noStrike">
              <a:latin typeface="Times New Roman"/>
            </a:endParaRPr>
          </a:p>
        </p:txBody>
      </p:sp>
      <p:sp>
        <p:nvSpPr>
          <p:cNvPr id="576" name="CustomShape 2"/>
          <p:cNvSpPr/>
          <p:nvPr/>
        </p:nvSpPr>
        <p:spPr>
          <a:xfrm>
            <a:off x="0" y="1365480"/>
            <a:ext cx="9407160" cy="746640"/>
          </a:xfrm>
          <a:prstGeom prst="rect">
            <a:avLst/>
          </a:prstGeom>
          <a:solidFill>
            <a:schemeClr val="accent1"/>
          </a:solidFill>
          <a:ln w="19050">
            <a:solidFill>
              <a:schemeClr val="accent1"/>
            </a:solidFill>
            <a:prstDash val="dot"/>
            <a:round/>
          </a:ln>
        </p:spPr>
        <p:style>
          <a:lnRef idx="0"/>
          <a:fillRef idx="0"/>
          <a:effectRef idx="0"/>
          <a:fontRef idx="minor"/>
        </p:style>
        <p:txBody>
          <a:bodyPr tIns="91440" bIns="91440" anchor="ctr">
            <a:noAutofit/>
          </a:bodyPr>
          <a:p>
            <a:pPr algn="r">
              <a:lnSpc>
                <a:spcPct val="100000"/>
              </a:lnSpc>
              <a:tabLst>
                <a:tab algn="l" pos="0"/>
              </a:tabLst>
            </a:pPr>
            <a:r>
              <a:rPr b="0" lang="en" sz="4000" spc="-1" strike="noStrike">
                <a:solidFill>
                  <a:srgbClr val="ffffff"/>
                </a:solidFill>
                <a:latin typeface="Red Hat Display"/>
                <a:ea typeface="Red Hat Display"/>
              </a:rPr>
              <a:t>Our goals today.</a:t>
            </a:r>
            <a:endParaRPr b="0" lang="en-IN" sz="4000" spc="-1" strike="noStrike">
              <a:latin typeface="Arial"/>
            </a:endParaRPr>
          </a:p>
        </p:txBody>
      </p:sp>
      <p:sp>
        <p:nvSpPr>
          <p:cNvPr id="577" name="CustomShape 3"/>
          <p:cNvSpPr/>
          <p:nvPr/>
        </p:nvSpPr>
        <p:spPr>
          <a:xfrm>
            <a:off x="736200" y="2643840"/>
            <a:ext cx="6268680" cy="3164040"/>
          </a:xfrm>
          <a:prstGeom prst="rect">
            <a:avLst/>
          </a:prstGeom>
          <a:noFill/>
          <a:ln w="0">
            <a:noFill/>
          </a:ln>
        </p:spPr>
        <p:style>
          <a:lnRef idx="0"/>
          <a:fillRef idx="0"/>
          <a:effectRef idx="0"/>
          <a:fontRef idx="minor"/>
        </p:style>
        <p:txBody>
          <a:bodyPr tIns="91440" bIns="91440" anchor="ctr">
            <a:noAutofit/>
          </a:bodyPr>
          <a:p>
            <a:pPr marL="457200" indent="-323640">
              <a:lnSpc>
                <a:spcPct val="115000"/>
              </a:lnSpc>
              <a:buClr>
                <a:srgbClr val="ee0000"/>
              </a:buClr>
              <a:buFont typeface="Red Hat Text"/>
              <a:buChar char="▸"/>
            </a:pPr>
            <a:r>
              <a:rPr b="0" lang="en" sz="1500" spc="-1" strike="noStrike">
                <a:solidFill>
                  <a:srgbClr val="000000"/>
                </a:solidFill>
                <a:latin typeface="Red Hat Text Medium"/>
                <a:ea typeface="Red Hat Text Medium"/>
              </a:rPr>
              <a:t>Understand</a:t>
            </a:r>
            <a:r>
              <a:rPr b="0" lang="en" sz="1500" spc="-1" strike="noStrike">
                <a:solidFill>
                  <a:srgbClr val="000000"/>
                </a:solidFill>
                <a:latin typeface="Red Hat Text"/>
                <a:ea typeface="Red Hat Text"/>
              </a:rPr>
              <a:t> common challenges associated with expanding, maintaining, and popularizing an open source project</a:t>
            </a:r>
            <a:endParaRPr b="0" lang="en-IN" sz="1500" spc="-1" strike="noStrike">
              <a:latin typeface="Arial"/>
            </a:endParaRPr>
          </a:p>
          <a:p>
            <a:pPr>
              <a:lnSpc>
                <a:spcPct val="115000"/>
              </a:lnSpc>
              <a:tabLst>
                <a:tab algn="l" pos="0"/>
              </a:tabLst>
            </a:pPr>
            <a:endParaRPr b="0" lang="en-IN" sz="1500" spc="-1" strike="noStrike">
              <a:latin typeface="Arial"/>
            </a:endParaRPr>
          </a:p>
          <a:p>
            <a:pPr marL="457200" indent="-323640">
              <a:lnSpc>
                <a:spcPct val="115000"/>
              </a:lnSpc>
              <a:buClr>
                <a:srgbClr val="ee0000"/>
              </a:buClr>
              <a:buFont typeface="Red Hat Text"/>
              <a:buChar char="▸"/>
              <a:tabLst>
                <a:tab algn="l" pos="0"/>
              </a:tabLst>
            </a:pPr>
            <a:r>
              <a:rPr b="0" lang="en" sz="1500" spc="-1" strike="noStrike">
                <a:solidFill>
                  <a:srgbClr val="000000"/>
                </a:solidFill>
                <a:latin typeface="Red Hat Text Medium"/>
                <a:ea typeface="Red Hat Text Medium"/>
              </a:rPr>
              <a:t>Explore</a:t>
            </a:r>
            <a:r>
              <a:rPr b="0" lang="en" sz="1500" spc="-1" strike="noStrike">
                <a:solidFill>
                  <a:srgbClr val="000000"/>
                </a:solidFill>
                <a:latin typeface="Red Hat Text"/>
                <a:ea typeface="Red Hat Text"/>
              </a:rPr>
              <a:t> avenues leaders can pursue to begin addressing those challenges</a:t>
            </a:r>
            <a:endParaRPr b="0" lang="en-IN" sz="1500" spc="-1" strike="noStrike">
              <a:latin typeface="Arial"/>
            </a:endParaRPr>
          </a:p>
          <a:p>
            <a:pPr>
              <a:lnSpc>
                <a:spcPct val="115000"/>
              </a:lnSpc>
              <a:tabLst>
                <a:tab algn="l" pos="0"/>
              </a:tabLst>
            </a:pPr>
            <a:endParaRPr b="0" lang="en-IN" sz="1500" spc="-1" strike="noStrike">
              <a:latin typeface="Arial"/>
            </a:endParaRPr>
          </a:p>
          <a:p>
            <a:pPr marL="457200" indent="-323640">
              <a:lnSpc>
                <a:spcPct val="115000"/>
              </a:lnSpc>
              <a:buClr>
                <a:srgbClr val="ee0000"/>
              </a:buClr>
              <a:buFont typeface="Red Hat Text"/>
              <a:buChar char="▸"/>
              <a:tabLst>
                <a:tab algn="l" pos="0"/>
              </a:tabLst>
            </a:pPr>
            <a:r>
              <a:rPr b="0" lang="en" sz="1500" spc="-1" strike="noStrike">
                <a:solidFill>
                  <a:srgbClr val="000000"/>
                </a:solidFill>
                <a:latin typeface="Red Hat Text Medium"/>
                <a:ea typeface="Red Hat Text Medium"/>
              </a:rPr>
              <a:t>Identify</a:t>
            </a:r>
            <a:r>
              <a:rPr b="0" lang="en" sz="1500" spc="-1" strike="noStrike">
                <a:solidFill>
                  <a:srgbClr val="000000"/>
                </a:solidFill>
                <a:latin typeface="Red Hat Text"/>
                <a:ea typeface="Red Hat Text"/>
              </a:rPr>
              <a:t> initial steps leaders can take to achieve success</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TextShape 1"/>
          <p:cNvSpPr txBox="1"/>
          <p:nvPr/>
        </p:nvSpPr>
        <p:spPr>
          <a:xfrm>
            <a:off x="2076120" y="2797920"/>
            <a:ext cx="7991640" cy="816120"/>
          </a:xfrm>
          <a:prstGeom prst="rect">
            <a:avLst/>
          </a:prstGeom>
          <a:noFill/>
          <a:ln w="0">
            <a:noFill/>
          </a:ln>
        </p:spPr>
        <p:txBody>
          <a:bodyPr lIns="0" rIns="0" tIns="0" bIns="0">
            <a:noAutofit/>
          </a:bodyPr>
          <a:p>
            <a:pPr>
              <a:lnSpc>
                <a:spcPct val="100000"/>
              </a:lnSpc>
              <a:tabLst>
                <a:tab algn="l" pos="0"/>
              </a:tabLst>
            </a:pPr>
            <a:r>
              <a:rPr b="0" lang="en" sz="5400" spc="-1" strike="noStrike">
                <a:solidFill>
                  <a:srgbClr val="ffffff"/>
                </a:solidFill>
                <a:latin typeface="Red Hat Display"/>
                <a:ea typeface="Red Hat Display"/>
              </a:rPr>
              <a:t>Three questions</a:t>
            </a:r>
            <a:endParaRPr b="0" lang="en-IN" sz="5400" spc="-1" strike="noStrike">
              <a:solidFill>
                <a:srgbClr val="000000"/>
              </a:solidFill>
              <a:latin typeface="Arial"/>
            </a:endParaRPr>
          </a:p>
        </p:txBody>
      </p:sp>
      <p:sp>
        <p:nvSpPr>
          <p:cNvPr id="579" name="TextShape 2"/>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6D0E7466-7A87-4BA3-8D6A-1DA137C0C5BB}"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580" name="CustomShape 3"/>
          <p:cNvSpPr/>
          <p:nvPr/>
        </p:nvSpPr>
        <p:spPr>
          <a:xfrm>
            <a:off x="2083320" y="2539800"/>
            <a:ext cx="1114920" cy="3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TextShape 1"/>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F4179B73-7F48-4A0D-BBA4-E3B713AD4590}" type="slidenum">
              <a:rPr b="0" lang="en" sz="800" spc="-1" strike="noStrike">
                <a:solidFill>
                  <a:srgbClr val="000000"/>
                </a:solidFill>
                <a:latin typeface="Red Hat Display"/>
                <a:ea typeface="Red Hat Display"/>
              </a:rPr>
              <a:t>&lt;number&gt;</a:t>
            </a:fld>
            <a:endParaRPr b="0" lang="en-IN" sz="800" spc="-1" strike="noStrike">
              <a:latin typeface="Times New Roman"/>
            </a:endParaRPr>
          </a:p>
        </p:txBody>
      </p:sp>
      <p:sp>
        <p:nvSpPr>
          <p:cNvPr id="582" name="CustomShape 2"/>
          <p:cNvSpPr/>
          <p:nvPr/>
        </p:nvSpPr>
        <p:spPr>
          <a:xfrm>
            <a:off x="813600" y="3153600"/>
            <a:ext cx="4553640" cy="5508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4000" spc="-1" strike="noStrike">
                <a:solidFill>
                  <a:srgbClr val="000000"/>
                </a:solidFill>
                <a:latin typeface="Red Hat Display"/>
                <a:ea typeface="Red Hat Display"/>
              </a:rPr>
              <a:t>How will you ...</a:t>
            </a:r>
            <a:endParaRPr b="0" lang="en-IN" sz="4000" spc="-1" strike="noStrike">
              <a:latin typeface="Arial"/>
            </a:endParaRPr>
          </a:p>
        </p:txBody>
      </p:sp>
      <p:sp>
        <p:nvSpPr>
          <p:cNvPr id="583" name="CustomShape 3"/>
          <p:cNvSpPr/>
          <p:nvPr/>
        </p:nvSpPr>
        <p:spPr>
          <a:xfrm>
            <a:off x="6630840" y="1817280"/>
            <a:ext cx="4618080" cy="5508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2800" spc="-1" strike="noStrike">
                <a:solidFill>
                  <a:srgbClr val="ee0000"/>
                </a:solidFill>
                <a:latin typeface="Red Hat Display"/>
                <a:ea typeface="Red Hat Display"/>
              </a:rPr>
              <a:t>expand</a:t>
            </a:r>
            <a:r>
              <a:rPr b="0" lang="en" sz="2800" spc="-1" strike="noStrike">
                <a:solidFill>
                  <a:srgbClr val="000000"/>
                </a:solidFill>
                <a:latin typeface="Red Hat Display"/>
                <a:ea typeface="Red Hat Display"/>
              </a:rPr>
              <a:t> the project?</a:t>
            </a:r>
            <a:endParaRPr b="0" lang="en-IN" sz="2800" spc="-1" strike="noStrike">
              <a:latin typeface="Arial"/>
            </a:endParaRPr>
          </a:p>
        </p:txBody>
      </p:sp>
      <p:sp>
        <p:nvSpPr>
          <p:cNvPr id="584" name="CustomShape 4"/>
          <p:cNvSpPr/>
          <p:nvPr/>
        </p:nvSpPr>
        <p:spPr>
          <a:xfrm>
            <a:off x="6630840" y="3153600"/>
            <a:ext cx="4618080" cy="5508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2800" spc="-1" strike="noStrike">
                <a:solidFill>
                  <a:srgbClr val="ee0000"/>
                </a:solidFill>
                <a:latin typeface="Red Hat Display"/>
                <a:ea typeface="Red Hat Display"/>
              </a:rPr>
              <a:t>maintain</a:t>
            </a:r>
            <a:r>
              <a:rPr b="0" lang="en" sz="2800" spc="-1" strike="noStrike">
                <a:solidFill>
                  <a:srgbClr val="000000"/>
                </a:solidFill>
                <a:latin typeface="Red Hat Display"/>
                <a:ea typeface="Red Hat Display"/>
              </a:rPr>
              <a:t> the project?</a:t>
            </a:r>
            <a:endParaRPr b="0" lang="en-IN" sz="2800" spc="-1" strike="noStrike">
              <a:latin typeface="Arial"/>
            </a:endParaRPr>
          </a:p>
        </p:txBody>
      </p:sp>
      <p:sp>
        <p:nvSpPr>
          <p:cNvPr id="585" name="CustomShape 5"/>
          <p:cNvSpPr/>
          <p:nvPr/>
        </p:nvSpPr>
        <p:spPr>
          <a:xfrm>
            <a:off x="6630840" y="4489560"/>
            <a:ext cx="4618080" cy="550800"/>
          </a:xfrm>
          <a:prstGeom prst="rect">
            <a:avLst/>
          </a:prstGeom>
          <a:noFill/>
          <a:ln w="0">
            <a:noFill/>
          </a:ln>
        </p:spPr>
        <p:style>
          <a:lnRef idx="0"/>
          <a:fillRef idx="0"/>
          <a:effectRef idx="0"/>
          <a:fontRef idx="minor"/>
        </p:style>
        <p:txBody>
          <a:bodyPr tIns="91440" bIns="91440" anchor="ctr">
            <a:noAutofit/>
          </a:bodyPr>
          <a:p>
            <a:pPr>
              <a:lnSpc>
                <a:spcPct val="100000"/>
              </a:lnSpc>
              <a:tabLst>
                <a:tab algn="l" pos="0"/>
              </a:tabLst>
            </a:pPr>
            <a:r>
              <a:rPr b="0" lang="en" sz="2800" spc="-1" strike="noStrike">
                <a:solidFill>
                  <a:srgbClr val="ee0000"/>
                </a:solidFill>
                <a:latin typeface="Red Hat Display"/>
                <a:ea typeface="Red Hat Display"/>
              </a:rPr>
              <a:t>popularize</a:t>
            </a:r>
            <a:r>
              <a:rPr b="0" lang="en" sz="2800" spc="-1" strike="noStrike">
                <a:solidFill>
                  <a:srgbClr val="000000"/>
                </a:solidFill>
                <a:latin typeface="Red Hat Display"/>
                <a:ea typeface="Red Hat Display"/>
              </a:rPr>
              <a:t> the project?</a:t>
            </a:r>
            <a:endParaRPr b="0" lang="en-IN" sz="2800" spc="-1" strike="noStrike">
              <a:latin typeface="Arial"/>
            </a:endParaRPr>
          </a:p>
        </p:txBody>
      </p:sp>
      <p:pic>
        <p:nvPicPr>
          <p:cNvPr id="586" name="Google Shape;2215;p141" descr=""/>
          <p:cNvPicPr/>
          <p:nvPr/>
        </p:nvPicPr>
        <p:blipFill>
          <a:blip r:embed="rId1"/>
          <a:stretch/>
        </p:blipFill>
        <p:spPr>
          <a:xfrm>
            <a:off x="5730120" y="1727280"/>
            <a:ext cx="731520" cy="731160"/>
          </a:xfrm>
          <a:prstGeom prst="rect">
            <a:avLst/>
          </a:prstGeom>
          <a:ln w="0">
            <a:noFill/>
          </a:ln>
        </p:spPr>
      </p:pic>
      <p:pic>
        <p:nvPicPr>
          <p:cNvPr id="587" name="Google Shape;2216;p141" descr=""/>
          <p:cNvPicPr/>
          <p:nvPr/>
        </p:nvPicPr>
        <p:blipFill>
          <a:blip r:embed="rId2"/>
          <a:stretch/>
        </p:blipFill>
        <p:spPr>
          <a:xfrm>
            <a:off x="5730120" y="3063240"/>
            <a:ext cx="731520" cy="731160"/>
          </a:xfrm>
          <a:prstGeom prst="rect">
            <a:avLst/>
          </a:prstGeom>
          <a:ln w="0">
            <a:noFill/>
          </a:ln>
        </p:spPr>
      </p:pic>
      <p:pic>
        <p:nvPicPr>
          <p:cNvPr id="588" name="Google Shape;2217;p141" descr=""/>
          <p:cNvPicPr/>
          <p:nvPr/>
        </p:nvPicPr>
        <p:blipFill>
          <a:blip r:embed="rId3"/>
          <a:srcRect l="0" t="157" r="0" b="157"/>
          <a:stretch/>
        </p:blipFill>
        <p:spPr>
          <a:xfrm>
            <a:off x="5730120" y="4489560"/>
            <a:ext cx="731520" cy="73116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583"/>
                                        </p:tgtEl>
                                        <p:attrNameLst>
                                          <p:attrName>style.visibility</p:attrName>
                                        </p:attrNameLst>
                                      </p:cBhvr>
                                      <p:to>
                                        <p:strVal val="visible"/>
                                      </p:to>
                                    </p:set>
                                    <p:animEffect filter="fade" transition="in">
                                      <p:cBhvr additive="repl">
                                        <p:cTn id="7" dur="1000"/>
                                        <p:tgtEl>
                                          <p:spTgt spid="583"/>
                                        </p:tgtEl>
                                      </p:cBhvr>
                                    </p:animEffect>
                                  </p:childTnLst>
                                </p:cTn>
                              </p:par>
                              <p:par>
                                <p:cTn id="8" nodeType="withEffect" fill="hold" presetClass="entr" presetID="10">
                                  <p:stCondLst>
                                    <p:cond delay="0"/>
                                  </p:stCondLst>
                                  <p:childTnLst>
                                    <p:set>
                                      <p:cBhvr>
                                        <p:cTn id="9" dur="1" fill="hold">
                                          <p:stCondLst>
                                            <p:cond delay="0"/>
                                          </p:stCondLst>
                                        </p:cTn>
                                        <p:tgtEl>
                                          <p:spTgt spid="586"/>
                                        </p:tgtEl>
                                        <p:attrNameLst>
                                          <p:attrName>style.visibility</p:attrName>
                                        </p:attrNameLst>
                                      </p:cBhvr>
                                      <p:to>
                                        <p:strVal val="visible"/>
                                      </p:to>
                                    </p:set>
                                    <p:animEffect filter="fade" transition="in">
                                      <p:cBhvr additive="repl">
                                        <p:cTn id="10" dur="1000"/>
                                        <p:tgtEl>
                                          <p:spTgt spid="586"/>
                                        </p:tgtEl>
                                      </p:cBhvr>
                                    </p:animEffect>
                                  </p:childTnLst>
                                </p:cTn>
                              </p:par>
                            </p:childTnLst>
                          </p:cTn>
                        </p:par>
                        <p:par>
                          <p:cTn id="11" fill="hold">
                            <p:stCondLst>
                              <p:cond delay="1000"/>
                            </p:stCondLst>
                            <p:childTnLst>
                              <p:par>
                                <p:cTn id="12" nodeType="afterEffect" fill="hold" presetClass="entr" presetID="10">
                                  <p:stCondLst>
                                    <p:cond delay="0"/>
                                  </p:stCondLst>
                                  <p:childTnLst>
                                    <p:set>
                                      <p:cBhvr>
                                        <p:cTn id="13" dur="1" fill="hold">
                                          <p:stCondLst>
                                            <p:cond delay="0"/>
                                          </p:stCondLst>
                                        </p:cTn>
                                        <p:tgtEl>
                                          <p:spTgt spid="584"/>
                                        </p:tgtEl>
                                        <p:attrNameLst>
                                          <p:attrName>style.visibility</p:attrName>
                                        </p:attrNameLst>
                                      </p:cBhvr>
                                      <p:to>
                                        <p:strVal val="visible"/>
                                      </p:to>
                                    </p:set>
                                    <p:animEffect filter="fade" transition="in">
                                      <p:cBhvr additive="repl">
                                        <p:cTn id="14" dur="1000"/>
                                        <p:tgtEl>
                                          <p:spTgt spid="584"/>
                                        </p:tgtEl>
                                      </p:cBhvr>
                                    </p:animEffect>
                                  </p:childTnLst>
                                </p:cTn>
                              </p:par>
                              <p:par>
                                <p:cTn id="15" nodeType="withEffect" fill="hold" presetClass="entr" presetID="10">
                                  <p:stCondLst>
                                    <p:cond delay="0"/>
                                  </p:stCondLst>
                                  <p:childTnLst>
                                    <p:set>
                                      <p:cBhvr>
                                        <p:cTn id="16" dur="1" fill="hold">
                                          <p:stCondLst>
                                            <p:cond delay="0"/>
                                          </p:stCondLst>
                                        </p:cTn>
                                        <p:tgtEl>
                                          <p:spTgt spid="587"/>
                                        </p:tgtEl>
                                        <p:attrNameLst>
                                          <p:attrName>style.visibility</p:attrName>
                                        </p:attrNameLst>
                                      </p:cBhvr>
                                      <p:to>
                                        <p:strVal val="visible"/>
                                      </p:to>
                                    </p:set>
                                    <p:animEffect filter="fade" transition="in">
                                      <p:cBhvr additive="repl">
                                        <p:cTn id="17" dur="1000"/>
                                        <p:tgtEl>
                                          <p:spTgt spid="587"/>
                                        </p:tgtEl>
                                      </p:cBhvr>
                                    </p:animEffect>
                                  </p:childTnLst>
                                </p:cTn>
                              </p:par>
                            </p:childTnLst>
                          </p:cTn>
                        </p:par>
                        <p:par>
                          <p:cTn id="18" fill="hold">
                            <p:stCondLst>
                              <p:cond delay="2000"/>
                            </p:stCondLst>
                            <p:childTnLst>
                              <p:par>
                                <p:cTn id="19" nodeType="afterEffect" fill="hold" presetClass="entr" presetID="10">
                                  <p:stCondLst>
                                    <p:cond delay="0"/>
                                  </p:stCondLst>
                                  <p:childTnLst>
                                    <p:set>
                                      <p:cBhvr>
                                        <p:cTn id="20" dur="1" fill="hold">
                                          <p:stCondLst>
                                            <p:cond delay="0"/>
                                          </p:stCondLst>
                                        </p:cTn>
                                        <p:tgtEl>
                                          <p:spTgt spid="585"/>
                                        </p:tgtEl>
                                        <p:attrNameLst>
                                          <p:attrName>style.visibility</p:attrName>
                                        </p:attrNameLst>
                                      </p:cBhvr>
                                      <p:to>
                                        <p:strVal val="visible"/>
                                      </p:to>
                                    </p:set>
                                    <p:animEffect filter="fade" transition="in">
                                      <p:cBhvr additive="repl">
                                        <p:cTn id="21" dur="1000"/>
                                        <p:tgtEl>
                                          <p:spTgt spid="585"/>
                                        </p:tgtEl>
                                      </p:cBhvr>
                                    </p:animEffect>
                                  </p:childTnLst>
                                </p:cTn>
                              </p:par>
                              <p:par>
                                <p:cTn id="22" nodeType="withEffect" fill="hold" presetClass="entr" presetID="10">
                                  <p:stCondLst>
                                    <p:cond delay="0"/>
                                  </p:stCondLst>
                                  <p:childTnLst>
                                    <p:set>
                                      <p:cBhvr>
                                        <p:cTn id="23" dur="1" fill="hold">
                                          <p:stCondLst>
                                            <p:cond delay="0"/>
                                          </p:stCondLst>
                                        </p:cTn>
                                        <p:tgtEl>
                                          <p:spTgt spid="588"/>
                                        </p:tgtEl>
                                        <p:attrNameLst>
                                          <p:attrName>style.visibility</p:attrName>
                                        </p:attrNameLst>
                                      </p:cBhvr>
                                      <p:to>
                                        <p:strVal val="visible"/>
                                      </p:to>
                                    </p:set>
                                    <p:animEffect filter="fade" transition="in">
                                      <p:cBhvr additive="repl">
                                        <p:cTn id="24" dur="1000"/>
                                        <p:tgtEl>
                                          <p:spTgt spid="5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TextShape 1"/>
          <p:cNvSpPr txBox="1"/>
          <p:nvPr/>
        </p:nvSpPr>
        <p:spPr>
          <a:xfrm>
            <a:off x="2076120" y="2797920"/>
            <a:ext cx="7991640" cy="816120"/>
          </a:xfrm>
          <a:prstGeom prst="rect">
            <a:avLst/>
          </a:prstGeom>
          <a:noFill/>
          <a:ln w="0">
            <a:noFill/>
          </a:ln>
        </p:spPr>
        <p:txBody>
          <a:bodyPr lIns="0" rIns="0" tIns="0" bIns="0">
            <a:noAutofit/>
          </a:bodyPr>
          <a:p>
            <a:pPr>
              <a:lnSpc>
                <a:spcPct val="100000"/>
              </a:lnSpc>
              <a:tabLst>
                <a:tab algn="l" pos="0"/>
              </a:tabLst>
            </a:pPr>
            <a:r>
              <a:rPr b="0" lang="en" sz="5400" spc="-1" strike="noStrike">
                <a:solidFill>
                  <a:srgbClr val="ffffff"/>
                </a:solidFill>
                <a:latin typeface="Red Hat Display"/>
                <a:ea typeface="Red Hat Display"/>
              </a:rPr>
              <a:t>Expand</a:t>
            </a:r>
            <a:endParaRPr b="0" lang="en-IN" sz="5400" spc="-1" strike="noStrike">
              <a:solidFill>
                <a:srgbClr val="000000"/>
              </a:solidFill>
              <a:latin typeface="Arial"/>
            </a:endParaRPr>
          </a:p>
        </p:txBody>
      </p:sp>
      <p:sp>
        <p:nvSpPr>
          <p:cNvPr id="590" name="TextShape 2"/>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FFF414FF-F41A-4520-9C41-E0D68FFCD50C}"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591" name="CustomShape 3"/>
          <p:cNvSpPr/>
          <p:nvPr/>
        </p:nvSpPr>
        <p:spPr>
          <a:xfrm>
            <a:off x="2083320" y="2539800"/>
            <a:ext cx="1114920" cy="360"/>
          </a:xfrm>
          <a:custGeom>
            <a:avLst/>
            <a:gdLst/>
            <a:ahLst/>
            <a:rect l="l" t="t" r="r" b="b"/>
            <a:pathLst>
              <a:path w="21600" h="21600">
                <a:moveTo>
                  <a:pt x="0" y="0"/>
                </a:moveTo>
                <a:lnTo>
                  <a:pt x="21600" y="21600"/>
                </a:lnTo>
              </a:path>
            </a:pathLst>
          </a:custGeom>
          <a:noFill/>
          <a:ln w="9525">
            <a:solidFill>
              <a:srgbClr val="ffffff"/>
            </a:solidFill>
            <a:round/>
          </a:ln>
        </p:spPr>
        <p:style>
          <a:lnRef idx="0"/>
          <a:fillRef idx="0"/>
          <a:effectRef idx="0"/>
          <a:fontRef idx="minor"/>
        </p:style>
      </p:sp>
      <p:sp>
        <p:nvSpPr>
          <p:cNvPr id="592" name="CustomShape 4"/>
          <p:cNvSpPr/>
          <p:nvPr/>
        </p:nvSpPr>
        <p:spPr>
          <a:xfrm>
            <a:off x="2097720" y="3614040"/>
            <a:ext cx="7948440" cy="682920"/>
          </a:xfrm>
          <a:prstGeom prst="rect">
            <a:avLst/>
          </a:prstGeom>
          <a:noFill/>
          <a:ln w="0">
            <a:noFill/>
          </a:ln>
        </p:spPr>
        <p:style>
          <a:lnRef idx="0"/>
          <a:fillRef idx="0"/>
          <a:effectRef idx="0"/>
          <a:fontRef idx="minor"/>
        </p:style>
        <p:txBody>
          <a:bodyPr lIns="0" rIns="0" tIns="0" bIns="0" anchor="b">
            <a:noAutofit/>
          </a:bodyPr>
          <a:p>
            <a:pPr>
              <a:lnSpc>
                <a:spcPct val="100000"/>
              </a:lnSpc>
              <a:tabLst>
                <a:tab algn="l" pos="0"/>
              </a:tabLst>
            </a:pPr>
            <a:r>
              <a:rPr b="0" lang="en" sz="1900" spc="-1" strike="noStrike">
                <a:solidFill>
                  <a:srgbClr val="ffffff"/>
                </a:solidFill>
                <a:latin typeface="Red Hat Display"/>
                <a:ea typeface="Red Hat Display"/>
              </a:rPr>
              <a:t>Increasing community participation</a:t>
            </a:r>
            <a:endParaRPr b="0" lang="en-IN" sz="19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CustomShape 1"/>
          <p:cNvSpPr/>
          <p:nvPr/>
        </p:nvSpPr>
        <p:spPr>
          <a:xfrm>
            <a:off x="5270040" y="2110320"/>
            <a:ext cx="6665760" cy="2729520"/>
          </a:xfrm>
          <a:prstGeom prst="rect">
            <a:avLst/>
          </a:prstGeom>
          <a:noFill/>
          <a:ln w="0">
            <a:noFill/>
          </a:ln>
        </p:spPr>
        <p:style>
          <a:lnRef idx="0"/>
          <a:fillRef idx="0"/>
          <a:effectRef idx="0"/>
          <a:fontRef idx="minor"/>
        </p:style>
        <p:txBody>
          <a:bodyPr tIns="91440" bIns="91440" anchor="ctr">
            <a:noAutofit/>
          </a:bodyPr>
          <a:p>
            <a:pPr marL="457200" indent="-342720">
              <a:lnSpc>
                <a:spcPct val="115000"/>
              </a:lnSpc>
              <a:buClr>
                <a:srgbClr val="ee0000"/>
              </a:buClr>
              <a:buFont typeface="Red Hat Text"/>
              <a:buChar char="▸"/>
            </a:pPr>
            <a:r>
              <a:rPr b="0" lang="en" sz="1800" spc="-1" strike="noStrike">
                <a:solidFill>
                  <a:srgbClr val="000000"/>
                </a:solidFill>
                <a:latin typeface="Red Hat Text"/>
                <a:ea typeface="Red Hat Text"/>
              </a:rPr>
              <a:t>Undocumented "insider information" or "folk wisdom"</a:t>
            </a:r>
            <a:endParaRPr b="0" lang="en-IN" sz="1800" spc="-1" strike="noStrike">
              <a:latin typeface="Arial"/>
            </a:endParaRPr>
          </a:p>
          <a:p>
            <a:pPr>
              <a:lnSpc>
                <a:spcPct val="115000"/>
              </a:lnSpc>
              <a:tabLst>
                <a:tab algn="l" pos="0"/>
              </a:tabLst>
            </a:pPr>
            <a:endParaRPr b="0" lang="en-IN" sz="1800" spc="-1" strike="noStrike">
              <a:latin typeface="Arial"/>
            </a:endParaRPr>
          </a:p>
          <a:p>
            <a:pPr marL="457200" indent="-342720">
              <a:lnSpc>
                <a:spcPct val="115000"/>
              </a:lnSpc>
              <a:buClr>
                <a:srgbClr val="ee0000"/>
              </a:buClr>
              <a:buFont typeface="Red Hat Text"/>
              <a:buChar char="▸"/>
              <a:tabLst>
                <a:tab algn="l" pos="0"/>
              </a:tabLst>
            </a:pPr>
            <a:r>
              <a:rPr b="0" lang="en" sz="1800" spc="-1" strike="noStrike">
                <a:solidFill>
                  <a:srgbClr val="000000"/>
                </a:solidFill>
                <a:latin typeface="Red Hat Text"/>
                <a:ea typeface="Red Hat Text"/>
              </a:rPr>
              <a:t>Unwelcoming social dynamics</a:t>
            </a:r>
            <a:endParaRPr b="0" lang="en-IN" sz="1800" spc="-1" strike="noStrike">
              <a:latin typeface="Arial"/>
            </a:endParaRPr>
          </a:p>
          <a:p>
            <a:pPr>
              <a:lnSpc>
                <a:spcPct val="115000"/>
              </a:lnSpc>
              <a:tabLst>
                <a:tab algn="l" pos="0"/>
              </a:tabLst>
            </a:pPr>
            <a:endParaRPr b="0" lang="en-IN" sz="1800" spc="-1" strike="noStrike">
              <a:latin typeface="Arial"/>
            </a:endParaRPr>
          </a:p>
          <a:p>
            <a:pPr marL="457200" indent="-342720">
              <a:lnSpc>
                <a:spcPct val="115000"/>
              </a:lnSpc>
              <a:buClr>
                <a:srgbClr val="ee0000"/>
              </a:buClr>
              <a:buFont typeface="Red Hat Text"/>
              <a:buChar char="▸"/>
              <a:tabLst>
                <a:tab algn="l" pos="0"/>
              </a:tabLst>
            </a:pPr>
            <a:r>
              <a:rPr b="0" lang="en" sz="1800" spc="-1" strike="noStrike">
                <a:solidFill>
                  <a:srgbClr val="000000"/>
                </a:solidFill>
                <a:latin typeface="Red Hat Text"/>
                <a:ea typeface="Red Hat Text"/>
              </a:rPr>
              <a:t>Contributor base is not diverse</a:t>
            </a:r>
            <a:endParaRPr b="0" lang="en-IN" sz="1800" spc="-1" strike="noStrike">
              <a:latin typeface="Arial"/>
            </a:endParaRPr>
          </a:p>
          <a:p>
            <a:pPr>
              <a:lnSpc>
                <a:spcPct val="115000"/>
              </a:lnSpc>
              <a:tabLst>
                <a:tab algn="l" pos="0"/>
              </a:tabLst>
            </a:pPr>
            <a:endParaRPr b="0" lang="en-IN" sz="1800" spc="-1" strike="noStrike">
              <a:latin typeface="Arial"/>
            </a:endParaRPr>
          </a:p>
          <a:p>
            <a:pPr marL="457200" indent="-342720">
              <a:lnSpc>
                <a:spcPct val="115000"/>
              </a:lnSpc>
              <a:buClr>
                <a:srgbClr val="ee0000"/>
              </a:buClr>
              <a:buFont typeface="Red Hat Text"/>
              <a:buChar char="▸"/>
              <a:tabLst>
                <a:tab algn="l" pos="0"/>
              </a:tabLst>
            </a:pPr>
            <a:r>
              <a:rPr b="0" lang="en" sz="1800" spc="-1" strike="noStrike">
                <a:solidFill>
                  <a:srgbClr val="000000"/>
                </a:solidFill>
                <a:latin typeface="Red Hat Text"/>
                <a:ea typeface="Red Hat Text"/>
              </a:rPr>
              <a:t>Language barriers</a:t>
            </a:r>
            <a:endParaRPr b="0" lang="en-IN" sz="1800" spc="-1" strike="noStrike">
              <a:latin typeface="Arial"/>
            </a:endParaRPr>
          </a:p>
        </p:txBody>
      </p:sp>
      <p:sp>
        <p:nvSpPr>
          <p:cNvPr id="594" name="TextShape 2"/>
          <p:cNvSpPr txBox="1"/>
          <p:nvPr/>
        </p:nvSpPr>
        <p:spPr>
          <a:xfrm>
            <a:off x="82080" y="6169680"/>
            <a:ext cx="731520" cy="143280"/>
          </a:xfrm>
          <a:prstGeom prst="rect">
            <a:avLst/>
          </a:prstGeom>
          <a:noFill/>
          <a:ln w="0">
            <a:noFill/>
          </a:ln>
        </p:spPr>
        <p:txBody>
          <a:bodyPr lIns="0" rIns="0" tIns="0" bIns="0" anchor="b">
            <a:noAutofit/>
          </a:bodyPr>
          <a:p>
            <a:pPr algn="ctr">
              <a:lnSpc>
                <a:spcPct val="100000"/>
              </a:lnSpc>
              <a:tabLst>
                <a:tab algn="l" pos="0"/>
              </a:tabLst>
            </a:pPr>
            <a:fld id="{EDC792D0-742B-4B39-A469-75B810982074}" type="slidenum">
              <a:rPr b="0" lang="en" sz="800" spc="-1" strike="noStrike">
                <a:solidFill>
                  <a:srgbClr val="000000"/>
                </a:solidFill>
                <a:latin typeface="Red Hat Text Medium"/>
                <a:ea typeface="Red Hat Text Medium"/>
              </a:rPr>
              <a:t>&lt;number&gt;</a:t>
            </a:fld>
            <a:endParaRPr b="0" lang="en-IN" sz="800" spc="-1" strike="noStrike">
              <a:latin typeface="Times New Roman"/>
            </a:endParaRPr>
          </a:p>
        </p:txBody>
      </p:sp>
      <p:sp>
        <p:nvSpPr>
          <p:cNvPr id="595" name="CustomShape 3"/>
          <p:cNvSpPr/>
          <p:nvPr/>
        </p:nvSpPr>
        <p:spPr>
          <a:xfrm>
            <a:off x="672840" y="3806640"/>
            <a:ext cx="3943440" cy="87012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n" sz="2800" spc="-1" strike="noStrike">
                <a:solidFill>
                  <a:srgbClr val="000000"/>
                </a:solidFill>
                <a:latin typeface="Red Hat Display"/>
                <a:ea typeface="Red Hat Display"/>
              </a:rPr>
              <a:t>Common challenges</a:t>
            </a:r>
            <a:endParaRPr b="0" lang="en-IN" sz="2800" spc="-1" strike="noStrike">
              <a:latin typeface="Arial"/>
            </a:endParaRPr>
          </a:p>
        </p:txBody>
      </p:sp>
      <p:sp>
        <p:nvSpPr>
          <p:cNvPr id="596" name="CustomShape 4"/>
          <p:cNvSpPr/>
          <p:nvPr/>
        </p:nvSpPr>
        <p:spPr>
          <a:xfrm>
            <a:off x="5051880" y="357840"/>
            <a:ext cx="360" cy="6142320"/>
          </a:xfrm>
          <a:custGeom>
            <a:avLst/>
            <a:gdLst/>
            <a:ahLst/>
            <a:rect l="l" t="t" r="r" b="b"/>
            <a:pathLst>
              <a:path w="21600" h="21600">
                <a:moveTo>
                  <a:pt x="0" y="0"/>
                </a:moveTo>
                <a:lnTo>
                  <a:pt x="21600" y="21600"/>
                </a:lnTo>
              </a:path>
            </a:pathLst>
          </a:custGeom>
          <a:noFill/>
          <a:ln w="9525">
            <a:solidFill>
              <a:schemeClr val="accent5"/>
            </a:solidFill>
            <a:prstDash val="dot"/>
            <a:round/>
          </a:ln>
        </p:spPr>
        <p:style>
          <a:lnRef idx="0"/>
          <a:fillRef idx="0"/>
          <a:effectRef idx="0"/>
          <a:fontRef idx="minor"/>
        </p:style>
      </p:sp>
      <p:pic>
        <p:nvPicPr>
          <p:cNvPr id="597" name="Google Shape;2234;p143" descr=""/>
          <p:cNvPicPr/>
          <p:nvPr/>
        </p:nvPicPr>
        <p:blipFill>
          <a:blip r:embed="rId1"/>
          <a:stretch/>
        </p:blipFill>
        <p:spPr>
          <a:xfrm>
            <a:off x="1569240" y="1655280"/>
            <a:ext cx="2151000" cy="2151000"/>
          </a:xfrm>
          <a:prstGeom prst="rect">
            <a:avLst/>
          </a:prstGeom>
          <a:ln w="0">
            <a:noFill/>
          </a:ln>
        </p:spPr>
      </p:pic>
      <p:sp>
        <p:nvSpPr>
          <p:cNvPr id="598" name="CustomShape 5"/>
          <p:cNvSpPr/>
          <p:nvPr/>
        </p:nvSpPr>
        <p:spPr>
          <a:xfrm>
            <a:off x="5270040" y="1063080"/>
            <a:ext cx="6665760" cy="538560"/>
          </a:xfrm>
          <a:prstGeom prst="rect">
            <a:avLst/>
          </a:prstGeom>
          <a:noFill/>
          <a:ln w="0">
            <a:noFill/>
          </a:ln>
        </p:spPr>
        <p:style>
          <a:lnRef idx="0"/>
          <a:fillRef idx="0"/>
          <a:effectRef idx="0"/>
          <a:fontRef idx="minor"/>
        </p:style>
        <p:txBody>
          <a:bodyPr tIns="91440" bIns="91440" anchor="b">
            <a:noAutofit/>
          </a:bodyPr>
          <a:p>
            <a:pPr>
              <a:lnSpc>
                <a:spcPct val="100000"/>
              </a:lnSpc>
              <a:tabLst>
                <a:tab algn="l" pos="0"/>
              </a:tabLst>
            </a:pPr>
            <a:r>
              <a:rPr b="0" lang="en" sz="2400" spc="-1" strike="noStrike">
                <a:solidFill>
                  <a:srgbClr val="ee0000"/>
                </a:solidFill>
                <a:latin typeface="Red Hat Display"/>
                <a:ea typeface="Red Hat Display"/>
              </a:rPr>
              <a:t>Community challenges</a:t>
            </a:r>
            <a:endParaRPr b="0" lang="en-IN" sz="24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childTnLst>
                  <p:par>
                    <p:cTn id="27" fill="hold">
                      <p:stCondLst>
                        <p:cond delay="0"/>
                      </p:stCondLst>
                      <p:childTnLst>
                        <p:par>
                          <p:cTn id="28" fill="hold">
                            <p:stCondLst>
                              <p:cond delay="0"/>
                            </p:stCondLst>
                            <p:childTnLst>
                              <p:par>
                                <p:cTn id="29" nodeType="afterEffect" fill="hold" presetClass="entr" presetID="10">
                                  <p:stCondLst>
                                    <p:cond delay="0"/>
                                  </p:stCondLst>
                                  <p:childTnLst>
                                    <p:set>
                                      <p:cBhvr>
                                        <p:cTn id="30" dur="1" fill="hold">
                                          <p:stCondLst>
                                            <p:cond delay="0"/>
                                          </p:stCondLst>
                                        </p:cTn>
                                        <p:tgtEl>
                                          <p:spTgt spid="593">
                                            <p:txEl>
                                              <p:pRg st="0" end="0"/>
                                            </p:txEl>
                                          </p:spTgt>
                                        </p:tgtEl>
                                        <p:attrNameLst>
                                          <p:attrName>style.visibility</p:attrName>
                                        </p:attrNameLst>
                                      </p:cBhvr>
                                      <p:to>
                                        <p:strVal val="visible"/>
                                      </p:to>
                                    </p:set>
                                    <p:animEffect filter="fade" transition="in">
                                      <p:cBhvr additive="repl">
                                        <p:cTn id="31" dur="1000"/>
                                        <p:tgtEl>
                                          <p:spTgt spid="593">
                                            <p:txEl>
                                              <p:pRg st="0" end="0"/>
                                            </p:txEl>
                                          </p:spTgt>
                                        </p:tgtEl>
                                      </p:cBhvr>
                                    </p:animEffect>
                                  </p:childTnLst>
                                </p:cTn>
                              </p:par>
                            </p:childTnLst>
                          </p:cTn>
                        </p:par>
                        <p:par>
                          <p:cTn id="32" fill="hold">
                            <p:stCondLst>
                              <p:cond delay="1000"/>
                            </p:stCondLst>
                            <p:childTnLst>
                              <p:par>
                                <p:cTn id="33" nodeType="afterEffect" fill="hold" presetClass="entr" presetID="10">
                                  <p:stCondLst>
                                    <p:cond delay="0"/>
                                  </p:stCondLst>
                                  <p:childTnLst>
                                    <p:set>
                                      <p:cBhvr>
                                        <p:cTn id="34" dur="1" fill="hold">
                                          <p:stCondLst>
                                            <p:cond delay="0"/>
                                          </p:stCondLst>
                                        </p:cTn>
                                        <p:tgtEl>
                                          <p:spTgt spid="593">
                                            <p:txEl>
                                              <p:pRg st="1" end="1"/>
                                            </p:txEl>
                                          </p:spTgt>
                                        </p:tgtEl>
                                        <p:attrNameLst>
                                          <p:attrName>style.visibility</p:attrName>
                                        </p:attrNameLst>
                                      </p:cBhvr>
                                      <p:to>
                                        <p:strVal val="visible"/>
                                      </p:to>
                                    </p:set>
                                    <p:animEffect filter="fade" transition="in">
                                      <p:cBhvr additive="repl">
                                        <p:cTn id="35" dur="1000"/>
                                        <p:tgtEl>
                                          <p:spTgt spid="593">
                                            <p:txEl>
                                              <p:pRg st="1" end="1"/>
                                            </p:txEl>
                                          </p:spTgt>
                                        </p:tgtEl>
                                      </p:cBhvr>
                                    </p:animEffect>
                                  </p:childTnLst>
                                </p:cTn>
                              </p:par>
                            </p:childTnLst>
                          </p:cTn>
                        </p:par>
                        <p:par>
                          <p:cTn id="36" fill="hold">
                            <p:stCondLst>
                              <p:cond delay="2000"/>
                            </p:stCondLst>
                            <p:childTnLst>
                              <p:par>
                                <p:cTn id="37" nodeType="afterEffect" fill="hold" presetClass="entr" presetID="10">
                                  <p:stCondLst>
                                    <p:cond delay="0"/>
                                  </p:stCondLst>
                                  <p:childTnLst>
                                    <p:set>
                                      <p:cBhvr>
                                        <p:cTn id="38" dur="1" fill="hold">
                                          <p:stCondLst>
                                            <p:cond delay="0"/>
                                          </p:stCondLst>
                                        </p:cTn>
                                        <p:tgtEl>
                                          <p:spTgt spid="593">
                                            <p:txEl>
                                              <p:pRg st="2" end="2"/>
                                            </p:txEl>
                                          </p:spTgt>
                                        </p:tgtEl>
                                        <p:attrNameLst>
                                          <p:attrName>style.visibility</p:attrName>
                                        </p:attrNameLst>
                                      </p:cBhvr>
                                      <p:to>
                                        <p:strVal val="visible"/>
                                      </p:to>
                                    </p:set>
                                    <p:animEffect filter="fade" transition="in">
                                      <p:cBhvr additive="repl">
                                        <p:cTn id="39" dur="1000"/>
                                        <p:tgtEl>
                                          <p:spTgt spid="593">
                                            <p:txEl>
                                              <p:pRg st="2" end="2"/>
                                            </p:txEl>
                                          </p:spTgt>
                                        </p:tgtEl>
                                      </p:cBhvr>
                                    </p:animEffect>
                                  </p:childTnLst>
                                </p:cTn>
                              </p:par>
                            </p:childTnLst>
                          </p:cTn>
                        </p:par>
                        <p:par>
                          <p:cTn id="40" fill="hold">
                            <p:stCondLst>
                              <p:cond delay="3000"/>
                            </p:stCondLst>
                            <p:childTnLst>
                              <p:par>
                                <p:cTn id="41" nodeType="afterEffect" fill="hold" presetClass="entr" presetID="10">
                                  <p:stCondLst>
                                    <p:cond delay="0"/>
                                  </p:stCondLst>
                                  <p:childTnLst>
                                    <p:set>
                                      <p:cBhvr>
                                        <p:cTn id="42" dur="1" fill="hold">
                                          <p:stCondLst>
                                            <p:cond delay="0"/>
                                          </p:stCondLst>
                                        </p:cTn>
                                        <p:tgtEl>
                                          <p:spTgt spid="593">
                                            <p:txEl>
                                              <p:pRg st="3" end="3"/>
                                            </p:txEl>
                                          </p:spTgt>
                                        </p:tgtEl>
                                        <p:attrNameLst>
                                          <p:attrName>style.visibility</p:attrName>
                                        </p:attrNameLst>
                                      </p:cBhvr>
                                      <p:to>
                                        <p:strVal val="visible"/>
                                      </p:to>
                                    </p:set>
                                    <p:animEffect filter="fade" transition="in">
                                      <p:cBhvr additive="repl">
                                        <p:cTn id="43" dur="1000"/>
                                        <p:tgtEl>
                                          <p:spTgt spid="593">
                                            <p:txEl>
                                              <p:pRg st="3" end="3"/>
                                            </p:txEl>
                                          </p:spTgt>
                                        </p:tgtEl>
                                      </p:cBhvr>
                                    </p:animEffect>
                                  </p:childTnLst>
                                </p:cTn>
                              </p:par>
                            </p:childTnLst>
                          </p:cTn>
                        </p:par>
                        <p:par>
                          <p:cTn id="44" fill="hold">
                            <p:stCondLst>
                              <p:cond delay="4000"/>
                            </p:stCondLst>
                            <p:childTnLst>
                              <p:par>
                                <p:cTn id="45" nodeType="afterEffect" fill="hold" presetClass="entr" presetID="10">
                                  <p:stCondLst>
                                    <p:cond delay="0"/>
                                  </p:stCondLst>
                                  <p:childTnLst>
                                    <p:set>
                                      <p:cBhvr>
                                        <p:cTn id="46" dur="1" fill="hold">
                                          <p:stCondLst>
                                            <p:cond delay="0"/>
                                          </p:stCondLst>
                                        </p:cTn>
                                        <p:tgtEl>
                                          <p:spTgt spid="593">
                                            <p:txEl>
                                              <p:pRg st="4" end="4"/>
                                            </p:txEl>
                                          </p:spTgt>
                                        </p:tgtEl>
                                        <p:attrNameLst>
                                          <p:attrName>style.visibility</p:attrName>
                                        </p:attrNameLst>
                                      </p:cBhvr>
                                      <p:to>
                                        <p:strVal val="visible"/>
                                      </p:to>
                                    </p:set>
                                    <p:animEffect filter="fade" transition="in">
                                      <p:cBhvr additive="repl">
                                        <p:cTn id="47" dur="1000"/>
                                        <p:tgtEl>
                                          <p:spTgt spid="593">
                                            <p:txEl>
                                              <p:pRg st="4" end="4"/>
                                            </p:txEl>
                                          </p:spTgt>
                                        </p:tgtEl>
                                      </p:cBhvr>
                                    </p:animEffect>
                                  </p:childTnLst>
                                </p:cTn>
                              </p:par>
                            </p:childTnLst>
                          </p:cTn>
                        </p:par>
                        <p:par>
                          <p:cTn id="48" fill="hold">
                            <p:stCondLst>
                              <p:cond delay="5000"/>
                            </p:stCondLst>
                            <p:childTnLst>
                              <p:par>
                                <p:cTn id="49" nodeType="afterEffect" fill="hold" presetClass="entr" presetID="10">
                                  <p:stCondLst>
                                    <p:cond delay="0"/>
                                  </p:stCondLst>
                                  <p:childTnLst>
                                    <p:set>
                                      <p:cBhvr>
                                        <p:cTn id="50" dur="1" fill="hold">
                                          <p:stCondLst>
                                            <p:cond delay="0"/>
                                          </p:stCondLst>
                                        </p:cTn>
                                        <p:tgtEl>
                                          <p:spTgt spid="593">
                                            <p:txEl>
                                              <p:pRg st="5" end="5"/>
                                            </p:txEl>
                                          </p:spTgt>
                                        </p:tgtEl>
                                        <p:attrNameLst>
                                          <p:attrName>style.visibility</p:attrName>
                                        </p:attrNameLst>
                                      </p:cBhvr>
                                      <p:to>
                                        <p:strVal val="visible"/>
                                      </p:to>
                                    </p:set>
                                    <p:animEffect filter="fade" transition="in">
                                      <p:cBhvr additive="repl">
                                        <p:cTn id="51" dur="1000"/>
                                        <p:tgtEl>
                                          <p:spTgt spid="593">
                                            <p:txEl>
                                              <p:pRg st="5" end="5"/>
                                            </p:txEl>
                                          </p:spTgt>
                                        </p:tgtEl>
                                      </p:cBhvr>
                                    </p:animEffect>
                                  </p:childTnLst>
                                </p:cTn>
                              </p:par>
                            </p:childTnLst>
                          </p:cTn>
                        </p:par>
                        <p:par>
                          <p:cTn id="52" fill="hold">
                            <p:stCondLst>
                              <p:cond delay="6000"/>
                            </p:stCondLst>
                            <p:childTnLst>
                              <p:par>
                                <p:cTn id="53" nodeType="afterEffect" fill="hold" presetClass="entr" presetID="10">
                                  <p:stCondLst>
                                    <p:cond delay="0"/>
                                  </p:stCondLst>
                                  <p:childTnLst>
                                    <p:set>
                                      <p:cBhvr>
                                        <p:cTn id="54" dur="1" fill="hold">
                                          <p:stCondLst>
                                            <p:cond delay="0"/>
                                          </p:stCondLst>
                                        </p:cTn>
                                        <p:tgtEl>
                                          <p:spTgt spid="593">
                                            <p:txEl>
                                              <p:pRg st="6" end="6"/>
                                            </p:txEl>
                                          </p:spTgt>
                                        </p:tgtEl>
                                        <p:attrNameLst>
                                          <p:attrName>style.visibility</p:attrName>
                                        </p:attrNameLst>
                                      </p:cBhvr>
                                      <p:to>
                                        <p:strVal val="visible"/>
                                      </p:to>
                                    </p:set>
                                    <p:animEffect filter="fade" transition="in">
                                      <p:cBhvr additive="repl">
                                        <p:cTn id="55" dur="1000"/>
                                        <p:tgtEl>
                                          <p:spTgt spid="593">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LibreOffice/7.0.4.2$Linux_X86_64 LibreOffice_project/00$Build-2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2021-02-20T17:43:42Z</dcterms:modified>
  <cp:revision>1</cp:revision>
  <dc:subject/>
  <dc:title/>
</cp:coreProperties>
</file>