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ayak.i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ired.co.uk/article/strava-military-bases-area-51-map-afghanistan-gchq-military" TargetMode="External"/><Relationship Id="rId3" Type="http://schemas.openxmlformats.org/officeDocument/2006/relationships/hyperlink" Target="http://www.wired.co.uk/article/strava-military-bases-area-51-map-afghanistan-gchq-military"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Hey Everyone!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My name is Sayak Sarkar and I work as a Senior Software Engineer at Red Hat!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Professionally, I mostly dabble with Web &amp; Cloud Technologies however, outside the professional realm, I’m an Open Source enthusiast and a privacy evangelist with an eye towards shiny new emerging tech in both the hardware and software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Today I would be talking about a subject that has been the topic of much debate in the recent few years and one that deserves a healthy bit of conversation, and the topic is Privacy in the Age of the Internet of Things!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cdeac385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cdeac385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Moving forward, we need to be carefully in considering how IoT may intersect with personal privacy and data protection.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To start with, we can take a few small but important steps to reduce risk:</a:t>
            </a:r>
            <a:endParaRPr/>
          </a:p>
          <a:p>
            <a:pPr indent="-298450" lvl="0" marL="457200" rtl="0" algn="l">
              <a:spcBef>
                <a:spcPts val="0"/>
              </a:spcBef>
              <a:spcAft>
                <a:spcPts val="0"/>
              </a:spcAft>
              <a:buSzPts val="1100"/>
              <a:buChar char="●"/>
            </a:pPr>
            <a:r>
              <a:rPr lang="en-GB"/>
              <a:t>Isolate IoT devices into separate logical segments of the network</a:t>
            </a:r>
            <a:endParaRPr/>
          </a:p>
          <a:p>
            <a:pPr indent="-298450" lvl="0" marL="457200" rtl="0" algn="l">
              <a:spcBef>
                <a:spcPts val="0"/>
              </a:spcBef>
              <a:spcAft>
                <a:spcPts val="0"/>
              </a:spcAft>
              <a:buSzPts val="1100"/>
              <a:buChar char="●"/>
            </a:pPr>
            <a:r>
              <a:rPr lang="en-GB"/>
              <a:t>Monitor data flows and watch for unexpected or anomalous traffic patterns</a:t>
            </a:r>
            <a:endParaRPr/>
          </a:p>
          <a:p>
            <a:pPr indent="-298450" lvl="0" marL="457200" rtl="0" algn="l">
              <a:spcBef>
                <a:spcPts val="0"/>
              </a:spcBef>
              <a:spcAft>
                <a:spcPts val="0"/>
              </a:spcAft>
              <a:buSzPts val="1100"/>
              <a:buChar char="●"/>
            </a:pPr>
            <a:r>
              <a:rPr lang="en-GB"/>
              <a:t>Ensure that IoT buying decisions are driven by security considerations, such as the ability to change default passwords, receive and apply patches, and disable unneeded services on any IoT device.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cdeac385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cdeac385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design of IoT technology focuses on convenience, not security, which makes data vulnerable.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Managing the risks associated with data collection begins with making the gathered data more secure.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time has come to ask what privacy truly requires.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Right now, threats include hardware vulnerabilities, network threats, ransomware, and distributed denial-of-service (DDoS) attacks.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Simple steps like securing a home router can prevent vulnerable devices from becoming compromised.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cdeac385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cdeac385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H</a:t>
            </a:r>
            <a:r>
              <a:rPr lang="en-GB"/>
              <a:t>ow can privacy and security be built into services and devices?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common approach for IoT is to use factory provisioned security keys and store them in some secure OTP area in the device.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These keys are then used as the basis for all encryption, authentication and OTA operations.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IoT core development and architecture design needs to follow a Secure-by-Design approach.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It means that new IoT products need to integrate security into product development as early as possible during the product development lifecycle.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Device architecture and data storage should be designed in such way that enables GDPR compliance.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And finally, keys and IoT device provisioning should comply with security and privacy data management guidelines.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cdeac385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cdeac385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As the IoT ecosystem evolves and expands, how do we ensure that new levels of security and privacy provisions are implemented?</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To make IoT solutions secure and enable privacy, architecture design and development have to include security features at early phases.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IoT systems are distributed, so it’s crucial</a:t>
            </a:r>
            <a:r>
              <a:rPr lang="en-GB"/>
              <a:t> to have unified and well designed security guidelines to enable encryption for devices on multiple layers, be that the transport layer or security keys or security certificates.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Integration with third-party services may introduce new security breaches. </a:t>
            </a:r>
            <a:endParaRPr/>
          </a:p>
          <a:p>
            <a:pPr indent="0" lvl="0" marL="0" rtl="0" algn="l">
              <a:spcBef>
                <a:spcPts val="0"/>
              </a:spcBef>
              <a:spcAft>
                <a:spcPts val="0"/>
              </a:spcAft>
              <a:buClr>
                <a:schemeClr val="dk1"/>
              </a:buClr>
              <a:buSzPts val="1100"/>
              <a:buFont typeface="Arial"/>
              <a:buNone/>
            </a:pPr>
            <a:r>
              <a:rPr lang="en-GB"/>
              <a:t>So it is crucial to check that all components comply with security guidelines and provide interfaces that are secure and could be provisioned in a proper way.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It’s more and more beneficial to include security and privacy monitoring components into the IoT ecosystem.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 AI / Data-driven approach these components enable not only reporting of existing security issues but also can generate some insights to prevent security incidents.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26b81b99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26b81b99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the end of the session, I </a:t>
            </a:r>
            <a:r>
              <a:rPr lang="en-GB"/>
              <a:t>just</a:t>
            </a:r>
            <a:r>
              <a:rPr lang="en-GB"/>
              <a:t> want to highlight that privacy is something that comes to us from within and is an intimate choice.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need to be conscious about it in all walks of life, whether it’s digital, analog or social. </a:t>
            </a:r>
            <a:endParaRPr/>
          </a:p>
          <a:p>
            <a:pPr indent="0" lvl="0" marL="0" rtl="0" algn="l">
              <a:spcBef>
                <a:spcPts val="0"/>
              </a:spcBef>
              <a:spcAft>
                <a:spcPts val="0"/>
              </a:spcAft>
              <a:buNone/>
            </a:pPr>
            <a:r>
              <a:rPr lang="en-GB"/>
              <a:t>If we are not conscious enough, we end up paying the price in one way or the other.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Whether we are a consumer or a manufacturer, we need to be conscious about the impact of our decisions on privacy and security in general rather than simply focussing on convenience.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26b81b99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26b81b99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Any questions are welcome!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e1f3c35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e1f3c35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 find more about me on my webpage at </a:t>
            </a:r>
            <a:r>
              <a:rPr lang="en-GB" u="sng">
                <a:solidFill>
                  <a:schemeClr val="hlink"/>
                </a:solidFill>
                <a:hlinkClick r:id="rId2"/>
              </a:rPr>
              <a:t>https://sayak.in</a:t>
            </a:r>
            <a:r>
              <a:rPr lang="en-GB"/>
              <a:t> or contact me on twitter at @sayak_sarkar!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cdeac385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deac385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the first question that we need to answer before diving into further discussions is, what is IoT?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Well, we have all heard about the term quite a bit and know that it’s an abbreviation for something called the Internet of things. But what’s the actual definition of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Wikipedia defines IoT as:</a:t>
            </a:r>
            <a:endParaRPr/>
          </a:p>
          <a:p>
            <a:pPr indent="-298450" lvl="0" marL="457200" rtl="0" algn="l">
              <a:spcBef>
                <a:spcPts val="0"/>
              </a:spcBef>
              <a:spcAft>
                <a:spcPts val="0"/>
              </a:spcAft>
              <a:buSzPts val="1100"/>
              <a:buChar char="-"/>
            </a:pPr>
            <a:r>
              <a:rPr lang="en-GB"/>
              <a:t>A system of interrelated computing devices, mechanical and digital machines or objects </a:t>
            </a:r>
            <a:endParaRPr/>
          </a:p>
          <a:p>
            <a:pPr indent="-298450" lvl="0" marL="457200" rtl="0" algn="l">
              <a:spcBef>
                <a:spcPts val="0"/>
              </a:spcBef>
              <a:spcAft>
                <a:spcPts val="0"/>
              </a:spcAft>
              <a:buSzPts val="1100"/>
              <a:buChar char="-"/>
            </a:pPr>
            <a:r>
              <a:rPr lang="en-GB"/>
              <a:t>that are provided with unique identifiers (UIDs) and </a:t>
            </a:r>
            <a:endParaRPr/>
          </a:p>
          <a:p>
            <a:pPr indent="-298450" lvl="0" marL="457200" rtl="0" algn="l">
              <a:spcBef>
                <a:spcPts val="0"/>
              </a:spcBef>
              <a:spcAft>
                <a:spcPts val="0"/>
              </a:spcAft>
              <a:buSzPts val="1100"/>
              <a:buChar char="-"/>
            </a:pPr>
            <a:r>
              <a:rPr lang="en-GB"/>
              <a:t>the ability to transfer data over a network </a:t>
            </a:r>
            <a:endParaRPr/>
          </a:p>
          <a:p>
            <a:pPr indent="-298450" lvl="0" marL="457200" rtl="0" algn="l">
              <a:spcBef>
                <a:spcPts val="0"/>
              </a:spcBef>
              <a:spcAft>
                <a:spcPts val="0"/>
              </a:spcAft>
              <a:buSzPts val="1100"/>
              <a:buChar char="-"/>
            </a:pPr>
            <a:r>
              <a:rPr lang="en-GB"/>
              <a:t>without requiring human-to-human or human-to-computer interaction.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Basically, it’s a collective term for all the interconnected smart devices that we surround ourselves with in our everyday lives.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cdeac38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cdeac38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So what’s Privacy?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Is it a</a:t>
            </a:r>
            <a:r>
              <a:rPr lang="en-GB"/>
              <a:t> fundamental human right (may or may not be explicitly protected by law)?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Or, is it a right to be left alone?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Or is it about something </a:t>
            </a:r>
            <a:r>
              <a:rPr lang="en-GB"/>
              <a:t>much larger</a:t>
            </a:r>
            <a:r>
              <a:rPr lang="en-GB"/>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Well, it’s a bit more complex than that: Privacy isn’t really about keeping things private, it’s not about secrets, </a:t>
            </a:r>
            <a:r>
              <a:rPr lang="en-GB"/>
              <a:t>it's</a:t>
            </a:r>
            <a:r>
              <a:rPr lang="en-GB"/>
              <a:t> about choice.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cdeac385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cdeac38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recent history Mark Zuckerberg infamously said - “</a:t>
            </a:r>
            <a:r>
              <a:rPr lang="en-GB"/>
              <a:t>Privacy should no longer be considered a social norm”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Even though it sounds disturbing, alarming even, does his statement have any merit to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Consider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Surrounded by a world full of sensors talking not just with us but also with the internet, where the data is stored in the cloud from where it might be eventually packaged and sold, are we really the consumers?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Or we being converted into the product that is being consumed in the grand scheme of things?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Everyday objects are already becoming smarter and being connected to the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Our computing is slowly diffusing out into our environment.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From what we do online to what we do offline, everything can now be tracked, analysed and packaged into a bundle ready to consumed by the biggest fish out in the open for purposes that might be completely </a:t>
            </a:r>
            <a:r>
              <a:rPr lang="en-GB"/>
              <a:t>unknown</a:t>
            </a:r>
            <a:r>
              <a:rPr lang="en-GB"/>
              <a:t> to us.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26b81b99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26b81b99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Last November, Strava announced a big update to its global heat map of user activity.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This map shows over a billion user activities including running and cycling routes of fitness enthusiasts wearing smart watches or other wearable fitness trackers.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It so happened to turn out that somes Strava users appear to work for certain militaries or various intelligence agencies.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Very soon some knowledgeable security experts connected the dots between the highlighted “</a:t>
            </a:r>
            <a:r>
              <a:rPr lang="en-GB">
                <a:solidFill>
                  <a:schemeClr val="dk1"/>
                </a:solidFill>
              </a:rPr>
              <a:t>anonymous</a:t>
            </a:r>
            <a:r>
              <a:rPr lang="en-GB">
                <a:solidFill>
                  <a:schemeClr val="dk1"/>
                </a:solidFill>
              </a:rPr>
              <a:t>” user activity and the known bases or locations of US military or intelligence operations.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Some analysts even went out as far as to say that the data</a:t>
            </a:r>
            <a:r>
              <a:rPr lang="en-GB">
                <a:solidFill>
                  <a:schemeClr val="dk1"/>
                </a:solidFill>
                <a:uFill>
                  <a:noFill/>
                </a:uFill>
                <a:hlinkClick r:id="rId2">
                  <a:extLst>
                    <a:ext uri="{A12FA001-AC4F-418D-AE19-62706E023703}">
                      <ahyp:hlinkClr val="tx"/>
                    </a:ext>
                  </a:extLst>
                </a:hlinkClick>
              </a:rPr>
              <a:t> </a:t>
            </a:r>
            <a:r>
              <a:rPr lang="en-GB" u="sng">
                <a:solidFill>
                  <a:schemeClr val="hlink"/>
                </a:solidFill>
                <a:hlinkClick r:id="rId3"/>
              </a:rPr>
              <a:t>could reveal</a:t>
            </a:r>
            <a:r>
              <a:rPr lang="en-GB">
                <a:solidFill>
                  <a:schemeClr val="dk1"/>
                </a:solidFill>
              </a:rPr>
              <a:t> individual Strava users by name.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Needless to say, the biggest danger here was from potential adversaries figuring out “patterns of life”, by tracking and even identifying military or intelligence agency personnel as they go about their duties or head home after deployment. </a:t>
            </a:r>
            <a:endParaRPr>
              <a:solidFill>
                <a:schemeClr val="dk1"/>
              </a:solidFill>
            </a:endParaRPr>
          </a:p>
          <a:p>
            <a:pPr indent="0" lvl="0" marL="0" rtl="0" algn="l">
              <a:lnSpc>
                <a:spcPct val="115000"/>
              </a:lnSpc>
              <a:spcBef>
                <a:spcPts val="1200"/>
              </a:spcBef>
              <a:spcAft>
                <a:spcPts val="1200"/>
              </a:spcAft>
              <a:buNone/>
            </a:pPr>
            <a:r>
              <a:rPr lang="en-GB">
                <a:solidFill>
                  <a:schemeClr val="dk1"/>
                </a:solidFill>
              </a:rPr>
              <a:t>These digital footprints that echo the real-life steps of individuals underscore a greater challenge to governments and ordinary citizens alike: each person’s connection to online services and personal devices makes it increasingly difficult to keep secrets.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cdeac385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cdeac385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Because a host of convenient smart devices now continuously gather, process, and send data to make our lives more convenient, they have also magnified the threats to data privacy.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Our ability to collect and process data has overwhelmed our ability to protect that information.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Our smartphones, fitness trackers, smart TVs, and all other kinds of smart appliances generate a massive amount of sensitive information, from browsing habits to purchasing patterns to real-time location to personal health information.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It’s no longer just our photos and emails, but also our heart rate, respiration rate, location, how we slept and with whom.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boundaries of personal spaces are quickly </a:t>
            </a:r>
            <a:r>
              <a:rPr lang="en-GB"/>
              <a:t>disappearing</a:t>
            </a:r>
            <a:r>
              <a:rPr lang="en-GB"/>
              <a:t> since we give them the permission to sell our data when we accept their Terms &amp; Conditions without even reading them properly in exchange for free services.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privacy and attention we’re trading for our “free” services and content is now much more personal.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cdeac385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cdeac385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the big question here is: Who owns the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Is the data really anonymous? Do we really know what’s being done with this data? Well, </a:t>
            </a:r>
            <a:r>
              <a:rPr lang="en-GB"/>
              <a:t>It's</a:t>
            </a:r>
            <a:r>
              <a:rPr lang="en-GB"/>
              <a:t> a matter of ownership.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Who owns the data being collected by smart devices to make these devices smart?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footprint your devices leaves on the Internet tells a story.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do you think that story tells? This story is about who are exactly are, including things that even you might not know about yourself.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In retrospect, the responsibility for data privacy doesn’t just talk about keeping your data private, but also about taking ownership of your personal data and what you want to share with the world.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Think about what would be the implication of this unchecked propagation of your private data after a few years down the line both in your personal and private life.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Think about what might happen if someone can actually predict what you are about to do next. What can they do with this data about you?</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cdeac38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cdeac385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It might seem counter intuitive, but data privacy does not necessarily mean keeping your data private — it means taking charge of what we choose to divulge about ourselves.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We now leave a trail of data behind us that grows wider with every smart device we acquire. Billions of smaller and smarter devices will soon paint highly detailed portraits of almost everything we do.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Internet of things (IoT) devices deserve a healthy dose of skepticism when it comes to information security and data privacy.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Installing a small piece of technology within your premises may not seem like a risk management decision, but a poorly configured IoT device can open the door to criminals.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Given that we do not have full control over the devices that require our data to work, we must pay close attention to the data that we share. </a:t>
            </a:r>
            <a:endParaRPr/>
          </a:p>
          <a:p>
            <a:pPr indent="-298450" lvl="0" marL="457200" rtl="0" algn="l">
              <a:spcBef>
                <a:spcPts val="0"/>
              </a:spcBef>
              <a:spcAft>
                <a:spcPts val="0"/>
              </a:spcAft>
              <a:buSzPts val="1100"/>
              <a:buChar char="●"/>
            </a:pPr>
            <a:r>
              <a:rPr lang="en-GB"/>
              <a:t>Carefully read the end-user license agreement (EULA) before selecting the “Yes, I agree” option. </a:t>
            </a:r>
            <a:endParaRPr/>
          </a:p>
          <a:p>
            <a:pPr indent="-298450" lvl="0" marL="457200" rtl="0" algn="l">
              <a:spcBef>
                <a:spcPts val="0"/>
              </a:spcBef>
              <a:spcAft>
                <a:spcPts val="0"/>
              </a:spcAft>
              <a:buSzPts val="1100"/>
              <a:buChar char="●"/>
            </a:pPr>
            <a:r>
              <a:rPr lang="en-GB"/>
              <a:t>Protect the electronic doorway to our homes by setting up a secure router. Change the default password of any new IoT device that you set up. In fact, use strong unique passwords for all of your online accounts.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cdeac385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cdeac385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 great thing that has happened over the course of the last few years is the introduction of the General Data Protection Regulation (GDPR) in 2016 and its eventual </a:t>
            </a:r>
            <a:r>
              <a:rPr lang="en-GB">
                <a:solidFill>
                  <a:schemeClr val="dk1"/>
                </a:solidFill>
              </a:rPr>
              <a:t>implementation</a:t>
            </a:r>
            <a:r>
              <a:rPr lang="en-GB"/>
              <a:t> in 2018.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br>
              <a:rPr lang="en-GB"/>
            </a:br>
            <a:r>
              <a:rPr lang="en-GB"/>
              <a:t>It pushed into effect an added emphasis by organizations in general to focus on data privacy and clearly inform consumers about how their data is being used.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In over 30 yrs we have debated over privacy in the internet, with not much success.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Due to a myriad reasons, regulation moves at a snail’s pace.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Ironically, it’s up to CEOs, executives, and employees to reject projects that put profit over privacy.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IoT and connectivity are growing rapidly and to keep up with this pace, privacy regulation strategies need to be applied during the design phase.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From design to manufacture to eventual disposable there is a need for an effort to make more ethical design choices.</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Looking at the internet of things we realize that it is still in its infancy.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We can still have a say from the very initial stages about the need for regulation to allow consumers to take control of their data.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It’s time we took a closer look at the whole lifecycle of a smart device and focus upon how we can go even beyond the scope of GDPR and look at the broader scope for data privacy in interconnected devices.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Sadly however, legislation like GDPR rely on privacy scandals becoming PR nightmares for manufacturing companies.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issue here is that large corporations usually don’t care about consumer data privacy as long as everything is working fine and no one is complaining.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What would it take to convince the decision makers to become a bit more proactive and sensitive towards protecting consumers privacy.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wired.com/story/strava-heat-map-military-bases-fitness-trackers-privacy/"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2482075" y="445500"/>
            <a:ext cx="4179847" cy="2772800"/>
          </a:xfrm>
          <a:prstGeom prst="rect">
            <a:avLst/>
          </a:prstGeom>
          <a:noFill/>
          <a:ln>
            <a:noFill/>
          </a:ln>
        </p:spPr>
      </p:pic>
      <p:sp>
        <p:nvSpPr>
          <p:cNvPr id="55" name="Google Shape;55;p13"/>
          <p:cNvSpPr txBox="1"/>
          <p:nvPr>
            <p:ph type="ctrTitle"/>
          </p:nvPr>
        </p:nvSpPr>
        <p:spPr>
          <a:xfrm>
            <a:off x="311700" y="2915125"/>
            <a:ext cx="8520600" cy="1185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FFFF"/>
                </a:solidFill>
              </a:rPr>
              <a:t>Privacy in the Age of IoT</a:t>
            </a:r>
            <a:endParaRPr>
              <a:solidFill>
                <a:srgbClr val="FFFFFF"/>
              </a:solidFill>
            </a:endParaRPr>
          </a:p>
        </p:txBody>
      </p:sp>
      <p:sp>
        <p:nvSpPr>
          <p:cNvPr id="56" name="Google Shape;56;p13"/>
          <p:cNvSpPr txBox="1"/>
          <p:nvPr>
            <p:ph idx="1" type="subTitle"/>
          </p:nvPr>
        </p:nvSpPr>
        <p:spPr>
          <a:xfrm>
            <a:off x="616500" y="3938125"/>
            <a:ext cx="4260300" cy="843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latin typeface="Roboto"/>
                <a:ea typeface="Roboto"/>
                <a:cs typeface="Roboto"/>
                <a:sym typeface="Roboto"/>
              </a:rPr>
              <a:t>Sayak Sarkar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GB" sz="1200">
                <a:solidFill>
                  <a:schemeClr val="lt2"/>
                </a:solidFill>
                <a:latin typeface="Roboto"/>
                <a:ea typeface="Roboto"/>
                <a:cs typeface="Roboto"/>
                <a:sym typeface="Roboto"/>
              </a:rPr>
              <a:t>Senior Software Engineer</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en-GB" sz="1200">
                <a:solidFill>
                  <a:schemeClr val="lt2"/>
                </a:solidFill>
                <a:latin typeface="Roboto"/>
                <a:ea typeface="Roboto"/>
                <a:cs typeface="Roboto"/>
                <a:sym typeface="Roboto"/>
              </a:rPr>
              <a:t>Red Hat Inc.</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2400">
              <a:solidFill>
                <a:schemeClr val="lt2"/>
              </a:solidFill>
              <a:latin typeface="Roboto"/>
              <a:ea typeface="Roboto"/>
              <a:cs typeface="Roboto"/>
              <a:sym typeface="Roboto"/>
            </a:endParaRPr>
          </a:p>
        </p:txBody>
      </p:sp>
      <p:sp>
        <p:nvSpPr>
          <p:cNvPr id="57" name="Google Shape;57;p13"/>
          <p:cNvSpPr txBox="1"/>
          <p:nvPr>
            <p:ph idx="1" type="subTitle"/>
          </p:nvPr>
        </p:nvSpPr>
        <p:spPr>
          <a:xfrm>
            <a:off x="4283900" y="4111675"/>
            <a:ext cx="4250700" cy="496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r">
              <a:spcBef>
                <a:spcPts val="0"/>
              </a:spcBef>
              <a:spcAft>
                <a:spcPts val="0"/>
              </a:spcAft>
              <a:buNone/>
            </a:pPr>
            <a:r>
              <a:rPr lang="en-GB" sz="1200">
                <a:solidFill>
                  <a:schemeClr val="lt2"/>
                </a:solidFill>
                <a:latin typeface="Roboto"/>
                <a:ea typeface="Roboto"/>
                <a:cs typeface="Roboto"/>
                <a:sym typeface="Roboto"/>
              </a:rPr>
              <a:t>@sayak_sarkar</a:t>
            </a:r>
            <a:endParaRPr sz="1200">
              <a:solidFill>
                <a:schemeClr val="lt2"/>
              </a:solidFill>
              <a:latin typeface="Roboto"/>
              <a:ea typeface="Roboto"/>
              <a:cs typeface="Roboto"/>
              <a:sym typeface="Roboto"/>
            </a:endParaRPr>
          </a:p>
          <a:p>
            <a:pPr indent="0" lvl="0" marL="0" rtl="0" algn="r">
              <a:spcBef>
                <a:spcPts val="0"/>
              </a:spcBef>
              <a:spcAft>
                <a:spcPts val="0"/>
              </a:spcAft>
              <a:buNone/>
            </a:pPr>
            <a:r>
              <a:rPr lang="en-GB" sz="1200">
                <a:solidFill>
                  <a:schemeClr val="lt2"/>
                </a:solidFill>
                <a:latin typeface="Roboto"/>
                <a:ea typeface="Roboto"/>
                <a:cs typeface="Roboto"/>
                <a:sym typeface="Roboto"/>
              </a:rPr>
              <a:t>https://sayak.in</a:t>
            </a:r>
            <a:endParaRPr sz="1200">
              <a:solidFill>
                <a:schemeClr val="lt2"/>
              </a:solidFill>
              <a:latin typeface="Roboto"/>
              <a:ea typeface="Roboto"/>
              <a:cs typeface="Roboto"/>
              <a:sym typeface="Roboto"/>
            </a:endParaRPr>
          </a:p>
        </p:txBody>
      </p:sp>
      <p:pic>
        <p:nvPicPr>
          <p:cNvPr id="58" name="Google Shape;58;p13"/>
          <p:cNvPicPr preferRelativeResize="0"/>
          <p:nvPr/>
        </p:nvPicPr>
        <p:blipFill rotWithShape="1">
          <a:blip r:embed="rId4">
            <a:alphaModFix/>
          </a:blip>
          <a:srcRect b="0" l="855" r="845" t="0"/>
          <a:stretch/>
        </p:blipFill>
        <p:spPr>
          <a:xfrm>
            <a:off x="559125" y="743275"/>
            <a:ext cx="733425" cy="447671"/>
          </a:xfrm>
          <a:prstGeom prst="rect">
            <a:avLst/>
          </a:prstGeom>
          <a:noFill/>
          <a:ln>
            <a:noFill/>
          </a:ln>
        </p:spPr>
      </p:pic>
      <p:pic>
        <p:nvPicPr>
          <p:cNvPr id="59" name="Google Shape;59;p13"/>
          <p:cNvPicPr preferRelativeResize="0"/>
          <p:nvPr/>
        </p:nvPicPr>
        <p:blipFill rotWithShape="1">
          <a:blip r:embed="rId4">
            <a:alphaModFix/>
          </a:blip>
          <a:srcRect b="0" l="855" r="845" t="0"/>
          <a:stretch/>
        </p:blipFill>
        <p:spPr>
          <a:xfrm>
            <a:off x="6851023" y="2147125"/>
            <a:ext cx="733425" cy="447675"/>
          </a:xfrm>
          <a:prstGeom prst="rect">
            <a:avLst/>
          </a:prstGeom>
          <a:noFill/>
          <a:ln>
            <a:noFill/>
          </a:ln>
        </p:spPr>
      </p:pic>
      <p:pic>
        <p:nvPicPr>
          <p:cNvPr id="60" name="Google Shape;60;p13"/>
          <p:cNvPicPr preferRelativeResize="0"/>
          <p:nvPr/>
        </p:nvPicPr>
        <p:blipFill rotWithShape="1">
          <a:blip r:embed="rId4">
            <a:alphaModFix/>
          </a:blip>
          <a:srcRect b="0" l="845" r="845" t="0"/>
          <a:stretch/>
        </p:blipFill>
        <p:spPr>
          <a:xfrm>
            <a:off x="5943674" y="445500"/>
            <a:ext cx="340425" cy="207775"/>
          </a:xfrm>
          <a:prstGeom prst="rect">
            <a:avLst/>
          </a:prstGeom>
          <a:noFill/>
          <a:ln>
            <a:noFill/>
          </a:ln>
        </p:spPr>
      </p:pic>
      <p:pic>
        <p:nvPicPr>
          <p:cNvPr id="61" name="Google Shape;61;p13"/>
          <p:cNvPicPr preferRelativeResize="0"/>
          <p:nvPr/>
        </p:nvPicPr>
        <p:blipFill rotWithShape="1">
          <a:blip r:embed="rId4">
            <a:alphaModFix/>
          </a:blip>
          <a:srcRect b="0" l="845" r="845" t="0"/>
          <a:stretch/>
        </p:blipFill>
        <p:spPr>
          <a:xfrm>
            <a:off x="1366224" y="1533575"/>
            <a:ext cx="480425" cy="293225"/>
          </a:xfrm>
          <a:prstGeom prst="rect">
            <a:avLst/>
          </a:prstGeom>
          <a:noFill/>
          <a:ln>
            <a:noFill/>
          </a:ln>
        </p:spPr>
      </p:pic>
      <p:pic>
        <p:nvPicPr>
          <p:cNvPr id="62" name="Google Shape;62;p13"/>
          <p:cNvPicPr preferRelativeResize="0"/>
          <p:nvPr/>
        </p:nvPicPr>
        <p:blipFill rotWithShape="1">
          <a:blip r:embed="rId4">
            <a:alphaModFix/>
          </a:blip>
          <a:srcRect b="0" l="855" r="845" t="0"/>
          <a:stretch/>
        </p:blipFill>
        <p:spPr>
          <a:xfrm>
            <a:off x="7223013" y="682450"/>
            <a:ext cx="932725" cy="569325"/>
          </a:xfrm>
          <a:prstGeom prst="rect">
            <a:avLst/>
          </a:prstGeom>
          <a:noFill/>
          <a:ln>
            <a:noFill/>
          </a:ln>
        </p:spPr>
      </p:pic>
      <p:pic>
        <p:nvPicPr>
          <p:cNvPr id="63" name="Google Shape;63;p13"/>
          <p:cNvPicPr preferRelativeResize="0"/>
          <p:nvPr/>
        </p:nvPicPr>
        <p:blipFill rotWithShape="1">
          <a:blip r:embed="rId4">
            <a:alphaModFix/>
          </a:blip>
          <a:srcRect b="0" l="855" r="845" t="0"/>
          <a:stretch/>
        </p:blipFill>
        <p:spPr>
          <a:xfrm>
            <a:off x="996723" y="2226050"/>
            <a:ext cx="733425" cy="447675"/>
          </a:xfrm>
          <a:prstGeom prst="rect">
            <a:avLst/>
          </a:prstGeom>
          <a:noFill/>
          <a:ln>
            <a:noFill/>
          </a:ln>
        </p:spPr>
      </p:pic>
      <p:pic>
        <p:nvPicPr>
          <p:cNvPr id="64" name="Google Shape;64;p13"/>
          <p:cNvPicPr preferRelativeResize="0"/>
          <p:nvPr/>
        </p:nvPicPr>
        <p:blipFill rotWithShape="1">
          <a:blip r:embed="rId4">
            <a:alphaModFix/>
          </a:blip>
          <a:srcRect b="0" l="845" r="845" t="0"/>
          <a:stretch/>
        </p:blipFill>
        <p:spPr>
          <a:xfrm>
            <a:off x="559125" y="814370"/>
            <a:ext cx="617025" cy="376580"/>
          </a:xfrm>
          <a:prstGeom prst="rect">
            <a:avLst/>
          </a:prstGeom>
          <a:noFill/>
          <a:ln>
            <a:noFill/>
          </a:ln>
        </p:spPr>
      </p:pic>
      <p:pic>
        <p:nvPicPr>
          <p:cNvPr id="65" name="Google Shape;65;p13"/>
          <p:cNvPicPr preferRelativeResize="0"/>
          <p:nvPr/>
        </p:nvPicPr>
        <p:blipFill rotWithShape="1">
          <a:blip r:embed="rId4">
            <a:alphaModFix/>
          </a:blip>
          <a:srcRect b="0" l="855" r="845" t="0"/>
          <a:stretch/>
        </p:blipFill>
        <p:spPr>
          <a:xfrm>
            <a:off x="8085523" y="1699438"/>
            <a:ext cx="733425" cy="447675"/>
          </a:xfrm>
          <a:prstGeom prst="rect">
            <a:avLst/>
          </a:prstGeom>
          <a:noFill/>
          <a:ln>
            <a:noFill/>
          </a:ln>
        </p:spPr>
      </p:pic>
      <p:pic>
        <p:nvPicPr>
          <p:cNvPr id="66" name="Google Shape;66;p13"/>
          <p:cNvPicPr preferRelativeResize="0"/>
          <p:nvPr/>
        </p:nvPicPr>
        <p:blipFill rotWithShape="1">
          <a:blip r:embed="rId4">
            <a:alphaModFix/>
          </a:blip>
          <a:srcRect b="0" l="845" r="845" t="0"/>
          <a:stretch/>
        </p:blipFill>
        <p:spPr>
          <a:xfrm>
            <a:off x="649542" y="2297150"/>
            <a:ext cx="616992" cy="376575"/>
          </a:xfrm>
          <a:prstGeom prst="rect">
            <a:avLst/>
          </a:prstGeom>
          <a:noFill/>
          <a:ln>
            <a:noFill/>
          </a:ln>
        </p:spPr>
      </p:pic>
      <p:sp>
        <p:nvSpPr>
          <p:cNvPr id="67" name="Google Shape;67;p13"/>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solidFill>
                  <a:srgbClr val="FFFFFF"/>
                </a:solidFill>
              </a:rPr>
              <a:t>*Image vectors sourced from: https://www.freepik.com</a:t>
            </a:r>
            <a:endParaRPr sz="500">
              <a:solidFill>
                <a:srgbClr val="FFFFFF"/>
              </a:solidFill>
            </a:endParaRPr>
          </a:p>
        </p:txBody>
      </p:sp>
      <p:pic>
        <p:nvPicPr>
          <p:cNvPr id="68" name="Google Shape;68;p13"/>
          <p:cNvPicPr preferRelativeResize="0"/>
          <p:nvPr/>
        </p:nvPicPr>
        <p:blipFill>
          <a:blip r:embed="rId5">
            <a:alphaModFix/>
          </a:blip>
          <a:stretch>
            <a:fillRect/>
          </a:stretch>
        </p:blipFill>
        <p:spPr>
          <a:xfrm rot="-3022241">
            <a:off x="615260" y="3969504"/>
            <a:ext cx="211266" cy="2112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2" presetSubtype="8">
                                  <p:stCondLst>
                                    <p:cond delay="0"/>
                                  </p:stCondLst>
                                  <p:childTnLst>
                                    <p:anim calcmode="lin" valueType="num">
                                      <p:cBhvr additive="base">
                                        <p:cTn dur="5000"/>
                                        <p:tgtEl>
                                          <p:spTgt spid="58"/>
                                        </p:tgtEl>
                                        <p:attrNameLst>
                                          <p:attrName>ppt_x</p:attrName>
                                        </p:attrNameLst>
                                      </p:cBhvr>
                                      <p:tavLst>
                                        <p:tav fmla="" tm="0">
                                          <p:val>
                                            <p:strVal val="#ppt_x"/>
                                          </p:val>
                                        </p:tav>
                                        <p:tav fmla="" tm="100000">
                                          <p:val>
                                            <p:strVal val="#ppt_x-1"/>
                                          </p:val>
                                        </p:tav>
                                      </p:tavLst>
                                    </p:anim>
                                    <p:set>
                                      <p:cBhvr>
                                        <p:cTn dur="1" fill="hold">
                                          <p:stCondLst>
                                            <p:cond delay="5000"/>
                                          </p:stCondLst>
                                        </p:cTn>
                                        <p:tgtEl>
                                          <p:spTgt spid="58"/>
                                        </p:tgtEl>
                                        <p:attrNameLst>
                                          <p:attrName>style.visibility</p:attrName>
                                        </p:attrNameLst>
                                      </p:cBhvr>
                                      <p:to>
                                        <p:strVal val="hidden"/>
                                      </p:to>
                                    </p:set>
                                  </p:childTnLst>
                                </p:cTn>
                              </p:par>
                              <p:par>
                                <p:cTn fill="hold" nodeType="withEffect" presetClass="entr" presetID="23" presetSubtype="16">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0"/>
                                        <p:tgtEl>
                                          <p:spTgt spid="59"/>
                                        </p:tgtEl>
                                        <p:attrNameLst>
                                          <p:attrName>ppt_w</p:attrName>
                                        </p:attrNameLst>
                                      </p:cBhvr>
                                      <p:tavLst>
                                        <p:tav fmla="" tm="0">
                                          <p:val>
                                            <p:strVal val="0"/>
                                          </p:val>
                                        </p:tav>
                                        <p:tav fmla="" tm="100000">
                                          <p:val>
                                            <p:strVal val="#ppt_w"/>
                                          </p:val>
                                        </p:tav>
                                      </p:tavLst>
                                    </p:anim>
                                    <p:anim calcmode="lin" valueType="num">
                                      <p:cBhvr additive="base">
                                        <p:cTn dur="5000"/>
                                        <p:tgtEl>
                                          <p:spTgt spid="5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4500"/>
                                        <p:tgtEl>
                                          <p:spTgt spid="61"/>
                                        </p:tgtEl>
                                        <p:attrNameLst>
                                          <p:attrName>ppt_w</p:attrName>
                                        </p:attrNameLst>
                                      </p:cBhvr>
                                      <p:tavLst>
                                        <p:tav fmla="" tm="0">
                                          <p:val>
                                            <p:strVal val="0"/>
                                          </p:val>
                                        </p:tav>
                                        <p:tav fmla="" tm="100000">
                                          <p:val>
                                            <p:strVal val="#ppt_w"/>
                                          </p:val>
                                        </p:tav>
                                      </p:tavLst>
                                    </p:anim>
                                    <p:anim calcmode="lin" valueType="num">
                                      <p:cBhvr additive="base">
                                        <p:cTn dur="4500"/>
                                        <p:tgtEl>
                                          <p:spTgt spid="6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0"/>
                                        <p:tgtEl>
                                          <p:spTgt spid="60"/>
                                        </p:tgtEl>
                                        <p:attrNameLst>
                                          <p:attrName>ppt_w</p:attrName>
                                        </p:attrNameLst>
                                      </p:cBhvr>
                                      <p:tavLst>
                                        <p:tav fmla="" tm="0">
                                          <p:val>
                                            <p:strVal val="0"/>
                                          </p:val>
                                        </p:tav>
                                        <p:tav fmla="" tm="100000">
                                          <p:val>
                                            <p:strVal val="#ppt_w"/>
                                          </p:val>
                                        </p:tav>
                                      </p:tavLst>
                                    </p:anim>
                                    <p:anim calcmode="lin" valueType="num">
                                      <p:cBhvr additive="base">
                                        <p:cTn dur="5000"/>
                                        <p:tgtEl>
                                          <p:spTgt spid="60"/>
                                        </p:tgtEl>
                                        <p:attrNameLst>
                                          <p:attrName>ppt_h</p:attrName>
                                        </p:attrNameLst>
                                      </p:cBhvr>
                                      <p:tavLst>
                                        <p:tav fmla="" tm="0">
                                          <p:val>
                                            <p:strVal val="0"/>
                                          </p:val>
                                        </p:tav>
                                        <p:tav fmla="" tm="100000">
                                          <p:val>
                                            <p:strVal val="#ppt_h"/>
                                          </p:val>
                                        </p:tav>
                                      </p:tavLst>
                                    </p:anim>
                                  </p:childTnLst>
                                </p:cTn>
                              </p:par>
                              <p:par>
                                <p:cTn fill="hold" nodeType="withEffect" presetClass="exit" presetID="2" presetSubtype="2">
                                  <p:stCondLst>
                                    <p:cond delay="0"/>
                                  </p:stCondLst>
                                  <p:childTnLst>
                                    <p:anim calcmode="lin" valueType="num">
                                      <p:cBhvr additive="base">
                                        <p:cTn dur="5000"/>
                                        <p:tgtEl>
                                          <p:spTgt spid="62"/>
                                        </p:tgtEl>
                                        <p:attrNameLst>
                                          <p:attrName>ppt_x</p:attrName>
                                        </p:attrNameLst>
                                      </p:cBhvr>
                                      <p:tavLst>
                                        <p:tav fmla="" tm="0">
                                          <p:val>
                                            <p:strVal val="#ppt_x"/>
                                          </p:val>
                                        </p:tav>
                                        <p:tav fmla="" tm="100000">
                                          <p:val>
                                            <p:strVal val="#ppt_x+1"/>
                                          </p:val>
                                        </p:tav>
                                      </p:tavLst>
                                    </p:anim>
                                    <p:set>
                                      <p:cBhvr>
                                        <p:cTn dur="1" fill="hold">
                                          <p:stCondLst>
                                            <p:cond delay="5000"/>
                                          </p:stCondLst>
                                        </p:cTn>
                                        <p:tgtEl>
                                          <p:spTgt spid="62"/>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3000"/>
                                        <p:tgtEl>
                                          <p:spTgt spid="63"/>
                                        </p:tgtEl>
                                        <p:attrNameLst>
                                          <p:attrName>ppt_x</p:attrName>
                                        </p:attrNameLst>
                                      </p:cBhvr>
                                      <p:tavLst>
                                        <p:tav fmla="" tm="0">
                                          <p:val>
                                            <p:strVal val="#ppt_x"/>
                                          </p:val>
                                        </p:tav>
                                        <p:tav fmla="" tm="100000">
                                          <p:val>
                                            <p:strVal val="#ppt_x-1"/>
                                          </p:val>
                                        </p:tav>
                                      </p:tavLst>
                                    </p:anim>
                                    <p:set>
                                      <p:cBhvr>
                                        <p:cTn dur="1" fill="hold">
                                          <p:stCondLst>
                                            <p:cond delay="3000"/>
                                          </p:stCondLst>
                                        </p:cTn>
                                        <p:tgtEl>
                                          <p:spTgt spid="63"/>
                                        </p:tgtEl>
                                        <p:attrNameLst>
                                          <p:attrName>style.visibility</p:attrName>
                                        </p:attrNameLst>
                                      </p:cBhvr>
                                      <p:to>
                                        <p:strVal val="hidden"/>
                                      </p:to>
                                    </p:set>
                                  </p:childTnLst>
                                </p:cTn>
                              </p:par>
                              <p:par>
                                <p:cTn fill="hold" nodeType="withEffect" presetClass="entr" presetID="23" presetSubtype="16">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0"/>
                                        <p:tgtEl>
                                          <p:spTgt spid="54"/>
                                        </p:tgtEl>
                                        <p:attrNameLst>
                                          <p:attrName>ppt_w</p:attrName>
                                        </p:attrNameLst>
                                      </p:cBhvr>
                                      <p:tavLst>
                                        <p:tav fmla="" tm="0">
                                          <p:val>
                                            <p:strVal val="0"/>
                                          </p:val>
                                        </p:tav>
                                        <p:tav fmla="" tm="100000">
                                          <p:val>
                                            <p:strVal val="#ppt_w"/>
                                          </p:val>
                                        </p:tav>
                                      </p:tavLst>
                                    </p:anim>
                                    <p:anim calcmode="lin" valueType="num">
                                      <p:cBhvr additive="base">
                                        <p:cTn dur="5000"/>
                                        <p:tgtEl>
                                          <p:spTgt spid="5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0"/>
                                        <p:tgtEl>
                                          <p:spTgt spid="64"/>
                                        </p:tgtEl>
                                        <p:attrNameLst>
                                          <p:attrName>ppt_w</p:attrName>
                                        </p:attrNameLst>
                                      </p:cBhvr>
                                      <p:tavLst>
                                        <p:tav fmla="" tm="0">
                                          <p:val>
                                            <p:strVal val="0"/>
                                          </p:val>
                                        </p:tav>
                                        <p:tav fmla="" tm="100000">
                                          <p:val>
                                            <p:strVal val="#ppt_w"/>
                                          </p:val>
                                        </p:tav>
                                      </p:tavLst>
                                    </p:anim>
                                    <p:anim calcmode="lin" valueType="num">
                                      <p:cBhvr additive="base">
                                        <p:cTn dur="5000"/>
                                        <p:tgtEl>
                                          <p:spTgt spid="6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0"/>
                                        <p:tgtEl>
                                          <p:spTgt spid="65"/>
                                        </p:tgtEl>
                                        <p:attrNameLst>
                                          <p:attrName>ppt_w</p:attrName>
                                        </p:attrNameLst>
                                      </p:cBhvr>
                                      <p:tavLst>
                                        <p:tav fmla="" tm="0">
                                          <p:val>
                                            <p:strVal val="0"/>
                                          </p:val>
                                        </p:tav>
                                        <p:tav fmla="" tm="100000">
                                          <p:val>
                                            <p:strVal val="#ppt_w"/>
                                          </p:val>
                                        </p:tav>
                                      </p:tavLst>
                                    </p:anim>
                                    <p:anim calcmode="lin" valueType="num">
                                      <p:cBhvr additive="base">
                                        <p:cTn dur="5000"/>
                                        <p:tgtEl>
                                          <p:spTgt spid="6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0"/>
                                        <p:tgtEl>
                                          <p:spTgt spid="66"/>
                                        </p:tgtEl>
                                        <p:attrNameLst>
                                          <p:attrName>ppt_w</p:attrName>
                                        </p:attrNameLst>
                                      </p:cBhvr>
                                      <p:tavLst>
                                        <p:tav fmla="" tm="0">
                                          <p:val>
                                            <p:strVal val="0"/>
                                          </p:val>
                                        </p:tav>
                                        <p:tav fmla="" tm="100000">
                                          <p:val>
                                            <p:strVal val="#ppt_w"/>
                                          </p:val>
                                        </p:tav>
                                      </p:tavLst>
                                    </p:anim>
                                    <p:anim calcmode="lin" valueType="num">
                                      <p:cBhvr additive="base">
                                        <p:cTn dur="5000"/>
                                        <p:tgtEl>
                                          <p:spTgt spid="6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5000"/>
                                        <p:tgtEl>
                                          <p:spTgt spid="5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2500"/>
                                        <p:tgtEl>
                                          <p:spTgt spid="57"/>
                                        </p:tgtEl>
                                      </p:cBhvr>
                                    </p:animEffect>
                                  </p:childTnLst>
                                </p:cTn>
                              </p:par>
                              <p:par>
                                <p:cTn fill="hold" nodeType="with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2500"/>
                                        <p:tgtEl>
                                          <p:spTgt spid="56"/>
                                        </p:tgtEl>
                                      </p:cBhvr>
                                    </p:animEffect>
                                  </p:childTnLst>
                                </p:cTn>
                              </p:par>
                            </p:childTnLst>
                          </p:cTn>
                        </p:par>
                        <p:par>
                          <p:cTn fill="hold">
                            <p:stCondLst>
                              <p:cond delay="7500"/>
                            </p:stCondLst>
                            <p:childTnLst>
                              <p:par>
                                <p:cTn fill="hold" nodeType="afterEffect" presetClass="entr" presetID="2" presetSubtype="8">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2"/>
          <p:cNvPicPr preferRelativeResize="0"/>
          <p:nvPr/>
        </p:nvPicPr>
        <p:blipFill>
          <a:blip r:embed="rId3">
            <a:alphaModFix/>
          </a:blip>
          <a:stretch>
            <a:fillRect/>
          </a:stretch>
        </p:blipFill>
        <p:spPr>
          <a:xfrm>
            <a:off x="5989025" y="1500150"/>
            <a:ext cx="2885700" cy="2435501"/>
          </a:xfrm>
          <a:prstGeom prst="rect">
            <a:avLst/>
          </a:prstGeom>
          <a:noFill/>
          <a:ln>
            <a:noFill/>
          </a:ln>
        </p:spPr>
      </p:pic>
      <p:sp>
        <p:nvSpPr>
          <p:cNvPr id="145" name="Google Shape;145;p22"/>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Steps for Reducing Privacy and Security risks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6" name="Google Shape;146;p22"/>
          <p:cNvSpPr txBox="1"/>
          <p:nvPr>
            <p:ph idx="1" type="body"/>
          </p:nvPr>
        </p:nvSpPr>
        <p:spPr>
          <a:xfrm>
            <a:off x="311700" y="1457275"/>
            <a:ext cx="5933100" cy="3175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GB"/>
              <a:t>Isolate IoT devices into separate logical segments of the network.</a:t>
            </a:r>
            <a:br>
              <a:rPr lang="en-GB"/>
            </a:br>
            <a:endParaRPr sz="600"/>
          </a:p>
          <a:p>
            <a:pPr indent="-342900" lvl="0" marL="457200" rtl="0" algn="l">
              <a:spcBef>
                <a:spcPts val="0"/>
              </a:spcBef>
              <a:spcAft>
                <a:spcPts val="0"/>
              </a:spcAft>
              <a:buSzPts val="1800"/>
              <a:buChar char="●"/>
            </a:pPr>
            <a:r>
              <a:rPr lang="en-GB"/>
              <a:t>Monitor data flows and watch for unexpected or anomalous traffic patterns.</a:t>
            </a:r>
            <a:br>
              <a:rPr lang="en-GB"/>
            </a:br>
            <a:endParaRPr sz="600"/>
          </a:p>
          <a:p>
            <a:pPr indent="-342900" lvl="0" marL="457200" rtl="0" algn="l">
              <a:spcBef>
                <a:spcPts val="0"/>
              </a:spcBef>
              <a:spcAft>
                <a:spcPts val="0"/>
              </a:spcAft>
              <a:buSzPts val="1800"/>
              <a:buChar char="●"/>
            </a:pPr>
            <a:r>
              <a:rPr lang="en-GB"/>
              <a:t>Ensure that IoT buying decisions are driven by security considerations.</a:t>
            </a:r>
            <a:endParaRPr/>
          </a:p>
        </p:txBody>
      </p:sp>
      <p:sp>
        <p:nvSpPr>
          <p:cNvPr id="147" name="Google Shape;147;p22"/>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*Image vectors sourced from: https://www.freepik.com</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2000"/>
                                        <p:tgtEl>
                                          <p:spTgt spid="14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Securing Devices, Not Just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53" name="Google Shape;153;p23"/>
          <p:cNvSpPr txBox="1"/>
          <p:nvPr>
            <p:ph idx="1" type="body"/>
          </p:nvPr>
        </p:nvSpPr>
        <p:spPr>
          <a:xfrm>
            <a:off x="3450350" y="1441150"/>
            <a:ext cx="5605800" cy="3127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rgbClr val="434343"/>
              </a:buClr>
              <a:buSzPts val="1600"/>
              <a:buChar char="●"/>
            </a:pPr>
            <a:r>
              <a:rPr lang="en-GB" sz="1600">
                <a:solidFill>
                  <a:srgbClr val="434343"/>
                </a:solidFill>
              </a:rPr>
              <a:t>The design of IoT technology focuses on convenience, not security. </a:t>
            </a:r>
            <a:br>
              <a:rPr lang="en-GB" sz="1600">
                <a:solidFill>
                  <a:srgbClr val="434343"/>
                </a:solidFill>
              </a:rPr>
            </a:br>
            <a:endParaRPr sz="1000">
              <a:solidFill>
                <a:srgbClr val="434343"/>
              </a:solidFill>
            </a:endParaRPr>
          </a:p>
          <a:p>
            <a:pPr indent="-330200" lvl="0" marL="457200" rtl="0" algn="l">
              <a:spcBef>
                <a:spcPts val="0"/>
              </a:spcBef>
              <a:spcAft>
                <a:spcPts val="0"/>
              </a:spcAft>
              <a:buClr>
                <a:srgbClr val="434343"/>
              </a:buClr>
              <a:buSzPts val="1600"/>
              <a:buChar char="●"/>
            </a:pPr>
            <a:r>
              <a:rPr lang="en-GB" sz="1600">
                <a:solidFill>
                  <a:srgbClr val="434343"/>
                </a:solidFill>
              </a:rPr>
              <a:t>Managing the risks associated with data collection begins with making the gathered data more secure.</a:t>
            </a:r>
            <a:br>
              <a:rPr lang="en-GB" sz="1600">
                <a:solidFill>
                  <a:srgbClr val="434343"/>
                </a:solidFill>
              </a:rPr>
            </a:br>
            <a:r>
              <a:rPr lang="en-GB" sz="1000">
                <a:solidFill>
                  <a:srgbClr val="434343"/>
                </a:solidFill>
              </a:rPr>
              <a:t> </a:t>
            </a:r>
            <a:endParaRPr sz="1000">
              <a:solidFill>
                <a:srgbClr val="434343"/>
              </a:solidFill>
            </a:endParaRPr>
          </a:p>
          <a:p>
            <a:pPr indent="-330200" lvl="0" marL="457200" rtl="0" algn="l">
              <a:spcBef>
                <a:spcPts val="0"/>
              </a:spcBef>
              <a:spcAft>
                <a:spcPts val="0"/>
              </a:spcAft>
              <a:buClr>
                <a:srgbClr val="434343"/>
              </a:buClr>
              <a:buSzPts val="1600"/>
              <a:buChar char="●"/>
            </a:pPr>
            <a:r>
              <a:rPr lang="en-GB" sz="1600">
                <a:solidFill>
                  <a:srgbClr val="434343"/>
                </a:solidFill>
              </a:rPr>
              <a:t>Threats can include hardware vulnerabilities, network threats, ransomware and distributed denial-of-service (DDoS) attacks. </a:t>
            </a:r>
            <a:endParaRPr sz="1600">
              <a:solidFill>
                <a:srgbClr val="434343"/>
              </a:solidFill>
            </a:endParaRPr>
          </a:p>
        </p:txBody>
      </p:sp>
      <p:pic>
        <p:nvPicPr>
          <p:cNvPr id="154" name="Google Shape;154;p23"/>
          <p:cNvPicPr preferRelativeResize="0"/>
          <p:nvPr/>
        </p:nvPicPr>
        <p:blipFill>
          <a:blip r:embed="rId3">
            <a:alphaModFix/>
          </a:blip>
          <a:stretch>
            <a:fillRect/>
          </a:stretch>
        </p:blipFill>
        <p:spPr>
          <a:xfrm>
            <a:off x="449481" y="1454700"/>
            <a:ext cx="3183787" cy="2902850"/>
          </a:xfrm>
          <a:prstGeom prst="rect">
            <a:avLst/>
          </a:prstGeom>
          <a:noFill/>
          <a:ln>
            <a:noFill/>
          </a:ln>
        </p:spPr>
      </p:pic>
      <p:sp>
        <p:nvSpPr>
          <p:cNvPr id="155" name="Google Shape;155;p23"/>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*Image vectors sourced from: https://www.freepik.com</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ppt_w</p:attrName>
                                        </p:attrNameLst>
                                      </p:cBhvr>
                                      <p:tavLst>
                                        <p:tav fmla="" tm="0">
                                          <p:val>
                                            <p:strVal val="0"/>
                                          </p:val>
                                        </p:tav>
                                        <p:tav fmla="" tm="100000">
                                          <p:val>
                                            <p:strVal val="#ppt_w"/>
                                          </p:val>
                                        </p:tav>
                                      </p:tavLst>
                                    </p:anim>
                                    <p:anim calcmode="lin" valueType="num">
                                      <p:cBhvr additive="base">
                                        <p:cTn dur="1000"/>
                                        <p:tgtEl>
                                          <p:spTgt spid="15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Built-in P</a:t>
            </a:r>
            <a:r>
              <a:rPr lang="en-GB"/>
              <a:t>rivacy and Security for Services &amp; devices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1" name="Google Shape;161;p24"/>
          <p:cNvSpPr txBox="1"/>
          <p:nvPr>
            <p:ph idx="1" type="body"/>
          </p:nvPr>
        </p:nvSpPr>
        <p:spPr>
          <a:xfrm>
            <a:off x="311700" y="1304875"/>
            <a:ext cx="60768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Factory provisioned security keys and secure OTP storage. </a:t>
            </a:r>
            <a:br>
              <a:rPr lang="en-GB" sz="1600"/>
            </a:br>
            <a:endParaRPr sz="600"/>
          </a:p>
          <a:p>
            <a:pPr indent="-330200" lvl="0" marL="457200" rtl="0" algn="l">
              <a:spcBef>
                <a:spcPts val="0"/>
              </a:spcBef>
              <a:spcAft>
                <a:spcPts val="0"/>
              </a:spcAft>
              <a:buSzPts val="1600"/>
              <a:buChar char="●"/>
            </a:pPr>
            <a:r>
              <a:rPr lang="en-GB" sz="1600"/>
              <a:t>Keys as the basis for all encryption, authentication and OTA operations.</a:t>
            </a:r>
            <a:br>
              <a:rPr lang="en-GB" sz="1600"/>
            </a:br>
            <a:endParaRPr sz="600"/>
          </a:p>
          <a:p>
            <a:pPr indent="-330200" lvl="0" marL="457200" rtl="0" algn="l">
              <a:spcBef>
                <a:spcPts val="0"/>
              </a:spcBef>
              <a:spcAft>
                <a:spcPts val="0"/>
              </a:spcAft>
              <a:buSzPts val="1600"/>
              <a:buChar char="●"/>
            </a:pPr>
            <a:r>
              <a:rPr lang="en-GB" sz="1600"/>
              <a:t>Secure-by-Design development approach for </a:t>
            </a:r>
            <a:r>
              <a:rPr lang="en-GB" sz="1600"/>
              <a:t>IoT core and architecture design. </a:t>
            </a:r>
            <a:br>
              <a:rPr lang="en-GB" sz="1600"/>
            </a:br>
            <a:endParaRPr sz="600"/>
          </a:p>
          <a:p>
            <a:pPr indent="-330200" lvl="0" marL="457200" rtl="0" algn="l">
              <a:spcBef>
                <a:spcPts val="0"/>
              </a:spcBef>
              <a:spcAft>
                <a:spcPts val="0"/>
              </a:spcAft>
              <a:buSzPts val="1600"/>
              <a:buChar char="●"/>
            </a:pPr>
            <a:r>
              <a:rPr lang="en-GB" sz="1600"/>
              <a:t>GDPR compliant a</a:t>
            </a:r>
            <a:r>
              <a:rPr lang="en-GB" sz="1600"/>
              <a:t>rchitecture and data storage design.</a:t>
            </a:r>
            <a:br>
              <a:rPr lang="en-GB" sz="1600"/>
            </a:br>
            <a:endParaRPr sz="600"/>
          </a:p>
          <a:p>
            <a:pPr indent="-330200" lvl="0" marL="457200" rtl="0" algn="l">
              <a:spcBef>
                <a:spcPts val="0"/>
              </a:spcBef>
              <a:spcAft>
                <a:spcPts val="0"/>
              </a:spcAft>
              <a:buSzPts val="1600"/>
              <a:buChar char="●"/>
            </a:pPr>
            <a:r>
              <a:rPr lang="en-GB" sz="1600"/>
              <a:t>Keys &amp; device provisioning should comply with security and privacy data management guidelines.</a:t>
            </a:r>
            <a:endParaRPr sz="1600"/>
          </a:p>
        </p:txBody>
      </p:sp>
      <p:sp>
        <p:nvSpPr>
          <p:cNvPr id="162" name="Google Shape;162;p24"/>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*Image vectors sourced from: https://www.freepik.com</a:t>
            </a:r>
            <a:endParaRPr sz="500"/>
          </a:p>
        </p:txBody>
      </p:sp>
      <p:pic>
        <p:nvPicPr>
          <p:cNvPr id="163" name="Google Shape;163;p24"/>
          <p:cNvPicPr preferRelativeResize="0"/>
          <p:nvPr/>
        </p:nvPicPr>
        <p:blipFill>
          <a:blip r:embed="rId3">
            <a:alphaModFix/>
          </a:blip>
          <a:stretch>
            <a:fillRect/>
          </a:stretch>
        </p:blipFill>
        <p:spPr>
          <a:xfrm>
            <a:off x="6388500" y="1322525"/>
            <a:ext cx="2450700" cy="3175018"/>
          </a:xfrm>
          <a:prstGeom prst="rect">
            <a:avLst/>
          </a:prstGeom>
          <a:noFill/>
          <a:ln>
            <a:noFill/>
          </a:ln>
          <a:effectLst>
            <a:outerShdw blurRad="57150" rotWithShape="0" algn="bl" dist="28575">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N</a:t>
            </a:r>
            <a:r>
              <a:rPr lang="en-GB"/>
              <a:t>ew levels of security and privacy provisions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9" name="Google Shape;169;p25"/>
          <p:cNvSpPr txBox="1"/>
          <p:nvPr>
            <p:ph idx="1" type="body"/>
          </p:nvPr>
        </p:nvSpPr>
        <p:spPr>
          <a:xfrm>
            <a:off x="3408875" y="1152475"/>
            <a:ext cx="5635500" cy="34164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GB" sz="1600"/>
              <a:t>Early inclusion of security features for data protection architecture design and development.</a:t>
            </a:r>
            <a:br>
              <a:rPr lang="en-GB" sz="1600"/>
            </a:br>
            <a:endParaRPr sz="1600"/>
          </a:p>
          <a:p>
            <a:pPr indent="-330200" lvl="0" marL="457200" rtl="0" algn="l">
              <a:spcBef>
                <a:spcPts val="0"/>
              </a:spcBef>
              <a:spcAft>
                <a:spcPts val="0"/>
              </a:spcAft>
              <a:buSzPts val="1600"/>
              <a:buChar char="●"/>
            </a:pPr>
            <a:r>
              <a:rPr lang="en-GB" sz="1600"/>
              <a:t>Unified and well-designed security guidelines to enable encryption on transport layer, security keys, etc.</a:t>
            </a:r>
            <a:br>
              <a:rPr lang="en-GB" sz="1600"/>
            </a:br>
            <a:endParaRPr sz="1600"/>
          </a:p>
          <a:p>
            <a:pPr indent="-330200" lvl="0" marL="457200" rtl="0" algn="l">
              <a:spcBef>
                <a:spcPts val="0"/>
              </a:spcBef>
              <a:spcAft>
                <a:spcPts val="0"/>
              </a:spcAft>
              <a:buSzPts val="1600"/>
              <a:buChar char="●"/>
            </a:pPr>
            <a:r>
              <a:rPr lang="en-GB" sz="1600"/>
              <a:t>Compliance with security guidelines and provision of secure interfaces in a proper way.</a:t>
            </a:r>
            <a:br>
              <a:rPr lang="en-GB" sz="1600"/>
            </a:br>
            <a:endParaRPr sz="1600"/>
          </a:p>
          <a:p>
            <a:pPr indent="-330200" lvl="0" marL="457200" rtl="0" algn="l">
              <a:spcBef>
                <a:spcPts val="0"/>
              </a:spcBef>
              <a:spcAft>
                <a:spcPts val="0"/>
              </a:spcAft>
              <a:buSzPts val="1600"/>
              <a:buChar char="●"/>
            </a:pPr>
            <a:r>
              <a:rPr lang="en-GB" sz="1600"/>
              <a:t>Inclusion of security and privacy monitoring components into the IoT ecosystem.</a:t>
            </a:r>
            <a:endParaRPr sz="1600"/>
          </a:p>
        </p:txBody>
      </p:sp>
      <p:pic>
        <p:nvPicPr>
          <p:cNvPr id="170" name="Google Shape;170;p25"/>
          <p:cNvPicPr preferRelativeResize="0"/>
          <p:nvPr/>
        </p:nvPicPr>
        <p:blipFill>
          <a:blip r:embed="rId3">
            <a:alphaModFix/>
          </a:blip>
          <a:stretch>
            <a:fillRect/>
          </a:stretch>
        </p:blipFill>
        <p:spPr>
          <a:xfrm>
            <a:off x="358725" y="1440524"/>
            <a:ext cx="3198325" cy="2900124"/>
          </a:xfrm>
          <a:prstGeom prst="rect">
            <a:avLst/>
          </a:prstGeom>
          <a:noFill/>
          <a:ln>
            <a:noFill/>
          </a:ln>
        </p:spPr>
      </p:pic>
      <p:sp>
        <p:nvSpPr>
          <p:cNvPr id="171" name="Google Shape;171;p25"/>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*Image vectors sourced from: https://www.freepik.com</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1000"/>
                                        <p:tgtEl>
                                          <p:spTgt spid="170"/>
                                        </p:tgtEl>
                                        <p:attrNameLst>
                                          <p:attrName>ppt_w</p:attrName>
                                        </p:attrNameLst>
                                      </p:cBhvr>
                                      <p:tavLst>
                                        <p:tav fmla="" tm="0">
                                          <p:val>
                                            <p:strVal val="0"/>
                                          </p:val>
                                        </p:tav>
                                        <p:tav fmla="" tm="100000">
                                          <p:val>
                                            <p:strVal val="#ppt_w"/>
                                          </p:val>
                                        </p:tav>
                                      </p:tavLst>
                                    </p:anim>
                                    <p:anim calcmode="lin" valueType="num">
                                      <p:cBhvr additive="base">
                                        <p:cTn dur="1000"/>
                                        <p:tgtEl>
                                          <p:spTgt spid="17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Concluding words..</a:t>
            </a:r>
            <a:endParaRPr/>
          </a:p>
        </p:txBody>
      </p:sp>
      <p:sp>
        <p:nvSpPr>
          <p:cNvPr id="177" name="Google Shape;177;p26"/>
          <p:cNvSpPr txBox="1"/>
          <p:nvPr>
            <p:ph idx="1" type="body"/>
          </p:nvPr>
        </p:nvSpPr>
        <p:spPr>
          <a:xfrm>
            <a:off x="311700" y="1152525"/>
            <a:ext cx="5211600" cy="31293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GB">
                <a:solidFill>
                  <a:srgbClr val="434343"/>
                </a:solidFill>
              </a:rPr>
              <a:t>Privacy is an intimate choice.</a:t>
            </a:r>
            <a:br>
              <a:rPr lang="en-GB">
                <a:solidFill>
                  <a:srgbClr val="434343"/>
                </a:solidFill>
              </a:rPr>
            </a:br>
            <a:endParaRPr sz="1000">
              <a:solidFill>
                <a:srgbClr val="434343"/>
              </a:solidFill>
            </a:endParaRPr>
          </a:p>
          <a:p>
            <a:pPr indent="-342900" lvl="0" marL="457200" rtl="0" algn="l">
              <a:spcBef>
                <a:spcPts val="0"/>
              </a:spcBef>
              <a:spcAft>
                <a:spcPts val="0"/>
              </a:spcAft>
              <a:buClr>
                <a:srgbClr val="434343"/>
              </a:buClr>
              <a:buSzPts val="1800"/>
              <a:buChar char="●"/>
            </a:pPr>
            <a:r>
              <a:rPr lang="en-GB">
                <a:solidFill>
                  <a:srgbClr val="434343"/>
                </a:solidFill>
              </a:rPr>
              <a:t>Conscious effort is required to tackle privacy concerns.</a:t>
            </a:r>
            <a:br>
              <a:rPr lang="en-GB">
                <a:solidFill>
                  <a:srgbClr val="434343"/>
                </a:solidFill>
              </a:rPr>
            </a:br>
            <a:endParaRPr sz="1000">
              <a:solidFill>
                <a:srgbClr val="434343"/>
              </a:solidFill>
            </a:endParaRPr>
          </a:p>
          <a:p>
            <a:pPr indent="-342900" lvl="0" marL="457200" rtl="0" algn="l">
              <a:spcBef>
                <a:spcPts val="0"/>
              </a:spcBef>
              <a:spcAft>
                <a:spcPts val="0"/>
              </a:spcAft>
              <a:buClr>
                <a:srgbClr val="434343"/>
              </a:buClr>
              <a:buSzPts val="1800"/>
              <a:buChar char="●"/>
            </a:pPr>
            <a:r>
              <a:rPr lang="en-GB">
                <a:solidFill>
                  <a:srgbClr val="434343"/>
                </a:solidFill>
              </a:rPr>
              <a:t>Focus needs to be on improving privacy and data security in general over convenience.</a:t>
            </a:r>
            <a:endParaRPr>
              <a:solidFill>
                <a:srgbClr val="434343"/>
              </a:solidFill>
            </a:endParaRPr>
          </a:p>
        </p:txBody>
      </p:sp>
      <p:pic>
        <p:nvPicPr>
          <p:cNvPr id="178" name="Google Shape;178;p26"/>
          <p:cNvPicPr preferRelativeResize="0"/>
          <p:nvPr/>
        </p:nvPicPr>
        <p:blipFill>
          <a:blip r:embed="rId3">
            <a:alphaModFix/>
          </a:blip>
          <a:stretch>
            <a:fillRect/>
          </a:stretch>
        </p:blipFill>
        <p:spPr>
          <a:xfrm>
            <a:off x="5447100" y="1170125"/>
            <a:ext cx="3315900" cy="3129243"/>
          </a:xfrm>
          <a:prstGeom prst="rect">
            <a:avLst/>
          </a:prstGeom>
          <a:noFill/>
          <a:ln>
            <a:noFill/>
          </a:ln>
        </p:spPr>
      </p:pic>
      <p:sp>
        <p:nvSpPr>
          <p:cNvPr id="179" name="Google Shape;179;p26"/>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*Image vectors sourced from: https://www.freepik.com</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2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31419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666666"/>
                </a:solidFill>
              </a:rPr>
              <a:t>Questions?</a:t>
            </a:r>
            <a:endParaRPr>
              <a:solidFill>
                <a:srgbClr val="666666"/>
              </a:solidFill>
            </a:endParaRPr>
          </a:p>
        </p:txBody>
      </p:sp>
      <p:pic>
        <p:nvPicPr>
          <p:cNvPr id="185" name="Google Shape;185;p27"/>
          <p:cNvPicPr preferRelativeResize="0"/>
          <p:nvPr/>
        </p:nvPicPr>
        <p:blipFill>
          <a:blip r:embed="rId3">
            <a:alphaModFix/>
          </a:blip>
          <a:stretch>
            <a:fillRect/>
          </a:stretch>
        </p:blipFill>
        <p:spPr>
          <a:xfrm>
            <a:off x="3229800" y="1150150"/>
            <a:ext cx="2684399" cy="1928800"/>
          </a:xfrm>
          <a:prstGeom prst="rect">
            <a:avLst/>
          </a:prstGeom>
          <a:noFill/>
          <a:ln>
            <a:noFill/>
          </a:ln>
        </p:spPr>
      </p:pic>
      <p:sp>
        <p:nvSpPr>
          <p:cNvPr id="186" name="Google Shape;186;p27"/>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*Image vectors sourced from: https://www.freepik.com</a:t>
            </a:r>
            <a:endParaRPr sz="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2895600"/>
            <a:ext cx="8520600" cy="146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800"/>
              <a:t>@sayak_sarkar</a:t>
            </a:r>
            <a:endParaRPr sz="1800"/>
          </a:p>
          <a:p>
            <a:pPr indent="0" lvl="0" marL="0" rtl="0" algn="ctr">
              <a:spcBef>
                <a:spcPts val="0"/>
              </a:spcBef>
              <a:spcAft>
                <a:spcPts val="0"/>
              </a:spcAft>
              <a:buClr>
                <a:schemeClr val="dk1"/>
              </a:buClr>
              <a:buSzPts val="1100"/>
              <a:buFont typeface="Arial"/>
              <a:buNone/>
            </a:pPr>
            <a:r>
              <a:rPr lang="en-GB" sz="1800"/>
              <a:t>https://sayak.in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GB" sz="2400"/>
              <a:t>Thank you! :)</a:t>
            </a:r>
            <a:endParaRPr sz="2400"/>
          </a:p>
        </p:txBody>
      </p:sp>
      <p:pic>
        <p:nvPicPr>
          <p:cNvPr id="192" name="Google Shape;192;p28"/>
          <p:cNvPicPr preferRelativeResize="0"/>
          <p:nvPr/>
        </p:nvPicPr>
        <p:blipFill>
          <a:blip r:embed="rId3">
            <a:alphaModFix/>
          </a:blip>
          <a:stretch>
            <a:fillRect/>
          </a:stretch>
        </p:blipFill>
        <p:spPr>
          <a:xfrm>
            <a:off x="3713461" y="666750"/>
            <a:ext cx="1564675" cy="2228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4"/>
          <p:cNvPicPr preferRelativeResize="0"/>
          <p:nvPr/>
        </p:nvPicPr>
        <p:blipFill>
          <a:blip r:embed="rId3">
            <a:alphaModFix/>
          </a:blip>
          <a:stretch>
            <a:fillRect/>
          </a:stretch>
        </p:blipFill>
        <p:spPr>
          <a:xfrm>
            <a:off x="3658550" y="2172000"/>
            <a:ext cx="5478551" cy="2971500"/>
          </a:xfrm>
          <a:prstGeom prst="rect">
            <a:avLst/>
          </a:prstGeom>
          <a:noFill/>
          <a:ln>
            <a:noFill/>
          </a:ln>
        </p:spPr>
      </p:pic>
      <p:sp>
        <p:nvSpPr>
          <p:cNvPr id="74" name="Google Shape;74;p14"/>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IoT?</a:t>
            </a:r>
            <a:endParaRPr/>
          </a:p>
        </p:txBody>
      </p:sp>
      <p:sp>
        <p:nvSpPr>
          <p:cNvPr id="75" name="Google Shape;75;p14"/>
          <p:cNvSpPr txBox="1"/>
          <p:nvPr>
            <p:ph idx="1" type="body"/>
          </p:nvPr>
        </p:nvSpPr>
        <p:spPr>
          <a:xfrm>
            <a:off x="343900" y="1170125"/>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GB" sz="1600">
                <a:solidFill>
                  <a:schemeClr val="dk1"/>
                </a:solidFill>
              </a:rPr>
              <a:t>A system of interrelated computing devices, mechanical and digital machines or objects</a:t>
            </a:r>
            <a:br>
              <a:rPr lang="en-GB" sz="1600">
                <a:solidFill>
                  <a:schemeClr val="dk1"/>
                </a:solidFill>
              </a:rPr>
            </a:b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That are provided with unique identifiers (UIDs) and</a:t>
            </a:r>
            <a:br>
              <a:rPr lang="en-GB" sz="1600">
                <a:solidFill>
                  <a:schemeClr val="dk1"/>
                </a:solidFill>
              </a:rPr>
            </a:b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The ability to transfer data over a network </a:t>
            </a:r>
            <a:br>
              <a:rPr lang="en-GB" sz="1600">
                <a:solidFill>
                  <a:schemeClr val="dk1"/>
                </a:solidFill>
              </a:rPr>
            </a:b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Without requiring human-to-human or </a:t>
            </a:r>
            <a:br>
              <a:rPr lang="en-GB" sz="1600">
                <a:solidFill>
                  <a:schemeClr val="dk1"/>
                </a:solidFill>
              </a:rPr>
            </a:br>
            <a:r>
              <a:rPr lang="en-GB" sz="1600">
                <a:solidFill>
                  <a:schemeClr val="dk1"/>
                </a:solidFill>
              </a:rPr>
              <a:t>human-to-computer interaction.</a:t>
            </a:r>
            <a:endParaRPr sz="1600"/>
          </a:p>
        </p:txBody>
      </p:sp>
      <p:sp>
        <p:nvSpPr>
          <p:cNvPr id="76" name="Google Shape;76;p14"/>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*Image vectors sourced from: https://www.freepik.com</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C52E"/>
        </a:solidFill>
      </p:bgPr>
    </p:bg>
    <p:spTree>
      <p:nvGrpSpPr>
        <p:cNvPr id="80" name="Shape 80"/>
        <p:cNvGrpSpPr/>
        <p:nvPr/>
      </p:nvGrpSpPr>
      <p:grpSpPr>
        <a:xfrm>
          <a:off x="0" y="0"/>
          <a:ext cx="0" cy="0"/>
          <a:chOff x="0" y="0"/>
          <a:chExt cx="0" cy="0"/>
        </a:xfrm>
      </p:grpSpPr>
      <p:grpSp>
        <p:nvGrpSpPr>
          <p:cNvPr id="81" name="Google Shape;81;p15"/>
          <p:cNvGrpSpPr/>
          <p:nvPr/>
        </p:nvGrpSpPr>
        <p:grpSpPr>
          <a:xfrm>
            <a:off x="4200" y="0"/>
            <a:ext cx="9144001" cy="5143500"/>
            <a:chOff x="4200" y="0"/>
            <a:chExt cx="9144001" cy="5143500"/>
          </a:xfrm>
        </p:grpSpPr>
        <p:pic>
          <p:nvPicPr>
            <p:cNvPr id="82" name="Google Shape;82;p15"/>
            <p:cNvPicPr preferRelativeResize="0"/>
            <p:nvPr/>
          </p:nvPicPr>
          <p:blipFill rotWithShape="1">
            <a:blip r:embed="rId3">
              <a:alphaModFix/>
            </a:blip>
            <a:srcRect b="0" l="0" r="0" t="8298"/>
            <a:stretch/>
          </p:blipFill>
          <p:spPr>
            <a:xfrm>
              <a:off x="4200" y="3684851"/>
              <a:ext cx="9144001" cy="1458650"/>
            </a:xfrm>
            <a:prstGeom prst="rect">
              <a:avLst/>
            </a:prstGeom>
            <a:noFill/>
            <a:ln>
              <a:noFill/>
            </a:ln>
          </p:spPr>
        </p:pic>
        <p:pic>
          <p:nvPicPr>
            <p:cNvPr id="83" name="Google Shape;83;p15"/>
            <p:cNvPicPr preferRelativeResize="0"/>
            <p:nvPr/>
          </p:nvPicPr>
          <p:blipFill rotWithShape="1">
            <a:blip r:embed="rId3">
              <a:alphaModFix/>
            </a:blip>
            <a:srcRect b="0" l="0" r="0" t="8298"/>
            <a:stretch/>
          </p:blipFill>
          <p:spPr>
            <a:xfrm>
              <a:off x="4200" y="2237051"/>
              <a:ext cx="9144001" cy="1458650"/>
            </a:xfrm>
            <a:prstGeom prst="rect">
              <a:avLst/>
            </a:prstGeom>
            <a:noFill/>
            <a:ln>
              <a:noFill/>
            </a:ln>
          </p:spPr>
        </p:pic>
        <p:pic>
          <p:nvPicPr>
            <p:cNvPr id="84" name="Google Shape;84;p15"/>
            <p:cNvPicPr preferRelativeResize="0"/>
            <p:nvPr/>
          </p:nvPicPr>
          <p:blipFill rotWithShape="1">
            <a:blip r:embed="rId3">
              <a:alphaModFix/>
            </a:blip>
            <a:srcRect b="0" l="0" r="0" t="8298"/>
            <a:stretch/>
          </p:blipFill>
          <p:spPr>
            <a:xfrm>
              <a:off x="4200" y="789251"/>
              <a:ext cx="9144001" cy="1458650"/>
            </a:xfrm>
            <a:prstGeom prst="rect">
              <a:avLst/>
            </a:prstGeom>
            <a:noFill/>
            <a:ln>
              <a:noFill/>
            </a:ln>
          </p:spPr>
        </p:pic>
        <p:pic>
          <p:nvPicPr>
            <p:cNvPr id="85" name="Google Shape;85;p15"/>
            <p:cNvPicPr preferRelativeResize="0"/>
            <p:nvPr/>
          </p:nvPicPr>
          <p:blipFill rotWithShape="1">
            <a:blip r:embed="rId3">
              <a:alphaModFix/>
            </a:blip>
            <a:srcRect b="0" l="0" r="0" t="49700"/>
            <a:stretch/>
          </p:blipFill>
          <p:spPr>
            <a:xfrm>
              <a:off x="4200" y="0"/>
              <a:ext cx="9144001" cy="800100"/>
            </a:xfrm>
            <a:prstGeom prst="rect">
              <a:avLst/>
            </a:prstGeom>
            <a:noFill/>
            <a:ln>
              <a:noFill/>
            </a:ln>
          </p:spPr>
        </p:pic>
      </p:grpSp>
      <p:pic>
        <p:nvPicPr>
          <p:cNvPr id="86" name="Google Shape;86;p15"/>
          <p:cNvPicPr preferRelativeResize="0"/>
          <p:nvPr/>
        </p:nvPicPr>
        <p:blipFill>
          <a:blip r:embed="rId4">
            <a:alphaModFix/>
          </a:blip>
          <a:stretch>
            <a:fillRect/>
          </a:stretch>
        </p:blipFill>
        <p:spPr>
          <a:xfrm>
            <a:off x="3934850" y="1918625"/>
            <a:ext cx="1426700" cy="1458650"/>
          </a:xfrm>
          <a:prstGeom prst="rect">
            <a:avLst/>
          </a:prstGeom>
          <a:noFill/>
          <a:ln>
            <a:noFill/>
          </a:ln>
        </p:spPr>
      </p:pic>
      <p:sp>
        <p:nvSpPr>
          <p:cNvPr id="87" name="Google Shape;87;p15"/>
          <p:cNvSpPr txBox="1"/>
          <p:nvPr>
            <p:ph type="title"/>
          </p:nvPr>
        </p:nvSpPr>
        <p:spPr>
          <a:xfrm>
            <a:off x="311700" y="5974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What is Privacy?</a:t>
            </a:r>
            <a:endParaRPr>
              <a:solidFill>
                <a:srgbClr val="FFFFFF"/>
              </a:solidFill>
            </a:endParaRPr>
          </a:p>
        </p:txBody>
      </p:sp>
      <p:pic>
        <p:nvPicPr>
          <p:cNvPr id="88" name="Google Shape;88;p15"/>
          <p:cNvPicPr preferRelativeResize="0"/>
          <p:nvPr/>
        </p:nvPicPr>
        <p:blipFill>
          <a:blip r:embed="rId5">
            <a:alphaModFix/>
          </a:blip>
          <a:stretch>
            <a:fillRect/>
          </a:stretch>
        </p:blipFill>
        <p:spPr>
          <a:xfrm>
            <a:off x="4786844" y="3718825"/>
            <a:ext cx="4357156" cy="1424675"/>
          </a:xfrm>
          <a:prstGeom prst="rect">
            <a:avLst/>
          </a:prstGeom>
          <a:noFill/>
          <a:ln>
            <a:noFill/>
          </a:ln>
        </p:spPr>
      </p:pic>
      <p:sp>
        <p:nvSpPr>
          <p:cNvPr id="89" name="Google Shape;89;p15"/>
          <p:cNvSpPr txBox="1"/>
          <p:nvPr>
            <p:ph idx="1" type="body"/>
          </p:nvPr>
        </p:nvSpPr>
        <p:spPr>
          <a:xfrm>
            <a:off x="311700" y="1533475"/>
            <a:ext cx="8520600" cy="125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Clr>
                <a:srgbClr val="EFEFEF"/>
              </a:buClr>
              <a:buSzPts val="1800"/>
              <a:buChar char="●"/>
            </a:pPr>
            <a:r>
              <a:rPr lang="en-GB">
                <a:solidFill>
                  <a:srgbClr val="EFEFEF"/>
                </a:solidFill>
              </a:rPr>
              <a:t>A fundamental human right (may or may not be explicitly protected by law)?</a:t>
            </a:r>
            <a:br>
              <a:rPr lang="en-GB">
                <a:solidFill>
                  <a:srgbClr val="EFEFEF"/>
                </a:solidFill>
              </a:rPr>
            </a:br>
            <a:endParaRPr>
              <a:solidFill>
                <a:srgbClr val="EFEFEF"/>
              </a:solidFill>
            </a:endParaRPr>
          </a:p>
          <a:p>
            <a:pPr indent="-342900" lvl="0" marL="457200" rtl="0" algn="l">
              <a:spcBef>
                <a:spcPts val="0"/>
              </a:spcBef>
              <a:spcAft>
                <a:spcPts val="0"/>
              </a:spcAft>
              <a:buClr>
                <a:srgbClr val="EFEFEF"/>
              </a:buClr>
              <a:buSzPts val="1800"/>
              <a:buChar char="●"/>
            </a:pPr>
            <a:r>
              <a:rPr lang="en-GB">
                <a:solidFill>
                  <a:srgbClr val="EFEFEF"/>
                </a:solidFill>
              </a:rPr>
              <a:t>A right to be left alone? </a:t>
            </a:r>
            <a:endParaRPr i="1">
              <a:solidFill>
                <a:srgbClr val="EFEFEF"/>
              </a:solidFill>
            </a:endParaRPr>
          </a:p>
        </p:txBody>
      </p:sp>
      <p:sp>
        <p:nvSpPr>
          <p:cNvPr id="90" name="Google Shape;90;p15"/>
          <p:cNvSpPr txBox="1"/>
          <p:nvPr>
            <p:ph idx="1" type="body"/>
          </p:nvPr>
        </p:nvSpPr>
        <p:spPr>
          <a:xfrm>
            <a:off x="311700" y="2990892"/>
            <a:ext cx="8520600" cy="756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1600"/>
              </a:spcAft>
              <a:buNone/>
            </a:pPr>
            <a:r>
              <a:rPr i="1" lang="en-GB">
                <a:solidFill>
                  <a:srgbClr val="EFEFEF"/>
                </a:solidFill>
              </a:rPr>
              <a:t>“Privacy isn’t really about keeping things private, it’s not about secrets, it’s about choice.”</a:t>
            </a:r>
            <a:endParaRPr i="1">
              <a:solidFill>
                <a:srgbClr val="EFEFEF"/>
              </a:solidFill>
            </a:endParaRPr>
          </a:p>
        </p:txBody>
      </p:sp>
      <p:sp>
        <p:nvSpPr>
          <p:cNvPr id="91" name="Google Shape;91;p15"/>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solidFill>
                  <a:srgbClr val="FFFFFF"/>
                </a:solidFill>
              </a:rPr>
              <a:t>*Image vectors sourced from: https://www.freepik.com</a:t>
            </a:r>
            <a:endParaRPr sz="5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par>
                                <p:cTn fill="hold" nodeType="withEffect" presetClass="entr" presetID="23" presetSubtype="16">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3000"/>
                                        <p:tgtEl>
                                          <p:spTgt spid="86"/>
                                        </p:tgtEl>
                                        <p:attrNameLst>
                                          <p:attrName>ppt_w</p:attrName>
                                        </p:attrNameLst>
                                      </p:cBhvr>
                                      <p:tavLst>
                                        <p:tav fmla="" tm="0">
                                          <p:val>
                                            <p:strVal val="0"/>
                                          </p:val>
                                        </p:tav>
                                        <p:tav fmla="" tm="100000">
                                          <p:val>
                                            <p:strVal val="#ppt_w"/>
                                          </p:val>
                                        </p:tav>
                                      </p:tavLst>
                                    </p:anim>
                                    <p:anim calcmode="lin" valueType="num">
                                      <p:cBhvr additive="base">
                                        <p:cTn dur="3000"/>
                                        <p:tgtEl>
                                          <p:spTgt spid="8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 name="Shape 95"/>
        <p:cNvGrpSpPr/>
        <p:nvPr/>
      </p:nvGrpSpPr>
      <p:grpSpPr>
        <a:xfrm>
          <a:off x="0" y="0"/>
          <a:ext cx="0" cy="0"/>
          <a:chOff x="0" y="0"/>
          <a:chExt cx="0" cy="0"/>
        </a:xfrm>
      </p:grpSpPr>
      <p:pic>
        <p:nvPicPr>
          <p:cNvPr id="96" name="Google Shape;96;p16"/>
          <p:cNvPicPr preferRelativeResize="0"/>
          <p:nvPr/>
        </p:nvPicPr>
        <p:blipFill>
          <a:blip r:embed="rId3">
            <a:alphaModFix/>
          </a:blip>
          <a:stretch>
            <a:fillRect/>
          </a:stretch>
        </p:blipFill>
        <p:spPr>
          <a:xfrm>
            <a:off x="5303500" y="660701"/>
            <a:ext cx="3688101" cy="3822100"/>
          </a:xfrm>
          <a:prstGeom prst="rect">
            <a:avLst/>
          </a:prstGeom>
          <a:noFill/>
          <a:ln>
            <a:noFill/>
          </a:ln>
        </p:spPr>
      </p:pic>
      <p:sp>
        <p:nvSpPr>
          <p:cNvPr id="97" name="Google Shape;97;p16"/>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impact of IoT on Privacy</a:t>
            </a:r>
            <a:endParaRPr/>
          </a:p>
        </p:txBody>
      </p:sp>
      <p:sp>
        <p:nvSpPr>
          <p:cNvPr id="98" name="Google Shape;98;p16"/>
          <p:cNvSpPr txBox="1"/>
          <p:nvPr>
            <p:ph idx="1" type="body"/>
          </p:nvPr>
        </p:nvSpPr>
        <p:spPr>
          <a:xfrm>
            <a:off x="311700" y="1457275"/>
            <a:ext cx="5528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a:t>
            </a:r>
            <a:r>
              <a:rPr lang="en-GB"/>
              <a:t> world full of sensors talking not just with </a:t>
            </a:r>
            <a:br>
              <a:rPr lang="en-GB"/>
            </a:br>
            <a:r>
              <a:rPr lang="en-GB"/>
              <a:t>us but also with the internet.</a:t>
            </a:r>
            <a:br>
              <a:rPr lang="en-GB"/>
            </a:br>
            <a:endParaRPr/>
          </a:p>
          <a:p>
            <a:pPr indent="-342900" lvl="0" marL="457200" rtl="0" algn="l">
              <a:spcBef>
                <a:spcPts val="0"/>
              </a:spcBef>
              <a:spcAft>
                <a:spcPts val="0"/>
              </a:spcAft>
              <a:buSzPts val="1800"/>
              <a:buChar char="●"/>
            </a:pPr>
            <a:r>
              <a:rPr lang="en-GB"/>
              <a:t>Making us the product as opposed to be the consumer. </a:t>
            </a:r>
            <a:br>
              <a:rPr lang="en-GB"/>
            </a:br>
            <a:endParaRPr/>
          </a:p>
          <a:p>
            <a:pPr indent="-342900" lvl="0" marL="457200" rtl="0" algn="l">
              <a:spcBef>
                <a:spcPts val="0"/>
              </a:spcBef>
              <a:spcAft>
                <a:spcPts val="0"/>
              </a:spcAft>
              <a:buSzPts val="1800"/>
              <a:buChar char="●"/>
            </a:pPr>
            <a:r>
              <a:rPr lang="en-GB"/>
              <a:t>Everyday objects are already becoming smarter and being connected to the network. </a:t>
            </a:r>
            <a:endParaRPr/>
          </a:p>
        </p:txBody>
      </p:sp>
      <p:sp>
        <p:nvSpPr>
          <p:cNvPr id="99" name="Google Shape;99;p16"/>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*Image vectors sourced from: https://www.freepik.com</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3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Unintended / Unexpected Consequences!</a:t>
            </a:r>
            <a:endParaRPr/>
          </a:p>
        </p:txBody>
      </p:sp>
      <p:sp>
        <p:nvSpPr>
          <p:cNvPr id="105" name="Google Shape;105;p17"/>
          <p:cNvSpPr txBox="1"/>
          <p:nvPr>
            <p:ph idx="1" type="body"/>
          </p:nvPr>
        </p:nvSpPr>
        <p:spPr>
          <a:xfrm>
            <a:off x="3883625" y="1170050"/>
            <a:ext cx="4948800" cy="3268800"/>
          </a:xfrm>
          <a:prstGeom prst="rect">
            <a:avLst/>
          </a:prstGeom>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GB" sz="1600">
                <a:solidFill>
                  <a:schemeClr val="dk1"/>
                </a:solidFill>
              </a:rPr>
              <a:t>Countless real-life examples of the potential impact of IoT on privacy.</a:t>
            </a:r>
            <a:endParaRPr sz="1600">
              <a:solidFill>
                <a:schemeClr val="dk1"/>
              </a:solidFill>
            </a:endParaRPr>
          </a:p>
          <a:p>
            <a:pPr indent="0" lvl="0" marL="457200" rtl="0" algn="l">
              <a:lnSpc>
                <a:spcPct val="100000"/>
              </a:lnSpc>
              <a:spcBef>
                <a:spcPts val="0"/>
              </a:spcBef>
              <a:spcAft>
                <a:spcPts val="0"/>
              </a:spcAft>
              <a:buNone/>
            </a:pPr>
            <a:r>
              <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GB" sz="1600">
                <a:solidFill>
                  <a:schemeClr val="dk1"/>
                </a:solidFill>
              </a:rPr>
              <a:t>Recent example: </a:t>
            </a:r>
            <a:endParaRPr sz="1600">
              <a:solidFill>
                <a:schemeClr val="dk1"/>
              </a:solidFill>
            </a:endParaRPr>
          </a:p>
          <a:p>
            <a:pPr indent="0" lvl="0" marL="457200" rtl="0" algn="l">
              <a:lnSpc>
                <a:spcPct val="100000"/>
              </a:lnSpc>
              <a:spcBef>
                <a:spcPts val="0"/>
              </a:spcBef>
              <a:spcAft>
                <a:spcPts val="0"/>
              </a:spcAft>
              <a:buNone/>
            </a:pPr>
            <a:r>
              <a:rPr lang="en-GB" sz="1600">
                <a:solidFill>
                  <a:schemeClr val="dk1"/>
                </a:solidFill>
              </a:rPr>
              <a:t>The </a:t>
            </a:r>
            <a:r>
              <a:rPr lang="en-GB" sz="1600">
                <a:solidFill>
                  <a:schemeClr val="dk1"/>
                </a:solidFill>
              </a:rPr>
              <a:t>Strava Heat Map and the End of Secrets!</a:t>
            </a:r>
            <a:endParaRPr sz="1600">
              <a:solidFill>
                <a:schemeClr val="dk1"/>
              </a:solidFill>
            </a:endParaRPr>
          </a:p>
        </p:txBody>
      </p:sp>
      <p:sp>
        <p:nvSpPr>
          <p:cNvPr id="106" name="Google Shape;106;p17"/>
          <p:cNvSpPr txBox="1"/>
          <p:nvPr/>
        </p:nvSpPr>
        <p:spPr>
          <a:xfrm>
            <a:off x="0" y="4934675"/>
            <a:ext cx="45369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t>*News </a:t>
            </a:r>
            <a:r>
              <a:rPr lang="en-GB" sz="600"/>
              <a:t>Link: https://www.wired.com/story/strava-heat-map-military-bases-fitness-trackers-privacy/</a:t>
            </a:r>
            <a:endParaRPr sz="600"/>
          </a:p>
        </p:txBody>
      </p:sp>
      <p:pic>
        <p:nvPicPr>
          <p:cNvPr id="107" name="Google Shape;107;p17">
            <a:hlinkClick r:id="rId3"/>
          </p:cNvPr>
          <p:cNvPicPr preferRelativeResize="0"/>
          <p:nvPr/>
        </p:nvPicPr>
        <p:blipFill>
          <a:blip r:embed="rId4">
            <a:alphaModFix/>
          </a:blip>
          <a:stretch>
            <a:fillRect/>
          </a:stretch>
        </p:blipFill>
        <p:spPr>
          <a:xfrm>
            <a:off x="762000" y="1246325"/>
            <a:ext cx="3121626" cy="32689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EC4CE"/>
        </a:solidFill>
      </p:bgPr>
    </p:bg>
    <p:spTree>
      <p:nvGrpSpPr>
        <p:cNvPr id="111" name="Shape 111"/>
        <p:cNvGrpSpPr/>
        <p:nvPr/>
      </p:nvGrpSpPr>
      <p:grpSpPr>
        <a:xfrm>
          <a:off x="0" y="0"/>
          <a:ext cx="0" cy="0"/>
          <a:chOff x="0" y="0"/>
          <a:chExt cx="0" cy="0"/>
        </a:xfrm>
      </p:grpSpPr>
      <p:pic>
        <p:nvPicPr>
          <p:cNvPr id="112" name="Google Shape;112;p18"/>
          <p:cNvPicPr preferRelativeResize="0"/>
          <p:nvPr/>
        </p:nvPicPr>
        <p:blipFill>
          <a:blip r:embed="rId3">
            <a:alphaModFix/>
          </a:blip>
          <a:stretch>
            <a:fillRect/>
          </a:stretch>
        </p:blipFill>
        <p:spPr>
          <a:xfrm>
            <a:off x="5225649" y="1278700"/>
            <a:ext cx="3308750" cy="2950400"/>
          </a:xfrm>
          <a:prstGeom prst="rect">
            <a:avLst/>
          </a:prstGeom>
          <a:noFill/>
          <a:ln>
            <a:noFill/>
          </a:ln>
        </p:spPr>
      </p:pic>
      <p:sp>
        <p:nvSpPr>
          <p:cNvPr id="113" name="Google Shape;113;p18"/>
          <p:cNvSpPr txBox="1"/>
          <p:nvPr>
            <p:ph type="title"/>
          </p:nvPr>
        </p:nvSpPr>
        <p:spPr>
          <a:xfrm>
            <a:off x="311700" y="597425"/>
            <a:ext cx="85206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The Deluge of Data</a:t>
            </a:r>
            <a:endParaRPr/>
          </a:p>
        </p:txBody>
      </p:sp>
      <p:sp>
        <p:nvSpPr>
          <p:cNvPr id="114" name="Google Shape;114;p18"/>
          <p:cNvSpPr txBox="1"/>
          <p:nvPr>
            <p:ph idx="1" type="body"/>
          </p:nvPr>
        </p:nvSpPr>
        <p:spPr>
          <a:xfrm>
            <a:off x="311700" y="1457275"/>
            <a:ext cx="5584800" cy="3180000"/>
          </a:xfrm>
          <a:prstGeom prst="rect">
            <a:avLst/>
          </a:prstGeom>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GB"/>
              <a:t>M</a:t>
            </a:r>
            <a:r>
              <a:rPr lang="en-GB"/>
              <a:t>agnified the threats to data privacy.</a:t>
            </a:r>
            <a:br>
              <a:rPr lang="en-GB"/>
            </a:br>
            <a:endParaRPr sz="1000"/>
          </a:p>
          <a:p>
            <a:pPr indent="-342900" lvl="0" marL="457200" rtl="0" algn="l">
              <a:spcBef>
                <a:spcPts val="0"/>
              </a:spcBef>
              <a:spcAft>
                <a:spcPts val="0"/>
              </a:spcAft>
              <a:buSzPts val="1800"/>
              <a:buChar char="●"/>
            </a:pPr>
            <a:r>
              <a:rPr lang="en-GB"/>
              <a:t>Our ability to collect and process data has overwhelmed our ability to protect that information.</a:t>
            </a:r>
            <a:br>
              <a:rPr lang="en-GB"/>
            </a:br>
            <a:endParaRPr sz="1000"/>
          </a:p>
          <a:p>
            <a:pPr indent="-342900" lvl="0" marL="457200" rtl="0" algn="l">
              <a:spcBef>
                <a:spcPts val="0"/>
              </a:spcBef>
              <a:spcAft>
                <a:spcPts val="0"/>
              </a:spcAft>
              <a:buSzPts val="1800"/>
              <a:buChar char="●"/>
            </a:pPr>
            <a:r>
              <a:rPr lang="en-GB"/>
              <a:t>No more personal personal spaces since you give them the permission to sell your data.</a:t>
            </a:r>
            <a:endParaRPr/>
          </a:p>
        </p:txBody>
      </p:sp>
      <p:sp>
        <p:nvSpPr>
          <p:cNvPr id="115" name="Google Shape;115;p18"/>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*Image vectors sourced from: https://www.freepik.com</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2000" fill="hold"/>
                                        <p:tgtEl>
                                          <p:spTgt spid="112"/>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4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386025" y="1450425"/>
            <a:ext cx="3120426" cy="2809525"/>
          </a:xfrm>
          <a:prstGeom prst="rect">
            <a:avLst/>
          </a:prstGeom>
          <a:noFill/>
          <a:ln>
            <a:noFill/>
          </a:ln>
        </p:spPr>
      </p:pic>
      <p:sp>
        <p:nvSpPr>
          <p:cNvPr id="121" name="Google Shape;121;p19"/>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Who owns the Data?</a:t>
            </a:r>
            <a:endParaRPr/>
          </a:p>
        </p:txBody>
      </p:sp>
      <p:sp>
        <p:nvSpPr>
          <p:cNvPr id="122" name="Google Shape;122;p19"/>
          <p:cNvSpPr txBox="1"/>
          <p:nvPr>
            <p:ph idx="1" type="body"/>
          </p:nvPr>
        </p:nvSpPr>
        <p:spPr>
          <a:xfrm>
            <a:off x="3438475" y="1450425"/>
            <a:ext cx="5394000" cy="2809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GB"/>
              <a:t>Is the data really anonymous? </a:t>
            </a:r>
            <a:br>
              <a:rPr lang="en-GB"/>
            </a:br>
            <a:endParaRPr sz="1000"/>
          </a:p>
          <a:p>
            <a:pPr indent="-342900" lvl="0" marL="457200" rtl="0" algn="l">
              <a:spcBef>
                <a:spcPts val="0"/>
              </a:spcBef>
              <a:spcAft>
                <a:spcPts val="0"/>
              </a:spcAft>
              <a:buSzPts val="1800"/>
              <a:buChar char="●"/>
            </a:pPr>
            <a:r>
              <a:rPr lang="en-GB"/>
              <a:t>Who owns the data being collected by smart devices to make these devices smart? </a:t>
            </a:r>
            <a:br>
              <a:rPr lang="en-GB"/>
            </a:br>
            <a:endParaRPr sz="1000"/>
          </a:p>
          <a:p>
            <a:pPr indent="-342900" lvl="0" marL="457200" rtl="0" algn="l">
              <a:spcBef>
                <a:spcPts val="0"/>
              </a:spcBef>
              <a:spcAft>
                <a:spcPts val="0"/>
              </a:spcAft>
              <a:buSzPts val="1800"/>
              <a:buChar char="●"/>
            </a:pPr>
            <a:r>
              <a:rPr lang="en-GB"/>
              <a:t>The footprint your devices leaves on the Internet tells a story.</a:t>
            </a:r>
            <a:endParaRPr/>
          </a:p>
        </p:txBody>
      </p:sp>
      <p:sp>
        <p:nvSpPr>
          <p:cNvPr id="123" name="Google Shape;123;p19"/>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*Image vectors sourced from: https://www.freepik.com</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000"/>
                                        <p:tgtEl>
                                          <p:spTgt spid="12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Responsibility for Data Privacy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29" name="Google Shape;129;p20"/>
          <p:cNvPicPr preferRelativeResize="0"/>
          <p:nvPr/>
        </p:nvPicPr>
        <p:blipFill>
          <a:blip r:embed="rId3">
            <a:alphaModFix/>
          </a:blip>
          <a:stretch>
            <a:fillRect/>
          </a:stretch>
        </p:blipFill>
        <p:spPr>
          <a:xfrm>
            <a:off x="4960762" y="1205650"/>
            <a:ext cx="4030828" cy="3108050"/>
          </a:xfrm>
          <a:prstGeom prst="rect">
            <a:avLst/>
          </a:prstGeom>
          <a:noFill/>
          <a:ln>
            <a:noFill/>
          </a:ln>
        </p:spPr>
      </p:pic>
      <p:sp>
        <p:nvSpPr>
          <p:cNvPr id="130" name="Google Shape;130;p20"/>
          <p:cNvSpPr txBox="1"/>
          <p:nvPr>
            <p:ph idx="1" type="body"/>
          </p:nvPr>
        </p:nvSpPr>
        <p:spPr>
          <a:xfrm>
            <a:off x="311700" y="1912579"/>
            <a:ext cx="5030700" cy="267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a:t>
            </a:r>
            <a:r>
              <a:rPr lang="en-GB"/>
              <a:t>ata privacy does not necessarily mean keeping your data private.</a:t>
            </a:r>
            <a:br>
              <a:rPr lang="en-GB"/>
            </a:br>
            <a:endParaRPr/>
          </a:p>
          <a:p>
            <a:pPr indent="-342900" lvl="0" marL="457200" rtl="0" algn="l">
              <a:spcBef>
                <a:spcPts val="0"/>
              </a:spcBef>
              <a:spcAft>
                <a:spcPts val="0"/>
              </a:spcAft>
              <a:buSzPts val="1800"/>
              <a:buChar char="●"/>
            </a:pPr>
            <a:r>
              <a:rPr lang="en-GB"/>
              <a:t>It means taking charge of what we choose to divulge about ourselves. </a:t>
            </a:r>
            <a:br>
              <a:rPr lang="en-GB"/>
            </a:br>
            <a:endParaRPr/>
          </a:p>
          <a:p>
            <a:pPr indent="0" lvl="0" marL="0" rtl="0" algn="l">
              <a:spcBef>
                <a:spcPts val="1600"/>
              </a:spcBef>
              <a:spcAft>
                <a:spcPts val="1600"/>
              </a:spcAft>
              <a:buNone/>
            </a:pPr>
            <a:r>
              <a:t/>
            </a:r>
            <a:endParaRPr/>
          </a:p>
        </p:txBody>
      </p:sp>
      <p:sp>
        <p:nvSpPr>
          <p:cNvPr id="131" name="Google Shape;131;p20"/>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*Image vectors sourced from: https://www.freepik.com</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F5FD"/>
        </a:solidFill>
      </p:bgPr>
    </p:bg>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a:t>
            </a:r>
            <a:r>
              <a:rPr lang="en-GB"/>
              <a:t>GDPR - </a:t>
            </a:r>
            <a:r>
              <a:rPr lang="en-GB"/>
              <a:t>A ray of hope?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37" name="Google Shape;137;p21"/>
          <p:cNvSpPr txBox="1"/>
          <p:nvPr>
            <p:ph idx="1" type="body"/>
          </p:nvPr>
        </p:nvSpPr>
        <p:spPr>
          <a:xfrm>
            <a:off x="4021600" y="1553400"/>
            <a:ext cx="4860600" cy="30426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GB" sz="1600"/>
              <a:t>Objects should be designed for privacy by default.</a:t>
            </a:r>
            <a:br>
              <a:rPr lang="en-GB" sz="1600"/>
            </a:br>
            <a:endParaRPr sz="1000"/>
          </a:p>
          <a:p>
            <a:pPr indent="-330200" lvl="0" marL="457200" rtl="0" algn="l">
              <a:spcBef>
                <a:spcPts val="0"/>
              </a:spcBef>
              <a:spcAft>
                <a:spcPts val="0"/>
              </a:spcAft>
              <a:buSzPts val="1600"/>
              <a:buChar char="●"/>
            </a:pPr>
            <a:r>
              <a:rPr lang="en-GB" sz="1600"/>
              <a:t>Need for an effort to look at the whole lifecycle of a smart device and go beyond the GDPR. </a:t>
            </a:r>
            <a:br>
              <a:rPr lang="en-GB" sz="1600"/>
            </a:br>
            <a:endParaRPr sz="1000"/>
          </a:p>
          <a:p>
            <a:pPr indent="-330200" lvl="0" marL="457200" rtl="0" algn="l">
              <a:spcBef>
                <a:spcPts val="0"/>
              </a:spcBef>
              <a:spcAft>
                <a:spcPts val="0"/>
              </a:spcAft>
              <a:buSzPts val="1600"/>
              <a:buChar char="●"/>
            </a:pPr>
            <a:r>
              <a:rPr lang="en-GB" sz="1600"/>
              <a:t>Reliance of legislations on privacy scandals becoming PR nightmare</a:t>
            </a:r>
            <a:r>
              <a:rPr lang="en-GB" sz="1600"/>
              <a:t>s</a:t>
            </a:r>
            <a:r>
              <a:rPr lang="en-GB" sz="1600"/>
              <a:t>.</a:t>
            </a:r>
            <a:endParaRPr sz="1600"/>
          </a:p>
        </p:txBody>
      </p:sp>
      <p:pic>
        <p:nvPicPr>
          <p:cNvPr id="138" name="Google Shape;138;p21"/>
          <p:cNvPicPr preferRelativeResize="0"/>
          <p:nvPr/>
        </p:nvPicPr>
        <p:blipFill>
          <a:blip r:embed="rId3">
            <a:alphaModFix/>
          </a:blip>
          <a:stretch>
            <a:fillRect/>
          </a:stretch>
        </p:blipFill>
        <p:spPr>
          <a:xfrm>
            <a:off x="500050" y="1457275"/>
            <a:ext cx="3641301" cy="3138601"/>
          </a:xfrm>
          <a:prstGeom prst="rect">
            <a:avLst/>
          </a:prstGeom>
          <a:noFill/>
          <a:ln>
            <a:noFill/>
          </a:ln>
        </p:spPr>
      </p:pic>
      <p:sp>
        <p:nvSpPr>
          <p:cNvPr id="139" name="Google Shape;139;p21"/>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*Image vectors sourced from: https://www.freepik.com</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