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cdeac385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cdeac385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800">
                <a:solidFill>
                  <a:schemeClr val="dk2"/>
                </a:solidFill>
              </a:rPr>
              <a:t>Moving forward, organisations will need to carefully consider how workplace IoT may intersect with privacy and data protection laws. Start by taking these four steps to reduce risk:</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en-GB" sz="1800">
                <a:solidFill>
                  <a:schemeClr val="dk2"/>
                </a:solidFill>
              </a:rPr>
              <a:t>* Include IoT-specific language in data privacy agreements</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en-GB" sz="1800">
                <a:solidFill>
                  <a:schemeClr val="dk2"/>
                </a:solidFill>
              </a:rPr>
              <a:t>* Isolate IoT devices into separate logical segments of the network</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en-GB" sz="1800">
                <a:solidFill>
                  <a:schemeClr val="dk2"/>
                </a:solidFill>
              </a:rPr>
              <a:t>* Monitor data flows and watch for unexpected or anomalous traffic patterns</a:t>
            </a:r>
            <a:endParaRPr sz="1800">
              <a:solidFill>
                <a:schemeClr val="dk2"/>
              </a:solidFill>
            </a:endParaRPr>
          </a:p>
          <a:p>
            <a:pPr indent="0" lvl="0" marL="0" rtl="0" algn="l">
              <a:lnSpc>
                <a:spcPct val="115000"/>
              </a:lnSpc>
              <a:spcBef>
                <a:spcPts val="1600"/>
              </a:spcBef>
              <a:spcAft>
                <a:spcPts val="1600"/>
              </a:spcAft>
              <a:buClr>
                <a:schemeClr val="dk1"/>
              </a:buClr>
              <a:buSzPts val="1100"/>
              <a:buFont typeface="Arial"/>
              <a:buNone/>
            </a:pPr>
            <a:r>
              <a:rPr lang="en-GB" sz="1800">
                <a:solidFill>
                  <a:schemeClr val="dk2"/>
                </a:solidFill>
              </a:rPr>
              <a:t>* Ensure that IoT buying decisions are driven by security considerations, such as the ability to change default passwords, receive and apply patches, and disable unneeded services on any IoT device.</a:t>
            </a:r>
            <a:endParaRPr sz="1800">
              <a:solidFill>
                <a:schemeClr val="dk2"/>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cdeac385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cdeac385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800">
                <a:solidFill>
                  <a:schemeClr val="dk2"/>
                </a:solidFill>
              </a:rPr>
              <a:t>The design of IoT technology focuses on convenience, not security, which makes data vulnerable. Managing the risks associated with data collection begins with making the gathered data more secure. The time has come to ask what privacy truly requires.</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en-GB" sz="1800">
                <a:solidFill>
                  <a:schemeClr val="dk2"/>
                </a:solidFill>
              </a:rPr>
              <a:t>Right now, threats to a connected home include hardware vulnerabilities, network threats, ransomware, and distributed denial-of-service (DDoS) attacks. Securing the home router can prevent vulnerable devices from becoming compromised.</a:t>
            </a:r>
            <a:endParaRPr sz="1800">
              <a:solidFill>
                <a:schemeClr val="dk2"/>
              </a:solidFill>
            </a:endParaRPr>
          </a:p>
          <a:p>
            <a:pPr indent="0" lvl="0" marL="0" rtl="0" algn="l">
              <a:spcBef>
                <a:spcPts val="16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7cdeac385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cdeac385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solidFill>
                  <a:schemeClr val="dk2"/>
                </a:solidFill>
              </a:rPr>
              <a:t>From a developer’s point of view, how is privacy and security being built into services and devices?</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The common approach for IoT is to use factory provisioned security keys and store them in some secure OTP area in the device. Then these keys are used as the basis for all encryption, authentication and OTA operations.</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But the IoT core development and architecture design should follow a Secure-by-Design approach. It means that new IoT product needs to integrate security into product development as early as possible.</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Architecture and data storage should be designed in such way that enables GDPR compliance.</a:t>
            </a:r>
            <a:endParaRPr sz="1800">
              <a:solidFill>
                <a:schemeClr val="dk2"/>
              </a:solidFill>
            </a:endParaRPr>
          </a:p>
          <a:p>
            <a:pPr indent="0" lvl="0" marL="0" rtl="0" algn="l">
              <a:spcBef>
                <a:spcPts val="0"/>
              </a:spcBef>
              <a:spcAft>
                <a:spcPts val="0"/>
              </a:spcAft>
              <a:buNone/>
            </a:pPr>
            <a:r>
              <a:rPr lang="en-GB" sz="1800">
                <a:solidFill>
                  <a:schemeClr val="dk2"/>
                </a:solidFill>
              </a:rPr>
              <a:t>So keys and IoT device provisioning should comply with security and privacy data management guidelines.</a:t>
            </a:r>
            <a:endParaRPr sz="1800">
              <a:solidFill>
                <a:schemeClr val="dk2"/>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7cdeac385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cdeac385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800">
                <a:solidFill>
                  <a:schemeClr val="dk2"/>
                </a:solidFill>
              </a:rPr>
              <a:t>As the IoT ecosystem evolves and expands, will new levels of security and privacy provisions be needed?</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en-GB" sz="1800">
                <a:solidFill>
                  <a:schemeClr val="dk2"/>
                </a:solidFill>
              </a:rPr>
              <a:t>To make IoT solutions secure and enable privacy data protection architecture design and development have to include security features at early phases.</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en-GB" sz="1800">
                <a:solidFill>
                  <a:schemeClr val="dk2"/>
                </a:solidFill>
              </a:rPr>
              <a:t>IoT systems are distributed, so it’s crucial to have unified and well-designed security guidelines that enable encryption on transport layer, security keys, and certificates generation, distribution and validation.</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en-GB" sz="1800">
                <a:solidFill>
                  <a:schemeClr val="dk2"/>
                </a:solidFill>
              </a:rPr>
              <a:t>Integration with third-party services may introduce new security breaches. So is crucial to check that all components comply with security guidelines principles and provide interfaces that are secure and could be provisioned in a proper way.</a:t>
            </a:r>
            <a:endParaRPr sz="1800">
              <a:solidFill>
                <a:schemeClr val="dk2"/>
              </a:solidFill>
            </a:endParaRPr>
          </a:p>
          <a:p>
            <a:pPr indent="0" lvl="0" marL="0" rtl="0" algn="l">
              <a:lnSpc>
                <a:spcPct val="115000"/>
              </a:lnSpc>
              <a:spcBef>
                <a:spcPts val="1600"/>
              </a:spcBef>
              <a:spcAft>
                <a:spcPts val="1600"/>
              </a:spcAft>
              <a:buNone/>
            </a:pPr>
            <a:r>
              <a:rPr lang="en-GB" sz="1800">
                <a:solidFill>
                  <a:schemeClr val="dk2"/>
                </a:solidFill>
              </a:rPr>
              <a:t>It’s more and more beneficial to include security and privacy monitoring components into IoT ecosystem. With AI/Data-driven approach these components enable not only reporting of existing security issues but also can generate some insights to prevent security incidents.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6e1f3c35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e1f3c35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7cdeac385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cdeac385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7cdeac385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cdeac385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A fundamental human right (may or may not be explicitly protected by law)?</a:t>
            </a:r>
            <a:endParaRPr/>
          </a:p>
          <a:p>
            <a:pPr indent="0" lvl="0" marL="0" rtl="0" algn="l">
              <a:spcBef>
                <a:spcPts val="0"/>
              </a:spcBef>
              <a:spcAft>
                <a:spcPts val="0"/>
              </a:spcAft>
              <a:buClr>
                <a:schemeClr val="dk1"/>
              </a:buClr>
              <a:buSzPts val="1100"/>
              <a:buFont typeface="Arial"/>
              <a:buNone/>
            </a:pPr>
            <a:r>
              <a:rPr lang="en-GB"/>
              <a:t>A right to be left alone? Privacy isn’t really about keeping things private, it’s not about secrets, its about choice.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Privacy should no longer be considered a social norm - Mark Zuckerberg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7cdeac385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cdeac385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Surrounded by a world full of sensors talking not just with us but also with the internet, where the data is stored in the cloud from where it might be eventually packaged and sold. Making us the product as opposed to be the consumer. Everyday objects are already becoming smarter and being connected to the network. Our computing is slowly diffusing out into our environment.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7cdeac385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cdeac385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400">
                <a:solidFill>
                  <a:schemeClr val="dk2"/>
                </a:solidFill>
              </a:rPr>
              <a:t>Because a host of convenient smart devices now continuously gather, process, and send data to make our lives more convenient, they have also magnified the threats to data privacy.</a:t>
            </a:r>
            <a:endParaRPr sz="1400">
              <a:solidFill>
                <a:schemeClr val="dk2"/>
              </a:solidFill>
            </a:endParaRPr>
          </a:p>
          <a:p>
            <a:pPr indent="0" lvl="0" marL="0" rtl="0" algn="l">
              <a:lnSpc>
                <a:spcPct val="115000"/>
              </a:lnSpc>
              <a:spcBef>
                <a:spcPts val="1600"/>
              </a:spcBef>
              <a:spcAft>
                <a:spcPts val="0"/>
              </a:spcAft>
              <a:buClr>
                <a:schemeClr val="dk1"/>
              </a:buClr>
              <a:buSzPts val="1100"/>
              <a:buFont typeface="Arial"/>
              <a:buNone/>
            </a:pPr>
            <a:r>
              <a:t/>
            </a:r>
            <a:endParaRPr sz="14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en-GB" sz="1400">
                <a:solidFill>
                  <a:schemeClr val="dk2"/>
                </a:solidFill>
              </a:rPr>
              <a:t>Our ability to collect and process data has overwhelmed our ability to protect that information. Our smartphones, fitness trackers, smart TVs, and even smart appliances generate a massive amount of sensitive information, from browsing habits to purchasing patterns to real-time location to personal health information.</a:t>
            </a:r>
            <a:endParaRPr sz="1400">
              <a:solidFill>
                <a:schemeClr val="dk2"/>
              </a:solidFill>
            </a:endParaRPr>
          </a:p>
          <a:p>
            <a:pPr indent="0" lvl="0" marL="0" rtl="0" algn="l">
              <a:lnSpc>
                <a:spcPct val="115000"/>
              </a:lnSpc>
              <a:spcBef>
                <a:spcPts val="1600"/>
              </a:spcBef>
              <a:spcAft>
                <a:spcPts val="0"/>
              </a:spcAft>
              <a:buClr>
                <a:schemeClr val="dk1"/>
              </a:buClr>
              <a:buSzPts val="1100"/>
              <a:buFont typeface="Arial"/>
              <a:buNone/>
            </a:pPr>
            <a:r>
              <a:t/>
            </a:r>
            <a:endParaRPr sz="1400">
              <a:solidFill>
                <a:schemeClr val="dk2"/>
              </a:solidFill>
            </a:endParaRPr>
          </a:p>
          <a:p>
            <a:pPr indent="0" lvl="0" marL="0" rtl="0" algn="l">
              <a:lnSpc>
                <a:spcPct val="115000"/>
              </a:lnSpc>
              <a:spcBef>
                <a:spcPts val="1600"/>
              </a:spcBef>
              <a:spcAft>
                <a:spcPts val="1600"/>
              </a:spcAft>
              <a:buClr>
                <a:schemeClr val="dk1"/>
              </a:buClr>
              <a:buSzPts val="1100"/>
              <a:buFont typeface="Arial"/>
              <a:buNone/>
            </a:pPr>
            <a:r>
              <a:rPr lang="en-GB" sz="1400">
                <a:solidFill>
                  <a:schemeClr val="dk2"/>
                </a:solidFill>
              </a:rPr>
              <a:t>It’s no longer just our photos and emails, but also our heart rate, respiration rate, location, how we slept and with whom. No more personal personal spaces since you give them the permission to sell your data, when we accept the T&amp;C without reading them for free services. The privacy and attention we’re trading for our “free” services and content is now much more personal.</a:t>
            </a:r>
            <a:endParaRPr sz="1400">
              <a:solidFill>
                <a:schemeClr val="dk2"/>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cdeac385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cdeac385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cdeac385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cdeac385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Is the data really anonymous? Its a matter of ownership. Who owns the data being collected by smart devices to make these devices smart? The footprint your devices leaves on the Internet tells a story.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7cdeac385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cdeac385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solidFill>
                  <a:schemeClr val="dk2"/>
                </a:solidFill>
              </a:rPr>
              <a:t>It might seem counter intuitive, but data privacy does not necessarily mean keeping your data private — it means taking charge of what we choose to divulge about ourselves. We now leave a trail of data behind us that grows wider with every smart device we acquire. Billions of smaller and smarter devices will soon paint highly detailed portraits of almost everything we do.</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internet of things (IoT) devices deserve a healthy dose of skepticism when it comes to information security and data privacy.  Installing a small piece of technology within your organisation may not seem like a risk management decision, but a poorly configured IoT device can open the door to criminals.</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Given that we do not have full control over the devices that require our data to work (like GPS devices that track your specific location), you must pay close attention to the data that you share. Carefully read the end-user license agreement (EULA) before selecting the “Yes, I agree” option. Protect the electronic doorway to your home by setting up a secure router. Change the default password of any new IoT device that you set up. In fact, use strong unique passwords for all of your online accounts.</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7cdeac385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cdeac385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800">
                <a:solidFill>
                  <a:schemeClr val="dk2"/>
                </a:solidFill>
              </a:rPr>
              <a:t>In over 30 yrs we have debated over privacy in the internet, with not much success. The internet of things is however still in its infancy. Regulation moves at a snail’s pace, so it’s up to CEOs, executives, and employees to reject projects that put profit over privacy.</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en-GB" sz="1800">
                <a:solidFill>
                  <a:schemeClr val="dk2"/>
                </a:solidFill>
              </a:rPr>
              <a:t>IoT and connectivity are growing rapidly, so more and more potential vulnerabilities may be introduced if no security strategy was applied during the design phase.</a:t>
            </a:r>
            <a:endParaRPr sz="1800">
              <a:solidFill>
                <a:schemeClr val="dk2"/>
              </a:solidFill>
            </a:endParaRPr>
          </a:p>
          <a:p>
            <a:pPr indent="0" lvl="0" marL="0" rtl="0" algn="l">
              <a:lnSpc>
                <a:spcPct val="115000"/>
              </a:lnSpc>
              <a:spcBef>
                <a:spcPts val="1600"/>
              </a:spcBef>
              <a:spcAft>
                <a:spcPts val="0"/>
              </a:spcAft>
              <a:buNone/>
            </a:pPr>
            <a:r>
              <a:rPr lang="en-GB" sz="1800">
                <a:solidFill>
                  <a:schemeClr val="dk2"/>
                </a:solidFill>
              </a:rPr>
              <a:t>The Right to be forgotten to give us the ability to move our data and services between devices.</a:t>
            </a:r>
            <a:endParaRPr sz="1800">
              <a:solidFill>
                <a:schemeClr val="dk2"/>
              </a:solidFill>
            </a:endParaRPr>
          </a:p>
          <a:p>
            <a:pPr indent="0" lvl="0" marL="0" rtl="0" algn="l">
              <a:lnSpc>
                <a:spcPct val="115000"/>
              </a:lnSpc>
              <a:spcBef>
                <a:spcPts val="1600"/>
              </a:spcBef>
              <a:spcAft>
                <a:spcPts val="0"/>
              </a:spcAft>
              <a:buNone/>
            </a:pPr>
            <a:r>
              <a:rPr lang="en-GB" sz="1800">
                <a:solidFill>
                  <a:schemeClr val="dk2"/>
                </a:solidFill>
              </a:rPr>
              <a:t>From design to manufacture to eventual disposable. Need an effort to make more ethical design choices.</a:t>
            </a:r>
            <a:endParaRPr sz="1800">
              <a:solidFill>
                <a:schemeClr val="dk2"/>
              </a:solidFill>
            </a:endParaRPr>
          </a:p>
          <a:p>
            <a:pPr indent="0" lvl="0" marL="0" rtl="0" algn="l">
              <a:lnSpc>
                <a:spcPct val="115000"/>
              </a:lnSpc>
              <a:spcBef>
                <a:spcPts val="1600"/>
              </a:spcBef>
              <a:spcAft>
                <a:spcPts val="1600"/>
              </a:spcAft>
              <a:buNone/>
            </a:pPr>
            <a:r>
              <a:rPr lang="en-GB" sz="1800">
                <a:solidFill>
                  <a:schemeClr val="dk2"/>
                </a:solidFill>
              </a:rPr>
              <a:t>Sadly however, legislation like GDPR rely on privacy scandals becoming PR nightmares for manufacturing companies.</a:t>
            </a:r>
            <a:endParaRPr sz="1800">
              <a:solidFill>
                <a:schemeClr val="dk2"/>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220825"/>
            <a:ext cx="8520600" cy="118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Privacy in the Age of IoT</a:t>
            </a:r>
            <a:endParaRPr/>
          </a:p>
        </p:txBody>
      </p:sp>
      <p:sp>
        <p:nvSpPr>
          <p:cNvPr id="55" name="Google Shape;55;p13"/>
          <p:cNvSpPr txBox="1"/>
          <p:nvPr>
            <p:ph idx="1" type="subTitle"/>
          </p:nvPr>
        </p:nvSpPr>
        <p:spPr>
          <a:xfrm>
            <a:off x="311700" y="3443725"/>
            <a:ext cx="4260300" cy="11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Roboto"/>
                <a:ea typeface="Roboto"/>
                <a:cs typeface="Roboto"/>
                <a:sym typeface="Roboto"/>
              </a:rPr>
              <a:t>Sayak Sarkar </a:t>
            </a:r>
            <a:endParaRPr sz="2400">
              <a:latin typeface="Roboto"/>
              <a:ea typeface="Roboto"/>
              <a:cs typeface="Roboto"/>
              <a:sym typeface="Roboto"/>
            </a:endParaRPr>
          </a:p>
          <a:p>
            <a:pPr indent="0" lvl="0" marL="0" rtl="0" algn="l">
              <a:spcBef>
                <a:spcPts val="0"/>
              </a:spcBef>
              <a:spcAft>
                <a:spcPts val="0"/>
              </a:spcAft>
              <a:buNone/>
            </a:pPr>
            <a:r>
              <a:rPr lang="en-GB" sz="1800">
                <a:latin typeface="Roboto"/>
                <a:ea typeface="Roboto"/>
                <a:cs typeface="Roboto"/>
                <a:sym typeface="Roboto"/>
              </a:rPr>
              <a:t>Senior Software Engineer</a:t>
            </a:r>
            <a:endParaRPr sz="1800">
              <a:latin typeface="Roboto"/>
              <a:ea typeface="Roboto"/>
              <a:cs typeface="Roboto"/>
              <a:sym typeface="Roboto"/>
            </a:endParaRPr>
          </a:p>
          <a:p>
            <a:pPr indent="0" lvl="0" marL="0" rtl="0" algn="l">
              <a:spcBef>
                <a:spcPts val="0"/>
              </a:spcBef>
              <a:spcAft>
                <a:spcPts val="0"/>
              </a:spcAft>
              <a:buNone/>
            </a:pPr>
            <a:r>
              <a:rPr lang="en-GB" sz="1800">
                <a:latin typeface="Roboto"/>
                <a:ea typeface="Roboto"/>
                <a:cs typeface="Roboto"/>
                <a:sym typeface="Roboto"/>
              </a:rPr>
              <a:t>Red Hat Inc.</a:t>
            </a:r>
            <a:endParaRPr sz="1800">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p:txBody>
      </p:sp>
      <p:sp>
        <p:nvSpPr>
          <p:cNvPr id="56" name="Google Shape;56;p13"/>
          <p:cNvSpPr txBox="1"/>
          <p:nvPr>
            <p:ph idx="1" type="subTitle"/>
          </p:nvPr>
        </p:nvSpPr>
        <p:spPr>
          <a:xfrm>
            <a:off x="4733925" y="3785725"/>
            <a:ext cx="4250700" cy="79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GB" sz="1800">
                <a:latin typeface="Roboto"/>
                <a:ea typeface="Roboto"/>
                <a:cs typeface="Roboto"/>
                <a:sym typeface="Roboto"/>
              </a:rPr>
              <a:t>@sayak_sarkar</a:t>
            </a:r>
            <a:endParaRPr sz="1800">
              <a:latin typeface="Roboto"/>
              <a:ea typeface="Roboto"/>
              <a:cs typeface="Roboto"/>
              <a:sym typeface="Roboto"/>
            </a:endParaRPr>
          </a:p>
          <a:p>
            <a:pPr indent="0" lvl="0" marL="0" rtl="0" algn="r">
              <a:spcBef>
                <a:spcPts val="0"/>
              </a:spcBef>
              <a:spcAft>
                <a:spcPts val="0"/>
              </a:spcAft>
              <a:buNone/>
            </a:pPr>
            <a:r>
              <a:rPr lang="en-GB" sz="1800">
                <a:latin typeface="Roboto"/>
                <a:ea typeface="Roboto"/>
                <a:cs typeface="Roboto"/>
                <a:sym typeface="Roboto"/>
              </a:rPr>
              <a:t>https://sayak.in</a:t>
            </a:r>
            <a:endParaRPr sz="18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59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4 Steps for Reducing IoT Security risks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10" name="Google Shape;110;p22"/>
          <p:cNvSpPr txBox="1"/>
          <p:nvPr>
            <p:ph idx="1" type="body"/>
          </p:nvPr>
        </p:nvSpPr>
        <p:spPr>
          <a:xfrm>
            <a:off x="311700" y="14572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Include IoT-specific language in data privacy agreements</a:t>
            </a:r>
            <a:br>
              <a:rPr lang="en-GB"/>
            </a:br>
            <a:endParaRPr/>
          </a:p>
          <a:p>
            <a:pPr indent="-342900" lvl="0" marL="457200" rtl="0" algn="l">
              <a:spcBef>
                <a:spcPts val="0"/>
              </a:spcBef>
              <a:spcAft>
                <a:spcPts val="0"/>
              </a:spcAft>
              <a:buSzPts val="1800"/>
              <a:buChar char="●"/>
            </a:pPr>
            <a:r>
              <a:rPr lang="en-GB"/>
              <a:t>Isolate IoT devices into separate logical segments of the network</a:t>
            </a:r>
            <a:br>
              <a:rPr lang="en-GB"/>
            </a:br>
            <a:endParaRPr/>
          </a:p>
          <a:p>
            <a:pPr indent="-342900" lvl="0" marL="457200" rtl="0" algn="l">
              <a:spcBef>
                <a:spcPts val="0"/>
              </a:spcBef>
              <a:spcAft>
                <a:spcPts val="0"/>
              </a:spcAft>
              <a:buSzPts val="1800"/>
              <a:buChar char="●"/>
            </a:pPr>
            <a:r>
              <a:rPr lang="en-GB"/>
              <a:t>Monitor data flows and watch for unexpected or anomalous traffic patterns</a:t>
            </a:r>
            <a:br>
              <a:rPr lang="en-GB"/>
            </a:br>
            <a:endParaRPr/>
          </a:p>
          <a:p>
            <a:pPr indent="-342900" lvl="0" marL="457200" rtl="0" algn="l">
              <a:spcBef>
                <a:spcPts val="0"/>
              </a:spcBef>
              <a:spcAft>
                <a:spcPts val="0"/>
              </a:spcAft>
              <a:buSzPts val="1800"/>
              <a:buChar char="●"/>
            </a:pPr>
            <a:r>
              <a:rPr lang="en-GB"/>
              <a:t>Ensure that IoT buying decisions are driven by security considerations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59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Securing Devices, Not Just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16" name="Google Shape;116;p23"/>
          <p:cNvSpPr txBox="1"/>
          <p:nvPr>
            <p:ph idx="1" type="body"/>
          </p:nvPr>
        </p:nvSpPr>
        <p:spPr>
          <a:xfrm>
            <a:off x="311700" y="13048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The design of IoT technology focuses on convenience, not security, which makes data vulnerable. </a:t>
            </a:r>
            <a:endParaRPr/>
          </a:p>
          <a:p>
            <a:pPr indent="-342900" lvl="0" marL="457200" rtl="0" algn="l">
              <a:spcBef>
                <a:spcPts val="0"/>
              </a:spcBef>
              <a:spcAft>
                <a:spcPts val="0"/>
              </a:spcAft>
              <a:buSzPts val="1800"/>
              <a:buChar char="●"/>
            </a:pPr>
            <a:r>
              <a:rPr lang="en-GB"/>
              <a:t>Managing the risks associated with data collection begins with making the gathered data more secure. </a:t>
            </a:r>
            <a:endParaRPr/>
          </a:p>
          <a:p>
            <a:pPr indent="-342900" lvl="0" marL="457200" rtl="0" algn="l">
              <a:spcBef>
                <a:spcPts val="0"/>
              </a:spcBef>
              <a:spcAft>
                <a:spcPts val="0"/>
              </a:spcAft>
              <a:buSzPts val="1800"/>
              <a:buChar char="●"/>
            </a:pPr>
            <a:r>
              <a:rPr lang="en-GB"/>
              <a:t>Right now, threats to a connected home include hardware vulnerabilities, network threats, ransomware, and distributed denial-of-service (DDoS) attacks. </a:t>
            </a:r>
            <a:endParaRPr/>
          </a:p>
          <a:p>
            <a:pPr indent="-342900" lvl="0" marL="457200" rtl="0" algn="l">
              <a:spcBef>
                <a:spcPts val="0"/>
              </a:spcBef>
              <a:spcAft>
                <a:spcPts val="0"/>
              </a:spcAft>
              <a:buSzPts val="1800"/>
              <a:buChar char="●"/>
            </a:pPr>
            <a:r>
              <a:rPr lang="en-GB"/>
              <a:t>Securing the home router can prevent vulnerable devices from becoming compromised.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59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Built-in P</a:t>
            </a:r>
            <a:r>
              <a:rPr lang="en-GB"/>
              <a:t>rivacy and Security for Services &amp; devices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22" name="Google Shape;122;p24"/>
          <p:cNvSpPr txBox="1"/>
          <p:nvPr>
            <p:ph idx="1" type="body"/>
          </p:nvPr>
        </p:nvSpPr>
        <p:spPr>
          <a:xfrm>
            <a:off x="311700" y="13048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t>U</a:t>
            </a:r>
            <a:r>
              <a:rPr lang="en-GB" sz="1600"/>
              <a:t>se factory provisioned security keys and store them in some secure OTP area in the device. </a:t>
            </a:r>
            <a:endParaRPr sz="1600"/>
          </a:p>
          <a:p>
            <a:pPr indent="-330200" lvl="0" marL="457200" rtl="0" algn="l">
              <a:spcBef>
                <a:spcPts val="0"/>
              </a:spcBef>
              <a:spcAft>
                <a:spcPts val="0"/>
              </a:spcAft>
              <a:buSzPts val="1600"/>
              <a:buChar char="●"/>
            </a:pPr>
            <a:r>
              <a:rPr lang="en-GB" sz="1600"/>
              <a:t>Use these keys as the basis for all encryption, authentication and OTA operations.</a:t>
            </a:r>
            <a:endParaRPr sz="1600"/>
          </a:p>
          <a:p>
            <a:pPr indent="-330200" lvl="0" marL="457200" rtl="0" algn="l">
              <a:spcBef>
                <a:spcPts val="0"/>
              </a:spcBef>
              <a:spcAft>
                <a:spcPts val="0"/>
              </a:spcAft>
              <a:buSzPts val="1600"/>
              <a:buChar char="●"/>
            </a:pPr>
            <a:r>
              <a:rPr lang="en-GB" sz="1600"/>
              <a:t>IoT core development and architecture design should follow a Secure-by-Design approach. </a:t>
            </a:r>
            <a:endParaRPr sz="1600"/>
          </a:p>
          <a:p>
            <a:pPr indent="-330200" lvl="0" marL="457200" rtl="0" algn="l">
              <a:spcBef>
                <a:spcPts val="0"/>
              </a:spcBef>
              <a:spcAft>
                <a:spcPts val="0"/>
              </a:spcAft>
              <a:buSzPts val="1600"/>
              <a:buChar char="●"/>
            </a:pPr>
            <a:r>
              <a:rPr lang="en-GB" sz="1600"/>
              <a:t>Architecture and data storage should be designed in such way that enables GDPR compliance.</a:t>
            </a:r>
            <a:endParaRPr sz="1600"/>
          </a:p>
          <a:p>
            <a:pPr indent="-330200" lvl="0" marL="457200" rtl="0" algn="l">
              <a:spcBef>
                <a:spcPts val="0"/>
              </a:spcBef>
              <a:spcAft>
                <a:spcPts val="0"/>
              </a:spcAft>
              <a:buSzPts val="1600"/>
              <a:buChar char="●"/>
            </a:pPr>
            <a:r>
              <a:rPr lang="en-GB" sz="1600"/>
              <a:t>Keys &amp; device provisioning should comply with security and privacy data management guidelines.</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59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N</a:t>
            </a:r>
            <a:r>
              <a:rPr lang="en-GB"/>
              <a:t>ew levels of security and privacy provisions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D</a:t>
            </a:r>
            <a:r>
              <a:rPr lang="en-GB"/>
              <a:t>ata protection architecture design and development have to include security features at early phases.</a:t>
            </a:r>
            <a:endParaRPr/>
          </a:p>
          <a:p>
            <a:pPr indent="-342900" lvl="0" marL="457200" rtl="0" algn="l">
              <a:spcBef>
                <a:spcPts val="0"/>
              </a:spcBef>
              <a:spcAft>
                <a:spcPts val="0"/>
              </a:spcAft>
              <a:buSzPts val="1800"/>
              <a:buChar char="●"/>
            </a:pPr>
            <a:r>
              <a:rPr lang="en-GB"/>
              <a:t>Unified and well-designed security guidelines that enable encryption on transport layer, security keys, and certificates generation, distribution and validation.</a:t>
            </a:r>
            <a:endParaRPr/>
          </a:p>
          <a:p>
            <a:pPr indent="-342900" lvl="0" marL="457200" rtl="0" algn="l">
              <a:spcBef>
                <a:spcPts val="0"/>
              </a:spcBef>
              <a:spcAft>
                <a:spcPts val="0"/>
              </a:spcAft>
              <a:buSzPts val="1800"/>
              <a:buChar char="●"/>
            </a:pPr>
            <a:r>
              <a:rPr lang="en-GB"/>
              <a:t>All components should comply with security guidelines principles and provide interfaces that are secure and could be provisioned in a proper way.</a:t>
            </a:r>
            <a:endParaRPr/>
          </a:p>
          <a:p>
            <a:pPr indent="-342900" lvl="0" marL="457200" rtl="0" algn="l">
              <a:spcBef>
                <a:spcPts val="0"/>
              </a:spcBef>
              <a:spcAft>
                <a:spcPts val="0"/>
              </a:spcAft>
              <a:buSzPts val="1800"/>
              <a:buChar char="●"/>
            </a:pPr>
            <a:r>
              <a:rPr lang="en-GB"/>
              <a:t>Include security and privacy monitoring components into IoT ecosystem.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2895600"/>
            <a:ext cx="8520600" cy="146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1800"/>
              <a:t>@sayak_sarkar</a:t>
            </a:r>
            <a:endParaRPr sz="1800"/>
          </a:p>
          <a:p>
            <a:pPr indent="0" lvl="0" marL="0" rtl="0" algn="ctr">
              <a:spcBef>
                <a:spcPts val="0"/>
              </a:spcBef>
              <a:spcAft>
                <a:spcPts val="0"/>
              </a:spcAft>
              <a:buClr>
                <a:schemeClr val="dk1"/>
              </a:buClr>
              <a:buSzPts val="1100"/>
              <a:buFont typeface="Arial"/>
              <a:buNone/>
            </a:pPr>
            <a:r>
              <a:rPr lang="en-GB" sz="1800"/>
              <a:t>https://sayak.in</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GB" sz="1800"/>
              <a:t>Thank you! :)</a:t>
            </a:r>
            <a:endParaRPr sz="1800"/>
          </a:p>
        </p:txBody>
      </p:sp>
      <p:pic>
        <p:nvPicPr>
          <p:cNvPr id="134" name="Google Shape;134;p26"/>
          <p:cNvPicPr preferRelativeResize="0"/>
          <p:nvPr/>
        </p:nvPicPr>
        <p:blipFill>
          <a:blip r:embed="rId3">
            <a:alphaModFix/>
          </a:blip>
          <a:stretch>
            <a:fillRect/>
          </a:stretch>
        </p:blipFill>
        <p:spPr>
          <a:xfrm>
            <a:off x="3713461" y="666750"/>
            <a:ext cx="1564675" cy="2228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59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IoT?</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endParaRPr>
          </a:p>
          <a:p>
            <a:pPr indent="-330200" lvl="0" marL="457200" rtl="0" algn="l">
              <a:spcBef>
                <a:spcPts val="1600"/>
              </a:spcBef>
              <a:spcAft>
                <a:spcPts val="0"/>
              </a:spcAft>
              <a:buClr>
                <a:schemeClr val="dk1"/>
              </a:buClr>
              <a:buSzPts val="1600"/>
              <a:buChar char="●"/>
            </a:pPr>
            <a:r>
              <a:rPr lang="en-GB" sz="1600">
                <a:solidFill>
                  <a:schemeClr val="dk1"/>
                </a:solidFill>
              </a:rPr>
              <a:t>A system of interrelated computing devices, mechanical and digital machines or objects</a:t>
            </a:r>
            <a:br>
              <a:rPr lang="en-GB" sz="1600">
                <a:solidFill>
                  <a:schemeClr val="dk1"/>
                </a:solidFill>
              </a:rPr>
            </a:br>
            <a:endParaRPr sz="1600">
              <a:solidFill>
                <a:schemeClr val="dk1"/>
              </a:solidFill>
            </a:endParaRPr>
          </a:p>
          <a:p>
            <a:pPr indent="-330200" lvl="0" marL="457200" rtl="0" algn="l">
              <a:spcBef>
                <a:spcPts val="0"/>
              </a:spcBef>
              <a:spcAft>
                <a:spcPts val="0"/>
              </a:spcAft>
              <a:buClr>
                <a:schemeClr val="dk1"/>
              </a:buClr>
              <a:buSzPts val="1600"/>
              <a:buChar char="●"/>
            </a:pPr>
            <a:r>
              <a:rPr lang="en-GB" sz="1600">
                <a:solidFill>
                  <a:schemeClr val="dk1"/>
                </a:solidFill>
              </a:rPr>
              <a:t>That are provided with unique identifiers (UIDs) and</a:t>
            </a:r>
            <a:br>
              <a:rPr lang="en-GB" sz="1600">
                <a:solidFill>
                  <a:schemeClr val="dk1"/>
                </a:solidFill>
              </a:rPr>
            </a:br>
            <a:endParaRPr sz="1600">
              <a:solidFill>
                <a:schemeClr val="dk1"/>
              </a:solidFill>
            </a:endParaRPr>
          </a:p>
          <a:p>
            <a:pPr indent="-330200" lvl="0" marL="457200" rtl="0" algn="l">
              <a:spcBef>
                <a:spcPts val="0"/>
              </a:spcBef>
              <a:spcAft>
                <a:spcPts val="0"/>
              </a:spcAft>
              <a:buClr>
                <a:schemeClr val="dk1"/>
              </a:buClr>
              <a:buSzPts val="1600"/>
              <a:buChar char="●"/>
            </a:pPr>
            <a:r>
              <a:rPr lang="en-GB" sz="1600">
                <a:solidFill>
                  <a:schemeClr val="dk1"/>
                </a:solidFill>
              </a:rPr>
              <a:t>The ability to transfer data over a network </a:t>
            </a:r>
            <a:br>
              <a:rPr lang="en-GB" sz="1600">
                <a:solidFill>
                  <a:schemeClr val="dk1"/>
                </a:solidFill>
              </a:rPr>
            </a:br>
            <a:endParaRPr sz="1600">
              <a:solidFill>
                <a:schemeClr val="dk1"/>
              </a:solidFill>
            </a:endParaRPr>
          </a:p>
          <a:p>
            <a:pPr indent="-330200" lvl="0" marL="457200" rtl="0" algn="l">
              <a:spcBef>
                <a:spcPts val="0"/>
              </a:spcBef>
              <a:spcAft>
                <a:spcPts val="0"/>
              </a:spcAft>
              <a:buClr>
                <a:schemeClr val="dk1"/>
              </a:buClr>
              <a:buSzPts val="1600"/>
              <a:buChar char="●"/>
            </a:pPr>
            <a:r>
              <a:rPr lang="en-GB" sz="1600">
                <a:solidFill>
                  <a:schemeClr val="dk1"/>
                </a:solidFill>
              </a:rPr>
              <a:t>without requiring human-to-human or human-to-computer interaction.</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59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Privacy?</a:t>
            </a:r>
            <a:endParaRPr/>
          </a:p>
        </p:txBody>
      </p:sp>
      <p:sp>
        <p:nvSpPr>
          <p:cNvPr id="68" name="Google Shape;68;p15"/>
          <p:cNvSpPr txBox="1"/>
          <p:nvPr>
            <p:ph idx="1" type="body"/>
          </p:nvPr>
        </p:nvSpPr>
        <p:spPr>
          <a:xfrm>
            <a:off x="311700" y="1533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A fundamental human right (may or may not be explicitly protected by law)?</a:t>
            </a:r>
            <a:br>
              <a:rPr lang="en-GB"/>
            </a:br>
            <a:endParaRPr/>
          </a:p>
          <a:p>
            <a:pPr indent="-342900" lvl="0" marL="457200" rtl="0" algn="l">
              <a:spcBef>
                <a:spcPts val="0"/>
              </a:spcBef>
              <a:spcAft>
                <a:spcPts val="0"/>
              </a:spcAft>
              <a:buSzPts val="1800"/>
              <a:buChar char="●"/>
            </a:pPr>
            <a:r>
              <a:rPr lang="en-GB"/>
              <a:t>A right to be left alone? </a:t>
            </a:r>
            <a:br>
              <a:rPr lang="en-GB"/>
            </a:br>
            <a:endParaRPr/>
          </a:p>
          <a:p>
            <a:pPr indent="0" lvl="0" marL="0" rtl="0" algn="ctr">
              <a:spcBef>
                <a:spcPts val="1600"/>
              </a:spcBef>
              <a:spcAft>
                <a:spcPts val="1600"/>
              </a:spcAft>
              <a:buNone/>
            </a:pPr>
            <a:r>
              <a:rPr i="1" lang="en-GB"/>
              <a:t>“Privacy isn’t really about keeping things private, it’s not about secrets, it’s about choice.”</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59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impact of IoT on Privacy</a:t>
            </a:r>
            <a:endParaRPr/>
          </a:p>
        </p:txBody>
      </p:sp>
      <p:sp>
        <p:nvSpPr>
          <p:cNvPr id="74" name="Google Shape;74;p16"/>
          <p:cNvSpPr txBox="1"/>
          <p:nvPr>
            <p:ph idx="1" type="body"/>
          </p:nvPr>
        </p:nvSpPr>
        <p:spPr>
          <a:xfrm>
            <a:off x="311700" y="13048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42900" lvl="0" marL="457200" rtl="0" algn="l">
              <a:spcBef>
                <a:spcPts val="1600"/>
              </a:spcBef>
              <a:spcAft>
                <a:spcPts val="0"/>
              </a:spcAft>
              <a:buSzPts val="1800"/>
              <a:buChar char="●"/>
            </a:pPr>
            <a:r>
              <a:rPr lang="en-GB"/>
              <a:t>A</a:t>
            </a:r>
            <a:r>
              <a:rPr lang="en-GB"/>
              <a:t> world full of sensors talking not just with us but also with the internet</a:t>
            </a:r>
            <a:br>
              <a:rPr lang="en-GB"/>
            </a:br>
            <a:endParaRPr/>
          </a:p>
          <a:p>
            <a:pPr indent="-342900" lvl="0" marL="457200" rtl="0" algn="l">
              <a:spcBef>
                <a:spcPts val="0"/>
              </a:spcBef>
              <a:spcAft>
                <a:spcPts val="0"/>
              </a:spcAft>
              <a:buSzPts val="1800"/>
              <a:buChar char="●"/>
            </a:pPr>
            <a:r>
              <a:rPr lang="en-GB"/>
              <a:t>Making us the product as opposed to be the consumer. </a:t>
            </a:r>
            <a:br>
              <a:rPr lang="en-GB"/>
            </a:br>
            <a:endParaRPr/>
          </a:p>
          <a:p>
            <a:pPr indent="-342900" lvl="0" marL="457200" rtl="0" algn="l">
              <a:spcBef>
                <a:spcPts val="0"/>
              </a:spcBef>
              <a:spcAft>
                <a:spcPts val="0"/>
              </a:spcAft>
              <a:buSzPts val="1800"/>
              <a:buChar char="●"/>
            </a:pPr>
            <a:r>
              <a:rPr lang="en-GB"/>
              <a:t>Everyday objects are already becoming smarter and being connected to the network.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59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Deluge of Data</a:t>
            </a:r>
            <a:endParaRPr/>
          </a:p>
        </p:txBody>
      </p:sp>
      <p:sp>
        <p:nvSpPr>
          <p:cNvPr id="80" name="Google Shape;80;p17"/>
          <p:cNvSpPr txBox="1"/>
          <p:nvPr>
            <p:ph idx="1" type="body"/>
          </p:nvPr>
        </p:nvSpPr>
        <p:spPr>
          <a:xfrm>
            <a:off x="311700" y="14572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M</a:t>
            </a:r>
            <a:r>
              <a:rPr lang="en-GB"/>
              <a:t>agnified the threats to data privacy.</a:t>
            </a:r>
            <a:br>
              <a:rPr lang="en-GB"/>
            </a:br>
            <a:endParaRPr/>
          </a:p>
          <a:p>
            <a:pPr indent="-342900" lvl="0" marL="457200" rtl="0" algn="l">
              <a:spcBef>
                <a:spcPts val="0"/>
              </a:spcBef>
              <a:spcAft>
                <a:spcPts val="0"/>
              </a:spcAft>
              <a:buSzPts val="1800"/>
              <a:buChar char="●"/>
            </a:pPr>
            <a:r>
              <a:rPr lang="en-GB"/>
              <a:t>Our ability to collect and process data has overwhelmed our ability to protect that information.</a:t>
            </a:r>
            <a:br>
              <a:rPr lang="en-GB"/>
            </a:br>
            <a:endParaRPr/>
          </a:p>
          <a:p>
            <a:pPr indent="-342900" lvl="0" marL="457200" rtl="0" algn="l">
              <a:spcBef>
                <a:spcPts val="0"/>
              </a:spcBef>
              <a:spcAft>
                <a:spcPts val="0"/>
              </a:spcAft>
              <a:buSzPts val="1800"/>
              <a:buChar char="●"/>
            </a:pPr>
            <a:r>
              <a:rPr lang="en-GB"/>
              <a:t>No more personal personal spaces since you give them the permission to sell your data</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5974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a:t>T</a:t>
            </a:r>
            <a:r>
              <a:rPr lang="en-GB"/>
              <a:t>rouble with enterprise IoT Identity Management</a:t>
            </a:r>
            <a:endParaRPr/>
          </a:p>
        </p:txBody>
      </p:sp>
      <p:sp>
        <p:nvSpPr>
          <p:cNvPr id="86" name="Google Shape;86;p18"/>
          <p:cNvSpPr txBox="1"/>
          <p:nvPr>
            <p:ph idx="1" type="body"/>
          </p:nvPr>
        </p:nvSpPr>
        <p:spPr>
          <a:xfrm>
            <a:off x="311700" y="14572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Some IoT devices have default passwords</a:t>
            </a:r>
            <a:br>
              <a:rPr lang="en-GB"/>
            </a:br>
            <a:endParaRPr/>
          </a:p>
          <a:p>
            <a:pPr indent="-342900" lvl="0" marL="457200" rtl="0" algn="l">
              <a:spcBef>
                <a:spcPts val="0"/>
              </a:spcBef>
              <a:spcAft>
                <a:spcPts val="0"/>
              </a:spcAft>
              <a:buSzPts val="1800"/>
              <a:buChar char="●"/>
            </a:pPr>
            <a:r>
              <a:rPr lang="en-GB"/>
              <a:t>Personal assistants are always listening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59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Who owns the Data?</a:t>
            </a:r>
            <a:endParaRPr/>
          </a:p>
        </p:txBody>
      </p:sp>
      <p:sp>
        <p:nvSpPr>
          <p:cNvPr id="92" name="Google Shape;92;p19"/>
          <p:cNvSpPr txBox="1"/>
          <p:nvPr>
            <p:ph idx="1" type="body"/>
          </p:nvPr>
        </p:nvSpPr>
        <p:spPr>
          <a:xfrm>
            <a:off x="311700" y="13048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Is the data really anonymous? </a:t>
            </a:r>
            <a:br>
              <a:rPr lang="en-GB"/>
            </a:br>
            <a:endParaRPr/>
          </a:p>
          <a:p>
            <a:pPr indent="-342900" lvl="0" marL="457200" rtl="0" algn="l">
              <a:spcBef>
                <a:spcPts val="0"/>
              </a:spcBef>
              <a:spcAft>
                <a:spcPts val="0"/>
              </a:spcAft>
              <a:buSzPts val="1800"/>
              <a:buChar char="●"/>
            </a:pPr>
            <a:r>
              <a:rPr lang="en-GB"/>
              <a:t>Who owns the data being collected by smart devices to make these devices smart? </a:t>
            </a:r>
            <a:br>
              <a:rPr lang="en-GB"/>
            </a:br>
            <a:endParaRPr/>
          </a:p>
          <a:p>
            <a:pPr indent="-342900" lvl="0" marL="457200" rtl="0" algn="l">
              <a:spcBef>
                <a:spcPts val="0"/>
              </a:spcBef>
              <a:spcAft>
                <a:spcPts val="0"/>
              </a:spcAft>
              <a:buSzPts val="1800"/>
              <a:buChar char="●"/>
            </a:pPr>
            <a:r>
              <a:rPr lang="en-GB"/>
              <a:t>The footprint your devices leaves on the Internet tells a story.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59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The Responsibility for Data Privacy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98" name="Google Shape;98;p20"/>
          <p:cNvSpPr txBox="1"/>
          <p:nvPr>
            <p:ph idx="1" type="body"/>
          </p:nvPr>
        </p:nvSpPr>
        <p:spPr>
          <a:xfrm>
            <a:off x="311700" y="14572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D</a:t>
            </a:r>
            <a:r>
              <a:rPr lang="en-GB"/>
              <a:t>ata privacy does not necessarily mean keeping your data private</a:t>
            </a:r>
            <a:br>
              <a:rPr lang="en-GB"/>
            </a:br>
            <a:endParaRPr/>
          </a:p>
          <a:p>
            <a:pPr indent="-342900" lvl="0" marL="457200" rtl="0" algn="l">
              <a:spcBef>
                <a:spcPts val="0"/>
              </a:spcBef>
              <a:spcAft>
                <a:spcPts val="0"/>
              </a:spcAft>
              <a:buSzPts val="1800"/>
              <a:buChar char="●"/>
            </a:pPr>
            <a:r>
              <a:rPr lang="en-GB"/>
              <a:t>It means taking charge of what we choose to divulge about ourselves. </a:t>
            </a:r>
            <a:br>
              <a:rPr lang="en-GB"/>
            </a:br>
            <a:endParaRPr/>
          </a:p>
          <a:p>
            <a:pPr indent="-342900" lvl="0" marL="457200" rtl="0" algn="l">
              <a:spcBef>
                <a:spcPts val="0"/>
              </a:spcBef>
              <a:spcAft>
                <a:spcPts val="0"/>
              </a:spcAft>
              <a:buSzPts val="1800"/>
              <a:buChar char="●"/>
            </a:pPr>
            <a:r>
              <a:rPr lang="en-GB"/>
              <a:t>Billions of smaller and smarter devices will soon paint highly detailed portraits of almost everything we do.</a:t>
            </a:r>
            <a:br>
              <a:rPr lang="en-GB"/>
            </a:br>
            <a:endParaRPr/>
          </a:p>
          <a:p>
            <a:pPr indent="-342900" lvl="0" marL="457200" rtl="0" algn="l">
              <a:spcBef>
                <a:spcPts val="0"/>
              </a:spcBef>
              <a:spcAft>
                <a:spcPts val="0"/>
              </a:spcAft>
              <a:buSzPts val="1800"/>
              <a:buChar char="●"/>
            </a:pPr>
            <a:r>
              <a:rPr lang="en-GB"/>
              <a:t>internet of things (IoT) devices deserve a healthy dose of skepticism when it comes to information security and data privacy.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59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The </a:t>
            </a:r>
            <a:r>
              <a:rPr lang="en-GB"/>
              <a:t>GDPR - </a:t>
            </a:r>
            <a:r>
              <a:rPr lang="en-GB"/>
              <a:t>A ray of hope?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04" name="Google Shape;104;p21"/>
          <p:cNvSpPr txBox="1"/>
          <p:nvPr>
            <p:ph idx="1" type="body"/>
          </p:nvPr>
        </p:nvSpPr>
        <p:spPr>
          <a:xfrm>
            <a:off x="311700" y="14572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Objects should be designed for privacy by default and manufacturers need to look at the implications of the data that they want to collect.</a:t>
            </a:r>
            <a:br>
              <a:rPr lang="en-GB"/>
            </a:br>
            <a:endParaRPr/>
          </a:p>
          <a:p>
            <a:pPr indent="-342900" lvl="0" marL="457200" rtl="0" algn="l">
              <a:spcBef>
                <a:spcPts val="0"/>
              </a:spcBef>
              <a:spcAft>
                <a:spcPts val="0"/>
              </a:spcAft>
              <a:buSzPts val="1800"/>
              <a:buChar char="●"/>
            </a:pPr>
            <a:r>
              <a:rPr lang="en-GB"/>
              <a:t>Need for an effort to look at the whole lifecycle of a smart device and go beyond the GDPR. </a:t>
            </a:r>
            <a:br>
              <a:rPr lang="en-GB"/>
            </a:br>
            <a:endParaRPr/>
          </a:p>
          <a:p>
            <a:pPr indent="-342900" lvl="0" marL="457200" rtl="0" algn="l">
              <a:spcBef>
                <a:spcPts val="0"/>
              </a:spcBef>
              <a:spcAft>
                <a:spcPts val="0"/>
              </a:spcAft>
              <a:buSzPts val="1800"/>
              <a:buChar char="●"/>
            </a:pPr>
            <a:r>
              <a:rPr lang="en-GB"/>
              <a:t>Sadly however, legislation like GDPR rely on privacy scandals becoming PR nightmares for manufacturing companies.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