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yak Chakrabarti" initials="SC" lastIdx="1" clrIdx="0">
    <p:extLst>
      <p:ext uri="{19B8F6BF-5375-455C-9EA6-DF929625EA0E}">
        <p15:presenceInfo xmlns:p15="http://schemas.microsoft.com/office/powerpoint/2012/main" userId="3ece177a61a6d6e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17T12:46:48.025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41464-59BD-42F7-8AAD-CF9D18FC3020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5082E21-1663-4230-93BA-8E46AE6B5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187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41464-59BD-42F7-8AAD-CF9D18FC3020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5082E21-1663-4230-93BA-8E46AE6B5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378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41464-59BD-42F7-8AAD-CF9D18FC3020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5082E21-1663-4230-93BA-8E46AE6B5B9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7595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41464-59BD-42F7-8AAD-CF9D18FC3020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5082E21-1663-4230-93BA-8E46AE6B5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204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41464-59BD-42F7-8AAD-CF9D18FC3020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5082E21-1663-4230-93BA-8E46AE6B5B9C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8831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41464-59BD-42F7-8AAD-CF9D18FC3020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5082E21-1663-4230-93BA-8E46AE6B5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063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41464-59BD-42F7-8AAD-CF9D18FC3020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2E21-1663-4230-93BA-8E46AE6B5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571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41464-59BD-42F7-8AAD-CF9D18FC3020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2E21-1663-4230-93BA-8E46AE6B5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046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41464-59BD-42F7-8AAD-CF9D18FC3020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2E21-1663-4230-93BA-8E46AE6B5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22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41464-59BD-42F7-8AAD-CF9D18FC3020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5082E21-1663-4230-93BA-8E46AE6B5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226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41464-59BD-42F7-8AAD-CF9D18FC3020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5082E21-1663-4230-93BA-8E46AE6B5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970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41464-59BD-42F7-8AAD-CF9D18FC3020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5082E21-1663-4230-93BA-8E46AE6B5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264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41464-59BD-42F7-8AAD-CF9D18FC3020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2E21-1663-4230-93BA-8E46AE6B5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50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41464-59BD-42F7-8AAD-CF9D18FC3020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2E21-1663-4230-93BA-8E46AE6B5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627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41464-59BD-42F7-8AAD-CF9D18FC3020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2E21-1663-4230-93BA-8E46AE6B5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533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41464-59BD-42F7-8AAD-CF9D18FC3020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5082E21-1663-4230-93BA-8E46AE6B5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842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41464-59BD-42F7-8AAD-CF9D18FC3020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5082E21-1663-4230-93BA-8E46AE6B5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87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A67FD2-DCD9-4CA8-B86F-4F034B84F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04684" y="2630023"/>
            <a:ext cx="13784827" cy="1325563"/>
          </a:xfrm>
        </p:spPr>
        <p:txBody>
          <a:bodyPr>
            <a:noAutofit/>
          </a:bodyPr>
          <a:lstStyle/>
          <a:p>
            <a:pPr algn="ctr"/>
            <a:r>
              <a:rPr lang="en-IN" sz="4000" dirty="0">
                <a:latin typeface="Book Antiqua" panose="02040602050305030304" pitchFamily="18" charset="0"/>
              </a:rPr>
              <a:t>Kolkata – A Scope for Food Lovers and Businesses</a:t>
            </a:r>
            <a:br>
              <a:rPr lang="en-IN" sz="4000" dirty="0">
                <a:latin typeface="Book Antiqua" panose="02040602050305030304" pitchFamily="18" charset="0"/>
              </a:rPr>
            </a:br>
            <a:endParaRPr lang="en-IN" sz="40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075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E67AD-949C-47C0-B1A5-971EE90CD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337" y="666313"/>
            <a:ext cx="8911687" cy="1280890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Book Antiqua" panose="02040602050305030304" pitchFamily="18" charset="0"/>
              </a:rPr>
              <a:t>Conclusion and 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CC4EF-DE1F-4112-AB68-90EAB27A4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1931" y="2133600"/>
            <a:ext cx="10424765" cy="4267200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Book Antiqua" panose="02040602050305030304" pitchFamily="18" charset="0"/>
              </a:rPr>
              <a:t>Purposeful model constructed to explore good restaurants and eateries in Kolkata considering a host of factors</a:t>
            </a:r>
          </a:p>
          <a:p>
            <a:r>
              <a:rPr lang="en-IN" sz="2400" dirty="0">
                <a:latin typeface="Book Antiqua" panose="02040602050305030304" pitchFamily="18" charset="0"/>
              </a:rPr>
              <a:t>Higher preference towards good food at affordable prices</a:t>
            </a:r>
          </a:p>
          <a:p>
            <a:r>
              <a:rPr lang="en-IN" sz="2400" dirty="0">
                <a:latin typeface="Book Antiqua" panose="02040602050305030304" pitchFamily="18" charset="0"/>
              </a:rPr>
              <a:t>Pockets of cuisines  - some moderately priced while others priced higher</a:t>
            </a:r>
          </a:p>
          <a:p>
            <a:r>
              <a:rPr lang="en-IN" sz="2400" dirty="0">
                <a:latin typeface="Book Antiqua" panose="02040602050305030304" pitchFamily="18" charset="0"/>
              </a:rPr>
              <a:t>Ratings highly considered also while deciding upon location</a:t>
            </a:r>
          </a:p>
          <a:p>
            <a:r>
              <a:rPr lang="en-IN" sz="2400" dirty="0">
                <a:latin typeface="Book Antiqua" panose="02040602050305030304" pitchFamily="18" charset="0"/>
              </a:rPr>
              <a:t>Accessibility of options very much prioritised</a:t>
            </a:r>
          </a:p>
          <a:p>
            <a:r>
              <a:rPr lang="en-IN" sz="2400" dirty="0">
                <a:latin typeface="Book Antiqua" panose="02040602050305030304" pitchFamily="18" charset="0"/>
              </a:rPr>
              <a:t>Therefore helps visitors to plan in advance their cuisines and food trips</a:t>
            </a:r>
          </a:p>
          <a:p>
            <a:r>
              <a:rPr lang="en-IN" sz="2400" dirty="0">
                <a:latin typeface="Book Antiqua" panose="02040602050305030304" pitchFamily="18" charset="0"/>
              </a:rPr>
              <a:t>Helpful for businesses and online aggregators as well</a:t>
            </a:r>
          </a:p>
        </p:txBody>
      </p:sp>
    </p:spTree>
    <p:extLst>
      <p:ext uri="{BB962C8B-B14F-4D97-AF65-F5344CB8AC3E}">
        <p14:creationId xmlns:p14="http://schemas.microsoft.com/office/powerpoint/2010/main" val="703074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AC21FA1-9E34-4849-B92D-D92B0EB9D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681038"/>
            <a:ext cx="10515600" cy="1049235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Book Antiqua" panose="02040602050305030304" pitchFamily="18" charset="0"/>
              </a:rPr>
              <a:t>The Importance of Exploring Venues in the City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EB91B3-B55D-43B0-AB16-84BA9FACE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2883" y="2264897"/>
            <a:ext cx="10515600" cy="3912065"/>
          </a:xfrm>
        </p:spPr>
        <p:txBody>
          <a:bodyPr>
            <a:normAutofit/>
          </a:bodyPr>
          <a:lstStyle/>
          <a:p>
            <a:pPr algn="just"/>
            <a:r>
              <a:rPr lang="en-IN" sz="2400" dirty="0">
                <a:latin typeface="Book Antiqua" panose="02040602050305030304" pitchFamily="18" charset="0"/>
              </a:rPr>
              <a:t>Kolkata – a visitor’s bird eye view for food and tourism</a:t>
            </a:r>
          </a:p>
          <a:p>
            <a:pPr algn="just"/>
            <a:r>
              <a:rPr lang="en-IN" sz="2400" dirty="0">
                <a:latin typeface="Book Antiqua" panose="02040602050305030304" pitchFamily="18" charset="0"/>
              </a:rPr>
              <a:t>Important for visitors to choose locality of stay and dining depending upon budget – accessibility – host of other factors</a:t>
            </a:r>
          </a:p>
          <a:p>
            <a:pPr algn="just"/>
            <a:r>
              <a:rPr lang="en-IN" sz="2400" dirty="0">
                <a:latin typeface="Book Antiqua" panose="02040602050305030304" pitchFamily="18" charset="0"/>
              </a:rPr>
              <a:t>Reliability on information pool that guides them with the same</a:t>
            </a:r>
          </a:p>
          <a:p>
            <a:pPr algn="just"/>
            <a:r>
              <a:rPr lang="en-IN" sz="2400" dirty="0">
                <a:latin typeface="Book Antiqua" panose="02040602050305030304" pitchFamily="18" charset="0"/>
              </a:rPr>
              <a:t>Definition of a good eating joint – Price aspects ? Ratings ?</a:t>
            </a:r>
          </a:p>
          <a:p>
            <a:pPr algn="just"/>
            <a:r>
              <a:rPr lang="en-IN" sz="2400" dirty="0">
                <a:latin typeface="Book Antiqua" panose="02040602050305030304" pitchFamily="18" charset="0"/>
              </a:rPr>
              <a:t>Useful for restaurateurs/hoteliers for considering business plans</a:t>
            </a:r>
          </a:p>
          <a:p>
            <a:pPr algn="just"/>
            <a:r>
              <a:rPr lang="en-IN" sz="2400" dirty="0">
                <a:latin typeface="Book Antiqua" panose="02040602050305030304" pitchFamily="18" charset="0"/>
              </a:rPr>
              <a:t>Useful for online aggregators to ramp up client bases</a:t>
            </a:r>
          </a:p>
        </p:txBody>
      </p:sp>
    </p:spTree>
    <p:extLst>
      <p:ext uri="{BB962C8B-B14F-4D97-AF65-F5344CB8AC3E}">
        <p14:creationId xmlns:p14="http://schemas.microsoft.com/office/powerpoint/2010/main" val="3066538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EE24B-7D63-41EA-BB7C-3B90CA6E0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38178"/>
            <a:ext cx="8911687" cy="1280890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Book Antiqua" panose="02040602050305030304" pitchFamily="18" charset="0"/>
              </a:rPr>
              <a:t>Data Acquisition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FF2B1-DC3D-4FE7-81FB-4E0C9B26F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2119532"/>
            <a:ext cx="10331450" cy="4100289"/>
          </a:xfrm>
        </p:spPr>
        <p:txBody>
          <a:bodyPr>
            <a:normAutofit lnSpcReduction="10000"/>
          </a:bodyPr>
          <a:lstStyle/>
          <a:p>
            <a:r>
              <a:rPr lang="en-IN" sz="2400" dirty="0">
                <a:latin typeface="Book Antiqua" panose="02040602050305030304" pitchFamily="18" charset="0"/>
              </a:rPr>
              <a:t>Data obtained from Foursquare API and Zomato API</a:t>
            </a:r>
          </a:p>
          <a:p>
            <a:r>
              <a:rPr lang="en-IN" sz="2400" dirty="0">
                <a:latin typeface="Book Antiqua" panose="02040602050305030304" pitchFamily="18" charset="0"/>
              </a:rPr>
              <a:t>Radius of 4 Kilometres chosen from city centre to allocate data points</a:t>
            </a:r>
          </a:p>
          <a:p>
            <a:r>
              <a:rPr lang="en-IN" sz="2400" dirty="0">
                <a:latin typeface="Book Antiqua" panose="02040602050305030304" pitchFamily="18" charset="0"/>
              </a:rPr>
              <a:t>Data merged basis latitude-longitude exactness/proximity</a:t>
            </a:r>
          </a:p>
          <a:p>
            <a:r>
              <a:rPr lang="en-IN" sz="2400" dirty="0">
                <a:latin typeface="Book Antiqua" panose="02040602050305030304" pitchFamily="18" charset="0"/>
              </a:rPr>
              <a:t>Raw data shape – 129 rows of data*7 columns of attributes</a:t>
            </a:r>
          </a:p>
          <a:p>
            <a:r>
              <a:rPr lang="en-IN" sz="2400" dirty="0">
                <a:latin typeface="Book Antiqua" panose="02040602050305030304" pitchFamily="18" charset="0"/>
              </a:rPr>
              <a:t>Duplicate data entries and zero rated venues removed</a:t>
            </a:r>
          </a:p>
          <a:p>
            <a:r>
              <a:rPr lang="en-IN" sz="2400" dirty="0">
                <a:latin typeface="Book Antiqua" panose="02040602050305030304" pitchFamily="18" charset="0"/>
              </a:rPr>
              <a:t>Average price introduced as price range throws less information</a:t>
            </a:r>
          </a:p>
          <a:p>
            <a:r>
              <a:rPr lang="en-IN" sz="2400" dirty="0">
                <a:latin typeface="Book Antiqua" panose="02040602050305030304" pitchFamily="18" charset="0"/>
              </a:rPr>
              <a:t>Filtered data final shape – 39 rows of data*8 columns of attributes</a:t>
            </a:r>
          </a:p>
          <a:p>
            <a:r>
              <a:rPr lang="en-IN" sz="2400" dirty="0">
                <a:latin typeface="Book Antiqua" panose="02040602050305030304" pitchFamily="18" charset="0"/>
              </a:rPr>
              <a:t>Final attributes considered – venue name, venue category, latitude, longitude, address, average price, rating, price range</a:t>
            </a:r>
          </a:p>
        </p:txBody>
      </p:sp>
    </p:spTree>
    <p:extLst>
      <p:ext uri="{BB962C8B-B14F-4D97-AF65-F5344CB8AC3E}">
        <p14:creationId xmlns:p14="http://schemas.microsoft.com/office/powerpoint/2010/main" val="4089721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AC3287-9EA0-4263-940D-C80D18B6F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863" y="624110"/>
            <a:ext cx="8911687" cy="1280890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Book Antiqua" panose="02040602050305030304" pitchFamily="18" charset="0"/>
              </a:rPr>
              <a:t>Venues – Indian restaurants dominate</a:t>
            </a:r>
          </a:p>
        </p:txBody>
      </p:sp>
      <p:pic>
        <p:nvPicPr>
          <p:cNvPr id="8" name="Content Placeholder 7" descr="A picture containing measure, drawing&#10;&#10;Description automatically generated">
            <a:extLst>
              <a:ext uri="{FF2B5EF4-FFF2-40B4-BE49-F238E27FC236}">
                <a16:creationId xmlns:a16="http://schemas.microsoft.com/office/drawing/2014/main" id="{4E32A117-029D-4E4C-990F-1BA7BFA2ECE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450" y="1905000"/>
            <a:ext cx="5909387" cy="4453596"/>
          </a:xfrm>
          <a:noFill/>
          <a:ln>
            <a:solidFill>
              <a:schemeClr val="accent1"/>
            </a:solidFill>
          </a:ln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FDBD38-59CF-4F29-B121-D90986668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40837" y="2571213"/>
            <a:ext cx="4638092" cy="2633833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Book Antiqua" panose="02040602050305030304" pitchFamily="18" charset="0"/>
              </a:rPr>
              <a:t>Most frequently visited places</a:t>
            </a:r>
          </a:p>
          <a:p>
            <a:pPr marL="0" indent="0">
              <a:buNone/>
            </a:pPr>
            <a:r>
              <a:rPr lang="en-IN" sz="2400" dirty="0">
                <a:latin typeface="Book Antiqua" panose="02040602050305030304" pitchFamily="18" charset="0"/>
              </a:rPr>
              <a:t> - Indian restaurants</a:t>
            </a:r>
          </a:p>
          <a:p>
            <a:pPr marL="0" indent="0">
              <a:buNone/>
            </a:pPr>
            <a:r>
              <a:rPr lang="en-IN" sz="2400" dirty="0">
                <a:latin typeface="Book Antiqua" panose="02040602050305030304" pitchFamily="18" charset="0"/>
              </a:rPr>
              <a:t> - Cafes</a:t>
            </a:r>
          </a:p>
          <a:p>
            <a:pPr marL="0" indent="0">
              <a:buNone/>
            </a:pPr>
            <a:r>
              <a:rPr lang="en-IN" sz="2400" dirty="0">
                <a:latin typeface="Book Antiqua" panose="02040602050305030304" pitchFamily="18" charset="0"/>
              </a:rPr>
              <a:t> - Chinese restaurants</a:t>
            </a:r>
          </a:p>
        </p:txBody>
      </p:sp>
    </p:spTree>
    <p:extLst>
      <p:ext uri="{BB962C8B-B14F-4D97-AF65-F5344CB8AC3E}">
        <p14:creationId xmlns:p14="http://schemas.microsoft.com/office/powerpoint/2010/main" val="863710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C3588-EF48-4813-8725-1BB72EC6D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6356" y="665570"/>
            <a:ext cx="8911687" cy="1280890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Book Antiqua" panose="02040602050305030304" pitchFamily="18" charset="0"/>
              </a:rPr>
              <a:t>Ratings – Highest in the Posh Zone</a:t>
            </a:r>
          </a:p>
        </p:txBody>
      </p:sp>
      <p:pic>
        <p:nvPicPr>
          <p:cNvPr id="6" name="Content Placeholder 5" descr="A picture containing screenshot, drawing&#10;&#10;Description automatically generated">
            <a:extLst>
              <a:ext uri="{FF2B5EF4-FFF2-40B4-BE49-F238E27FC236}">
                <a16:creationId xmlns:a16="http://schemas.microsoft.com/office/drawing/2014/main" id="{DCB73897-49B5-4946-B373-9B59FDA923D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40311"/>
            <a:ext cx="5181600" cy="3495366"/>
          </a:xfrm>
          <a:ln>
            <a:solidFill>
              <a:schemeClr val="accent1"/>
            </a:solidFill>
          </a:ln>
        </p:spPr>
      </p:pic>
      <p:pic>
        <p:nvPicPr>
          <p:cNvPr id="10" name="Content Placeholder 9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2A7C8B74-FC5C-45EA-94F7-6C221F5312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1740311"/>
            <a:ext cx="5729749" cy="3495366"/>
          </a:xfrm>
          <a:ln>
            <a:solidFill>
              <a:schemeClr val="accent1"/>
            </a:solidFill>
          </a:ln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71D2844-DFA3-499B-850C-01C4320A2629}"/>
              </a:ext>
            </a:extLst>
          </p:cNvPr>
          <p:cNvSpPr txBox="1">
            <a:spLocks/>
          </p:cNvSpPr>
          <p:nvPr/>
        </p:nvSpPr>
        <p:spPr>
          <a:xfrm>
            <a:off x="943897" y="5370479"/>
            <a:ext cx="10958052" cy="1280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latin typeface="Book Antiqua" panose="02040602050305030304" pitchFamily="18" charset="0"/>
              </a:rPr>
              <a:t>Substantial chunk rated the highest</a:t>
            </a:r>
          </a:p>
          <a:p>
            <a:r>
              <a:rPr lang="en-IN" sz="2400" dirty="0">
                <a:latin typeface="Book Antiqua" panose="02040602050305030304" pitchFamily="18" charset="0"/>
              </a:rPr>
              <a:t>Highest rated places – corresponding to the posh and party loving zones in the city</a:t>
            </a:r>
          </a:p>
        </p:txBody>
      </p:sp>
    </p:spTree>
    <p:extLst>
      <p:ext uri="{BB962C8B-B14F-4D97-AF65-F5344CB8AC3E}">
        <p14:creationId xmlns:p14="http://schemas.microsoft.com/office/powerpoint/2010/main" val="3134099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4E5C0-C326-44BB-8E2D-F50C78277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6356" y="722584"/>
            <a:ext cx="8911687" cy="1280890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Book Antiqua" panose="02040602050305030304" pitchFamily="18" charset="0"/>
              </a:rPr>
              <a:t>Price – Pays for Ratings ??</a:t>
            </a:r>
          </a:p>
        </p:txBody>
      </p:sp>
      <p:pic>
        <p:nvPicPr>
          <p:cNvPr id="10" name="Content Placeholder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EF2A73A8-02A3-46A0-BC98-EE19978A8A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5106"/>
            <a:ext cx="5181600" cy="3193329"/>
          </a:xfrm>
          <a:ln>
            <a:solidFill>
              <a:schemeClr val="accent1"/>
            </a:solidFill>
          </a:ln>
        </p:spPr>
      </p:pic>
      <p:pic>
        <p:nvPicPr>
          <p:cNvPr id="12" name="Content Placeholder 11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E6A3A830-9884-44AD-9519-701BA7B13D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1876617"/>
            <a:ext cx="5757203" cy="3201819"/>
          </a:xfrm>
          <a:ln>
            <a:solidFill>
              <a:schemeClr val="accent1"/>
            </a:solidFill>
          </a:ln>
        </p:spPr>
      </p:pic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C155A3BE-1619-446E-A6B7-6B78B0D72BE9}"/>
              </a:ext>
            </a:extLst>
          </p:cNvPr>
          <p:cNvSpPr txBox="1">
            <a:spLocks/>
          </p:cNvSpPr>
          <p:nvPr/>
        </p:nvSpPr>
        <p:spPr>
          <a:xfrm>
            <a:off x="914400" y="5208247"/>
            <a:ext cx="10515600" cy="1516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latin typeface="Book Antiqua" panose="02040602050305030304" pitchFamily="18" charset="0"/>
              </a:rPr>
              <a:t>Pocket friendly options preferred</a:t>
            </a:r>
          </a:p>
          <a:p>
            <a:r>
              <a:rPr lang="en-IN" sz="2400" dirty="0">
                <a:latin typeface="Book Antiqua" panose="02040602050305030304" pitchFamily="18" charset="0"/>
              </a:rPr>
              <a:t>Highest rated prices – High on price – Leave to individual judgement</a:t>
            </a:r>
          </a:p>
          <a:p>
            <a:r>
              <a:rPr lang="en-IN" sz="2400" dirty="0">
                <a:latin typeface="Book Antiqua" panose="02040602050305030304" pitchFamily="18" charset="0"/>
              </a:rPr>
              <a:t>Good data point for restauranteurs to plan business models</a:t>
            </a:r>
          </a:p>
        </p:txBody>
      </p:sp>
    </p:spTree>
    <p:extLst>
      <p:ext uri="{BB962C8B-B14F-4D97-AF65-F5344CB8AC3E}">
        <p14:creationId xmlns:p14="http://schemas.microsoft.com/office/powerpoint/2010/main" val="4162767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345AC-78C4-498B-A3B3-67850D642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751" y="702749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Book Antiqua" panose="02040602050305030304" pitchFamily="18" charset="0"/>
              </a:rPr>
              <a:t>Clustering Techniques</a:t>
            </a:r>
          </a:p>
        </p:txBody>
      </p:sp>
      <p:pic>
        <p:nvPicPr>
          <p:cNvPr id="6" name="Content Placeholder 5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695FF576-2A26-4624-BC74-FDBD6A5D545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919" y="1927274"/>
            <a:ext cx="5791198" cy="4586068"/>
          </a:xfrm>
          <a:ln>
            <a:solidFill>
              <a:schemeClr val="accent1"/>
            </a:solidFill>
          </a:ln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BF880-8E7D-4B4D-A42A-546734EAB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30856" y="2145959"/>
            <a:ext cx="4797082" cy="4009292"/>
          </a:xfrm>
        </p:spPr>
        <p:txBody>
          <a:bodyPr>
            <a:normAutofit fontScale="92500" lnSpcReduction="10000"/>
          </a:bodyPr>
          <a:lstStyle/>
          <a:p>
            <a:r>
              <a:rPr lang="en-IN" sz="2400" dirty="0">
                <a:latin typeface="Book Antiqua" panose="02040602050305030304" pitchFamily="18" charset="0"/>
              </a:rPr>
              <a:t>Venues clustered into 3 zones basis price-location-ratings-cuisine choices</a:t>
            </a:r>
          </a:p>
          <a:p>
            <a:r>
              <a:rPr lang="en-IN" sz="2400" b="1" dirty="0">
                <a:latin typeface="Book Antiqua" panose="02040602050305030304" pitchFamily="18" charset="0"/>
              </a:rPr>
              <a:t>Cluster 0 (Green) - </a:t>
            </a:r>
            <a:r>
              <a:rPr lang="en-IN" sz="2400" dirty="0">
                <a:latin typeface="Book Antiqua" panose="02040602050305030304" pitchFamily="18" charset="0"/>
              </a:rPr>
              <a:t>sparsely spread to the boundaries of the city centre </a:t>
            </a:r>
          </a:p>
          <a:p>
            <a:r>
              <a:rPr lang="en-IN" sz="2400" b="1" dirty="0">
                <a:latin typeface="Book Antiqua" panose="02040602050305030304" pitchFamily="18" charset="0"/>
              </a:rPr>
              <a:t>Cluster 1 (Red)</a:t>
            </a:r>
            <a:r>
              <a:rPr lang="en-IN" sz="2400" dirty="0">
                <a:latin typeface="Book Antiqua" panose="02040602050305030304" pitchFamily="18" charset="0"/>
              </a:rPr>
              <a:t> - evenly spread across the city</a:t>
            </a:r>
          </a:p>
          <a:p>
            <a:r>
              <a:rPr lang="en-IN" sz="2400" b="1" dirty="0">
                <a:latin typeface="Book Antiqua" panose="02040602050305030304" pitchFamily="18" charset="0"/>
              </a:rPr>
              <a:t>Cluster 2 (Blue)</a:t>
            </a:r>
            <a:r>
              <a:rPr lang="en-IN" sz="2400" dirty="0">
                <a:latin typeface="Book Antiqua" panose="02040602050305030304" pitchFamily="18" charset="0"/>
              </a:rPr>
              <a:t> - sparsely spread to the boundaries of the city centre </a:t>
            </a:r>
          </a:p>
        </p:txBody>
      </p:sp>
    </p:spTree>
    <p:extLst>
      <p:ext uri="{BB962C8B-B14F-4D97-AF65-F5344CB8AC3E}">
        <p14:creationId xmlns:p14="http://schemas.microsoft.com/office/powerpoint/2010/main" val="2934408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84B20-37E0-4A5D-BDDD-0C15A6334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202" y="722584"/>
            <a:ext cx="8911687" cy="1280890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Book Antiqua" panose="02040602050305030304" pitchFamily="18" charset="0"/>
              </a:rPr>
              <a:t>Clustering – A Boon for Venue Selection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86057A-410E-4068-98CE-A0C48A35F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299" y="2133599"/>
            <a:ext cx="10192629" cy="4295335"/>
          </a:xfrm>
        </p:spPr>
        <p:txBody>
          <a:bodyPr>
            <a:normAutofit lnSpcReduction="10000"/>
          </a:bodyPr>
          <a:lstStyle/>
          <a:p>
            <a:pPr lvl="0"/>
            <a:r>
              <a:rPr lang="en-IN" sz="2400" b="1" dirty="0">
                <a:latin typeface="Book Antiqua" panose="02040602050305030304" pitchFamily="18" charset="0"/>
              </a:rPr>
              <a:t>Cluster 0 (Green) – Park Circus et al - </a:t>
            </a:r>
            <a:r>
              <a:rPr lang="en-IN" sz="2400" dirty="0">
                <a:latin typeface="Book Antiqua" panose="02040602050305030304" pitchFamily="18" charset="0"/>
              </a:rPr>
              <a:t>dominated by Indian restaurants - moderately priced and moderately rated</a:t>
            </a:r>
          </a:p>
          <a:p>
            <a:pPr lvl="0"/>
            <a:r>
              <a:rPr lang="en-IN" sz="2400" dirty="0">
                <a:latin typeface="Book Antiqua" panose="02040602050305030304" pitchFamily="18" charset="0"/>
              </a:rPr>
              <a:t>Preferable for someone who is keen for food Indian food and not much ado on service parameters </a:t>
            </a:r>
          </a:p>
          <a:p>
            <a:pPr lvl="0"/>
            <a:r>
              <a:rPr lang="en-IN" sz="2400" b="1" dirty="0">
                <a:latin typeface="Book Antiqua" panose="02040602050305030304" pitchFamily="18" charset="0"/>
              </a:rPr>
              <a:t>Cluster 1 (Red) – Esplanade et al - </a:t>
            </a:r>
            <a:r>
              <a:rPr lang="en-IN" sz="2400" dirty="0">
                <a:latin typeface="Book Antiqua" panose="02040602050305030304" pitchFamily="18" charset="0"/>
              </a:rPr>
              <a:t>spread across fast food joints/bakeries/multi-cuisine restaurants - pocket friendly and decently rated</a:t>
            </a:r>
          </a:p>
          <a:p>
            <a:pPr lvl="0"/>
            <a:r>
              <a:rPr lang="en-IN" sz="2400" dirty="0">
                <a:latin typeface="Book Antiqua" panose="02040602050305030304" pitchFamily="18" charset="0"/>
              </a:rPr>
              <a:t>Preferably for those running on a budget but pretty good in terms of taste</a:t>
            </a:r>
          </a:p>
          <a:p>
            <a:pPr lvl="0"/>
            <a:r>
              <a:rPr lang="en-IN" sz="2400" b="1" dirty="0">
                <a:latin typeface="Book Antiqua" panose="02040602050305030304" pitchFamily="18" charset="0"/>
              </a:rPr>
              <a:t>Cluster 2 (Blue) – Chinese restaurants – </a:t>
            </a:r>
            <a:r>
              <a:rPr lang="en-IN" sz="2400" dirty="0">
                <a:latin typeface="Book Antiqua" panose="02040602050305030304" pitchFamily="18" charset="0"/>
              </a:rPr>
              <a:t>scattered around the city – high priced and high rated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9152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78163-3C2B-47DE-903E-298339EFE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337" y="736652"/>
            <a:ext cx="8911687" cy="1280890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Book Antiqua" panose="02040602050305030304" pitchFamily="18" charset="0"/>
              </a:rPr>
              <a:t>Clustering – Other Utilities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F1728-BA51-4743-92E9-E24E2FFF6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47656"/>
            <a:ext cx="11091203" cy="3435691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Book Antiqua" panose="02040602050305030304" pitchFamily="18" charset="0"/>
              </a:rPr>
              <a:t>Can be utilized by restauranteur/hoteliers to analyse target audience and location of operation vis-à-vis cost parameters</a:t>
            </a:r>
          </a:p>
          <a:p>
            <a:r>
              <a:rPr lang="en-IN" sz="2400" dirty="0">
                <a:latin typeface="Book Antiqua" panose="02040602050305030304" pitchFamily="18" charset="0"/>
              </a:rPr>
              <a:t>Can be utilized by online aggregators to build up a good customer database by simply allowing the customer to browse venues in the city basis various search criteria like name or ratings or price.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817449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133</TotalTime>
  <Words>550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Book Antiqua</vt:lpstr>
      <vt:lpstr>Century Gothic</vt:lpstr>
      <vt:lpstr>Wingdings 3</vt:lpstr>
      <vt:lpstr>Wisp</vt:lpstr>
      <vt:lpstr>Kolkata – A Scope for Food Lovers and Businesses </vt:lpstr>
      <vt:lpstr>The Importance of Exploring Venues in the City</vt:lpstr>
      <vt:lpstr>Data Acquisition and Cleaning</vt:lpstr>
      <vt:lpstr>Venues – Indian restaurants dominate</vt:lpstr>
      <vt:lpstr>Ratings – Highest in the Posh Zone</vt:lpstr>
      <vt:lpstr>Price – Pays for Ratings ??</vt:lpstr>
      <vt:lpstr>Clustering Techniques</vt:lpstr>
      <vt:lpstr>Clustering – A Boon for Venue Selection</vt:lpstr>
      <vt:lpstr>Clustering – Other Utilities</vt:lpstr>
      <vt:lpstr>Conclusion and 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Kolkata - A Scope for Food Lovers and Businesses </dc:title>
  <dc:creator>Sayak Chakrabarti</dc:creator>
  <cp:lastModifiedBy>Sayak Chakrabarti</cp:lastModifiedBy>
  <cp:revision>16</cp:revision>
  <dcterms:created xsi:type="dcterms:W3CDTF">2020-04-17T05:45:09Z</dcterms:created>
  <dcterms:modified xsi:type="dcterms:W3CDTF">2020-04-17T07:58:16Z</dcterms:modified>
</cp:coreProperties>
</file>