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04E1-0F04-455C-A595-CFA67B65C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1FC95-3636-4D3B-95ED-B8465DACE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AC09-6FEA-4D3A-BD6C-D083B484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98E9F-8C3C-4F1D-8729-5DD49636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62995-4CD6-4A63-BBA1-0E74AAA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4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3653-3792-4545-BE61-3FEE1847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A6397-216D-47D1-B681-5149F9450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0200-87F0-43B9-BD7A-2A2EB65C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A4A5-5CB9-4EBC-9D60-094284EB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01FE-4E4B-466F-BB16-13977E47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5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EC5EF-2BFD-4F49-8429-E6F8C22A6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EB467-17A2-49FF-A3FD-3DFCC1C80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A7EC-F47B-4BB5-9DEA-F6BE02BE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5639-BEEA-4FA3-BBC2-FAED05DC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163E-7A58-44CF-B00D-492F5A12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3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A470-B02C-4A1C-AE94-E20397DB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2EFB-4728-43D5-8E6F-D1268F96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0740-229B-41D0-B15F-8460A5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A104-683F-4C1E-9AC0-CEB28B31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6DDF-DF44-44C3-8530-0CE9459C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32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DBE6-CEC0-4CD5-B51C-54032F85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DFC53-0F85-4BFC-ABE8-2F882944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C89F5-B5AD-4994-A0D1-D08D5608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E9DF7-1583-40C2-9814-4DE9D1E6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F997-4FE0-4E8A-9C42-9D55BA1F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1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148-A78A-4A61-95F6-305C9B96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C30D-17FC-491B-B803-A4628C28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1C69E-F175-4394-B74C-B299B9E28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51EB-F576-48C1-997F-CA33C67C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B9BC-5C71-4AFF-BC72-C845C81D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4F401-143F-4887-A37E-B7425457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7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36F5-4ED2-4224-B5D6-60F4EC57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BB84-B062-4019-AAD2-99900393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4E76B-7790-4F34-833E-E08ADCE51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25191-B29E-45B4-9EFB-5A4FC6FF8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6ECA-BE95-4E67-8DF8-4E85C1FB5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71E57-023E-4F79-9517-D8BF7354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A7D57-7FAC-49DF-806D-F37569AE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A2091-65B9-4796-872E-C360FA64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9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1236-074B-49D5-AB68-81AA9709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6E939-DFAF-45EF-95C9-D0F04E9B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364B7-B89F-4C54-9FC6-FED570CD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6B98A-FF54-4151-B70D-0D0D19F9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8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2CC52-0274-415F-BCD7-9EB37BED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31EBD-9F35-4FEE-A6CF-A0331A7B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71086-3029-43B9-953E-DCEB8001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99BA-2312-4941-B60A-6567B58A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D18A-419F-4A74-AFB7-4C5DEB9A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DCF00-E369-405E-A821-C3866A560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A8357-1CDC-40BA-8AA4-17FA5561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FDF0D-1E58-402B-8DF1-92566D60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67E20-529D-4E43-A305-E1F7DA2B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55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9444-7663-4AF2-9050-DA1F451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68AA7-E662-4D9D-9463-FAB4AFD0A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97AC6-3175-4B8D-BB3E-88C765F9F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2EDF-1F89-4661-816B-9A1CA717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E473-C82A-4E69-B79A-A112CF64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4737F-18A7-4153-91EE-BC9FC779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1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4ED07-FA1D-48D5-980B-86F30F9A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C454-DE6E-4C9D-AE2F-07B440AF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350B-47F7-4C8D-98B0-4B1B74EA6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BB31-533F-4643-9CE5-91B22965984D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9452-B9DD-4ABC-B204-8E7E5261A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155D-4B8C-4703-AF2D-DAB0E65A6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DC25-BA1D-4BAC-BC2F-F975D02D0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2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8817-F134-4114-9120-84668B514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51239-0AE5-4980-B93B-45030326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9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88DB-7CAC-43BB-9E8E-CAE4D455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D6B5-A175-45E4-915A-D4100DC6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Can be attached to multiple instances</a:t>
            </a:r>
          </a:p>
          <a:p>
            <a:r>
              <a:rPr lang="en-IN" dirty="0"/>
              <a:t>Segregated at region/VPC level</a:t>
            </a:r>
          </a:p>
          <a:p>
            <a:r>
              <a:rPr lang="en-IN" dirty="0"/>
              <a:t>Live outside EC2 </a:t>
            </a:r>
            <a:r>
              <a:rPr lang="en-IN" dirty="0">
                <a:sym typeface="Wingdings" panose="05000000000000000000" pitchFamily="2" charset="2"/>
              </a:rPr>
              <a:t> if traffic is blocked the EC2 cannot know it</a:t>
            </a:r>
          </a:p>
          <a:p>
            <a:r>
              <a:rPr lang="en-IN" dirty="0">
                <a:sym typeface="Wingdings" panose="05000000000000000000" pitchFamily="2" charset="2"/>
              </a:rPr>
              <a:t>Good to maintain one dedicated separate security group for SSH</a:t>
            </a:r>
          </a:p>
          <a:p>
            <a:r>
              <a:rPr lang="en-IN" dirty="0">
                <a:sym typeface="Wingdings" panose="05000000000000000000" pitchFamily="2" charset="2"/>
              </a:rPr>
              <a:t>If application is not accessible because of timed out then it is security group issue</a:t>
            </a:r>
          </a:p>
          <a:p>
            <a:r>
              <a:rPr lang="en-IN" dirty="0">
                <a:sym typeface="Wingdings" panose="05000000000000000000" pitchFamily="2" charset="2"/>
              </a:rPr>
              <a:t>If application gives connection refused then something went wrong with application launch</a:t>
            </a:r>
          </a:p>
          <a:p>
            <a:r>
              <a:rPr lang="en-IN" dirty="0">
                <a:sym typeface="Wingdings" panose="05000000000000000000" pitchFamily="2" charset="2"/>
              </a:rPr>
              <a:t>All inbound traffic is blocked and all outbound traffic is allowed by default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05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56FC-B22D-4197-AE7F-0C661F11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Referencing security groups from other security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89548-89F8-4770-91CF-2480BE0F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09" y="2145788"/>
            <a:ext cx="9561534" cy="38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4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4A9-1813-4766-8679-A7B98783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vs Private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3152-3D5D-47B9-8117-B97884CD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IPv4 </a:t>
            </a:r>
            <a:r>
              <a:rPr lang="en-IN" dirty="0">
                <a:sym typeface="Wingdings" panose="05000000000000000000" pitchFamily="2" charset="2"/>
              </a:rPr>
              <a:t> four numbers with 3 dots :p</a:t>
            </a:r>
          </a:p>
          <a:p>
            <a:r>
              <a:rPr lang="en-IN" dirty="0">
                <a:sym typeface="Wingdings" panose="05000000000000000000" pitchFamily="2" charset="2"/>
              </a:rPr>
              <a:t>Each block/number can have something between 0-255</a:t>
            </a:r>
          </a:p>
          <a:p>
            <a:r>
              <a:rPr lang="en-IN" dirty="0">
                <a:sym typeface="Wingdings" panose="05000000000000000000" pitchFamily="2" charset="2"/>
              </a:rPr>
              <a:t>IPv6  </a:t>
            </a:r>
            <a:r>
              <a:rPr lang="en-IN" dirty="0"/>
              <a:t>2001:0db8:85a3:0000:0000:8a2e:0370:7334</a:t>
            </a:r>
          </a:p>
          <a:p>
            <a:r>
              <a:rPr lang="en-IN" dirty="0"/>
              <a:t>Public IP </a:t>
            </a:r>
            <a:r>
              <a:rPr lang="en-IN" dirty="0">
                <a:sym typeface="Wingdings" panose="05000000000000000000" pitchFamily="2" charset="2"/>
              </a:rPr>
              <a:t> used to identify a machine in internet</a:t>
            </a:r>
          </a:p>
          <a:p>
            <a:r>
              <a:rPr lang="en-IN" dirty="0">
                <a:sym typeface="Wingdings" panose="05000000000000000000" pitchFamily="2" charset="2"/>
              </a:rPr>
              <a:t>Must be unique across the globe</a:t>
            </a:r>
          </a:p>
          <a:p>
            <a:r>
              <a:rPr lang="en-IN" dirty="0">
                <a:sym typeface="Wingdings" panose="05000000000000000000" pitchFamily="2" charset="2"/>
              </a:rPr>
              <a:t>Private IP  can be identified inside private network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Unique in that private network but two different private networks can have same IPs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Machines can connect to internet using internet gateway (a proxy)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Only specified range can be used for Private IP</a:t>
            </a:r>
          </a:p>
        </p:txBody>
      </p:sp>
    </p:spTree>
    <p:extLst>
      <p:ext uri="{BB962C8B-B14F-4D97-AF65-F5344CB8AC3E}">
        <p14:creationId xmlns:p14="http://schemas.microsoft.com/office/powerpoint/2010/main" val="16573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B8480-5FE9-4A24-8266-631978FC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71562"/>
            <a:ext cx="110299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8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55F5-A98A-4F94-9EA8-D6AB6D85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Elastic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8AB7-C474-4014-A7FA-B902F9DC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Fixed public IP for EC2 Instance</a:t>
            </a:r>
          </a:p>
          <a:p>
            <a:r>
              <a:rPr lang="en-IN" dirty="0"/>
              <a:t>Public IPv4 and we own it as long as we don’t delete it</a:t>
            </a:r>
          </a:p>
          <a:p>
            <a:r>
              <a:rPr lang="en-IN" dirty="0"/>
              <a:t>Can be attached to one instance at a time</a:t>
            </a:r>
          </a:p>
          <a:p>
            <a:r>
              <a:rPr lang="en-IN" dirty="0"/>
              <a:t>Mask the failure of an instance by rapidly remapping the address to another instance in your account.</a:t>
            </a:r>
          </a:p>
          <a:p>
            <a:r>
              <a:rPr lang="en-IN" dirty="0"/>
              <a:t>By default we can have only 5 elastic </a:t>
            </a:r>
            <a:r>
              <a:rPr lang="en-IN" dirty="0" err="1"/>
              <a:t>Ips</a:t>
            </a:r>
            <a:r>
              <a:rPr lang="en-IN" dirty="0"/>
              <a:t> per account. We can increase the number by following up with support.</a:t>
            </a:r>
          </a:p>
          <a:p>
            <a:r>
              <a:rPr lang="en-IN" dirty="0"/>
              <a:t>Try avoid using Elastic IP as it reflect poor architectural decisions.</a:t>
            </a:r>
          </a:p>
          <a:p>
            <a:r>
              <a:rPr lang="en-IN" dirty="0"/>
              <a:t>Use a random public IP and attach a DNS to it or use ELB where in we don’t have to use public IP at all</a:t>
            </a:r>
          </a:p>
        </p:txBody>
      </p:sp>
    </p:spTree>
    <p:extLst>
      <p:ext uri="{BB962C8B-B14F-4D97-AF65-F5344CB8AC3E}">
        <p14:creationId xmlns:p14="http://schemas.microsoft.com/office/powerpoint/2010/main" val="426946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FF9D-8DAD-48AC-B39E-C6154EBA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5060-06BA-4B27-8BD8-67CA3E76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 Demand Instances : Short workload, predictable pricing</a:t>
            </a:r>
          </a:p>
          <a:p>
            <a:r>
              <a:rPr lang="en-IN" dirty="0"/>
              <a:t>Reserved Instances : Long workloads(&gt;=1 year)</a:t>
            </a:r>
          </a:p>
          <a:p>
            <a:r>
              <a:rPr lang="en-IN" dirty="0"/>
              <a:t>Convertible Reserved Instances : Long workloads with flexible instances</a:t>
            </a:r>
          </a:p>
          <a:p>
            <a:r>
              <a:rPr lang="en-IN" dirty="0"/>
              <a:t>Scheduled Reserved Instances : Launch within time window we reserve</a:t>
            </a:r>
          </a:p>
          <a:p>
            <a:r>
              <a:rPr lang="en-IN" dirty="0"/>
              <a:t>Spot Instances : Short workloads, for cheap, can lose instances.</a:t>
            </a:r>
          </a:p>
          <a:p>
            <a:r>
              <a:rPr lang="en-IN" dirty="0"/>
              <a:t>Dedicated Instances : No other customers will share our hardware</a:t>
            </a:r>
          </a:p>
          <a:p>
            <a:r>
              <a:rPr lang="en-IN" dirty="0"/>
              <a:t>Dedicated Hosts : Book an entire physical server, control instance placement.</a:t>
            </a:r>
          </a:p>
        </p:txBody>
      </p:sp>
    </p:spTree>
    <p:extLst>
      <p:ext uri="{BB962C8B-B14F-4D97-AF65-F5344CB8AC3E}">
        <p14:creationId xmlns:p14="http://schemas.microsoft.com/office/powerpoint/2010/main" val="107334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8476-BE34-428D-A476-EC693EF4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On Demand </a:t>
            </a:r>
            <a:r>
              <a:rPr lang="en-IN" dirty="0">
                <a:sym typeface="Wingdings" panose="05000000000000000000" pitchFamily="2" charset="2"/>
              </a:rPr>
              <a:t> amazing to use with autoscaling </a:t>
            </a:r>
          </a:p>
          <a:p>
            <a:r>
              <a:rPr lang="en-IN" dirty="0">
                <a:sym typeface="Wingdings" panose="05000000000000000000" pitchFamily="2" charset="2"/>
              </a:rPr>
              <a:t>Reserved  75% discount on On-Demand, Pay upfront for what you use with long term commitment  recommended for steady state usage like having database</a:t>
            </a:r>
          </a:p>
          <a:p>
            <a:r>
              <a:rPr lang="en-IN" dirty="0">
                <a:sym typeface="Wingdings" panose="05000000000000000000" pitchFamily="2" charset="2"/>
              </a:rPr>
              <a:t>Convertible Reserved Instance  54% discount, Instance type can be changed</a:t>
            </a:r>
          </a:p>
          <a:p>
            <a:r>
              <a:rPr lang="en-IN" dirty="0">
                <a:sym typeface="Wingdings" panose="05000000000000000000" pitchFamily="2" charset="2"/>
              </a:rPr>
              <a:t>Scheduled Reserved Instances  dry runs, prod runs, test runs etc</a:t>
            </a:r>
          </a:p>
          <a:p>
            <a:r>
              <a:rPr lang="en-IN" dirty="0">
                <a:sym typeface="Wingdings" panose="05000000000000000000" pitchFamily="2" charset="2"/>
              </a:rPr>
              <a:t>Spot Instances  </a:t>
            </a:r>
            <a:r>
              <a:rPr lang="en-IN" dirty="0" err="1">
                <a:sym typeface="Wingdings" panose="05000000000000000000" pitchFamily="2" charset="2"/>
              </a:rPr>
              <a:t>upto</a:t>
            </a:r>
            <a:r>
              <a:rPr lang="en-IN" dirty="0">
                <a:sym typeface="Wingdings" panose="05000000000000000000" pitchFamily="2" charset="2"/>
              </a:rPr>
              <a:t> 90% discount compared to on demand, bid a price and get the instance as long as it’s price is under the bid price, when we get bid value more we lose instance.</a:t>
            </a:r>
          </a:p>
          <a:p>
            <a:pPr lvl="1"/>
            <a:r>
              <a:rPr lang="en-IN" dirty="0"/>
              <a:t>We have 2 min notification warning when bid price goes up</a:t>
            </a:r>
          </a:p>
          <a:p>
            <a:pPr lvl="1"/>
            <a:r>
              <a:rPr lang="en-IN" dirty="0"/>
              <a:t>Used for batch jobs, Big Data Analysis or workloads that are resilient to failures</a:t>
            </a:r>
          </a:p>
          <a:p>
            <a:pPr lvl="1"/>
            <a:r>
              <a:rPr lang="en-IN" dirty="0"/>
              <a:t>Not for critical jobs</a:t>
            </a:r>
          </a:p>
          <a:p>
            <a:r>
              <a:rPr lang="en-IN" dirty="0"/>
              <a:t>Dedicated hosts </a:t>
            </a:r>
            <a:r>
              <a:rPr lang="en-IN" dirty="0">
                <a:sym typeface="Wingdings" panose="05000000000000000000" pitchFamily="2" charset="2"/>
              </a:rPr>
              <a:t> more expensive, useful for software that have complicated licensing model (BYOL)</a:t>
            </a:r>
          </a:p>
          <a:p>
            <a:r>
              <a:rPr lang="en-IN" dirty="0">
                <a:sym typeface="Wingdings" panose="05000000000000000000" pitchFamily="2" charset="2"/>
              </a:rPr>
              <a:t>Dedicated Instances  hardware is not permanent when we stop and start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04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4CFC-EF63-4A41-8E71-A6FEF82D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Instance Types </a:t>
            </a:r>
            <a:r>
              <a:rPr lang="en-IN" dirty="0">
                <a:sym typeface="Wingdings" panose="05000000000000000000" pitchFamily="2" charset="2"/>
              </a:rPr>
              <a:t> Main 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736B-C18D-48C3-B7B0-23184C90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R </a:t>
            </a:r>
            <a:r>
              <a:rPr lang="en-IN" dirty="0">
                <a:sym typeface="Wingdings" panose="05000000000000000000" pitchFamily="2" charset="2"/>
              </a:rPr>
              <a:t> applications that needs a lot of RAM  In memory caches, In memory databases</a:t>
            </a:r>
          </a:p>
          <a:p>
            <a:r>
              <a:rPr lang="en-IN" dirty="0">
                <a:sym typeface="Wingdings" panose="05000000000000000000" pitchFamily="2" charset="2"/>
              </a:rPr>
              <a:t>C compute applications that needs good CPU  compute/databases</a:t>
            </a:r>
          </a:p>
          <a:p>
            <a:r>
              <a:rPr lang="en-IN" dirty="0">
                <a:sym typeface="Wingdings" panose="05000000000000000000" pitchFamily="2" charset="2"/>
              </a:rPr>
              <a:t>M : Applications that are balanced  medium may be  general/ web app</a:t>
            </a:r>
          </a:p>
          <a:p>
            <a:r>
              <a:rPr lang="en-IN" dirty="0">
                <a:sym typeface="Wingdings" panose="05000000000000000000" pitchFamily="2" charset="2"/>
              </a:rPr>
              <a:t>I : Applications that need good local I/O (instance storage)  databases</a:t>
            </a:r>
          </a:p>
          <a:p>
            <a:r>
              <a:rPr lang="en-IN" dirty="0">
                <a:sym typeface="Wingdings" panose="05000000000000000000" pitchFamily="2" charset="2"/>
              </a:rPr>
              <a:t>G: Apps that need a GPU  video rendering / Machine Learning</a:t>
            </a:r>
          </a:p>
          <a:p>
            <a:r>
              <a:rPr lang="en-IN" dirty="0">
                <a:sym typeface="Wingdings" panose="05000000000000000000" pitchFamily="2" charset="2"/>
              </a:rPr>
              <a:t>T2/T3 : Burstable instances (up to a capacity)</a:t>
            </a:r>
          </a:p>
          <a:p>
            <a:r>
              <a:rPr lang="en-IN" dirty="0">
                <a:sym typeface="Wingdings" panose="05000000000000000000" pitchFamily="2" charset="2"/>
              </a:rPr>
              <a:t>T2/T3: unlimited  unlimited burst</a:t>
            </a:r>
          </a:p>
        </p:txBody>
      </p:sp>
    </p:spTree>
    <p:extLst>
      <p:ext uri="{BB962C8B-B14F-4D97-AF65-F5344CB8AC3E}">
        <p14:creationId xmlns:p14="http://schemas.microsoft.com/office/powerpoint/2010/main" val="23531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6FB9-EF0B-44F2-A828-0A2CE3FE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Burstable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7EF5-D9CC-476A-99FD-1A4750BD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During a spike in your load your CPU can boost as burst is activated.</a:t>
            </a:r>
          </a:p>
          <a:p>
            <a:r>
              <a:rPr lang="en-IN" dirty="0"/>
              <a:t>If the machine bursts, it utilizes burst credits</a:t>
            </a:r>
          </a:p>
          <a:p>
            <a:r>
              <a:rPr lang="en-IN" dirty="0"/>
              <a:t>If all credits are gone, CPU becomes bad</a:t>
            </a:r>
          </a:p>
          <a:p>
            <a:r>
              <a:rPr lang="en-IN" dirty="0"/>
              <a:t>If machine stops bursting credits are accumulated over time</a:t>
            </a:r>
          </a:p>
          <a:p>
            <a:r>
              <a:rPr lang="en-IN" dirty="0"/>
              <a:t>If your instance consistently runs low on credit, you need to move to a different kind of non-burstable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81393-850A-4E59-8B55-2250F825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4759057"/>
            <a:ext cx="6467474" cy="20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29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76C5D6-3A4A-409C-A1BF-E8EFDE4C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" y="657224"/>
            <a:ext cx="12048235" cy="56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BBC-31D9-4254-BA1E-049CA1D3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7329E-48FB-46FC-AB01-623511A7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6" y="2580361"/>
            <a:ext cx="10449190" cy="39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5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E4C5-DF97-4692-B0E2-F07981BB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T2/T3 Unlimited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D396-402E-4520-82EA-B53D2B51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Nov 2K17 : possible to have unlimited credits</a:t>
            </a:r>
          </a:p>
          <a:p>
            <a:r>
              <a:rPr lang="en-IN" dirty="0"/>
              <a:t>Pay extra money if we go over credit balance but we don’t lose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6810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F253-E636-4816-88F8-7CF6FF09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F9FF-CBB0-4A66-9C84-148C714B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Base images are many</a:t>
            </a:r>
          </a:p>
          <a:p>
            <a:r>
              <a:rPr lang="en-IN" dirty="0"/>
              <a:t>These images can be customised at runtime using EC2 </a:t>
            </a:r>
            <a:r>
              <a:rPr lang="en-IN" dirty="0" err="1"/>
              <a:t>userdata</a:t>
            </a:r>
            <a:endParaRPr lang="en-IN" dirty="0"/>
          </a:p>
          <a:p>
            <a:r>
              <a:rPr lang="en-IN" dirty="0"/>
              <a:t>We can create our own AMI for windows and </a:t>
            </a:r>
            <a:r>
              <a:rPr lang="en-IN" dirty="0" err="1"/>
              <a:t>linux</a:t>
            </a:r>
            <a:endParaRPr lang="en-IN" dirty="0"/>
          </a:p>
          <a:p>
            <a:pPr lvl="1"/>
            <a:r>
              <a:rPr lang="en-IN" dirty="0"/>
              <a:t>Pre installed packages</a:t>
            </a:r>
          </a:p>
          <a:p>
            <a:pPr lvl="1"/>
            <a:r>
              <a:rPr lang="en-IN" dirty="0"/>
              <a:t>Faster boot time </a:t>
            </a:r>
          </a:p>
          <a:p>
            <a:pPr lvl="1"/>
            <a:r>
              <a:rPr lang="en-IN" dirty="0"/>
              <a:t>Machine comes configured with monitoring</a:t>
            </a:r>
          </a:p>
          <a:p>
            <a:pPr lvl="1"/>
            <a:r>
              <a:rPr lang="en-IN" dirty="0"/>
              <a:t>Security concerns – control over machines in the network</a:t>
            </a:r>
          </a:p>
          <a:p>
            <a:pPr lvl="1"/>
            <a:r>
              <a:rPr lang="en-IN" dirty="0"/>
              <a:t>Control over </a:t>
            </a:r>
            <a:r>
              <a:rPr lang="en-IN" dirty="0" err="1"/>
              <a:t>maintanence</a:t>
            </a:r>
            <a:r>
              <a:rPr lang="en-IN" dirty="0"/>
              <a:t> and updates of AMI’s over time</a:t>
            </a:r>
          </a:p>
          <a:p>
            <a:pPr lvl="1"/>
            <a:r>
              <a:rPr lang="en-IN" dirty="0"/>
              <a:t>Active Directory Integration out of the box</a:t>
            </a:r>
          </a:p>
          <a:p>
            <a:pPr lvl="1"/>
            <a:r>
              <a:rPr lang="en-IN" dirty="0"/>
              <a:t>Installing an app ahead of time</a:t>
            </a:r>
          </a:p>
          <a:p>
            <a:pPr lvl="1"/>
            <a:r>
              <a:rPr lang="en-IN" dirty="0"/>
              <a:t>Use other’s AMI that is optimised for some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7635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AEFC-2919-4496-AD6A-400E3EBD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E47D-B8AB-4ADF-8B78-B994A040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65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0223-814A-440D-9596-4360D1FE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E4A6-2FFF-4984-85EA-4873F4A2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1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37FE-26D0-499B-B394-0DB51CA8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Placement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92B8-28FA-4681-AB56-A54DC4FB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we might want control over the EC2 instance placement strategy</a:t>
            </a:r>
          </a:p>
          <a:p>
            <a:r>
              <a:rPr lang="en-IN" dirty="0"/>
              <a:t>That strategy can be defined using placement groups</a:t>
            </a:r>
          </a:p>
          <a:p>
            <a:r>
              <a:rPr lang="en-IN" dirty="0"/>
              <a:t>When you create a placement you specify one of the following strategies for the group:</a:t>
            </a:r>
          </a:p>
          <a:p>
            <a:pPr lvl="1"/>
            <a:r>
              <a:rPr lang="en-IN" dirty="0"/>
              <a:t>Cluster </a:t>
            </a:r>
            <a:r>
              <a:rPr lang="en-IN" dirty="0">
                <a:sym typeface="Wingdings" panose="05000000000000000000" pitchFamily="2" charset="2"/>
              </a:rPr>
              <a:t> cluster instances into a low latency group in a single availability zone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Spread  spreads instances across underlying hardware (max 7 instances per group per AZ)</a:t>
            </a:r>
          </a:p>
          <a:p>
            <a:r>
              <a:rPr lang="en-IN" dirty="0">
                <a:sym typeface="Wingdings" panose="05000000000000000000" pitchFamily="2" charset="2"/>
              </a:rPr>
              <a:t>Not Applicable to T2 instances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96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7741-4081-4853-9EAB-91E39E8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271BC-C81B-45C3-959F-5DC010B8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228850"/>
            <a:ext cx="90773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9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7704-3D15-479F-8239-C3331627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7B58-EB67-406C-BF8B-95F53C35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EC2 are on same hardware</a:t>
            </a:r>
          </a:p>
          <a:p>
            <a:r>
              <a:rPr lang="en-IN" dirty="0"/>
              <a:t>In same AZ</a:t>
            </a:r>
          </a:p>
          <a:p>
            <a:r>
              <a:rPr lang="en-IN" dirty="0"/>
              <a:t>Low latency</a:t>
            </a:r>
          </a:p>
          <a:p>
            <a:r>
              <a:rPr lang="en-IN" dirty="0"/>
              <a:t>Great network (10Gbps bandwidth between instances)</a:t>
            </a:r>
          </a:p>
          <a:p>
            <a:r>
              <a:rPr lang="en-IN" dirty="0"/>
              <a:t>If the rack fails all instances fail at the same time</a:t>
            </a:r>
          </a:p>
          <a:p>
            <a:r>
              <a:rPr lang="en-IN" dirty="0"/>
              <a:t>Use case : Big Data job that needs to complete fast</a:t>
            </a:r>
          </a:p>
          <a:p>
            <a:r>
              <a:rPr lang="en-IN" dirty="0"/>
              <a:t>Application that needs extremely low latency and high network throughput</a:t>
            </a:r>
          </a:p>
        </p:txBody>
      </p:sp>
    </p:spTree>
    <p:extLst>
      <p:ext uri="{BB962C8B-B14F-4D97-AF65-F5344CB8AC3E}">
        <p14:creationId xmlns:p14="http://schemas.microsoft.com/office/powerpoint/2010/main" val="2623082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00CE-4901-4622-99EA-6265EADF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Spread strategy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CFAE18-E62F-455A-817B-EC3B92B3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801" y="1825625"/>
            <a:ext cx="58383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9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04EE-698E-4FE1-A9F5-C93A3164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BFFC-ABF4-42C4-99CC-1E6ECA86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Span across multiple AZ</a:t>
            </a:r>
          </a:p>
          <a:p>
            <a:r>
              <a:rPr lang="en-IN" dirty="0"/>
              <a:t>Reduced risk of simultaneous failure</a:t>
            </a:r>
          </a:p>
          <a:p>
            <a:r>
              <a:rPr lang="en-IN" dirty="0"/>
              <a:t>EC2 instances are on different physical hardware</a:t>
            </a:r>
          </a:p>
          <a:p>
            <a:r>
              <a:rPr lang="en-IN" dirty="0"/>
              <a:t>Limited to 7 instances per AZ per placement group</a:t>
            </a:r>
          </a:p>
          <a:p>
            <a:r>
              <a:rPr lang="en-IN" dirty="0"/>
              <a:t>Use case </a:t>
            </a:r>
            <a:r>
              <a:rPr lang="en-IN" dirty="0">
                <a:sym typeface="Wingdings" panose="05000000000000000000" pitchFamily="2" charset="2"/>
              </a:rPr>
              <a:t> Application that needs high availability</a:t>
            </a:r>
          </a:p>
          <a:p>
            <a:pPr lvl="1"/>
            <a:r>
              <a:rPr lang="en-IN" dirty="0"/>
              <a:t>Cassandra cluster, Kafka Cluster, Web application that </a:t>
            </a:r>
            <a:r>
              <a:rPr lang="en-IN"/>
              <a:t>is distributed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609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8AF-B036-46A4-A77D-1EA5701C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A4F4-62A0-4364-B850-890C7DCD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EC2 instances are billed by the second, t2.micro is free tier (certain hours per month)</a:t>
            </a:r>
          </a:p>
          <a:p>
            <a:r>
              <a:rPr lang="en-IN" dirty="0"/>
              <a:t>On Linux/Mac/ windows we can use SSH, in windows we can use Putty</a:t>
            </a:r>
          </a:p>
          <a:p>
            <a:r>
              <a:rPr lang="en-IN" dirty="0"/>
              <a:t>SSH is on port 22, lock down the security group to your IP</a:t>
            </a:r>
          </a:p>
          <a:p>
            <a:r>
              <a:rPr lang="en-IN" dirty="0"/>
              <a:t>Timeout issues </a:t>
            </a:r>
            <a:r>
              <a:rPr lang="en-IN" dirty="0">
                <a:sym typeface="Wingdings" panose="05000000000000000000" pitchFamily="2" charset="2"/>
              </a:rPr>
              <a:t> security group issue</a:t>
            </a:r>
          </a:p>
          <a:p>
            <a:r>
              <a:rPr lang="en-IN" dirty="0">
                <a:sym typeface="Wingdings" panose="05000000000000000000" pitchFamily="2" charset="2"/>
              </a:rPr>
              <a:t>Permission issues on SSH key  run </a:t>
            </a:r>
            <a:r>
              <a:rPr lang="en-IN" dirty="0" err="1">
                <a:sym typeface="Wingdings" panose="05000000000000000000" pitchFamily="2" charset="2"/>
              </a:rPr>
              <a:t>chmod</a:t>
            </a:r>
            <a:r>
              <a:rPr lang="en-IN" dirty="0">
                <a:sym typeface="Wingdings" panose="05000000000000000000" pitchFamily="2" charset="2"/>
              </a:rPr>
              <a:t> 400 on key</a:t>
            </a:r>
          </a:p>
          <a:p>
            <a:r>
              <a:rPr lang="en-IN" dirty="0">
                <a:sym typeface="Wingdings" panose="05000000000000000000" pitchFamily="2" charset="2"/>
              </a:rPr>
              <a:t>Security groups can reference other security groups instead of IP ranges </a:t>
            </a:r>
          </a:p>
          <a:p>
            <a:r>
              <a:rPr lang="en-IN" dirty="0">
                <a:sym typeface="Wingdings" panose="05000000000000000000" pitchFamily="2" charset="2"/>
              </a:rPr>
              <a:t>Public IP, Private IP , Elastic IP</a:t>
            </a:r>
          </a:p>
          <a:p>
            <a:r>
              <a:rPr lang="en-IN" dirty="0"/>
              <a:t>We can customize EC2 instance at boot time using EC2 user data</a:t>
            </a:r>
          </a:p>
        </p:txBody>
      </p:sp>
    </p:spTree>
    <p:extLst>
      <p:ext uri="{BB962C8B-B14F-4D97-AF65-F5344CB8AC3E}">
        <p14:creationId xmlns:p14="http://schemas.microsoft.com/office/powerpoint/2010/main" val="421963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22E-F324-44AE-93A5-9807ED24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Account for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0524-01D2-4B88-B5DB-89B02B3A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What’s in the free quota</a:t>
            </a:r>
          </a:p>
          <a:p>
            <a:r>
              <a:rPr lang="en-IN" dirty="0">
                <a:hlinkClick r:id="rId2"/>
              </a:rPr>
              <a:t>https://aws.amazon.com/free/</a:t>
            </a:r>
            <a:endParaRPr lang="en-IN" dirty="0"/>
          </a:p>
          <a:p>
            <a:r>
              <a:rPr lang="en-IN" dirty="0"/>
              <a:t>Sign up process –credit card and phone info</a:t>
            </a:r>
          </a:p>
          <a:p>
            <a:r>
              <a:rPr lang="en-IN" dirty="0"/>
              <a:t>My billing dashboard </a:t>
            </a:r>
            <a:r>
              <a:rPr lang="en-IN" dirty="0">
                <a:sym typeface="Wingdings" panose="05000000000000000000" pitchFamily="2" charset="2"/>
              </a:rPr>
              <a:t> restrict billing before we proceed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90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34A7-A643-4D3B-BBFD-26F4CE62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65C0-C60B-4CEB-BCC7-6B6B3D7B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 the 4 EC2 launch modes:</a:t>
            </a:r>
          </a:p>
          <a:p>
            <a:pPr lvl="1"/>
            <a:r>
              <a:rPr lang="en-IN" dirty="0"/>
              <a:t>On Demand</a:t>
            </a:r>
          </a:p>
          <a:p>
            <a:pPr lvl="1"/>
            <a:r>
              <a:rPr lang="en-IN" dirty="0"/>
              <a:t>Reserved</a:t>
            </a:r>
          </a:p>
          <a:p>
            <a:pPr lvl="1"/>
            <a:r>
              <a:rPr lang="en-IN" dirty="0"/>
              <a:t>Spot instances</a:t>
            </a:r>
          </a:p>
          <a:p>
            <a:pPr lvl="1"/>
            <a:r>
              <a:rPr lang="en-IN" dirty="0"/>
              <a:t>Dedicated Hosts</a:t>
            </a:r>
          </a:p>
          <a:p>
            <a:r>
              <a:rPr lang="en-IN" dirty="0"/>
              <a:t>Know basic instance types </a:t>
            </a:r>
            <a:r>
              <a:rPr lang="en-IN" dirty="0">
                <a:sym typeface="Wingdings" panose="05000000000000000000" pitchFamily="2" charset="2"/>
              </a:rPr>
              <a:t> R,C,M, I, G, T2/T3</a:t>
            </a:r>
          </a:p>
          <a:p>
            <a:r>
              <a:rPr lang="en-IN" dirty="0">
                <a:sym typeface="Wingdings" panose="05000000000000000000" pitchFamily="2" charset="2"/>
              </a:rPr>
              <a:t>We can create AMIs to pre-install software on your EC2  faster boot</a:t>
            </a:r>
          </a:p>
          <a:p>
            <a:r>
              <a:rPr lang="en-IN" dirty="0">
                <a:sym typeface="Wingdings" panose="05000000000000000000" pitchFamily="2" charset="2"/>
              </a:rPr>
              <a:t>AMI can be copied across regions and accounts</a:t>
            </a:r>
          </a:p>
          <a:p>
            <a:r>
              <a:rPr lang="en-IN" dirty="0">
                <a:sym typeface="Wingdings" panose="05000000000000000000" pitchFamily="2" charset="2"/>
              </a:rPr>
              <a:t>EC2 Instances can be started in placement groups: cluster and spread</a:t>
            </a:r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9063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A9F-FE4A-492C-AA85-4DCC815E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&amp; 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AA7D1-ABAA-42E3-B84E-11EF44E6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Scalability means that an application / system can handle greater loads by adapting</a:t>
            </a:r>
          </a:p>
          <a:p>
            <a:r>
              <a:rPr lang="en-IN" dirty="0"/>
              <a:t>Vertical Scalability </a:t>
            </a:r>
            <a:r>
              <a:rPr lang="en-IN" dirty="0">
                <a:sym typeface="Wingdings" panose="05000000000000000000" pitchFamily="2" charset="2"/>
              </a:rPr>
              <a:t> increasing size of the instance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Our application runs on t2.micro scaling it vertically is making it t2.large etc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Vertical Scaling is very common for non distributed systems such as a database.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RDS, Elastic Cache are services that can scale vertically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There’s a hardware limit on till which point we can scale vertically</a:t>
            </a:r>
            <a:endParaRPr lang="en-IN" dirty="0"/>
          </a:p>
          <a:p>
            <a:r>
              <a:rPr lang="en-IN" dirty="0"/>
              <a:t>Horizontal Scalability (elasticity)</a:t>
            </a:r>
          </a:p>
          <a:p>
            <a:r>
              <a:rPr lang="en-IN" dirty="0"/>
              <a:t>Scalability and high availability are linked but different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322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5B53-9677-4FB8-8DC3-03C411AF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5294-5962-46AA-9C14-AA8EF2A9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Implies distributed systems</a:t>
            </a:r>
          </a:p>
          <a:p>
            <a:r>
              <a:rPr lang="en-IN" dirty="0"/>
              <a:t>Very common for web applications / modern applications</a:t>
            </a:r>
          </a:p>
          <a:p>
            <a:r>
              <a:rPr lang="en-IN" dirty="0"/>
              <a:t>Easy to horizontally scale</a:t>
            </a:r>
          </a:p>
          <a:p>
            <a:r>
              <a:rPr lang="en-IN" dirty="0"/>
              <a:t>High </a:t>
            </a:r>
            <a:r>
              <a:rPr lang="en-IN" dirty="0" err="1"/>
              <a:t>Avaliability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Running our application /system in at least 2 data </a:t>
            </a:r>
            <a:r>
              <a:rPr lang="en-IN" dirty="0" err="1"/>
              <a:t>centers</a:t>
            </a:r>
            <a:r>
              <a:rPr lang="en-IN" dirty="0"/>
              <a:t> (</a:t>
            </a:r>
            <a:r>
              <a:rPr lang="en-IN" dirty="0" err="1"/>
              <a:t>Azs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Goes hand in hand with horizontal scaling but there’s a difference</a:t>
            </a:r>
          </a:p>
          <a:p>
            <a:pPr lvl="1"/>
            <a:r>
              <a:rPr lang="en-IN" dirty="0"/>
              <a:t>Goal is to survive data </a:t>
            </a:r>
            <a:r>
              <a:rPr lang="en-IN" dirty="0" err="1"/>
              <a:t>center</a:t>
            </a:r>
            <a:r>
              <a:rPr lang="en-IN" dirty="0"/>
              <a:t> loss</a:t>
            </a:r>
          </a:p>
          <a:p>
            <a:pPr lvl="1"/>
            <a:r>
              <a:rPr lang="en-IN" dirty="0"/>
              <a:t>High availability can be active(web app runs in multi AZ working at the same time) and passive(RDS multi AZ)</a:t>
            </a:r>
          </a:p>
        </p:txBody>
      </p:sp>
    </p:spTree>
    <p:extLst>
      <p:ext uri="{BB962C8B-B14F-4D97-AF65-F5344CB8AC3E}">
        <p14:creationId xmlns:p14="http://schemas.microsoft.com/office/powerpoint/2010/main" val="3090671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17F0-FEF9-49F7-A17F-CE942FE9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 and scalability for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EB99-BA33-44FA-9F80-B80AA80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Vertical Scaling </a:t>
            </a:r>
            <a:r>
              <a:rPr lang="en-IN" dirty="0">
                <a:sym typeface="Wingdings" panose="05000000000000000000" pitchFamily="2" charset="2"/>
              </a:rPr>
              <a:t> Increase instance size (up/down)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From T2.nano  0.5G of RAM, 1 vCPU (smallest in AWS)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To u-12tb1.metal  12.3 TB or RAM, 448 vCPUs</a:t>
            </a:r>
          </a:p>
          <a:p>
            <a:r>
              <a:rPr lang="en-IN" dirty="0"/>
              <a:t>Horizontal Scaling </a:t>
            </a:r>
            <a:r>
              <a:rPr lang="en-IN" dirty="0">
                <a:sym typeface="Wingdings" panose="05000000000000000000" pitchFamily="2" charset="2"/>
              </a:rPr>
              <a:t> Increase number of instances (scale out/in)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Used for Auto scaling groups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Used for Load balancers</a:t>
            </a:r>
          </a:p>
          <a:p>
            <a:r>
              <a:rPr lang="en-IN" dirty="0">
                <a:sym typeface="Wingdings" panose="05000000000000000000" pitchFamily="2" charset="2"/>
              </a:rPr>
              <a:t>High Availability  Run instances for the same application across Multi AZ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Auto Scaling Group multi AZ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Load Balancer multi AZ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42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ED41-9060-4BF4-8BF4-7D25408A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6EEA-1D33-461B-843C-CC9E268F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Servers that forward internet traffic to multiple servers (EC2 Instances) downstream</a:t>
            </a:r>
          </a:p>
          <a:p>
            <a:r>
              <a:rPr lang="en-IN" dirty="0"/>
              <a:t>Spread load across multiple downstream instances</a:t>
            </a:r>
          </a:p>
          <a:p>
            <a:r>
              <a:rPr lang="en-IN" dirty="0"/>
              <a:t>Expose a single point  of access (DNS) to your application</a:t>
            </a:r>
          </a:p>
          <a:p>
            <a:r>
              <a:rPr lang="en-IN" dirty="0"/>
              <a:t>Seamlessly handle failures of downstream instances</a:t>
            </a:r>
          </a:p>
          <a:p>
            <a:r>
              <a:rPr lang="en-IN" dirty="0"/>
              <a:t>Do regular health checks on your instances</a:t>
            </a:r>
          </a:p>
          <a:p>
            <a:r>
              <a:rPr lang="en-IN" dirty="0"/>
              <a:t>Provide SSL termination (HTTPS) for your websites</a:t>
            </a:r>
          </a:p>
          <a:p>
            <a:r>
              <a:rPr lang="en-IN" dirty="0"/>
              <a:t>Enforce stickiness with cookies</a:t>
            </a:r>
          </a:p>
          <a:p>
            <a:r>
              <a:rPr lang="en-IN" dirty="0"/>
              <a:t>High availability across zones</a:t>
            </a:r>
          </a:p>
          <a:p>
            <a:r>
              <a:rPr lang="en-IN" dirty="0"/>
              <a:t>Separate public traffic from private traffic</a:t>
            </a:r>
          </a:p>
        </p:txBody>
      </p:sp>
    </p:spTree>
    <p:extLst>
      <p:ext uri="{BB962C8B-B14F-4D97-AF65-F5344CB8AC3E}">
        <p14:creationId xmlns:p14="http://schemas.microsoft.com/office/powerpoint/2010/main" val="1180044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CF6B-B307-453E-BCE1-5D360DF8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A18E-DCA6-43E5-A429-56E4E17A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Managed load balancer</a:t>
            </a:r>
          </a:p>
          <a:p>
            <a:pPr lvl="1"/>
            <a:r>
              <a:rPr lang="en-IN" dirty="0"/>
              <a:t>AWS guarantees that it would be working</a:t>
            </a:r>
          </a:p>
          <a:p>
            <a:pPr lvl="1"/>
            <a:r>
              <a:rPr lang="en-IN" dirty="0"/>
              <a:t>AWS takes care of upgrade, maintenance, high availability</a:t>
            </a:r>
          </a:p>
          <a:p>
            <a:pPr lvl="1"/>
            <a:r>
              <a:rPr lang="en-IN" dirty="0"/>
              <a:t>AWS provides only a few configuration knobs</a:t>
            </a:r>
          </a:p>
          <a:p>
            <a:r>
              <a:rPr lang="en-IN" dirty="0"/>
              <a:t>Costs less to setup our own load balancer but configuration etc will be costlier at the end.</a:t>
            </a:r>
          </a:p>
          <a:p>
            <a:r>
              <a:rPr lang="en-IN" dirty="0"/>
              <a:t>Integrated with AWS offerings</a:t>
            </a:r>
          </a:p>
          <a:p>
            <a:r>
              <a:rPr lang="en-IN" dirty="0"/>
              <a:t>Three types of AWS offered Load Balancers :</a:t>
            </a:r>
          </a:p>
          <a:p>
            <a:pPr lvl="1"/>
            <a:r>
              <a:rPr lang="en-IN" dirty="0"/>
              <a:t>Classic (v1 -- old generation )</a:t>
            </a:r>
            <a:r>
              <a:rPr lang="en-IN" dirty="0">
                <a:sym typeface="Wingdings" panose="05000000000000000000" pitchFamily="2" charset="2"/>
              </a:rPr>
              <a:t> 2009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Application Load Balancer (V2 – new generation )  2016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Network Load Balancer (v2-- new generation )  2017</a:t>
            </a:r>
          </a:p>
          <a:p>
            <a:r>
              <a:rPr lang="en-IN" dirty="0">
                <a:sym typeface="Wingdings" panose="05000000000000000000" pitchFamily="2" charset="2"/>
              </a:rPr>
              <a:t>Can have ELB externally / internally depending on whether u want </a:t>
            </a:r>
            <a:r>
              <a:rPr lang="en-IN" dirty="0" err="1">
                <a:sym typeface="Wingdings" panose="05000000000000000000" pitchFamily="2" charset="2"/>
              </a:rPr>
              <a:t>ur</a:t>
            </a:r>
            <a:r>
              <a:rPr lang="en-IN" dirty="0">
                <a:sym typeface="Wingdings" panose="05000000000000000000" pitchFamily="2" charset="2"/>
              </a:rPr>
              <a:t> app to be exposed internally or externally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183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ADD5-478E-4805-9A86-7C3E5390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90C1-3846-4377-A475-5E7978E1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Crucial for Load Balancers</a:t>
            </a:r>
          </a:p>
          <a:p>
            <a:r>
              <a:rPr lang="en-IN" dirty="0"/>
              <a:t>Super easy…just give a port and a route </a:t>
            </a:r>
          </a:p>
          <a:p>
            <a:r>
              <a:rPr lang="en-IN" dirty="0"/>
              <a:t>If the response is not 200 then the instance is not healthy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D9DCF-F196-44B5-B7B7-2C80233D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72" y="3602929"/>
            <a:ext cx="59721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6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3EBA-3132-4657-ADC3-5DF51E00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Load Balancer (v2) (layer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B7D-71B7-4B8B-B4E0-BE1E170E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Load balancing to multiple HTTP applications across machines (target groups)</a:t>
            </a:r>
          </a:p>
          <a:p>
            <a:r>
              <a:rPr lang="en-IN" dirty="0"/>
              <a:t>Load balancing to multiple applications in same machine (ex : containers)</a:t>
            </a:r>
          </a:p>
          <a:p>
            <a:r>
              <a:rPr lang="en-IN" dirty="0"/>
              <a:t>Load balancing based on hostname in URL</a:t>
            </a:r>
          </a:p>
          <a:p>
            <a:r>
              <a:rPr lang="en-IN" dirty="0"/>
              <a:t>They’re awesome for micro services and container based application (ex: Docker &amp; Amazon ECS)</a:t>
            </a:r>
          </a:p>
          <a:p>
            <a:r>
              <a:rPr lang="en-IN" dirty="0"/>
              <a:t>Port mapping feature to redirect to a dynamic port</a:t>
            </a:r>
          </a:p>
          <a:p>
            <a:r>
              <a:rPr lang="en-IN" dirty="0"/>
              <a:t>In comparison, we would need one classic load balancer per application before. That was very expensive  and inefficient</a:t>
            </a:r>
          </a:p>
        </p:txBody>
      </p:sp>
    </p:spTree>
    <p:extLst>
      <p:ext uri="{BB962C8B-B14F-4D97-AF65-F5344CB8AC3E}">
        <p14:creationId xmlns:p14="http://schemas.microsoft.com/office/powerpoint/2010/main" val="3605690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AEB6-8442-4274-8B42-4AF54312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74E5-7133-4918-9B76-118913F3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65F8A-DDC2-486E-94E5-1ED7F76D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57187"/>
            <a:ext cx="113538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9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C321-F490-4ED5-BDAC-79B6CBD8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D24C-9CDC-49E1-A99B-21641CAD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Stickiness can be enabled at the target group level</a:t>
            </a:r>
          </a:p>
          <a:p>
            <a:pPr lvl="1"/>
            <a:r>
              <a:rPr lang="en-IN" dirty="0"/>
              <a:t>Same request goes to the same instance</a:t>
            </a:r>
          </a:p>
          <a:p>
            <a:pPr lvl="1"/>
            <a:r>
              <a:rPr lang="en-IN" dirty="0"/>
              <a:t>Stickiness is directly generated by ALB (not the application)</a:t>
            </a:r>
          </a:p>
          <a:p>
            <a:r>
              <a:rPr lang="en-IN" dirty="0"/>
              <a:t>ALB support HTTP/HTTPS &amp; </a:t>
            </a:r>
            <a:r>
              <a:rPr lang="en-IN" dirty="0" err="1"/>
              <a:t>Websockets</a:t>
            </a:r>
            <a:r>
              <a:rPr lang="en-IN" dirty="0"/>
              <a:t> protocols</a:t>
            </a:r>
          </a:p>
          <a:p>
            <a:r>
              <a:rPr lang="en-IN" dirty="0"/>
              <a:t>Application servers don’t see IP of client directly</a:t>
            </a:r>
          </a:p>
          <a:p>
            <a:pPr lvl="1"/>
            <a:r>
              <a:rPr lang="en-IN" dirty="0"/>
              <a:t>True IP of the client is inserted in the header X-Forwarded-For</a:t>
            </a:r>
          </a:p>
          <a:p>
            <a:pPr lvl="1"/>
            <a:r>
              <a:rPr lang="en-IN" dirty="0"/>
              <a:t>We can also get Port (X-Forwarded-Port) and proto (X-Forwarded-Proto)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7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2A18-333A-4594-A043-3A1EE396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Geographical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3D12-ABCE-43ED-8B80-9909A615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AWS has several regions across the globe</a:t>
            </a:r>
          </a:p>
          <a:p>
            <a:r>
              <a:rPr lang="en-IN" dirty="0"/>
              <a:t>Each region has multiple availability zones </a:t>
            </a:r>
          </a:p>
          <a:p>
            <a:r>
              <a:rPr lang="en-IN" dirty="0"/>
              <a:t>AWS console is region scoped except IAM and S3</a:t>
            </a:r>
          </a:p>
          <a:p>
            <a:r>
              <a:rPr lang="en-IN" dirty="0"/>
              <a:t>Work in a region closest to you (you here may be client, company etc)</a:t>
            </a:r>
          </a:p>
          <a:p>
            <a:r>
              <a:rPr lang="en-IN" dirty="0">
                <a:hlinkClick r:id="rId2"/>
              </a:rPr>
              <a:t>https://aws.amazon.com/about-aws/global-infrastructure/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5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5611-974E-4FEB-995A-D2270CA4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883B-2330-4928-A028-BDFBD9EE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Operate at Layer 4</a:t>
            </a:r>
          </a:p>
          <a:p>
            <a:r>
              <a:rPr lang="en-IN" dirty="0"/>
              <a:t>Forward TCP traffic to your instances</a:t>
            </a:r>
          </a:p>
          <a:p>
            <a:r>
              <a:rPr lang="en-IN" dirty="0"/>
              <a:t>Can handle millions of requests per seconds</a:t>
            </a:r>
          </a:p>
          <a:p>
            <a:r>
              <a:rPr lang="en-IN" dirty="0"/>
              <a:t>Support for static IP or elastic IP</a:t>
            </a:r>
          </a:p>
          <a:p>
            <a:r>
              <a:rPr lang="en-IN" dirty="0"/>
              <a:t>Less latency ~ 100 </a:t>
            </a:r>
            <a:r>
              <a:rPr lang="en-IN" dirty="0" err="1"/>
              <a:t>ms</a:t>
            </a:r>
            <a:r>
              <a:rPr lang="en-IN" dirty="0"/>
              <a:t> (vs 400 </a:t>
            </a:r>
            <a:r>
              <a:rPr lang="en-IN" dirty="0" err="1"/>
              <a:t>ms</a:t>
            </a:r>
            <a:r>
              <a:rPr lang="en-IN" dirty="0"/>
              <a:t> for ALB)</a:t>
            </a:r>
          </a:p>
          <a:p>
            <a:r>
              <a:rPr lang="en-IN" dirty="0"/>
              <a:t>Mostly used for extreme performance and should not be the default load balancer you choose</a:t>
            </a:r>
          </a:p>
          <a:p>
            <a:r>
              <a:rPr lang="en-IN" dirty="0"/>
              <a:t>Creation </a:t>
            </a:r>
            <a:r>
              <a:rPr lang="en-IN"/>
              <a:t>is same as ALB</a:t>
            </a:r>
          </a:p>
        </p:txBody>
      </p:sp>
    </p:spTree>
    <p:extLst>
      <p:ext uri="{BB962C8B-B14F-4D97-AF65-F5344CB8AC3E}">
        <p14:creationId xmlns:p14="http://schemas.microsoft.com/office/powerpoint/2010/main" val="2631225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7EE3-651C-4DDB-8A7A-CA36CEF7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0161-49F2-47BF-9479-6E9C4689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Classic Load Balancers are deprecated</a:t>
            </a:r>
          </a:p>
          <a:p>
            <a:pPr lvl="1"/>
            <a:r>
              <a:rPr lang="en-IN" dirty="0"/>
              <a:t>Application Load Balancers for HTTP/HTTPs &amp; </a:t>
            </a:r>
            <a:r>
              <a:rPr lang="en-IN" dirty="0" err="1"/>
              <a:t>Websocket</a:t>
            </a:r>
            <a:endParaRPr lang="en-IN" dirty="0"/>
          </a:p>
          <a:p>
            <a:pPr lvl="1"/>
            <a:r>
              <a:rPr lang="en-IN" dirty="0"/>
              <a:t>Network Load Balancer for TCP</a:t>
            </a:r>
          </a:p>
          <a:p>
            <a:r>
              <a:rPr lang="en-IN" dirty="0"/>
              <a:t>CLB and ALB support SSL certificates and provide SSL termination</a:t>
            </a:r>
          </a:p>
          <a:p>
            <a:r>
              <a:rPr lang="en-IN" dirty="0"/>
              <a:t>All Load Balancers have health check capability</a:t>
            </a:r>
          </a:p>
          <a:p>
            <a:r>
              <a:rPr lang="en-IN" dirty="0"/>
              <a:t>ALB can route based on hostname/path</a:t>
            </a:r>
          </a:p>
          <a:p>
            <a:r>
              <a:rPr lang="en-IN" dirty="0"/>
              <a:t>ALB is a great fit with ECS (Docker)</a:t>
            </a:r>
          </a:p>
          <a:p>
            <a:r>
              <a:rPr lang="en-IN" dirty="0"/>
              <a:t>Any Load Balancer (CLB,ALB,NLB) has a static hostname. Do not resolve and use underlying IP</a:t>
            </a:r>
          </a:p>
          <a:p>
            <a:r>
              <a:rPr lang="en-IN" dirty="0"/>
              <a:t>LBs can scale but not instantaneously </a:t>
            </a:r>
            <a:r>
              <a:rPr lang="en-IN" dirty="0">
                <a:sym typeface="Wingdings" panose="05000000000000000000" pitchFamily="2" charset="2"/>
              </a:rPr>
              <a:t> contact AWS for warm up</a:t>
            </a:r>
          </a:p>
          <a:p>
            <a:r>
              <a:rPr lang="en-IN" dirty="0">
                <a:sym typeface="Wingdings" panose="05000000000000000000" pitchFamily="2" charset="2"/>
              </a:rPr>
              <a:t>NLB directly see IP</a:t>
            </a:r>
          </a:p>
          <a:p>
            <a:r>
              <a:rPr lang="en-IN" dirty="0">
                <a:sym typeface="Wingdings" panose="05000000000000000000" pitchFamily="2" charset="2"/>
              </a:rPr>
              <a:t>4xx errors  client induced errors</a:t>
            </a:r>
          </a:p>
          <a:p>
            <a:r>
              <a:rPr lang="en-IN" dirty="0">
                <a:sym typeface="Wingdings" panose="05000000000000000000" pitchFamily="2" charset="2"/>
              </a:rPr>
              <a:t>5xx errors application induced errors</a:t>
            </a:r>
          </a:p>
          <a:p>
            <a:pPr lvl="1"/>
            <a:r>
              <a:rPr lang="en-IN" dirty="0"/>
              <a:t>LB errors 503 </a:t>
            </a:r>
            <a:r>
              <a:rPr lang="en-IN" dirty="0">
                <a:sym typeface="Wingdings" panose="05000000000000000000" pitchFamily="2" charset="2"/>
              </a:rPr>
              <a:t> at capacity or no registered target</a:t>
            </a:r>
          </a:p>
          <a:p>
            <a:r>
              <a:rPr lang="en-IN" dirty="0"/>
              <a:t>If LB cannot connect to your application check your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118863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A0E5-470A-44D2-9C30-76AFD267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Balancer Stickiness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E070-8CB2-4965-9CDC-E01D15C6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Possible to implement stickiness so that the same client is always redirected to the same instance behind a load balancer</a:t>
            </a:r>
          </a:p>
          <a:p>
            <a:r>
              <a:rPr lang="en-IN" dirty="0"/>
              <a:t>Works for CLB and ALB</a:t>
            </a:r>
          </a:p>
          <a:p>
            <a:r>
              <a:rPr lang="en-IN" dirty="0"/>
              <a:t>The cookie used for stickiness has an expiration date you control</a:t>
            </a:r>
          </a:p>
          <a:p>
            <a:r>
              <a:rPr lang="en-IN" dirty="0"/>
              <a:t>Note </a:t>
            </a:r>
            <a:r>
              <a:rPr lang="en-IN" dirty="0">
                <a:sym typeface="Wingdings" panose="05000000000000000000" pitchFamily="2" charset="2"/>
              </a:rPr>
              <a:t> make sure the user doesn’t lose his session data</a:t>
            </a:r>
          </a:p>
          <a:p>
            <a:r>
              <a:rPr lang="en-IN" dirty="0">
                <a:sym typeface="Wingdings" panose="05000000000000000000" pitchFamily="2" charset="2"/>
              </a:rPr>
              <a:t>Enabling stickiness may bring imbalance to the load over the backend EC2 instances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08514-2FE5-4A43-9621-78CD08F4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77" y="4676685"/>
            <a:ext cx="2297096" cy="21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03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9217-5519-43F1-88DF-F1E0DB3A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LB for solution 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B01C-CA5D-4EA4-9856-A2E7C865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95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3C47-2A3D-4F16-A83D-4EB8D292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Scaling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3698-4EA6-4C75-AF81-6DD5A659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Scale out (add ec2) to match increased load</a:t>
            </a:r>
          </a:p>
          <a:p>
            <a:r>
              <a:rPr lang="en-IN" dirty="0"/>
              <a:t>Scale in (remove ec2) to match decreased load</a:t>
            </a:r>
          </a:p>
          <a:p>
            <a:r>
              <a:rPr lang="en-IN" dirty="0"/>
              <a:t>Ensure we have a min and max number of instances running</a:t>
            </a:r>
          </a:p>
          <a:p>
            <a:r>
              <a:rPr lang="en-IN" dirty="0"/>
              <a:t>Automatically register instances to LBs</a:t>
            </a:r>
          </a:p>
        </p:txBody>
      </p:sp>
    </p:spTree>
    <p:extLst>
      <p:ext uri="{BB962C8B-B14F-4D97-AF65-F5344CB8AC3E}">
        <p14:creationId xmlns:p14="http://schemas.microsoft.com/office/powerpoint/2010/main" val="2168798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D2E5-26D4-4837-A2C0-A057CED0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ASG in AWS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412F-3364-4512-9467-252EF61D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52" y="2179639"/>
            <a:ext cx="9778661" cy="39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3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96A7-DBBC-43F5-AA86-126586F2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ASG in AWS with LB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56B38-E5E1-4612-9EA4-9A912F8B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6420"/>
            <a:ext cx="8849973" cy="37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6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91DF-A3BA-48F7-BA50-A350911F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ASG has the following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2F38-9594-4119-89C9-4A8DA405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launch configuration</a:t>
            </a:r>
          </a:p>
          <a:p>
            <a:pPr lvl="1"/>
            <a:r>
              <a:rPr lang="en-IN" dirty="0"/>
              <a:t>AMI + Instance type</a:t>
            </a:r>
          </a:p>
          <a:p>
            <a:pPr lvl="1"/>
            <a:r>
              <a:rPr lang="en-IN" dirty="0"/>
              <a:t>EC2 User data</a:t>
            </a:r>
          </a:p>
          <a:p>
            <a:pPr lvl="1"/>
            <a:r>
              <a:rPr lang="en-IN" dirty="0"/>
              <a:t>EBS Volumes</a:t>
            </a:r>
          </a:p>
          <a:p>
            <a:pPr lvl="1"/>
            <a:r>
              <a:rPr lang="en-IN" dirty="0"/>
              <a:t>Security Groups</a:t>
            </a:r>
          </a:p>
          <a:p>
            <a:pPr lvl="1"/>
            <a:r>
              <a:rPr lang="en-IN" dirty="0"/>
              <a:t>SSH Key Pair</a:t>
            </a:r>
          </a:p>
          <a:p>
            <a:r>
              <a:rPr lang="en-IN" dirty="0"/>
              <a:t>Min Size/Max Size/ Initial Capacity</a:t>
            </a:r>
          </a:p>
          <a:p>
            <a:r>
              <a:rPr lang="en-IN" dirty="0"/>
              <a:t>Network +Subnets information</a:t>
            </a:r>
          </a:p>
          <a:p>
            <a:r>
              <a:rPr lang="en-IN" dirty="0"/>
              <a:t>Load Balancer Information</a:t>
            </a:r>
          </a:p>
          <a:p>
            <a:r>
              <a:rPr lang="en-IN" dirty="0"/>
              <a:t>Scaling Policies</a:t>
            </a:r>
          </a:p>
        </p:txBody>
      </p:sp>
    </p:spTree>
    <p:extLst>
      <p:ext uri="{BB962C8B-B14F-4D97-AF65-F5344CB8AC3E}">
        <p14:creationId xmlns:p14="http://schemas.microsoft.com/office/powerpoint/2010/main" val="502514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2395-C693-4D9B-9F9E-64BCA63E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Scaling Alarms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2311-8EDA-4EC8-A8F9-0F79DC04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scale an ASG based on </a:t>
            </a:r>
            <a:r>
              <a:rPr lang="en-IN" dirty="0" err="1"/>
              <a:t>Cloudwatch</a:t>
            </a:r>
            <a:r>
              <a:rPr lang="en-IN" dirty="0"/>
              <a:t> alarms</a:t>
            </a:r>
          </a:p>
          <a:p>
            <a:r>
              <a:rPr lang="en-IN" dirty="0"/>
              <a:t>An alarm monitors a metric (such as average CPU etc)</a:t>
            </a:r>
          </a:p>
          <a:p>
            <a:r>
              <a:rPr lang="en-IN" dirty="0"/>
              <a:t>Metrics are computed for the overall ASG instances</a:t>
            </a:r>
          </a:p>
          <a:p>
            <a:r>
              <a:rPr lang="en-IN" dirty="0"/>
              <a:t>Based on alarm: we can scale out/ scale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4E036-3CD6-4233-8518-C690D697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09" y="4369125"/>
            <a:ext cx="8429486" cy="18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364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4B9F-F23A-4667-A944-CF4B074D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ASG new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A07E-4F9D-4FEC-B983-41D4ACC6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can</a:t>
            </a:r>
          </a:p>
          <a:p>
            <a:pPr lvl="1"/>
            <a:r>
              <a:rPr lang="en-IN" dirty="0"/>
              <a:t>Target </a:t>
            </a:r>
            <a:r>
              <a:rPr lang="en-IN" dirty="0" err="1"/>
              <a:t>Avg</a:t>
            </a:r>
            <a:r>
              <a:rPr lang="en-IN" dirty="0"/>
              <a:t> CPU  Usage (scale in/out to meet </a:t>
            </a:r>
            <a:r>
              <a:rPr lang="en-IN" dirty="0" err="1"/>
              <a:t>avg</a:t>
            </a:r>
            <a:r>
              <a:rPr lang="en-IN" dirty="0"/>
              <a:t> CPU usage)</a:t>
            </a:r>
          </a:p>
          <a:p>
            <a:pPr lvl="1"/>
            <a:r>
              <a:rPr lang="en-IN" dirty="0"/>
              <a:t>No. of requests on ELB per instance</a:t>
            </a:r>
          </a:p>
          <a:p>
            <a:pPr lvl="1"/>
            <a:r>
              <a:rPr lang="en-IN" dirty="0" err="1"/>
              <a:t>Avg</a:t>
            </a:r>
            <a:r>
              <a:rPr lang="en-IN" dirty="0"/>
              <a:t> network in</a:t>
            </a:r>
          </a:p>
          <a:p>
            <a:pPr lvl="1"/>
            <a:r>
              <a:rPr lang="en-IN" dirty="0" err="1"/>
              <a:t>Avg</a:t>
            </a:r>
            <a:r>
              <a:rPr lang="en-IN" dirty="0"/>
              <a:t> network out</a:t>
            </a:r>
          </a:p>
          <a:p>
            <a:r>
              <a:rPr lang="en-IN" dirty="0"/>
              <a:t>These rules are easy to set up and can make more sense</a:t>
            </a:r>
          </a:p>
          <a:p>
            <a:r>
              <a:rPr lang="en-IN" dirty="0"/>
              <a:t>Auto scaling with custom metric</a:t>
            </a:r>
          </a:p>
          <a:p>
            <a:pPr lvl="1"/>
            <a:r>
              <a:rPr lang="en-IN" dirty="0"/>
              <a:t>Send custom metric from application on ec2 to </a:t>
            </a:r>
            <a:r>
              <a:rPr lang="en-IN" dirty="0" err="1"/>
              <a:t>cloudwatch</a:t>
            </a:r>
            <a:r>
              <a:rPr lang="en-IN" dirty="0"/>
              <a:t> using </a:t>
            </a:r>
            <a:r>
              <a:rPr lang="en-IN" dirty="0" err="1"/>
              <a:t>putmetric</a:t>
            </a:r>
            <a:r>
              <a:rPr lang="en-IN" dirty="0"/>
              <a:t> API</a:t>
            </a:r>
          </a:p>
          <a:p>
            <a:pPr lvl="1"/>
            <a:r>
              <a:rPr lang="en-IN" dirty="0"/>
              <a:t>Create </a:t>
            </a:r>
            <a:r>
              <a:rPr lang="en-IN" dirty="0" err="1"/>
              <a:t>cloudwatch</a:t>
            </a:r>
            <a:r>
              <a:rPr lang="en-IN" dirty="0"/>
              <a:t> alarm to react to low/high values</a:t>
            </a:r>
          </a:p>
          <a:p>
            <a:pPr lvl="1"/>
            <a:r>
              <a:rPr lang="en-IN" dirty="0"/>
              <a:t>Use </a:t>
            </a:r>
            <a:r>
              <a:rPr lang="en-IN" dirty="0" err="1"/>
              <a:t>cloudwatch</a:t>
            </a:r>
            <a:r>
              <a:rPr lang="en-IN" dirty="0"/>
              <a:t> alarm as the scaling policy for ASG</a:t>
            </a:r>
          </a:p>
        </p:txBody>
      </p:sp>
    </p:spTree>
    <p:extLst>
      <p:ext uri="{BB962C8B-B14F-4D97-AF65-F5344CB8AC3E}">
        <p14:creationId xmlns:p14="http://schemas.microsoft.com/office/powerpoint/2010/main" val="209907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8D33-BAF8-4C9C-809A-9B7CA1B6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14A7-1E5C-4A9F-9EFE-DDCC9DDB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Identity Access Management</a:t>
            </a:r>
          </a:p>
          <a:p>
            <a:pPr lvl="1"/>
            <a:r>
              <a:rPr lang="en-IN" dirty="0"/>
              <a:t>Users (single person)</a:t>
            </a:r>
          </a:p>
          <a:p>
            <a:pPr lvl="1"/>
            <a:r>
              <a:rPr lang="en-IN" dirty="0"/>
              <a:t>Groups (group of users, a team in general)</a:t>
            </a:r>
          </a:p>
          <a:p>
            <a:pPr lvl="1"/>
            <a:r>
              <a:rPr lang="en-IN" dirty="0"/>
              <a:t>Roles (internal usage for AWS resources…only for machines / resources)</a:t>
            </a:r>
          </a:p>
          <a:p>
            <a:pPr lvl="1"/>
            <a:r>
              <a:rPr lang="en-IN" dirty="0"/>
              <a:t>Policies (building blocks of users, groups and roles)</a:t>
            </a:r>
          </a:p>
          <a:p>
            <a:r>
              <a:rPr lang="en-IN" dirty="0" err="1"/>
              <a:t>DoNot</a:t>
            </a:r>
            <a:r>
              <a:rPr lang="en-IN" dirty="0"/>
              <a:t> use Root User Account except for the first time</a:t>
            </a:r>
          </a:p>
          <a:p>
            <a:r>
              <a:rPr lang="en-IN" dirty="0"/>
              <a:t>Limelight of AWS</a:t>
            </a:r>
          </a:p>
          <a:p>
            <a:r>
              <a:rPr lang="en-IN" dirty="0"/>
              <a:t>Internal security of AWS is handled here</a:t>
            </a:r>
          </a:p>
          <a:p>
            <a:r>
              <a:rPr lang="en-IN" dirty="0"/>
              <a:t>Can have MFA for users/Root </a:t>
            </a:r>
            <a:r>
              <a:rPr lang="en-IN" dirty="0" err="1"/>
              <a:t>accout</a:t>
            </a:r>
            <a:endParaRPr lang="en-IN" dirty="0"/>
          </a:p>
          <a:p>
            <a:r>
              <a:rPr lang="en-IN" dirty="0"/>
              <a:t>Managed Policies </a:t>
            </a:r>
            <a:r>
              <a:rPr lang="en-IN" dirty="0">
                <a:sym typeface="Wingdings" panose="05000000000000000000" pitchFamily="2" charset="2"/>
              </a:rPr>
              <a:t> already created policies to ease our effort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935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3A7F-D0D9-45D5-ACC7-E43523DB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for ASG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A1C7-11CB-42FD-BD72-38DE78571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Scaling policy can be CPU, Network, custom metric or can be based on schedule</a:t>
            </a:r>
          </a:p>
          <a:p>
            <a:r>
              <a:rPr lang="en-IN" dirty="0"/>
              <a:t>ASG use launch configurations and you updated ASG by providing new launch configuration</a:t>
            </a:r>
          </a:p>
          <a:p>
            <a:r>
              <a:rPr lang="en-IN" dirty="0"/>
              <a:t>IAM roles attached to ASG will get attached to EC2 instances</a:t>
            </a:r>
          </a:p>
          <a:p>
            <a:r>
              <a:rPr lang="en-IN" dirty="0"/>
              <a:t>ASG are free. We pay for underlying resources being launched</a:t>
            </a:r>
          </a:p>
          <a:p>
            <a:r>
              <a:rPr lang="en-IN" dirty="0"/>
              <a:t>ASG can terminate instance if it is unhealthy</a:t>
            </a:r>
          </a:p>
        </p:txBody>
      </p:sp>
    </p:spTree>
    <p:extLst>
      <p:ext uri="{BB962C8B-B14F-4D97-AF65-F5344CB8AC3E}">
        <p14:creationId xmlns:p14="http://schemas.microsoft.com/office/powerpoint/2010/main" val="2706422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0E9-DE5F-4B82-8F2C-9E33EA0F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C160-5F13-4B54-94B1-3FBB1655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45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BE75-2D51-4F77-BEEB-4ED974E2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CA4E-6B1F-425C-BCD3-B563F9C9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As EC2 loses it’s root volume (main drive) when terminated, we need a way to store the data.</a:t>
            </a:r>
          </a:p>
          <a:p>
            <a:r>
              <a:rPr lang="en-IN" dirty="0"/>
              <a:t>EBS </a:t>
            </a:r>
            <a:r>
              <a:rPr lang="en-IN" dirty="0">
                <a:sym typeface="Wingdings" panose="05000000000000000000" pitchFamily="2" charset="2"/>
              </a:rPr>
              <a:t> network drive you can attach to your instances while they run</a:t>
            </a:r>
          </a:p>
          <a:p>
            <a:r>
              <a:rPr lang="en-IN" dirty="0">
                <a:sym typeface="Wingdings" panose="05000000000000000000" pitchFamily="2" charset="2"/>
              </a:rPr>
              <a:t>It allows instances to persist data</a:t>
            </a:r>
          </a:p>
          <a:p>
            <a:r>
              <a:rPr lang="en-IN" dirty="0">
                <a:sym typeface="Wingdings" panose="05000000000000000000" pitchFamily="2" charset="2"/>
              </a:rPr>
              <a:t>It’s a network drive ( not a physical drive)</a:t>
            </a:r>
          </a:p>
          <a:p>
            <a:r>
              <a:rPr lang="en-IN" dirty="0">
                <a:sym typeface="Wingdings" panose="05000000000000000000" pitchFamily="2" charset="2"/>
              </a:rPr>
              <a:t>Uses network to communicate with the instance i.e. there might be a bit of latency</a:t>
            </a:r>
          </a:p>
          <a:p>
            <a:r>
              <a:rPr lang="en-IN" dirty="0">
                <a:sym typeface="Wingdings" panose="05000000000000000000" pitchFamily="2" charset="2"/>
              </a:rPr>
              <a:t>Can be detached from an EC2 instance and attached to another quickly</a:t>
            </a:r>
          </a:p>
          <a:p>
            <a:r>
              <a:rPr lang="en-IN" dirty="0">
                <a:sym typeface="Wingdings" panose="05000000000000000000" pitchFamily="2" charset="2"/>
              </a:rPr>
              <a:t>Locked to an AZ  a volume created in us-east-1 cannot be attached to us-east-1b</a:t>
            </a:r>
          </a:p>
          <a:p>
            <a:r>
              <a:rPr lang="en-IN" dirty="0"/>
              <a:t>But to move it across we need to create a snapshot</a:t>
            </a:r>
          </a:p>
          <a:p>
            <a:r>
              <a:rPr lang="en-IN" dirty="0">
                <a:sym typeface="Wingdings" panose="05000000000000000000" pitchFamily="2" charset="2"/>
              </a:rPr>
              <a:t>Get billed for the provisioned but not used capacity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835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A13984-1243-4866-83C6-A9273104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1" y="1526798"/>
            <a:ext cx="5455559" cy="4218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951EE7-D19A-4237-B410-093DFBB2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771" y="1393794"/>
            <a:ext cx="5425339" cy="44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23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B7D1-08BF-4A22-A554-EC0CD0FB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EBS Volume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625B-C402-47FA-BCF2-0FC0F6A8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 Types:</a:t>
            </a:r>
          </a:p>
          <a:p>
            <a:r>
              <a:rPr lang="en-IN" dirty="0"/>
              <a:t>GP2 (SSD): General purpose </a:t>
            </a:r>
            <a:r>
              <a:rPr lang="en-IN" dirty="0" err="1"/>
              <a:t>ssd</a:t>
            </a:r>
            <a:r>
              <a:rPr lang="en-IN" dirty="0"/>
              <a:t> volume that balances price and performance wide variety of workloads</a:t>
            </a:r>
          </a:p>
          <a:p>
            <a:r>
              <a:rPr lang="en-IN" dirty="0"/>
              <a:t>IO1 (SSD) </a:t>
            </a:r>
            <a:r>
              <a:rPr lang="en-IN" dirty="0">
                <a:sym typeface="Wingdings" panose="05000000000000000000" pitchFamily="2" charset="2"/>
              </a:rPr>
              <a:t> Highest-performance SSD Volume for mission-critical low-latency or high throughput workloads</a:t>
            </a:r>
          </a:p>
          <a:p>
            <a:r>
              <a:rPr lang="en-IN" dirty="0">
                <a:sym typeface="Wingdings" panose="05000000000000000000" pitchFamily="2" charset="2"/>
              </a:rPr>
              <a:t>ST1 (HDD)  Low cost HDD volume designed for frequently accessed, throughput- intensive workloads</a:t>
            </a:r>
          </a:p>
          <a:p>
            <a:r>
              <a:rPr lang="en-IN" dirty="0">
                <a:sym typeface="Wingdings" panose="05000000000000000000" pitchFamily="2" charset="2"/>
              </a:rPr>
              <a:t>SC1 (HDD)  Lowest cost HDD volume designed for less frequently accessed workloads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191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E546-4946-4947-B0CD-9F20AF68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EFS </a:t>
            </a:r>
            <a:r>
              <a:rPr lang="en-IN" dirty="0">
                <a:sym typeface="Wingdings" panose="05000000000000000000" pitchFamily="2" charset="2"/>
              </a:rPr>
              <a:t> Elastic 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3248-3E8D-40D7-924D-DC0E7382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Managed NFS (network file system) that can be mounted on many EC2</a:t>
            </a:r>
          </a:p>
          <a:p>
            <a:r>
              <a:rPr lang="en-IN" dirty="0"/>
              <a:t>EFS works with EC2 instances in multi AZ</a:t>
            </a:r>
          </a:p>
          <a:p>
            <a:r>
              <a:rPr lang="en-IN" dirty="0"/>
              <a:t>Highly available, scalable, expensive (3X GP2) but pay per use unlike EBS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437E0-FBCB-4A9B-BDD7-DC162F73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25" y="3951269"/>
            <a:ext cx="6878149" cy="23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39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1283-6375-4836-B2B6-4AB4B18E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288-08B1-400F-8D91-1CD2ECC3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Content management, web serving, data sharing, </a:t>
            </a:r>
            <a:r>
              <a:rPr lang="en-IN" dirty="0" err="1"/>
              <a:t>wordpress</a:t>
            </a:r>
            <a:endParaRPr lang="en-IN" dirty="0"/>
          </a:p>
          <a:p>
            <a:r>
              <a:rPr lang="en-IN" dirty="0"/>
              <a:t>Uses standard NFSv4.1 protocol</a:t>
            </a:r>
          </a:p>
          <a:p>
            <a:r>
              <a:rPr lang="en-IN" dirty="0"/>
              <a:t>We use security groups to control access to EFS network drive</a:t>
            </a:r>
          </a:p>
          <a:p>
            <a:r>
              <a:rPr lang="en-IN" dirty="0"/>
              <a:t>It’s compatible with Linux based AMI (not windows)</a:t>
            </a:r>
          </a:p>
          <a:p>
            <a:r>
              <a:rPr lang="en-IN" dirty="0"/>
              <a:t>Performance mode:</a:t>
            </a:r>
          </a:p>
          <a:p>
            <a:pPr lvl="1"/>
            <a:r>
              <a:rPr lang="en-IN" dirty="0"/>
              <a:t>General purpose (default)</a:t>
            </a:r>
          </a:p>
          <a:p>
            <a:pPr lvl="1"/>
            <a:r>
              <a:rPr lang="en-IN" dirty="0"/>
              <a:t>Max I/O </a:t>
            </a:r>
            <a:r>
              <a:rPr lang="en-IN" dirty="0">
                <a:sym typeface="Wingdings" panose="05000000000000000000" pitchFamily="2" charset="2"/>
              </a:rPr>
              <a:t> used when thousands of EC2 are using the EFS</a:t>
            </a:r>
          </a:p>
          <a:p>
            <a:r>
              <a:rPr lang="en-IN" dirty="0">
                <a:sym typeface="Wingdings" panose="05000000000000000000" pitchFamily="2" charset="2"/>
              </a:rPr>
              <a:t>EFS file sync to sync from on-premise file system to EFS</a:t>
            </a:r>
          </a:p>
          <a:p>
            <a:r>
              <a:rPr lang="en-IN" dirty="0">
                <a:sym typeface="Wingdings" panose="05000000000000000000" pitchFamily="2" charset="2"/>
              </a:rPr>
              <a:t>Backup EFS to EFS (incremental, can choose frequency)</a:t>
            </a:r>
          </a:p>
          <a:p>
            <a:r>
              <a:rPr lang="en-IN" dirty="0">
                <a:sym typeface="Wingdings" panose="05000000000000000000" pitchFamily="2" charset="2"/>
              </a:rPr>
              <a:t>Data encryption is by using KMS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505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9056-0535-41F7-A337-272F118E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RDS </a:t>
            </a:r>
            <a:r>
              <a:rPr lang="en-IN" dirty="0">
                <a:sym typeface="Wingdings" panose="05000000000000000000" pitchFamily="2" charset="2"/>
              </a:rPr>
              <a:t> Relational Database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4C88-FC25-42F0-AB1F-16633EF3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Managed DB Service for DB use SQL</a:t>
            </a:r>
          </a:p>
          <a:p>
            <a:r>
              <a:rPr lang="en-IN" dirty="0"/>
              <a:t>Allows us to create databases in the cloud 	that are managed by AWS</a:t>
            </a:r>
          </a:p>
          <a:p>
            <a:pPr lvl="1"/>
            <a:r>
              <a:rPr lang="en-IN" dirty="0" err="1"/>
              <a:t>PostGres</a:t>
            </a:r>
            <a:endParaRPr lang="en-IN" dirty="0"/>
          </a:p>
          <a:p>
            <a:pPr lvl="1"/>
            <a:r>
              <a:rPr lang="en-IN" dirty="0"/>
              <a:t>Oracle</a:t>
            </a:r>
          </a:p>
          <a:p>
            <a:pPr lvl="1"/>
            <a:r>
              <a:rPr lang="en-IN" dirty="0" err="1"/>
              <a:t>Mysql</a:t>
            </a:r>
            <a:endParaRPr lang="en-IN" dirty="0"/>
          </a:p>
          <a:p>
            <a:pPr lvl="1"/>
            <a:r>
              <a:rPr lang="en-IN" dirty="0"/>
              <a:t>Microsoft SQL Server</a:t>
            </a:r>
          </a:p>
          <a:p>
            <a:pPr lvl="1"/>
            <a:r>
              <a:rPr lang="en-IN" dirty="0"/>
              <a:t>Aurora (AWS Proprietary database)</a:t>
            </a:r>
          </a:p>
          <a:p>
            <a:r>
              <a:rPr lang="en-IN" dirty="0"/>
              <a:t>RDS vs DB in EC2</a:t>
            </a:r>
          </a:p>
          <a:p>
            <a:pPr lvl="1"/>
            <a:r>
              <a:rPr lang="en-IN" dirty="0"/>
              <a:t>We get OS patching, continuous backup and restore</a:t>
            </a:r>
          </a:p>
          <a:p>
            <a:pPr lvl="1"/>
            <a:r>
              <a:rPr lang="en-IN" dirty="0"/>
              <a:t>Restore to specific timestamps</a:t>
            </a:r>
          </a:p>
          <a:p>
            <a:pPr lvl="1"/>
            <a:r>
              <a:rPr lang="en-IN" dirty="0"/>
              <a:t>Monitoring dashboards</a:t>
            </a:r>
          </a:p>
          <a:p>
            <a:pPr lvl="1"/>
            <a:r>
              <a:rPr lang="en-IN" dirty="0"/>
              <a:t>Get read replicas if you want to improve read performance</a:t>
            </a:r>
          </a:p>
          <a:p>
            <a:pPr lvl="1"/>
            <a:r>
              <a:rPr lang="en-IN" dirty="0"/>
              <a:t>Get multi availabilities on setups for disaster recovery</a:t>
            </a:r>
          </a:p>
          <a:p>
            <a:pPr lvl="1"/>
            <a:r>
              <a:rPr lang="en-IN" dirty="0"/>
              <a:t>Maintenance windows for upgrades, scaling capability (vertically / horizontally)</a:t>
            </a:r>
          </a:p>
        </p:txBody>
      </p:sp>
    </p:spTree>
    <p:extLst>
      <p:ext uri="{BB962C8B-B14F-4D97-AF65-F5344CB8AC3E}">
        <p14:creationId xmlns:p14="http://schemas.microsoft.com/office/powerpoint/2010/main" val="2718430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98E8-2FF9-4B31-8D77-A8A1415A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E174-8842-445F-803F-B8B5B6DC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Can’t SSH into your RDS instances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162EC-2764-4BFC-BB5B-2DE06B97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307" y="2989385"/>
            <a:ext cx="4275717" cy="29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3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322CA-44AC-4A66-B60B-D7B0119A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871537"/>
            <a:ext cx="77533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9C42-DCB9-4774-BBD5-651F5C9D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AC77-95F5-49F0-9CE7-7E80D015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Enterprise level setup usually integrate their users with IAM Federated accounts.</a:t>
            </a:r>
          </a:p>
          <a:p>
            <a:r>
              <a:rPr lang="en-IN" dirty="0"/>
              <a:t>So that they can use their company credentials (SAML standard)</a:t>
            </a:r>
          </a:p>
          <a:p>
            <a:r>
              <a:rPr lang="en-IN" dirty="0" err="1"/>
              <a:t>Temproray</a:t>
            </a:r>
            <a:r>
              <a:rPr lang="en-IN" dirty="0"/>
              <a:t> creds along with SSO will make a successful login.</a:t>
            </a:r>
          </a:p>
          <a:p>
            <a:r>
              <a:rPr lang="en-IN" dirty="0"/>
              <a:t>Never share your IAM credentials / never use IAM creds in code directly</a:t>
            </a:r>
          </a:p>
        </p:txBody>
      </p:sp>
    </p:spTree>
    <p:extLst>
      <p:ext uri="{BB962C8B-B14F-4D97-AF65-F5344CB8AC3E}">
        <p14:creationId xmlns:p14="http://schemas.microsoft.com/office/powerpoint/2010/main" val="19262948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3A5E-B4E5-42BF-BED7-1CA9435E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B8CA-D108-4130-887E-0A683FA2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Replication is async and reads are eventually consistent</a:t>
            </a:r>
          </a:p>
          <a:p>
            <a:r>
              <a:rPr lang="en-IN" dirty="0"/>
              <a:t>For RDS Multi AZ (Disaster recovery) </a:t>
            </a:r>
            <a:r>
              <a:rPr lang="en-IN" dirty="0">
                <a:sym typeface="Wingdings" panose="05000000000000000000" pitchFamily="2" charset="2"/>
              </a:rPr>
              <a:t> replication is synchronous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F8C8D-82FC-4221-8ACE-E3D5CC99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37" y="3075750"/>
            <a:ext cx="3291987" cy="30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09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7175-0FBB-410A-A95C-C99E6F48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895609"/>
          </a:xfrm>
        </p:spPr>
        <p:txBody>
          <a:bodyPr>
            <a:normAutofit/>
          </a:bodyPr>
          <a:lstStyle/>
          <a:p>
            <a:r>
              <a:rPr lang="en-IN" dirty="0"/>
              <a:t>Backups are automatically enabled in RDS</a:t>
            </a:r>
          </a:p>
          <a:p>
            <a:r>
              <a:rPr lang="en-IN" dirty="0"/>
              <a:t>Automated Backups:</a:t>
            </a:r>
          </a:p>
          <a:p>
            <a:pPr lvl="1"/>
            <a:r>
              <a:rPr lang="en-IN" dirty="0"/>
              <a:t>Daily full snapshot of the database</a:t>
            </a:r>
          </a:p>
          <a:p>
            <a:pPr lvl="1"/>
            <a:r>
              <a:rPr lang="en-IN" dirty="0"/>
              <a:t>Capture transaction logs in real time using which we can restore database to any checkpoint</a:t>
            </a:r>
          </a:p>
          <a:p>
            <a:pPr lvl="1"/>
            <a:r>
              <a:rPr lang="en-IN" dirty="0"/>
              <a:t>By default retention policy for automated backups is 7 days can be till 35 days</a:t>
            </a:r>
          </a:p>
          <a:p>
            <a:r>
              <a:rPr lang="en-IN" dirty="0"/>
              <a:t>DB Snapshots:</a:t>
            </a:r>
          </a:p>
          <a:p>
            <a:pPr lvl="1"/>
            <a:r>
              <a:rPr lang="en-IN" dirty="0"/>
              <a:t>Manually triggered by user</a:t>
            </a:r>
          </a:p>
          <a:p>
            <a:pPr lvl="1"/>
            <a:r>
              <a:rPr lang="en-IN" dirty="0"/>
              <a:t>Retention of backup for as long as you wish </a:t>
            </a:r>
          </a:p>
          <a:p>
            <a:r>
              <a:rPr lang="en-IN" dirty="0"/>
              <a:t>RDS Encryption</a:t>
            </a:r>
          </a:p>
          <a:p>
            <a:pPr lvl="1"/>
            <a:r>
              <a:rPr lang="en-IN" dirty="0"/>
              <a:t>Can be achieved by KMS keys or SSL Certificates</a:t>
            </a:r>
          </a:p>
          <a:p>
            <a:pPr lvl="1"/>
            <a:endParaRPr lang="en-IN" dirty="0"/>
          </a:p>
          <a:p>
            <a:r>
              <a:rPr lang="en-IN" dirty="0"/>
              <a:t>5x on </a:t>
            </a:r>
            <a:r>
              <a:rPr lang="en-IN" dirty="0" err="1"/>
              <a:t>mysql</a:t>
            </a:r>
            <a:r>
              <a:rPr lang="en-IN" dirty="0"/>
              <a:t>, 3x on </a:t>
            </a:r>
            <a:r>
              <a:rPr lang="en-IN" dirty="0" err="1"/>
              <a:t>Postgresql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152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83C4-5D67-4DFF-B53D-FB98F7FF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D52E0-7BAB-4C95-BA50-98862986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7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FC00-E191-4FAB-89F9-84878DC6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66AC-FFEB-422F-8F6C-17705FCE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Renting VMs on cloud</a:t>
            </a:r>
          </a:p>
          <a:p>
            <a:r>
              <a:rPr lang="en-IN" dirty="0"/>
              <a:t>Different renting strategies</a:t>
            </a:r>
          </a:p>
          <a:p>
            <a:r>
              <a:rPr lang="en-IN" dirty="0"/>
              <a:t>Use VMs at flexibility</a:t>
            </a:r>
          </a:p>
          <a:p>
            <a:r>
              <a:rPr lang="en-IN" dirty="0"/>
              <a:t>Scaling services automatically</a:t>
            </a:r>
          </a:p>
          <a:p>
            <a:r>
              <a:rPr lang="en-IN" dirty="0"/>
              <a:t>Distributing Load </a:t>
            </a:r>
            <a:r>
              <a:rPr lang="en-IN"/>
              <a:t>across machines</a:t>
            </a:r>
          </a:p>
        </p:txBody>
      </p:sp>
    </p:spTree>
    <p:extLst>
      <p:ext uri="{BB962C8B-B14F-4D97-AF65-F5344CB8AC3E}">
        <p14:creationId xmlns:p14="http://schemas.microsoft.com/office/powerpoint/2010/main" val="74776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4ABD-1C10-4BD9-95C7-254224E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A846-09B1-454A-B288-858E242D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control:</a:t>
            </a:r>
          </a:p>
          <a:p>
            <a:pPr lvl="1"/>
            <a:r>
              <a:rPr lang="en-IN" dirty="0"/>
              <a:t>Access to ports</a:t>
            </a:r>
          </a:p>
          <a:p>
            <a:pPr lvl="1"/>
            <a:r>
              <a:rPr lang="en-IN" dirty="0"/>
              <a:t>Authorised IP ranges (IPV6 supported)</a:t>
            </a:r>
          </a:p>
          <a:p>
            <a:pPr lvl="1"/>
            <a:r>
              <a:rPr lang="en-IN" dirty="0"/>
              <a:t>Control over inbound network (from other to instance)</a:t>
            </a:r>
          </a:p>
          <a:p>
            <a:pPr lvl="1"/>
            <a:r>
              <a:rPr lang="en-IN" dirty="0"/>
              <a:t>Control over outbound network (from instance to other)</a:t>
            </a:r>
          </a:p>
          <a:p>
            <a:pPr lvl="1"/>
            <a:r>
              <a:rPr lang="en-IN" dirty="0"/>
              <a:t>Firewall of EC2 instances</a:t>
            </a:r>
          </a:p>
        </p:txBody>
      </p:sp>
    </p:spTree>
    <p:extLst>
      <p:ext uri="{BB962C8B-B14F-4D97-AF65-F5344CB8AC3E}">
        <p14:creationId xmlns:p14="http://schemas.microsoft.com/office/powerpoint/2010/main" val="175506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DF7D2C-47C6-4A48-9732-95D34A17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9" y="1302708"/>
            <a:ext cx="10375505" cy="40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2988</Words>
  <Application>Microsoft Office PowerPoint</Application>
  <PresentationFormat>Widescreen</PresentationFormat>
  <Paragraphs>354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AWS -1</vt:lpstr>
      <vt:lpstr>Course Contents</vt:lpstr>
      <vt:lpstr>AWS Account for free</vt:lpstr>
      <vt:lpstr>AWS Geographical distribution</vt:lpstr>
      <vt:lpstr>Introduction to IAM</vt:lpstr>
      <vt:lpstr>IAM Federation</vt:lpstr>
      <vt:lpstr>EC2</vt:lpstr>
      <vt:lpstr>Security groups</vt:lpstr>
      <vt:lpstr>PowerPoint Presentation</vt:lpstr>
      <vt:lpstr>PowerPoint Presentation</vt:lpstr>
      <vt:lpstr>Referencing security groups from other security groups</vt:lpstr>
      <vt:lpstr>Public vs Private IP</vt:lpstr>
      <vt:lpstr>PowerPoint Presentation</vt:lpstr>
      <vt:lpstr>Elastic IP</vt:lpstr>
      <vt:lpstr>EC2 Instances</vt:lpstr>
      <vt:lpstr>PowerPoint Presentation</vt:lpstr>
      <vt:lpstr>Instance Types  Main Ones</vt:lpstr>
      <vt:lpstr>Burstable instances</vt:lpstr>
      <vt:lpstr>PowerPoint Presentation</vt:lpstr>
      <vt:lpstr>T2/T3 Unlimited</vt:lpstr>
      <vt:lpstr>AMI</vt:lpstr>
      <vt:lpstr>PowerPoint Presentation</vt:lpstr>
      <vt:lpstr>PowerPoint Presentation</vt:lpstr>
      <vt:lpstr>Placement groups</vt:lpstr>
      <vt:lpstr>Cluster type</vt:lpstr>
      <vt:lpstr>PowerPoint Presentation</vt:lpstr>
      <vt:lpstr>Spread strategy</vt:lpstr>
      <vt:lpstr>PowerPoint Presentation</vt:lpstr>
      <vt:lpstr>EC2 Summary</vt:lpstr>
      <vt:lpstr>PowerPoint Presentation</vt:lpstr>
      <vt:lpstr>Scalability &amp; High Availability</vt:lpstr>
      <vt:lpstr>Horizontal scaling</vt:lpstr>
      <vt:lpstr>HA and scalability for EC2</vt:lpstr>
      <vt:lpstr>Load Balancing</vt:lpstr>
      <vt:lpstr>ELB</vt:lpstr>
      <vt:lpstr>Health Checks</vt:lpstr>
      <vt:lpstr>Application Load Balancer (v2) (layer 7)</vt:lpstr>
      <vt:lpstr>PowerPoint Presentation</vt:lpstr>
      <vt:lpstr>PowerPoint Presentation</vt:lpstr>
      <vt:lpstr>Network Load Balancers</vt:lpstr>
      <vt:lpstr>Good To Know</vt:lpstr>
      <vt:lpstr>Load Balancer Stickiness</vt:lpstr>
      <vt:lpstr>LB for solution arch</vt:lpstr>
      <vt:lpstr>Auto Scaling Group</vt:lpstr>
      <vt:lpstr>ASG in AWS</vt:lpstr>
      <vt:lpstr>ASG in AWS with LB</vt:lpstr>
      <vt:lpstr>ASG has the following attributes</vt:lpstr>
      <vt:lpstr>Auto Scaling Alarms</vt:lpstr>
      <vt:lpstr>ASG new rules</vt:lpstr>
      <vt:lpstr>Summary for ASG</vt:lpstr>
      <vt:lpstr>PowerPoint Presentation</vt:lpstr>
      <vt:lpstr>EBS</vt:lpstr>
      <vt:lpstr>PowerPoint Presentation</vt:lpstr>
      <vt:lpstr>EBS Volume Types</vt:lpstr>
      <vt:lpstr>EFS  Elastic File System</vt:lpstr>
      <vt:lpstr>Use cases</vt:lpstr>
      <vt:lpstr>RDS  Relational Database Service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-1</dc:title>
  <dc:creator>Hari Kishan</dc:creator>
  <cp:lastModifiedBy>Hari Kishan</cp:lastModifiedBy>
  <cp:revision>64</cp:revision>
  <dcterms:created xsi:type="dcterms:W3CDTF">2019-04-12T14:00:41Z</dcterms:created>
  <dcterms:modified xsi:type="dcterms:W3CDTF">2019-04-22T17:59:15Z</dcterms:modified>
</cp:coreProperties>
</file>