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04BF-9F4E-41F0-8693-540E8BA65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C34F96-9C1A-4997-8595-C39EF66B3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890A57-D625-4646-9A83-2AB1F3A14B37}"/>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5" name="Footer Placeholder 4">
            <a:extLst>
              <a:ext uri="{FF2B5EF4-FFF2-40B4-BE49-F238E27FC236}">
                <a16:creationId xmlns:a16="http://schemas.microsoft.com/office/drawing/2014/main" id="{220A8EE9-E61B-4827-A5EE-306BB6C7D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AD232-25F4-4726-8B54-40F81E4F035B}"/>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299789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A944-41AE-4546-A9EC-B361E8BF0A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91836F-38C5-4F31-9125-0822616112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FB2EE-AAF2-4B06-929C-3B31CD0E62F3}"/>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5" name="Footer Placeholder 4">
            <a:extLst>
              <a:ext uri="{FF2B5EF4-FFF2-40B4-BE49-F238E27FC236}">
                <a16:creationId xmlns:a16="http://schemas.microsoft.com/office/drawing/2014/main" id="{0BCE9444-56BA-41E4-BA34-A604D6FCF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2ED6D-7A26-4811-80BC-518D73C757D1}"/>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352760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C9D7F3-208D-42F9-967C-2CFBAA3D67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0ADFE3-2791-4915-9226-3CD0F40728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1B570-A57D-47B3-BAD1-954EC30B2CC0}"/>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5" name="Footer Placeholder 4">
            <a:extLst>
              <a:ext uri="{FF2B5EF4-FFF2-40B4-BE49-F238E27FC236}">
                <a16:creationId xmlns:a16="http://schemas.microsoft.com/office/drawing/2014/main" id="{4AF1AC23-0206-4028-8763-4BC445663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06B7F-B54A-408D-94E5-9AB5C4713EED}"/>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326686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44A2-51A5-417D-B252-51C8E82F80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27F3A-2242-4464-8806-FF7F7961BD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06864-1B32-4112-8D06-E0DEE776E98E}"/>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5" name="Footer Placeholder 4">
            <a:extLst>
              <a:ext uri="{FF2B5EF4-FFF2-40B4-BE49-F238E27FC236}">
                <a16:creationId xmlns:a16="http://schemas.microsoft.com/office/drawing/2014/main" id="{94EF69E5-8727-4B41-BF0A-9AF4AB1D61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89EA4-0BCA-48FF-A9E9-D47642E189A2}"/>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310965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9581-C0F2-428A-8DEE-0D3F124FDD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D5EB0B-55B7-47AE-9513-89D72BBC8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D7AED8-BDAA-40B9-8F3A-0A460EC8FD8C}"/>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5" name="Footer Placeholder 4">
            <a:extLst>
              <a:ext uri="{FF2B5EF4-FFF2-40B4-BE49-F238E27FC236}">
                <a16:creationId xmlns:a16="http://schemas.microsoft.com/office/drawing/2014/main" id="{42A3173D-DB83-4144-BCF6-7D14530F8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0AC9C-828A-4AED-A73B-7CAD91B50CA5}"/>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66392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FD48-63AD-453D-83DE-955309CC1E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5DC7F0-E562-407A-BCB2-E190825079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2F6114-24DA-444B-9287-38607D59C6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DE22F0-938E-46DB-AB2B-57BD91832820}"/>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6" name="Footer Placeholder 5">
            <a:extLst>
              <a:ext uri="{FF2B5EF4-FFF2-40B4-BE49-F238E27FC236}">
                <a16:creationId xmlns:a16="http://schemas.microsoft.com/office/drawing/2014/main" id="{77F391FB-F253-463F-A025-0C9292D233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8E886-BD9A-4C03-8A0C-A03C76543495}"/>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230450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C7A5-4E55-462A-9C61-54A256C85E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FB085-0411-4B29-B456-69C0B4644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BC899D-E44E-4F15-89A5-F26BD4B314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39B087-5E45-466B-A7B9-9F4452142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BDA4B3-EEF1-4CD3-9DA5-C7B1938D52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3BBE14-7CDC-4462-8FCF-F93C2DA763DB}"/>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8" name="Footer Placeholder 7">
            <a:extLst>
              <a:ext uri="{FF2B5EF4-FFF2-40B4-BE49-F238E27FC236}">
                <a16:creationId xmlns:a16="http://schemas.microsoft.com/office/drawing/2014/main" id="{50804CB6-D0DA-4AD9-9E6A-A3B987F876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47CCB2-2A45-454A-8F21-030F4D4C30A3}"/>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220729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1487-297B-4CB6-BDB3-5AF4500F0B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2BCF74-684A-4669-8EE2-868E25CB3AB2}"/>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4" name="Footer Placeholder 3">
            <a:extLst>
              <a:ext uri="{FF2B5EF4-FFF2-40B4-BE49-F238E27FC236}">
                <a16:creationId xmlns:a16="http://schemas.microsoft.com/office/drawing/2014/main" id="{DCD47D17-C1C2-4699-BC35-5427732C1E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A7175E-B381-43FD-9A9D-B02578F6311F}"/>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145860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4440D-6106-4130-AA8D-BA7819FCA577}"/>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3" name="Footer Placeholder 2">
            <a:extLst>
              <a:ext uri="{FF2B5EF4-FFF2-40B4-BE49-F238E27FC236}">
                <a16:creationId xmlns:a16="http://schemas.microsoft.com/office/drawing/2014/main" id="{F31DA2A5-71A3-4122-AFD0-FEBEE0C8B1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8BDB70-CB31-46C6-A2C2-5B2D43A9473B}"/>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26639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E12F-F5C3-4A1F-827E-951FA330D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146617-0D64-4864-8F95-B3F52C3EC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199B50-893E-40DA-9DF6-59072F9EF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FB62E4-47DA-4F7E-A3EC-E13EC8D9D485}"/>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6" name="Footer Placeholder 5">
            <a:extLst>
              <a:ext uri="{FF2B5EF4-FFF2-40B4-BE49-F238E27FC236}">
                <a16:creationId xmlns:a16="http://schemas.microsoft.com/office/drawing/2014/main" id="{D698BB83-F17E-49D4-BC7E-56A133239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75CCF-1DC1-44B5-A973-0BDF1105BBC5}"/>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70939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346E-E3CD-4F85-A0C3-015A51D1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F27F55-2BCB-43EC-BDE2-BABA54CE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DF0F61-23C1-4993-A49B-9ECD77DCC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F9DDF3-CA8C-4FC1-A9A5-AB5C917EDC02}"/>
              </a:ext>
            </a:extLst>
          </p:cNvPr>
          <p:cNvSpPr>
            <a:spLocks noGrp="1"/>
          </p:cNvSpPr>
          <p:nvPr>
            <p:ph type="dt" sz="half" idx="10"/>
          </p:nvPr>
        </p:nvSpPr>
        <p:spPr/>
        <p:txBody>
          <a:bodyPr/>
          <a:lstStyle/>
          <a:p>
            <a:fld id="{4A8757DB-4BF7-4C4D-BE8B-20EB04283A78}" type="datetimeFigureOut">
              <a:rPr lang="en-IN" smtClean="0"/>
              <a:t>10-11-2018</a:t>
            </a:fld>
            <a:endParaRPr lang="en-IN"/>
          </a:p>
        </p:txBody>
      </p:sp>
      <p:sp>
        <p:nvSpPr>
          <p:cNvPr id="6" name="Footer Placeholder 5">
            <a:extLst>
              <a:ext uri="{FF2B5EF4-FFF2-40B4-BE49-F238E27FC236}">
                <a16:creationId xmlns:a16="http://schemas.microsoft.com/office/drawing/2014/main" id="{D7D7A6C4-6FAB-4EDC-A63B-28E0A763F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DED0E4-21DC-4A1B-BB40-34A8107CD85F}"/>
              </a:ext>
            </a:extLst>
          </p:cNvPr>
          <p:cNvSpPr>
            <a:spLocks noGrp="1"/>
          </p:cNvSpPr>
          <p:nvPr>
            <p:ph type="sldNum" sz="quarter" idx="12"/>
          </p:nvPr>
        </p:nvSpPr>
        <p:spPr/>
        <p:txBody>
          <a:bodyPr/>
          <a:lstStyle/>
          <a:p>
            <a:fld id="{71286CF0-4AE0-4B90-AE4F-B46D0276AB1E}" type="slidenum">
              <a:rPr lang="en-IN" smtClean="0"/>
              <a:t>‹#›</a:t>
            </a:fld>
            <a:endParaRPr lang="en-IN"/>
          </a:p>
        </p:txBody>
      </p:sp>
    </p:spTree>
    <p:extLst>
      <p:ext uri="{BB962C8B-B14F-4D97-AF65-F5344CB8AC3E}">
        <p14:creationId xmlns:p14="http://schemas.microsoft.com/office/powerpoint/2010/main" val="119315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66BA1-DAE2-427D-928E-AE7B16FED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F44020-34A2-450F-AE11-0C4AFA579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66796-6A5A-49F7-92E4-AB11588F4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757DB-4BF7-4C4D-BE8B-20EB04283A78}" type="datetimeFigureOut">
              <a:rPr lang="en-IN" smtClean="0"/>
              <a:t>10-11-2018</a:t>
            </a:fld>
            <a:endParaRPr lang="en-IN"/>
          </a:p>
        </p:txBody>
      </p:sp>
      <p:sp>
        <p:nvSpPr>
          <p:cNvPr id="5" name="Footer Placeholder 4">
            <a:extLst>
              <a:ext uri="{FF2B5EF4-FFF2-40B4-BE49-F238E27FC236}">
                <a16:creationId xmlns:a16="http://schemas.microsoft.com/office/drawing/2014/main" id="{1477B64B-5221-486F-804C-0CFA4FFE9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A198F0-A736-4FAF-9927-B90B8F111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86CF0-4AE0-4B90-AE4F-B46D0276AB1E}" type="slidenum">
              <a:rPr lang="en-IN" smtClean="0"/>
              <a:t>‹#›</a:t>
            </a:fld>
            <a:endParaRPr lang="en-IN"/>
          </a:p>
        </p:txBody>
      </p:sp>
    </p:spTree>
    <p:extLst>
      <p:ext uri="{BB962C8B-B14F-4D97-AF65-F5344CB8AC3E}">
        <p14:creationId xmlns:p14="http://schemas.microsoft.com/office/powerpoint/2010/main" val="407711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8758-F5F6-4CD3-8E64-32C54B92025D}"/>
              </a:ext>
            </a:extLst>
          </p:cNvPr>
          <p:cNvSpPr>
            <a:spLocks noGrp="1"/>
          </p:cNvSpPr>
          <p:nvPr>
            <p:ph type="ctrTitle"/>
          </p:nvPr>
        </p:nvSpPr>
        <p:spPr/>
        <p:txBody>
          <a:bodyPr/>
          <a:lstStyle/>
          <a:p>
            <a:r>
              <a:rPr lang="en-IN" dirty="0"/>
              <a:t>AWS -2</a:t>
            </a:r>
          </a:p>
        </p:txBody>
      </p:sp>
    </p:spTree>
    <p:extLst>
      <p:ext uri="{BB962C8B-B14F-4D97-AF65-F5344CB8AC3E}">
        <p14:creationId xmlns:p14="http://schemas.microsoft.com/office/powerpoint/2010/main" val="349329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46F2-7F5E-4624-A8E4-F53FBC0DEB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246DA2-C970-43C1-8591-42D542CDF589}"/>
              </a:ext>
            </a:extLst>
          </p:cNvPr>
          <p:cNvSpPr>
            <a:spLocks noGrp="1"/>
          </p:cNvSpPr>
          <p:nvPr>
            <p:ph idx="1"/>
          </p:nvPr>
        </p:nvSpPr>
        <p:spPr/>
        <p:txBody>
          <a:bodyPr/>
          <a:lstStyle/>
          <a:p>
            <a:pPr marL="0" indent="0">
              <a:buNone/>
            </a:pPr>
            <a:r>
              <a:rPr lang="en-IN" dirty="0"/>
              <a:t>CIDR : set of allowable </a:t>
            </a:r>
            <a:r>
              <a:rPr lang="en-IN" dirty="0" err="1"/>
              <a:t>Ips</a:t>
            </a:r>
            <a:endParaRPr lang="en-IN" dirty="0"/>
          </a:p>
          <a:p>
            <a:pPr marL="0" indent="0">
              <a:buNone/>
            </a:pPr>
            <a:r>
              <a:rPr lang="en-IN" dirty="0"/>
              <a:t>10.0.0.0/16 </a:t>
            </a:r>
            <a:r>
              <a:rPr lang="en-IN" dirty="0">
                <a:sym typeface="Wingdings" panose="05000000000000000000" pitchFamily="2" charset="2"/>
              </a:rPr>
              <a:t> will have 10 ^ (32-16) no. of </a:t>
            </a:r>
            <a:r>
              <a:rPr lang="en-IN" dirty="0" err="1">
                <a:sym typeface="Wingdings" panose="05000000000000000000" pitchFamily="2" charset="2"/>
              </a:rPr>
              <a:t>Ips</a:t>
            </a:r>
            <a:endParaRPr lang="en-IN" dirty="0">
              <a:sym typeface="Wingdings" panose="05000000000000000000" pitchFamily="2" charset="2"/>
            </a:endParaRPr>
          </a:p>
          <a:p>
            <a:pPr marL="0" indent="0">
              <a:buNone/>
            </a:pPr>
            <a:r>
              <a:rPr lang="en-IN" dirty="0">
                <a:sym typeface="Wingdings" panose="05000000000000000000" pitchFamily="2" charset="2"/>
              </a:rPr>
              <a:t> </a:t>
            </a:r>
            <a:endParaRPr lang="en-IN" dirty="0"/>
          </a:p>
        </p:txBody>
      </p:sp>
    </p:spTree>
    <p:extLst>
      <p:ext uri="{BB962C8B-B14F-4D97-AF65-F5344CB8AC3E}">
        <p14:creationId xmlns:p14="http://schemas.microsoft.com/office/powerpoint/2010/main" val="327073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71-B164-423D-9EF9-340CA626258D}"/>
              </a:ext>
            </a:extLst>
          </p:cNvPr>
          <p:cNvSpPr>
            <a:spLocks noGrp="1"/>
          </p:cNvSpPr>
          <p:nvPr>
            <p:ph type="title"/>
          </p:nvPr>
        </p:nvSpPr>
        <p:spPr/>
        <p:txBody>
          <a:bodyPr/>
          <a:lstStyle/>
          <a:p>
            <a:r>
              <a:rPr lang="en-IN" dirty="0"/>
              <a:t>Route table</a:t>
            </a:r>
          </a:p>
        </p:txBody>
      </p:sp>
      <p:sp>
        <p:nvSpPr>
          <p:cNvPr id="3" name="Content Placeholder 2">
            <a:extLst>
              <a:ext uri="{FF2B5EF4-FFF2-40B4-BE49-F238E27FC236}">
                <a16:creationId xmlns:a16="http://schemas.microsoft.com/office/drawing/2014/main" id="{883C8BB1-5256-46A4-8025-02A1ACF5DCAF}"/>
              </a:ext>
            </a:extLst>
          </p:cNvPr>
          <p:cNvSpPr>
            <a:spLocks noGrp="1"/>
          </p:cNvSpPr>
          <p:nvPr>
            <p:ph idx="1"/>
          </p:nvPr>
        </p:nvSpPr>
        <p:spPr/>
        <p:txBody>
          <a:bodyPr>
            <a:normAutofit lnSpcReduction="10000"/>
          </a:bodyPr>
          <a:lstStyle/>
          <a:p>
            <a:r>
              <a:rPr lang="en-IN" dirty="0"/>
              <a:t>Each VPC by default will get a route table. We can create a rout table for each subnet.</a:t>
            </a:r>
          </a:p>
          <a:p>
            <a:r>
              <a:rPr lang="en-IN" dirty="0"/>
              <a:t>If no route table is given to subnet by default it takes main route table</a:t>
            </a:r>
          </a:p>
          <a:p>
            <a:r>
              <a:rPr lang="en-IN" dirty="0"/>
              <a:t>One subnet can have only one route table.</a:t>
            </a:r>
          </a:p>
          <a:p>
            <a:r>
              <a:rPr lang="en-IN" dirty="0"/>
              <a:t>One route table can be associated with multiple subnets</a:t>
            </a:r>
          </a:p>
          <a:p>
            <a:r>
              <a:rPr lang="en-IN" dirty="0"/>
              <a:t>Internet gateway:</a:t>
            </a:r>
          </a:p>
          <a:p>
            <a:pPr lvl="1"/>
            <a:r>
              <a:rPr lang="en-IN" dirty="0"/>
              <a:t>Allows connectivity from our VPC to outside internet</a:t>
            </a:r>
          </a:p>
          <a:p>
            <a:pPr lvl="1"/>
            <a:r>
              <a:rPr lang="en-IN" dirty="0"/>
              <a:t>Only one internet gateway can be attached to one VPC</a:t>
            </a:r>
          </a:p>
          <a:p>
            <a:pPr lvl="1"/>
            <a:r>
              <a:rPr lang="en-IN" dirty="0"/>
              <a:t>Right click and attach the VPC to internet gateway. </a:t>
            </a:r>
          </a:p>
          <a:p>
            <a:pPr lvl="1"/>
            <a:r>
              <a:rPr lang="en-IN" dirty="0"/>
              <a:t>Go back to public route table and add route with internet gateway ID</a:t>
            </a:r>
          </a:p>
        </p:txBody>
      </p:sp>
    </p:spTree>
    <p:extLst>
      <p:ext uri="{BB962C8B-B14F-4D97-AF65-F5344CB8AC3E}">
        <p14:creationId xmlns:p14="http://schemas.microsoft.com/office/powerpoint/2010/main" val="179614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B7A4-923F-4FA9-848B-FD6C0852D562}"/>
              </a:ext>
            </a:extLst>
          </p:cNvPr>
          <p:cNvSpPr>
            <a:spLocks noGrp="1"/>
          </p:cNvSpPr>
          <p:nvPr>
            <p:ph type="title"/>
          </p:nvPr>
        </p:nvSpPr>
        <p:spPr/>
        <p:txBody>
          <a:bodyPr/>
          <a:lstStyle/>
          <a:p>
            <a:r>
              <a:rPr lang="en-IN" dirty="0"/>
              <a:t>NAT Gateway</a:t>
            </a:r>
          </a:p>
        </p:txBody>
      </p:sp>
      <p:sp>
        <p:nvSpPr>
          <p:cNvPr id="3" name="Content Placeholder 2">
            <a:extLst>
              <a:ext uri="{FF2B5EF4-FFF2-40B4-BE49-F238E27FC236}">
                <a16:creationId xmlns:a16="http://schemas.microsoft.com/office/drawing/2014/main" id="{05319209-31B8-47C1-90DB-31959C7B7EDC}"/>
              </a:ext>
            </a:extLst>
          </p:cNvPr>
          <p:cNvSpPr>
            <a:spLocks noGrp="1"/>
          </p:cNvSpPr>
          <p:nvPr>
            <p:ph idx="1"/>
          </p:nvPr>
        </p:nvSpPr>
        <p:spPr/>
        <p:txBody>
          <a:bodyPr/>
          <a:lstStyle/>
          <a:p>
            <a:r>
              <a:rPr lang="en-IN" dirty="0"/>
              <a:t>Always keep NAT gateway in public subnet</a:t>
            </a:r>
          </a:p>
          <a:p>
            <a:r>
              <a:rPr lang="en-IN" dirty="0"/>
              <a:t>Link it up with private route tables</a:t>
            </a:r>
          </a:p>
          <a:p>
            <a:r>
              <a:rPr lang="en-IN" dirty="0"/>
              <a:t>NAT gateway comes into picture if your private subnets need to get some info from internet / download something from internet.</a:t>
            </a:r>
          </a:p>
        </p:txBody>
      </p:sp>
    </p:spTree>
    <p:extLst>
      <p:ext uri="{BB962C8B-B14F-4D97-AF65-F5344CB8AC3E}">
        <p14:creationId xmlns:p14="http://schemas.microsoft.com/office/powerpoint/2010/main" val="154337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33C01-8A22-455A-B0B7-E8CEB6240717}"/>
              </a:ext>
            </a:extLst>
          </p:cNvPr>
          <p:cNvSpPr>
            <a:spLocks noGrp="1"/>
          </p:cNvSpPr>
          <p:nvPr>
            <p:ph idx="1"/>
          </p:nvPr>
        </p:nvSpPr>
        <p:spPr>
          <a:xfrm>
            <a:off x="838200" y="382772"/>
            <a:ext cx="10515600" cy="5794191"/>
          </a:xfrm>
        </p:spPr>
        <p:txBody>
          <a:bodyPr/>
          <a:lstStyle/>
          <a:p>
            <a:r>
              <a:rPr lang="en-IN" dirty="0"/>
              <a:t>For public subnets make sure to enable auto assign public IPv4 address so that instances launched in these subnets get a public IP</a:t>
            </a:r>
          </a:p>
          <a:p>
            <a:r>
              <a:rPr lang="en-IN" dirty="0"/>
              <a:t>For VPC make sure DNS Resolution &amp; DNS Hostnames is pointed to Yes</a:t>
            </a:r>
          </a:p>
          <a:p>
            <a:endParaRPr lang="en-IN" dirty="0"/>
          </a:p>
        </p:txBody>
      </p:sp>
    </p:spTree>
    <p:extLst>
      <p:ext uri="{BB962C8B-B14F-4D97-AF65-F5344CB8AC3E}">
        <p14:creationId xmlns:p14="http://schemas.microsoft.com/office/powerpoint/2010/main" val="259757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24DC-7FA3-45EF-8164-5272D84D0463}"/>
              </a:ext>
            </a:extLst>
          </p:cNvPr>
          <p:cNvSpPr>
            <a:spLocks noGrp="1"/>
          </p:cNvSpPr>
          <p:nvPr>
            <p:ph type="title"/>
          </p:nvPr>
        </p:nvSpPr>
        <p:spPr/>
        <p:txBody>
          <a:bodyPr/>
          <a:lstStyle/>
          <a:p>
            <a:r>
              <a:rPr lang="en-IN" dirty="0"/>
              <a:t>Availability Zone</a:t>
            </a:r>
          </a:p>
        </p:txBody>
      </p:sp>
      <p:sp>
        <p:nvSpPr>
          <p:cNvPr id="3" name="Content Placeholder 2">
            <a:extLst>
              <a:ext uri="{FF2B5EF4-FFF2-40B4-BE49-F238E27FC236}">
                <a16:creationId xmlns:a16="http://schemas.microsoft.com/office/drawing/2014/main" id="{2EE26513-546D-430B-ADBB-6E66910A463D}"/>
              </a:ext>
            </a:extLst>
          </p:cNvPr>
          <p:cNvSpPr>
            <a:spLocks noGrp="1"/>
          </p:cNvSpPr>
          <p:nvPr>
            <p:ph idx="1"/>
          </p:nvPr>
        </p:nvSpPr>
        <p:spPr/>
        <p:txBody>
          <a:bodyPr/>
          <a:lstStyle/>
          <a:p>
            <a:r>
              <a:rPr lang="en-IN" dirty="0"/>
              <a:t>In a region there would be data </a:t>
            </a:r>
            <a:r>
              <a:rPr lang="en-IN" dirty="0" err="1"/>
              <a:t>centers</a:t>
            </a:r>
            <a:r>
              <a:rPr lang="en-IN" dirty="0"/>
              <a:t> which will be clustered and isolated.</a:t>
            </a:r>
          </a:p>
          <a:p>
            <a:r>
              <a:rPr lang="en-IN" dirty="0"/>
              <a:t>Availability zone represents a data </a:t>
            </a:r>
            <a:r>
              <a:rPr lang="en-IN" dirty="0" err="1"/>
              <a:t>center</a:t>
            </a:r>
            <a:r>
              <a:rPr lang="en-IN" dirty="0"/>
              <a:t> or a cluster of data </a:t>
            </a:r>
            <a:r>
              <a:rPr lang="en-IN" dirty="0" err="1"/>
              <a:t>centers</a:t>
            </a:r>
            <a:r>
              <a:rPr lang="en-IN" dirty="0"/>
              <a:t> at one place.</a:t>
            </a:r>
          </a:p>
          <a:p>
            <a:r>
              <a:rPr lang="en-IN" dirty="0"/>
              <a:t>2 </a:t>
            </a:r>
            <a:r>
              <a:rPr lang="en-IN" dirty="0" err="1"/>
              <a:t>Azones</a:t>
            </a:r>
            <a:r>
              <a:rPr lang="en-IN" dirty="0"/>
              <a:t> with in a region would be physically isolated from each other.</a:t>
            </a:r>
          </a:p>
          <a:p>
            <a:r>
              <a:rPr lang="en-IN" dirty="0"/>
              <a:t>2 </a:t>
            </a:r>
            <a:r>
              <a:rPr lang="en-IN" dirty="0" err="1"/>
              <a:t>Azones</a:t>
            </a:r>
            <a:r>
              <a:rPr lang="en-IN" dirty="0"/>
              <a:t> over a private network would be connected and data transfer can be done real fast.</a:t>
            </a:r>
          </a:p>
          <a:p>
            <a:r>
              <a:rPr lang="en-IN" dirty="0"/>
              <a:t>Edge Location : point of contact for AWS CDN service CloudFront.</a:t>
            </a:r>
          </a:p>
        </p:txBody>
      </p:sp>
    </p:spTree>
    <p:extLst>
      <p:ext uri="{BB962C8B-B14F-4D97-AF65-F5344CB8AC3E}">
        <p14:creationId xmlns:p14="http://schemas.microsoft.com/office/powerpoint/2010/main" val="205740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1743-7B8E-4314-90D2-02ECBC0457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7A0D01-6E27-4CC8-AA4B-D1852BB3243E}"/>
              </a:ext>
            </a:extLst>
          </p:cNvPr>
          <p:cNvSpPr>
            <a:spLocks noGrp="1"/>
          </p:cNvSpPr>
          <p:nvPr>
            <p:ph idx="1"/>
          </p:nvPr>
        </p:nvSpPr>
        <p:spPr/>
        <p:txBody>
          <a:bodyPr/>
          <a:lstStyle/>
          <a:p>
            <a:pPr marL="0" indent="0">
              <a:buNone/>
            </a:pPr>
            <a:r>
              <a:rPr lang="en-IN" dirty="0"/>
              <a:t>When we deploy a resource it is recommended to deploy it in minimum to Availability Zones in a region just to make sure one will be the backup of other .</a:t>
            </a:r>
          </a:p>
        </p:txBody>
      </p:sp>
    </p:spTree>
    <p:extLst>
      <p:ext uri="{BB962C8B-B14F-4D97-AF65-F5344CB8AC3E}">
        <p14:creationId xmlns:p14="http://schemas.microsoft.com/office/powerpoint/2010/main" val="120538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2C32-B7B8-4D16-8F5C-CB814BF0D9A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E658A0E-0645-4835-B70B-73FEEE0691EC}"/>
              </a:ext>
            </a:extLst>
          </p:cNvPr>
          <p:cNvPicPr>
            <a:picLocks noGrp="1" noChangeAspect="1"/>
          </p:cNvPicPr>
          <p:nvPr>
            <p:ph idx="1"/>
          </p:nvPr>
        </p:nvPicPr>
        <p:blipFill>
          <a:blip r:embed="rId2"/>
          <a:stretch>
            <a:fillRect/>
          </a:stretch>
        </p:blipFill>
        <p:spPr>
          <a:xfrm>
            <a:off x="2857500" y="1981994"/>
            <a:ext cx="6477000" cy="4038600"/>
          </a:xfrm>
          <a:prstGeom prst="rect">
            <a:avLst/>
          </a:prstGeom>
        </p:spPr>
      </p:pic>
    </p:spTree>
    <p:extLst>
      <p:ext uri="{BB962C8B-B14F-4D97-AF65-F5344CB8AC3E}">
        <p14:creationId xmlns:p14="http://schemas.microsoft.com/office/powerpoint/2010/main" val="280755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9E65-2C59-4FE6-8496-3807D6B4BF57}"/>
              </a:ext>
            </a:extLst>
          </p:cNvPr>
          <p:cNvSpPr>
            <a:spLocks noGrp="1"/>
          </p:cNvSpPr>
          <p:nvPr>
            <p:ph type="title"/>
          </p:nvPr>
        </p:nvSpPr>
        <p:spPr/>
        <p:txBody>
          <a:bodyPr/>
          <a:lstStyle/>
          <a:p>
            <a:r>
              <a:rPr lang="en-IN" dirty="0"/>
              <a:t>Service limits</a:t>
            </a:r>
          </a:p>
        </p:txBody>
      </p:sp>
      <p:sp>
        <p:nvSpPr>
          <p:cNvPr id="3" name="Content Placeholder 2">
            <a:extLst>
              <a:ext uri="{FF2B5EF4-FFF2-40B4-BE49-F238E27FC236}">
                <a16:creationId xmlns:a16="http://schemas.microsoft.com/office/drawing/2014/main" id="{B8E2C7B3-EC33-47D5-8CB7-F9898BD4159A}"/>
              </a:ext>
            </a:extLst>
          </p:cNvPr>
          <p:cNvSpPr>
            <a:spLocks noGrp="1"/>
          </p:cNvSpPr>
          <p:nvPr>
            <p:ph idx="1"/>
          </p:nvPr>
        </p:nvSpPr>
        <p:spPr/>
        <p:txBody>
          <a:bodyPr/>
          <a:lstStyle/>
          <a:p>
            <a:r>
              <a:rPr lang="en-IN" dirty="0"/>
              <a:t>There is a limit to every service over it’s scope</a:t>
            </a:r>
          </a:p>
          <a:p>
            <a:r>
              <a:rPr lang="en-IN" dirty="0"/>
              <a:t>Limit is kept just to make sure your </a:t>
            </a:r>
            <a:r>
              <a:rPr lang="en-IN" dirty="0" err="1"/>
              <a:t>Paas</a:t>
            </a:r>
            <a:r>
              <a:rPr lang="en-IN" dirty="0"/>
              <a:t> is not giving you unlimited instances etc</a:t>
            </a:r>
          </a:p>
          <a:p>
            <a:r>
              <a:rPr lang="en-IN" dirty="0"/>
              <a:t>Ex </a:t>
            </a:r>
            <a:r>
              <a:rPr lang="en-IN" dirty="0">
                <a:sym typeface="Wingdings" panose="05000000000000000000" pitchFamily="2" charset="2"/>
              </a:rPr>
              <a:t> we can have </a:t>
            </a:r>
            <a:r>
              <a:rPr lang="en-IN" dirty="0" err="1">
                <a:sym typeface="Wingdings" panose="05000000000000000000" pitchFamily="2" charset="2"/>
              </a:rPr>
              <a:t>upto</a:t>
            </a:r>
            <a:r>
              <a:rPr lang="en-IN" dirty="0">
                <a:sym typeface="Wingdings" panose="05000000000000000000" pitchFamily="2" charset="2"/>
              </a:rPr>
              <a:t> 20 ec2 instances over a region.</a:t>
            </a:r>
          </a:p>
          <a:p>
            <a:r>
              <a:rPr lang="en-IN" dirty="0">
                <a:sym typeface="Wingdings" panose="05000000000000000000" pitchFamily="2" charset="2"/>
              </a:rPr>
              <a:t>If we wish to increase we need to raise a support ticket for the same.</a:t>
            </a:r>
            <a:endParaRPr lang="en-IN" dirty="0"/>
          </a:p>
        </p:txBody>
      </p:sp>
    </p:spTree>
    <p:extLst>
      <p:ext uri="{BB962C8B-B14F-4D97-AF65-F5344CB8AC3E}">
        <p14:creationId xmlns:p14="http://schemas.microsoft.com/office/powerpoint/2010/main" val="85532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58A7-4B11-4674-B716-2D936A89B740}"/>
              </a:ext>
            </a:extLst>
          </p:cNvPr>
          <p:cNvSpPr>
            <a:spLocks noGrp="1"/>
          </p:cNvSpPr>
          <p:nvPr>
            <p:ph type="title"/>
          </p:nvPr>
        </p:nvSpPr>
        <p:spPr/>
        <p:txBody>
          <a:bodyPr/>
          <a:lstStyle/>
          <a:p>
            <a:r>
              <a:rPr lang="en-IN" dirty="0"/>
              <a:t>VPC</a:t>
            </a:r>
          </a:p>
        </p:txBody>
      </p:sp>
      <p:sp>
        <p:nvSpPr>
          <p:cNvPr id="3" name="Content Placeholder 2">
            <a:extLst>
              <a:ext uri="{FF2B5EF4-FFF2-40B4-BE49-F238E27FC236}">
                <a16:creationId xmlns:a16="http://schemas.microsoft.com/office/drawing/2014/main" id="{81702BBC-920E-4100-9713-C084AD4109FE}"/>
              </a:ext>
            </a:extLst>
          </p:cNvPr>
          <p:cNvSpPr>
            <a:spLocks noGrp="1"/>
          </p:cNvSpPr>
          <p:nvPr>
            <p:ph idx="1"/>
          </p:nvPr>
        </p:nvSpPr>
        <p:spPr/>
        <p:txBody>
          <a:bodyPr/>
          <a:lstStyle/>
          <a:p>
            <a:pPr marL="0" indent="0">
              <a:buNone/>
            </a:pPr>
            <a:r>
              <a:rPr lang="en-IN" b="1" dirty="0"/>
              <a:t>VPC with a Single Public Subnet</a:t>
            </a:r>
          </a:p>
          <a:p>
            <a:r>
              <a:rPr lang="en-US" dirty="0"/>
              <a:t>Your instances run in a private, isolated section of the AWS cloud with direct access to the Internet. Network access control lists and security groups can be used to provide strict control over inbound and outbound network traffic to your instances.</a:t>
            </a:r>
          </a:p>
          <a:p>
            <a:pPr marL="0" indent="0">
              <a:buNone/>
            </a:pPr>
            <a:r>
              <a:rPr lang="en-US" dirty="0"/>
              <a:t>Creates:</a:t>
            </a:r>
          </a:p>
          <a:p>
            <a:r>
              <a:rPr lang="en-US" dirty="0"/>
              <a:t>A /16 network with a /24 subnet. Public subnet instances use Elastic IPs or Public IPs to access the Internet.</a:t>
            </a:r>
            <a:endParaRPr lang="en-IN" dirty="0"/>
          </a:p>
        </p:txBody>
      </p:sp>
    </p:spTree>
    <p:extLst>
      <p:ext uri="{BB962C8B-B14F-4D97-AF65-F5344CB8AC3E}">
        <p14:creationId xmlns:p14="http://schemas.microsoft.com/office/powerpoint/2010/main" val="318891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E4F6-1978-45FF-A2D0-AFFCAF01C481}"/>
              </a:ext>
            </a:extLst>
          </p:cNvPr>
          <p:cNvSpPr>
            <a:spLocks noGrp="1"/>
          </p:cNvSpPr>
          <p:nvPr>
            <p:ph type="title"/>
          </p:nvPr>
        </p:nvSpPr>
        <p:spPr/>
        <p:txBody>
          <a:bodyPr/>
          <a:lstStyle/>
          <a:p>
            <a:r>
              <a:rPr lang="en-IN" dirty="0"/>
              <a:t>VPC with Public and Private Subnets</a:t>
            </a:r>
          </a:p>
        </p:txBody>
      </p:sp>
      <p:sp>
        <p:nvSpPr>
          <p:cNvPr id="3" name="Content Placeholder 2">
            <a:extLst>
              <a:ext uri="{FF2B5EF4-FFF2-40B4-BE49-F238E27FC236}">
                <a16:creationId xmlns:a16="http://schemas.microsoft.com/office/drawing/2014/main" id="{41ED9FFB-2840-4B4D-92B3-6CC394B3720C}"/>
              </a:ext>
            </a:extLst>
          </p:cNvPr>
          <p:cNvSpPr>
            <a:spLocks noGrp="1"/>
          </p:cNvSpPr>
          <p:nvPr>
            <p:ph idx="1"/>
          </p:nvPr>
        </p:nvSpPr>
        <p:spPr/>
        <p:txBody>
          <a:bodyPr/>
          <a:lstStyle/>
          <a:p>
            <a:r>
              <a:rPr lang="en-US" dirty="0"/>
              <a:t>In addition to containing a public subnet, this configuration adds a private subnet whose instances are not addressable from the Internet. Instances in the private subnet can establish outbound connections to the Internet via the public subnet using Network Address Translation (NAT).</a:t>
            </a:r>
          </a:p>
          <a:p>
            <a:pPr marL="0" indent="0">
              <a:buNone/>
            </a:pPr>
            <a:r>
              <a:rPr lang="en-US" dirty="0"/>
              <a:t>Creates:</a:t>
            </a:r>
          </a:p>
          <a:p>
            <a:r>
              <a:rPr lang="en-US" dirty="0"/>
              <a:t>A /16 network with two /24 subnets. Public subnet instances use Elastic IPs to access the Internet. Private subnet instances access the Internet via Network Address Translation (NAT). (Hourly charges for NAT devices apply.)</a:t>
            </a:r>
            <a:endParaRPr lang="en-IN" dirty="0"/>
          </a:p>
        </p:txBody>
      </p:sp>
    </p:spTree>
    <p:extLst>
      <p:ext uri="{BB962C8B-B14F-4D97-AF65-F5344CB8AC3E}">
        <p14:creationId xmlns:p14="http://schemas.microsoft.com/office/powerpoint/2010/main" val="212900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7E6E-D0A9-44E5-91D0-D6A5343D49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A9C2AF-9566-4C0C-817D-1A9EC06FCD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900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ADB735-D916-4DCE-9278-84D0A0C83168}"/>
              </a:ext>
            </a:extLst>
          </p:cNvPr>
          <p:cNvPicPr>
            <a:picLocks noGrp="1" noChangeAspect="1"/>
          </p:cNvPicPr>
          <p:nvPr>
            <p:ph idx="1"/>
          </p:nvPr>
        </p:nvPicPr>
        <p:blipFill>
          <a:blip r:embed="rId2"/>
          <a:stretch>
            <a:fillRect/>
          </a:stretch>
        </p:blipFill>
        <p:spPr>
          <a:xfrm>
            <a:off x="838200" y="595423"/>
            <a:ext cx="10515600" cy="5547889"/>
          </a:xfrm>
          <a:prstGeom prst="rect">
            <a:avLst/>
          </a:prstGeom>
        </p:spPr>
      </p:pic>
    </p:spTree>
    <p:extLst>
      <p:ext uri="{BB962C8B-B14F-4D97-AF65-F5344CB8AC3E}">
        <p14:creationId xmlns:p14="http://schemas.microsoft.com/office/powerpoint/2010/main" val="303765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AWS -2</vt:lpstr>
      <vt:lpstr>Availability Zone</vt:lpstr>
      <vt:lpstr>PowerPoint Presentation</vt:lpstr>
      <vt:lpstr>PowerPoint Presentation</vt:lpstr>
      <vt:lpstr>Service limits</vt:lpstr>
      <vt:lpstr>VPC</vt:lpstr>
      <vt:lpstr>VPC with Public and Private Subnets</vt:lpstr>
      <vt:lpstr>PowerPoint Presentation</vt:lpstr>
      <vt:lpstr>PowerPoint Presentation</vt:lpstr>
      <vt:lpstr>PowerPoint Presentation</vt:lpstr>
      <vt:lpstr>Route table</vt:lpstr>
      <vt:lpstr>NAT Gateway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Free Tier</dc:title>
  <dc:creator>Hari Kishan</dc:creator>
  <cp:lastModifiedBy>Hari Kishan</cp:lastModifiedBy>
  <cp:revision>15</cp:revision>
  <dcterms:created xsi:type="dcterms:W3CDTF">2018-11-08T14:12:04Z</dcterms:created>
  <dcterms:modified xsi:type="dcterms:W3CDTF">2018-11-10T17:45:05Z</dcterms:modified>
</cp:coreProperties>
</file>