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18"/>
  </p:notesMasterIdLst>
  <p:sldIdLst>
    <p:sldId id="273" r:id="rId2"/>
    <p:sldId id="27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75" r:id="rId12"/>
    <p:sldId id="269" r:id="rId13"/>
    <p:sldId id="270" r:id="rId14"/>
    <p:sldId id="271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E90E-0F5C-4FF0-8D29-B6289C35707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CDAA1-39AA-44E6-A432-12D34C02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9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CDAA1-39AA-44E6-A432-12D34C026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FABF-D750-4853-B77B-B9518966627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48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12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8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61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794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178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250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8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8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5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0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5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948" y="520504"/>
            <a:ext cx="11043138" cy="6337495"/>
          </a:xfrm>
        </p:spPr>
        <p:txBody>
          <a:bodyPr>
            <a:normAutofit/>
          </a:bodyPr>
          <a:lstStyle/>
          <a:p>
            <a:pPr algn="ctr"/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7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7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PRESENTATION BY </a:t>
            </a:r>
            <a:r>
              <a:rPr lang="en-US" sz="2700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algn="ctr"/>
            <a:endParaRPr lang="en-US" sz="27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700" b="1" dirty="0">
              <a:solidFill>
                <a:srgbClr val="7030A0"/>
              </a:solidFill>
              <a:latin typeface="Castellar" panose="020A0402060406010301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700" b="1" dirty="0">
                <a:solidFill>
                  <a:srgbClr val="FF0000"/>
                </a:solidFill>
                <a:latin typeface="Castellar" panose="020A0402060406010301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SAYAK HALDAR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700" b="1" dirty="0">
                <a:solidFill>
                  <a:srgbClr val="FF0000"/>
                </a:solidFill>
                <a:latin typeface="Castellar" panose="020A0402060406010301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PRITAM KUMAR RAY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700" b="1" dirty="0" err="1">
                <a:solidFill>
                  <a:srgbClr val="FF0000"/>
                </a:solidFill>
                <a:latin typeface="Castellar" panose="020A0402060406010301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sutirtha</a:t>
            </a:r>
            <a:r>
              <a:rPr lang="en-US" sz="2700" b="1" dirty="0">
                <a:solidFill>
                  <a:srgbClr val="FF0000"/>
                </a:solidFill>
                <a:latin typeface="Castellar" panose="020A0402060406010301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rgbClr val="FF0000"/>
                </a:solidFill>
                <a:latin typeface="Castellar" panose="020A0402060406010301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kumar</a:t>
            </a:r>
            <a:r>
              <a:rPr lang="en-US" sz="2700" b="1" dirty="0">
                <a:solidFill>
                  <a:srgbClr val="FF0000"/>
                </a:solidFill>
                <a:latin typeface="Castellar" panose="020A0402060406010301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rgbClr val="FF0000"/>
                </a:solidFill>
                <a:latin typeface="Castellar" panose="020A0402060406010301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guha</a:t>
            </a:r>
            <a:endParaRPr lang="en-US" sz="2700" b="1" dirty="0">
              <a:solidFill>
                <a:srgbClr val="FF0000"/>
              </a:solidFill>
              <a:latin typeface="Castellar" panose="020A0402060406010301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RESEARCH AND APPLICATION IN ARTIFISCIAL INTELLIGENCE (RAAI - 2020)</a:t>
            </a:r>
          </a:p>
        </p:txBody>
      </p:sp>
    </p:spTree>
    <p:extLst>
      <p:ext uri="{BB962C8B-B14F-4D97-AF65-F5344CB8AC3E}">
        <p14:creationId xmlns:p14="http://schemas.microsoft.com/office/powerpoint/2010/main" val="21405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6621" y="506994"/>
            <a:ext cx="8809576" cy="1606741"/>
          </a:xfrm>
        </p:spPr>
        <p:txBody>
          <a:bodyPr>
            <a:noAutofit/>
          </a:bodyPr>
          <a:lstStyle/>
          <a:p>
            <a:pPr algn="ctr"/>
            <a:r>
              <a:rPr lang="en-US" sz="53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 does ATM work?</a:t>
            </a:r>
          </a:p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D:\NEXT WORK\2020_Student_Project-2\StudentProject\Ant_Images\Sudoku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31" y="2113735"/>
            <a:ext cx="7766936" cy="356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25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B6A9-7011-4A7B-AF97-977FAD37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ATM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5185C-58AC-4BA4-88F3-31FA9EB9C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04318"/>
            <a:ext cx="9915638" cy="388077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depth Feasibility study performed by Ant (agent)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effort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number of changes</a:t>
            </a:r>
          </a:p>
        </p:txBody>
      </p:sp>
    </p:spTree>
    <p:extLst>
      <p:ext uri="{BB962C8B-B14F-4D97-AF65-F5344CB8AC3E}">
        <p14:creationId xmlns:p14="http://schemas.microsoft.com/office/powerpoint/2010/main" val="235342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145" y="506436"/>
            <a:ext cx="9453489" cy="773723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57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EXPERIMENTS AND  ANALYSIS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07426"/>
              </p:ext>
            </p:extLst>
          </p:nvPr>
        </p:nvGraphicFramePr>
        <p:xfrm>
          <a:off x="1941341" y="2729132"/>
          <a:ext cx="7498081" cy="3390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8490">
                  <a:extLst>
                    <a:ext uri="{9D8B030D-6E8A-4147-A177-3AD203B41FA5}">
                      <a16:colId xmlns:a16="http://schemas.microsoft.com/office/drawing/2014/main" val="1282799119"/>
                    </a:ext>
                  </a:extLst>
                </a:gridCol>
                <a:gridCol w="962494">
                  <a:extLst>
                    <a:ext uri="{9D8B030D-6E8A-4147-A177-3AD203B41FA5}">
                      <a16:colId xmlns:a16="http://schemas.microsoft.com/office/drawing/2014/main" val="1193897852"/>
                    </a:ext>
                  </a:extLst>
                </a:gridCol>
                <a:gridCol w="957491">
                  <a:extLst>
                    <a:ext uri="{9D8B030D-6E8A-4147-A177-3AD203B41FA5}">
                      <a16:colId xmlns:a16="http://schemas.microsoft.com/office/drawing/2014/main" val="4164433382"/>
                    </a:ext>
                  </a:extLst>
                </a:gridCol>
                <a:gridCol w="1040978">
                  <a:extLst>
                    <a:ext uri="{9D8B030D-6E8A-4147-A177-3AD203B41FA5}">
                      <a16:colId xmlns:a16="http://schemas.microsoft.com/office/drawing/2014/main" val="1115666085"/>
                    </a:ext>
                  </a:extLst>
                </a:gridCol>
                <a:gridCol w="874003">
                  <a:extLst>
                    <a:ext uri="{9D8B030D-6E8A-4147-A177-3AD203B41FA5}">
                      <a16:colId xmlns:a16="http://schemas.microsoft.com/office/drawing/2014/main" val="3391080522"/>
                    </a:ext>
                  </a:extLst>
                </a:gridCol>
                <a:gridCol w="2704625">
                  <a:extLst>
                    <a:ext uri="{9D8B030D-6E8A-4147-A177-3AD203B41FA5}">
                      <a16:colId xmlns:a16="http://schemas.microsoft.com/office/drawing/2014/main" val="2825850543"/>
                    </a:ext>
                  </a:extLst>
                </a:gridCol>
              </a:tblGrid>
              <a:tr h="26238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|V|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Hardness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ATM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Backtracking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82545"/>
                  </a:ext>
                </a:extLst>
              </a:tr>
              <a:tr h="2623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4316883"/>
                  </a:ext>
                </a:extLst>
              </a:tr>
              <a:tr h="26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504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0.008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1482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0.008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042238"/>
                  </a:ext>
                </a:extLst>
              </a:tr>
              <a:tr h="26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1939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0.008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1939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0.008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2568036"/>
                  </a:ext>
                </a:extLst>
              </a:tr>
              <a:tr h="26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1985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0.012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1985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0.008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2416150"/>
                  </a:ext>
                </a:extLst>
              </a:tr>
              <a:tr h="26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583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0.006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796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0.007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229785"/>
                  </a:ext>
                </a:extLst>
              </a:tr>
              <a:tr h="337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0.006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713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0.007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487603"/>
                  </a:ext>
                </a:extLst>
              </a:tr>
              <a:tr h="29648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137212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0.085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138156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0.085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8044595"/>
                  </a:ext>
                </a:extLst>
              </a:tr>
              <a:tr h="13196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1202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0.004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3207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0.010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7845661"/>
                  </a:ext>
                </a:extLst>
              </a:tr>
              <a:tr h="13487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3207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9119180"/>
                  </a:ext>
                </a:extLst>
              </a:tr>
              <a:tr h="127516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575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0.007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79609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0.061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8139938"/>
                  </a:ext>
                </a:extLst>
              </a:tr>
              <a:tr h="15414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79609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0.061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864884"/>
                  </a:ext>
                </a:extLst>
              </a:tr>
              <a:tr h="108245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529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0.008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882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0.008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4581713"/>
                  </a:ext>
                </a:extLst>
              </a:tr>
              <a:tr h="14376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782313"/>
                  </a:ext>
                </a:extLst>
              </a:tr>
              <a:tr h="11862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11603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0.015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13418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0.016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563044"/>
                  </a:ext>
                </a:extLst>
              </a:tr>
              <a:tr h="26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11603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0.015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13418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0.016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32354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9774AFA-3621-495B-A37F-696362D1EEC0}"/>
              </a:ext>
            </a:extLst>
          </p:cNvPr>
          <p:cNvSpPr/>
          <p:nvPr/>
        </p:nvSpPr>
        <p:spPr>
          <a:xfrm>
            <a:off x="1505243" y="1406770"/>
            <a:ext cx="87360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Two types of sudoku problems based on the hardness are considered. The results are summarized and compared in the following table.</a:t>
            </a:r>
            <a:endParaRPr lang="en-IN" sz="20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498" y="858129"/>
            <a:ext cx="8693834" cy="1807659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57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Experiment and Analysis(Contd.)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Comparative analysis of execution time between ATM and Backtracking method </a:t>
            </a:r>
            <a:endParaRPr lang="en-IN" sz="32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098" name="Picture 2" descr="Fig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348" y="3127454"/>
            <a:ext cx="5298757" cy="320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56643" y="5873805"/>
            <a:ext cx="488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2505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4815" y="654490"/>
            <a:ext cx="7766936" cy="1821424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and Analysis(Contd.)</a:t>
            </a:r>
          </a:p>
          <a:p>
            <a:pPr algn="l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number of times value of a cell is changed</a:t>
            </a:r>
          </a:p>
        </p:txBody>
      </p:sp>
      <p:pic>
        <p:nvPicPr>
          <p:cNvPr id="5122" name="Picture 1" descr="Fig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143" y="2742235"/>
            <a:ext cx="5017332" cy="301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42309" y="552771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3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438" y="660904"/>
            <a:ext cx="7894171" cy="5655490"/>
          </a:xfrm>
        </p:spPr>
        <p:txBody>
          <a:bodyPr>
            <a:normAutofit/>
          </a:bodyPr>
          <a:lstStyle/>
          <a:p>
            <a:pPr algn="ctr"/>
            <a:r>
              <a:rPr lang="en-US" sz="59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ctr"/>
            <a:endParaRPr lang="en-IN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Less Time Consumption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7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Number of failed attempts to insert a digit is Less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7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Out-performs existing algorithms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7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Beneficiary for solving different computational problems</a:t>
            </a:r>
            <a:endParaRPr lang="en-IN" sz="27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9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CC4E8C-00D5-4C0C-A581-FAAEB6899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986972"/>
            <a:ext cx="8810171" cy="5304970"/>
          </a:xfrm>
        </p:spPr>
      </p:pic>
    </p:spTree>
    <p:extLst>
      <p:ext uri="{BB962C8B-B14F-4D97-AF65-F5344CB8AC3E}">
        <p14:creationId xmlns:p14="http://schemas.microsoft.com/office/powerpoint/2010/main" val="239103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1D9F-3975-4B34-A414-18043081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6" y="633046"/>
            <a:ext cx="10609004" cy="2271221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FF0000"/>
                </a:solidFill>
                <a:latin typeface="Algerian" panose="04020705040A02060702" pitchFamily="82" charset="0"/>
              </a:rPr>
              <a:t>SWARM BASED SUDOKU SOLUTION : </a:t>
            </a:r>
            <a:br>
              <a:rPr lang="en-IN" sz="48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4800" b="1" dirty="0">
                <a:solidFill>
                  <a:srgbClr val="FF0000"/>
                </a:solidFill>
                <a:latin typeface="Algerian" panose="04020705040A02060702" pitchFamily="82" charset="0"/>
              </a:rPr>
              <a:t>AN OPTIMIZATION PROCEDURE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34489-7587-49EA-94A8-63A957F85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329" y="3941424"/>
            <a:ext cx="3348111" cy="1884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012AAE-B710-47EA-8AE2-124EF6FB3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77" y="3913925"/>
            <a:ext cx="2333928" cy="18992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10FFBB-10CB-4241-83FC-E99B495E7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52" y="3953733"/>
            <a:ext cx="3031230" cy="185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4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705" y="675249"/>
            <a:ext cx="9402372" cy="10832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5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705" y="2124222"/>
            <a:ext cx="5299296" cy="3944555"/>
          </a:xfrm>
        </p:spPr>
        <p:txBody>
          <a:bodyPr>
            <a:normAutofit/>
          </a:bodyPr>
          <a:lstStyle/>
          <a:p>
            <a:pPr marL="742950" lvl="1" indent="-285750" algn="l">
              <a:buFont typeface="Arial"/>
              <a:buChar char="•"/>
            </a:pPr>
            <a:r>
              <a:rPr lang="en-GB" sz="30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What is Sudoku Puzzle?</a:t>
            </a:r>
          </a:p>
          <a:p>
            <a:pPr marL="742950" lvl="1" indent="-285750" algn="l">
              <a:buFont typeface="Arial"/>
              <a:buChar char="•"/>
            </a:pPr>
            <a:endParaRPr lang="en-GB" sz="30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GB" sz="30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Backtracking ,the traditional way to solve Sudoku.</a:t>
            </a:r>
          </a:p>
          <a:p>
            <a:pPr marL="800100" lvl="1" indent="-342900" algn="l">
              <a:buFont typeface="Arial"/>
              <a:buChar char="•"/>
            </a:pPr>
            <a:endParaRPr lang="en-GB" sz="30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GB" sz="30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Motivation of our concept</a:t>
            </a:r>
          </a:p>
        </p:txBody>
      </p:sp>
      <p:pic>
        <p:nvPicPr>
          <p:cNvPr id="4" name="Picture 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9A6F047C-C0B4-4AB7-B90B-6CE129F42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071" y="2743200"/>
            <a:ext cx="5105792" cy="265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6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6209-6500-4F6F-9FD2-F43A327BD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215" y="773723"/>
            <a:ext cx="8757536" cy="9706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Method to Solve Sudoku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7ACBF26-2372-4952-AB7E-F99FC44B7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467" y="2419643"/>
            <a:ext cx="10466363" cy="3193366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for all Possible Solution</a:t>
            </a:r>
            <a:endParaRPr lang="en-GB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the Best one</a:t>
            </a:r>
          </a:p>
          <a:p>
            <a:pPr marL="285750" indent="-28575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</a:t>
            </a:r>
          </a:p>
          <a:p>
            <a:pPr marL="285750" indent="-28575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Backtracking</a:t>
            </a:r>
          </a:p>
          <a:p>
            <a:pPr algn="l"/>
            <a:endParaRPr lang="en-GB" dirty="0">
              <a:latin typeface="Trebuchet MS" panose="020B0603020202020204"/>
              <a:cs typeface="Calibri"/>
            </a:endParaRPr>
          </a:p>
          <a:p>
            <a:pPr marL="457200" indent="-457200" algn="l">
              <a:buFont typeface="Arial" charset="2"/>
              <a:buChar char="•"/>
            </a:pPr>
            <a:endParaRPr lang="en-GB" sz="32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59606-3033-46C9-B886-54068CBF5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56" y="2419643"/>
            <a:ext cx="4201551" cy="31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6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540F-9AF3-45C6-9E6D-89355F396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856" y="641699"/>
            <a:ext cx="10809449" cy="9639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5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Swarm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85BA8-4655-4969-AB5E-C0424C3B4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887" y="2071908"/>
            <a:ext cx="5897846" cy="3555169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Swarm Intelligence?</a:t>
            </a: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Swarm Intelligence work?</a:t>
            </a: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examples of </a:t>
            </a:r>
          </a:p>
          <a:p>
            <a:pPr algn="l"/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Swarm Intelligence</a:t>
            </a: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E14F8F0-DF94-4400-81AB-964521EF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898" y="2071907"/>
            <a:ext cx="4540050" cy="35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6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7381-AA8B-4D62-B3CC-DFE254A57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123" y="422032"/>
            <a:ext cx="8862646" cy="9144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5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 Colony Optimization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89114-76B6-4A87-8EBD-A4D84DF83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709" y="2663046"/>
            <a:ext cx="5453291" cy="3091191"/>
          </a:xfrm>
        </p:spPr>
        <p:txBody>
          <a:bodyPr>
            <a:normAutofit fontScale="47500" lnSpcReduction="20000"/>
          </a:bodyPr>
          <a:lstStyle/>
          <a:p>
            <a:pPr marL="457200" indent="-457200" algn="l">
              <a:buFont typeface="Arial" charset="2"/>
              <a:buChar char="•"/>
            </a:pPr>
            <a:r>
              <a:rPr lang="en-GB" sz="48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Use of  Pheromone to find out </a:t>
            </a:r>
          </a:p>
          <a:p>
            <a:pPr algn="l"/>
            <a:r>
              <a:rPr lang="en-GB" sz="48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 the Shortest Path</a:t>
            </a:r>
          </a:p>
          <a:p>
            <a:pPr marL="457200" indent="-457200" algn="l">
              <a:buFont typeface="Arial" charset="2"/>
              <a:buChar char="•"/>
            </a:pPr>
            <a:endParaRPr lang="en-GB" sz="48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2"/>
              <a:buChar char="•"/>
            </a:pPr>
            <a:r>
              <a:rPr lang="en-GB" sz="48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Use to find Optimal solution of a Sudoku</a:t>
            </a:r>
          </a:p>
          <a:p>
            <a:pPr marL="457200" indent="-457200" algn="l">
              <a:buFont typeface="Arial" charset="2"/>
              <a:buChar char="•"/>
            </a:pPr>
            <a:endParaRPr lang="en-GB" sz="48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2"/>
              <a:buChar char="•"/>
            </a:pPr>
            <a:r>
              <a:rPr lang="en-GB" sz="48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Use of  ACO algorithm to find the solution.</a:t>
            </a:r>
          </a:p>
          <a:p>
            <a:pPr marL="457200" indent="-457200" algn="l">
              <a:buFont typeface="Arial" charset="2"/>
              <a:buChar char="•"/>
            </a:pPr>
            <a:endParaRPr lang="en-GB" sz="3200" dirty="0">
              <a:solidFill>
                <a:schemeClr val="tx1"/>
              </a:solidFill>
              <a:latin typeface="Cambria"/>
              <a:ea typeface="Cambria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64BE6C2B-B8EA-41B5-B280-AE576BD9C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317" y="2663046"/>
            <a:ext cx="4121589" cy="309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7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8B1A-B57A-446F-A247-0A48A3B60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858128"/>
            <a:ext cx="10824351" cy="115355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4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 and Concept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2AB90-1797-4F2B-AA77-785CFC986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092" y="2180491"/>
            <a:ext cx="8328073" cy="4248443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Solving Sudoku using </a:t>
            </a:r>
            <a:r>
              <a:rPr lang="en-GB" sz="3200" b="1" i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Fundamental Rules</a:t>
            </a: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of Sudoku</a:t>
            </a:r>
            <a:endParaRPr lang="en-GB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algn="l"/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Improvement over Backtracking by using </a:t>
            </a:r>
            <a:r>
              <a:rPr lang="en-GB" sz="3200" b="1" i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Ant Colony Optimisation </a:t>
            </a: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method</a:t>
            </a:r>
          </a:p>
          <a:p>
            <a:pPr marL="285750" indent="-28575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Performance evaluation and comparison for both </a:t>
            </a:r>
            <a:r>
              <a:rPr lang="en-GB" sz="3200" b="1" i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ATM</a:t>
            </a: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and </a:t>
            </a:r>
            <a:r>
              <a:rPr lang="en-GB" sz="3200" b="1" i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Backtracking</a:t>
            </a:r>
          </a:p>
        </p:txBody>
      </p:sp>
    </p:spTree>
    <p:extLst>
      <p:ext uri="{BB962C8B-B14F-4D97-AF65-F5344CB8AC3E}">
        <p14:creationId xmlns:p14="http://schemas.microsoft.com/office/powerpoint/2010/main" val="99000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6AC8-0FB6-4E44-A0EB-FC82E84D6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679" y="573460"/>
            <a:ext cx="10893709" cy="10207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4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Performance Evaluation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AD3A4-6B48-4E37-B106-F86CE672F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230" y="1842868"/>
            <a:ext cx="7624688" cy="3798277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Time required to produce the Output</a:t>
            </a:r>
          </a:p>
          <a:p>
            <a:pPr marL="285750" indent="-28575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Number of changes done in a particular </a:t>
            </a:r>
          </a:p>
          <a:p>
            <a:pPr algn="l"/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Blank Cell</a:t>
            </a:r>
          </a:p>
          <a:p>
            <a:pPr marL="285750" indent="-28575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Difference of Time Complexity in case of  Easy, Medium and Hard level Sudokus</a:t>
            </a:r>
          </a:p>
        </p:txBody>
      </p:sp>
    </p:spTree>
    <p:extLst>
      <p:ext uri="{BB962C8B-B14F-4D97-AF65-F5344CB8AC3E}">
        <p14:creationId xmlns:p14="http://schemas.microsoft.com/office/powerpoint/2010/main" val="196681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8AF7B0-C7BB-AF4E-A7CC-6EB36A972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755" y="506436"/>
            <a:ext cx="8131125" cy="5725551"/>
          </a:xfrm>
        </p:spPr>
        <p:txBody>
          <a:bodyPr>
            <a:normAutofit/>
          </a:bodyPr>
          <a:lstStyle/>
          <a:p>
            <a:pPr algn="ctr"/>
            <a:r>
              <a:rPr lang="en-US" sz="53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Proposed Work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What is ATM?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30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Main aspects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30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 behind ATM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504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1677</TotalTime>
  <Words>371</Words>
  <Application>Microsoft Office PowerPoint</Application>
  <PresentationFormat>Widescreen</PresentationFormat>
  <Paragraphs>155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Algerian</vt:lpstr>
      <vt:lpstr>Arial</vt:lpstr>
      <vt:lpstr>Calibri</vt:lpstr>
      <vt:lpstr>Cambria</vt:lpstr>
      <vt:lpstr>Castellar</vt:lpstr>
      <vt:lpstr>Times New Roman</vt:lpstr>
      <vt:lpstr>Trebuchet MS</vt:lpstr>
      <vt:lpstr>Wingdings</vt:lpstr>
      <vt:lpstr>Wingdings 3</vt:lpstr>
      <vt:lpstr>Facet</vt:lpstr>
      <vt:lpstr>PowerPoint Presentation</vt:lpstr>
      <vt:lpstr>SWARM BASED SUDOKU SOLUTION :  AN OPTIMIZATION PROCEDURE</vt:lpstr>
      <vt:lpstr>Introduction</vt:lpstr>
      <vt:lpstr>  Backtracking Method to Solve Sudoku</vt:lpstr>
      <vt:lpstr>Swarm Intelligence</vt:lpstr>
      <vt:lpstr>Ant Colony Optimization Method</vt:lpstr>
      <vt:lpstr>Problem Formulation and Concept Building</vt:lpstr>
      <vt:lpstr>Performance Evaluation Parameters</vt:lpstr>
      <vt:lpstr>PowerPoint Presentation</vt:lpstr>
      <vt:lpstr>PowerPoint Presentation</vt:lpstr>
      <vt:lpstr>Advantages of ATM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SOURAV</dc:creator>
  <cp:lastModifiedBy>Sayak Haldar</cp:lastModifiedBy>
  <cp:revision>73</cp:revision>
  <dcterms:created xsi:type="dcterms:W3CDTF">2020-06-20T12:13:06Z</dcterms:created>
  <dcterms:modified xsi:type="dcterms:W3CDTF">2020-11-30T17:54:58Z</dcterms:modified>
</cp:coreProperties>
</file>