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1" r:id="rId3"/>
    <p:sldId id="283" r:id="rId4"/>
    <p:sldId id="284" r:id="rId5"/>
    <p:sldId id="282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4" r:id="rId18"/>
    <p:sldId id="276" r:id="rId19"/>
    <p:sldId id="28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5AB1F-7C6F-4BF5-A9B0-C61A918C01E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9358D-4DB6-4EE0-83EE-750F97B77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3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359E-31F6-49C1-9D47-E094F3A9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4BB8-E923-4746-9B86-83E346670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0F1E-45CA-4800-B7B3-AC4EECB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5F99-A60D-4475-A2E4-687F35D3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F274-661D-4A10-8768-50A75FB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FF94-0F61-4635-9B77-F268158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4D8B-D9E2-4268-9C91-4C400835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8D35-AADE-4BBC-8557-7A463D38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FBE3-9287-4EB1-B271-B484DCD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9983-EDC6-4CDB-8508-0081D7D6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F99E6-B25E-4CB5-98AA-3F9599A08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818DE-6F88-4D1D-ABC1-270DDEA9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94FF-F08E-4670-B044-ADE4B83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95C3-5147-417B-BEEF-E52AAF0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0E4D-D6EE-4935-B4EE-1841448C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FEA9-A135-4C61-B9B5-279B8E14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078B-0BFF-40FB-8CEC-C7DB1665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3E81-6216-4BF4-826A-6E00BA56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7988-DE31-48B8-9515-783DC3CB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4CBB-7752-4A59-A8A5-2B57B4C3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9D02-12EC-42F5-B6E3-76F03606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07BE-58E5-4396-A594-CDE2C84C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2BF7-18DF-4B38-A443-8E2B6DC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AB64-4BD9-4523-A594-7F9770D6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84F6-C0A1-4DF6-9EE8-BACD0082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525F-B756-4BAC-B1E0-3C0E1483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D241-7985-4358-96AB-496AAE76F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A017-36C7-4087-B349-13F2B0237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F47F-7DD5-4599-83E9-340AEE2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5BDA-57B3-4ECC-A496-313024EA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A6AC-9A66-4580-BB22-419ED175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C756-4FEB-4A8F-9F88-D753F8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E837-8AAA-4373-86A6-1F59561F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9CEBC-DADB-4597-9911-CD7B4D9F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B2EB-8BB9-40DE-833A-19F38D7E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C04F1-254F-4EF3-BD76-ABB9C67B2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F648D-6F8A-4324-8BD6-96475EF7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0AB6A-0402-4552-A2D9-CCC95CF1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E9F4-D67D-4B21-9589-7A3080CE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B3DF-720D-4026-AAC0-2E1F1D19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B34A5-AA10-4E1E-90A1-A3562ABB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80B3-B8BC-450D-96C2-0853C6F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AF5CC-1F45-452C-9EF7-21C5ADA7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3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D7E5-F555-4C56-968D-E134F59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47E69-4FD5-46ED-BE20-4163D9BE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F20D7-41A2-4F93-AF84-D52007D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2D2A-1DAD-4B6D-9162-7E7B8669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9DEE-983B-44B4-AE04-6A359240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745CD-A515-4C52-A859-DFABAC7E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8E2E1-DFF7-44B2-8474-0D4EDFAF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26CA-CD4C-40D3-AD8A-22009A9D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9F8A-E2A4-4FBE-8BF3-377006F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7E5E-04F4-490A-BE60-2693E174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9CEA6-D71E-419A-B07E-3A896D7E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77C7-C55B-4682-B733-9EB1297B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DA24-2631-4E68-BD72-F80815DD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F30C-6AA0-4698-9AF1-F53B9925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73CD-A6FC-486A-B974-E75E9BCA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2718E-B2D3-4280-907E-8E82AA4E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2769-0275-4C74-AB68-101EFED0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2D62-0417-4BCD-89ED-4304573B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62C-FC82-4C1E-A9FE-8C57EF2043B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CCBC-010E-48E0-BCB3-5A05AF00B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3573-DAB1-41FE-9E27-0A096EBEE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53BC-A025-4DF2-870E-7BDE40629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0" y="129075"/>
            <a:ext cx="12175210" cy="1933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4400" dirty="0">
                <a:latin typeface="Arial Black" panose="020B0A04020102020204" pitchFamily="34" charset="0"/>
              </a:rPr>
              <a:t>VEHICLE EMERGENCY </a:t>
            </a:r>
            <a:r>
              <a:rPr lang="en-IN" sz="4400" dirty="0">
                <a:latin typeface="Arial Black" panose="020B0A04020102020204" pitchFamily="34" charset="0"/>
                <a:cs typeface="Aharoni" panose="020B0604020202020204" pitchFamily="2" charset="-79"/>
              </a:rPr>
              <a:t>SUPPORT</a:t>
            </a:r>
            <a:r>
              <a:rPr lang="en-IN" sz="4400" dirty="0">
                <a:latin typeface="Arial Black" panose="020B0A04020102020204" pitchFamily="34" charset="0"/>
              </a:rPr>
              <a:t> SYSTEM</a:t>
            </a:r>
            <a:endParaRPr sz="4400" dirty="0">
              <a:latin typeface="Arial Black" panose="020B0A04020102020204" pitchFamily="34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2207448" y="2515632"/>
            <a:ext cx="7760312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Anonyo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Sanyal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Pratik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Pijush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Sutirtha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Kumar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EC25C4-FBEF-4639-9C2B-DBAE5AB5CBCC}"/>
              </a:ext>
            </a:extLst>
          </p:cNvPr>
          <p:cNvCxnSpPr>
            <a:cxnSpLocks/>
          </p:cNvCxnSpPr>
          <p:nvPr/>
        </p:nvCxnSpPr>
        <p:spPr>
          <a:xfrm>
            <a:off x="1137808" y="339916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F23B16-86FD-4761-89D7-9C9A34443BD1}"/>
              </a:ext>
            </a:extLst>
          </p:cNvPr>
          <p:cNvSpPr txBox="1"/>
          <p:nvPr/>
        </p:nvSpPr>
        <p:spPr>
          <a:xfrm>
            <a:off x="-71325" y="5539508"/>
            <a:ext cx="1231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Global Conference on Artificial Intelligence and Application (GCAIA 2020)</a:t>
            </a:r>
          </a:p>
        </p:txBody>
      </p:sp>
    </p:spTree>
    <p:extLst>
      <p:ext uri="{BB962C8B-B14F-4D97-AF65-F5344CB8AC3E}">
        <p14:creationId xmlns:p14="http://schemas.microsoft.com/office/powerpoint/2010/main" val="11073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C4014-019E-48C6-8F99-398246DC1C14}"/>
              </a:ext>
            </a:extLst>
          </p:cNvPr>
          <p:cNvSpPr txBox="1"/>
          <p:nvPr/>
        </p:nvSpPr>
        <p:spPr>
          <a:xfrm>
            <a:off x="3842281" y="138893"/>
            <a:ext cx="3529387" cy="142617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 Process </a:t>
            </a:r>
            <a:endParaRPr lang="en-US" sz="3600" spc="-6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725ECC-B9AF-490D-859A-A11D93F4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2" y="1762977"/>
            <a:ext cx="6757179" cy="4764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79FC9-4447-4F1E-B922-4F2450F7F0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2696" y="2671275"/>
            <a:ext cx="2673708" cy="2041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8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EFD8-8F7B-4488-972F-ECBE0C940B1E}"/>
              </a:ext>
            </a:extLst>
          </p:cNvPr>
          <p:cNvSpPr txBox="1"/>
          <p:nvPr/>
        </p:nvSpPr>
        <p:spPr>
          <a:xfrm>
            <a:off x="3605655" y="223085"/>
            <a:ext cx="3548655" cy="125546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 Process </a:t>
            </a:r>
            <a:endParaRPr lang="en-US" sz="3600" spc="-6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phone, clock&#10;&#10;Description automatically generated">
            <a:extLst>
              <a:ext uri="{FF2B5EF4-FFF2-40B4-BE49-F238E27FC236}">
                <a16:creationId xmlns:a16="http://schemas.microsoft.com/office/drawing/2014/main" id="{29AE0CFC-69C7-4BFE-8165-8B1C6B44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00" y="1418340"/>
            <a:ext cx="6514563" cy="54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677B9-3F0C-4EC0-9130-8CB5C4C9E78B}"/>
              </a:ext>
            </a:extLst>
          </p:cNvPr>
          <p:cNvSpPr txBox="1"/>
          <p:nvPr/>
        </p:nvSpPr>
        <p:spPr>
          <a:xfrm>
            <a:off x="2599864" y="657315"/>
            <a:ext cx="7204465" cy="60942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RESULT</a:t>
            </a:r>
            <a:r>
              <a:rPr lang="en-US" sz="54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93896-6D81-415C-A9D9-2E66DBC51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68" y="2619013"/>
            <a:ext cx="3927711" cy="26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517198B0-6A0C-4C90-8B5B-0D1F428C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823" y="2619014"/>
            <a:ext cx="3927711" cy="263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7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E8A9EA8-7229-43CB-9118-01E14937A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7773" y="883922"/>
            <a:ext cx="8816453" cy="55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8EFE5-8E1F-4CCB-B78F-C63149D032F1}"/>
              </a:ext>
            </a:extLst>
          </p:cNvPr>
          <p:cNvSpPr txBox="1"/>
          <p:nvPr/>
        </p:nvSpPr>
        <p:spPr>
          <a:xfrm>
            <a:off x="109181" y="204717"/>
            <a:ext cx="11464119" cy="67920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Dateset</a:t>
            </a:r>
            <a:r>
              <a:rPr lang="en-US" sz="3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containing 618 Cases   </a:t>
            </a:r>
            <a:endParaRPr lang="en-US" sz="3600" spc="-6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403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CADFF2-20AE-4F1A-A070-CF07DBC60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413" y="236846"/>
            <a:ext cx="11621139" cy="66968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our proposed idea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94AB42-6272-499E-B395-57D1F0DE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33" y="1252719"/>
            <a:ext cx="7288298" cy="482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39C83-9DB9-4BC3-9BB3-37737E3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9" y="0"/>
            <a:ext cx="11620867" cy="126991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Case wise Segregation</a:t>
            </a:r>
            <a:endParaRPr lang="en-IN" sz="4000" b="1" dirty="0"/>
          </a:p>
        </p:txBody>
      </p:sp>
      <p:pic>
        <p:nvPicPr>
          <p:cNvPr id="9219" name="Picture 3" descr="D:\Paper\NEXT WORK\2020_Student_Project-1\Paper\Figures\Figure 4.jpg">
            <a:extLst>
              <a:ext uri="{FF2B5EF4-FFF2-40B4-BE49-F238E27FC236}">
                <a16:creationId xmlns:a16="http://schemas.microsoft.com/office/drawing/2014/main" id="{C9CF0DCB-AA7C-434D-8885-DA61C401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88" y="1119025"/>
            <a:ext cx="9264667" cy="50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25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89C4-A29A-4E5C-9E28-D60BFF691FA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35280" y="984739"/>
                <a:ext cx="11512062" cy="5711579"/>
              </a:xfrm>
            </p:spPr>
            <p:txBody>
              <a:bodyPr>
                <a:noAutofit/>
              </a:bodyPr>
              <a:lstStyle/>
              <a:p>
                <a:pPr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</a:t>
                </a:r>
              </a:p>
              <a:p>
                <a:pPr marL="0" indent="0" hangingPunc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no. of problems solved by fellow cars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Phase-2: </a:t>
                </a:r>
              </a:p>
              <a:p>
                <a:pPr marL="0" indent="0" hangingPunc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no. of problems solved by service cars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Phase-3:</a:t>
                </a:r>
              </a:p>
              <a:p>
                <a:pPr marL="0" indent="0" hangingPunc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no. of problems solved by service stations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typical system, No. of problem solved by the service station =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no. of car issues served by the service station by implementing our proposed method would be less as,</a:t>
                </a:r>
              </a:p>
              <a:p>
                <a:pPr marL="0" indent="0" hangingPunc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− 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                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hangingPunc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C089C4-A29A-4E5C-9E28-D60BFF691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35280" y="984739"/>
                <a:ext cx="11512062" cy="5711579"/>
              </a:xfrm>
              <a:blipFill rotWithShape="0">
                <a:blip r:embed="rId2"/>
                <a:stretch>
                  <a:fillRect l="-424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D51AC8-20DA-47CD-BC44-353ECAA13CE0}"/>
              </a:ext>
            </a:extLst>
          </p:cNvPr>
          <p:cNvSpPr txBox="1"/>
          <p:nvPr/>
        </p:nvSpPr>
        <p:spPr>
          <a:xfrm>
            <a:off x="335280" y="135305"/>
            <a:ext cx="11521440" cy="7078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ANALYSIS 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73CE3-CCFC-48DD-94B8-189FD0F7EA1D}"/>
              </a:ext>
            </a:extLst>
          </p:cNvPr>
          <p:cNvSpPr/>
          <p:nvPr/>
        </p:nvSpPr>
        <p:spPr>
          <a:xfrm>
            <a:off x="335280" y="1378039"/>
            <a:ext cx="5640517" cy="4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6E92C-0A93-425F-A466-E61F0E54BDD1}"/>
              </a:ext>
            </a:extLst>
          </p:cNvPr>
          <p:cNvSpPr/>
          <p:nvPr/>
        </p:nvSpPr>
        <p:spPr>
          <a:xfrm>
            <a:off x="335279" y="2247858"/>
            <a:ext cx="5640517" cy="4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F3FCD-759D-4F3B-AB0E-EE7CCEABF0D1}"/>
              </a:ext>
            </a:extLst>
          </p:cNvPr>
          <p:cNvSpPr/>
          <p:nvPr/>
        </p:nvSpPr>
        <p:spPr>
          <a:xfrm>
            <a:off x="344659" y="3026535"/>
            <a:ext cx="7859184" cy="682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49FBE-C15E-4789-BF7F-393BC13F516B}"/>
              </a:ext>
            </a:extLst>
          </p:cNvPr>
          <p:cNvSpPr/>
          <p:nvPr/>
        </p:nvSpPr>
        <p:spPr>
          <a:xfrm>
            <a:off x="344658" y="4404575"/>
            <a:ext cx="10447838" cy="1440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2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3C77D-180D-45CC-9021-2176E05EC484}"/>
              </a:ext>
            </a:extLst>
          </p:cNvPr>
          <p:cNvSpPr txBox="1"/>
          <p:nvPr/>
        </p:nvSpPr>
        <p:spPr>
          <a:xfrm>
            <a:off x="335280" y="135305"/>
            <a:ext cx="11521440" cy="7078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ANALYSIS 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BF7B2B-1F92-41BA-B9B3-80DB76ABB7AF}"/>
                  </a:ext>
                </a:extLst>
              </p:cNvPr>
              <p:cNvSpPr txBox="1"/>
              <p:nvPr/>
            </p:nvSpPr>
            <p:spPr>
              <a:xfrm>
                <a:off x="335280" y="984738"/>
                <a:ext cx="11402451" cy="552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Fuel consumption is directly proportional to the distance travelled.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travelled by fellow cars to provide assistance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×0=0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travelled by service cars to provide assistance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travelled to reach service station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 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hangingPunct="0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distance travelled=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 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 typical cases total distance travelled=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-edge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𝐹𝑢𝑒𝑙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∝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𝐶𝑜𝑣𝑒𝑟𝑒𝑑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hangingPunct="0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-edge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hangingPunct="0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 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hangingPunct="0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BF7B2B-1F92-41BA-B9B3-80DB76ABB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984738"/>
                <a:ext cx="11402451" cy="5528758"/>
              </a:xfrm>
              <a:prstGeom prst="rect">
                <a:avLst/>
              </a:prstGeom>
              <a:blipFill>
                <a:blip r:embed="rId2"/>
                <a:stretch>
                  <a:fillRect l="-428"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2705208-8930-4F2B-A1F7-BD2BCAE3AD6C}"/>
              </a:ext>
            </a:extLst>
          </p:cNvPr>
          <p:cNvSpPr/>
          <p:nvPr/>
        </p:nvSpPr>
        <p:spPr>
          <a:xfrm>
            <a:off x="335280" y="1532585"/>
            <a:ext cx="7520833" cy="4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3996-638E-47D2-8F95-82CE54F75D32}"/>
              </a:ext>
            </a:extLst>
          </p:cNvPr>
          <p:cNvSpPr/>
          <p:nvPr/>
        </p:nvSpPr>
        <p:spPr>
          <a:xfrm>
            <a:off x="335280" y="2242109"/>
            <a:ext cx="7520833" cy="4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0DAAF-B5FB-4016-B39A-CF761615C433}"/>
              </a:ext>
            </a:extLst>
          </p:cNvPr>
          <p:cNvSpPr/>
          <p:nvPr/>
        </p:nvSpPr>
        <p:spPr>
          <a:xfrm>
            <a:off x="335280" y="2951633"/>
            <a:ext cx="7971593" cy="476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62DD4-2534-4293-8D51-CC6DC7DA0BF9}"/>
              </a:ext>
            </a:extLst>
          </p:cNvPr>
          <p:cNvSpPr/>
          <p:nvPr/>
        </p:nvSpPr>
        <p:spPr>
          <a:xfrm>
            <a:off x="335280" y="3661157"/>
            <a:ext cx="9620089" cy="564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BD90E-90D4-4F46-AF8A-5C8902054EC4}"/>
              </a:ext>
            </a:extLst>
          </p:cNvPr>
          <p:cNvSpPr/>
          <p:nvPr/>
        </p:nvSpPr>
        <p:spPr>
          <a:xfrm>
            <a:off x="2498502" y="5043175"/>
            <a:ext cx="7456868" cy="1470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3C77D-180D-45CC-9021-2176E05EC484}"/>
              </a:ext>
            </a:extLst>
          </p:cNvPr>
          <p:cNvSpPr txBox="1"/>
          <p:nvPr/>
        </p:nvSpPr>
        <p:spPr>
          <a:xfrm>
            <a:off x="335280" y="27583"/>
            <a:ext cx="11521440" cy="92333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CONCLUSION</a:t>
            </a:r>
            <a:endParaRPr lang="en-IN" sz="5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F7B2B-1F92-41BA-B9B3-80DB76ABB7AF}"/>
              </a:ext>
            </a:extLst>
          </p:cNvPr>
          <p:cNvSpPr txBox="1"/>
          <p:nvPr/>
        </p:nvSpPr>
        <p:spPr>
          <a:xfrm>
            <a:off x="335280" y="984738"/>
            <a:ext cx="114024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expenditure in terms of human resource and fuel consumption would be reduced.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50% issues would be resolved by the fellow vehicles or service cars.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Advantageous over the typical system that need the entire issues at service station and then analyze and decide centrally.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help in case of autonomous vehicle systems.in case they need assistance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mass failure of autonomous cars, the servers will have a lot of pressure on itself. Then edge computing comes to the rescue.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taken is considerably less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faster by implementing Edge Computing concept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0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7631-82B6-40F4-9438-6A361A30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168-37D5-46DF-8B98-5F461C12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requirement and remedial measure selection.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Agent based selection of available services. </a:t>
            </a:r>
            <a:r>
              <a:rPr lang="en-US" sz="1800" dirty="0">
                <a:solidFill>
                  <a:srgbClr val="E36C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2D16B-276C-47F4-B08E-DA96C0E6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03" y="3133910"/>
            <a:ext cx="3417194" cy="31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1C39-E395-474B-875D-DD810F41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603"/>
            <a:ext cx="10515600" cy="1028012"/>
          </a:xfrm>
        </p:spPr>
        <p:txBody>
          <a:bodyPr>
            <a:normAutofit/>
          </a:bodyPr>
          <a:lstStyle/>
          <a:p>
            <a:r>
              <a:rPr lang="en-IN" sz="5400" b="1" dirty="0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25391-F022-461D-A337-4ADF513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76" y="1808972"/>
            <a:ext cx="10515600" cy="394788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automated vehicle assistance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a part of an interconnected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Considered as node in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clusters are formed based on the similarity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is processed and analyzed at the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is categorized into three major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station overhead would be minimized.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9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3C77D-180D-45CC-9021-2176E05EC484}"/>
              </a:ext>
            </a:extLst>
          </p:cNvPr>
          <p:cNvSpPr txBox="1"/>
          <p:nvPr/>
        </p:nvSpPr>
        <p:spPr>
          <a:xfrm>
            <a:off x="335280" y="135305"/>
            <a:ext cx="11521440" cy="7078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</a:rPr>
              <a:t>REFERENCES</a:t>
            </a:r>
            <a:endParaRPr lang="en-IN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F7B2B-1F92-41BA-B9B3-80DB76ABB7AF}"/>
              </a:ext>
            </a:extLst>
          </p:cNvPr>
          <p:cNvSpPr txBox="1"/>
          <p:nvPr/>
        </p:nvSpPr>
        <p:spPr>
          <a:xfrm>
            <a:off x="335280" y="984738"/>
            <a:ext cx="114024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	Eric Hamilton, “What is Edge Computing: The Network Edge Explained”, cloudwards.net, 2018.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	Tuyen X. Tran, Mohammad-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Hosseini, Dario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Pompili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“Mobile Edge Computing: Recent Efforts and Five Key 	Research Directions”,  IEEE COMSOC Communications-Frontiers, Volume 12, Issue 4, pp. 29-33, 2017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Xiang Sun,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Ansari,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Mobile Edge Computing for the Internet of Things”, IEEE Communications 	Magazine, Volume 54, Issue 12, pp. 22-29, 2016.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Hu, Ying Gao,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Kiryong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Brandon Amos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Padmanabhan Pillai, Mahadev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Satyanarayanan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“Quantifying the Impact of Edge Computing on Mobile Applications”, APSys’16, Hong Kong, 	2016.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Yuan Ai,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Kecheng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“Edge computing technologies for Internet of Things: a primer”, Digital 	Communications and Networks, ScienceDirect, Volume 4, Issue 2, pp. 77-86, 2018.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Saravanan Kannan,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Thangavelu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RameshBabu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Kalivaradhan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Intelligent Driver Assistance System (I-	DAS) for Vehicle Safety Modelling using Ontology Approach”, International Journal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UbiComp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1, 	Issue 3, 	pp.15-29, 2010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Gang Wang,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Guoqing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Fu, “Safety driving assistance system design in intelligent vehicle”, 	IEEE International Conference on Robotics and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Biomimetrics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(ROBIO 2014), Bali, Indonesia, 2014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 	Vipin Kumar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Kukkala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Jordan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Sudeep Pasricha, Thomas H Bradley, “Advanced Driver-Assistance System: A 	Path Toward Autonomous Vehicles”, IEEE Consumer Electronics Magazine, Volume 7, Issue 5, pp. 18-25, 2018.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 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Kyudong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Jiyoung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Kwahk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Sung H. Han,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Minseok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Dong Gu Choi,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Hyeji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Dohyeon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Young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Won, In Sub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“Modelling the Intrusive Feelings of Advanced Driver Assistance Systems Based on Vehicle 	Activity Log Data: Case Study for the Lane Keeping Assistance System”, International Journal of Automotive Technology, 	Volume 20, pp. 455-463, 2019. 	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9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31ADB-ADCA-4E7E-9369-9F2AA4C4B90A}"/>
              </a:ext>
            </a:extLst>
          </p:cNvPr>
          <p:cNvSpPr txBox="1"/>
          <p:nvPr/>
        </p:nvSpPr>
        <p:spPr>
          <a:xfrm>
            <a:off x="1" y="2705725"/>
            <a:ext cx="12192000" cy="1446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THANK YOU</a:t>
            </a:r>
            <a:endParaRPr lang="en-IN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2401-3B83-4790-BBEA-6CD4B57C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E1C6-7262-4515-8D66-07541A43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load on the service centres.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utilization of nearby resources.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 and filtration of the problem.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E757-0284-418B-B72A-122CE293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38" y="3591185"/>
            <a:ext cx="2396723" cy="23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F286-4F27-4CAA-9497-C2FCB79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7814-496E-41D2-8269-6E51848E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IN" dirty="0"/>
              <a:t>The idea of edge computing.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The problem is solved using nearby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Three phase solution.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More efficient system in terms of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 resource utilization and energy consumption in terms of fuel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35260-E24B-451C-9954-26BB0832D3EF}"/>
              </a:ext>
            </a:extLst>
          </p:cNvPr>
          <p:cNvSpPr txBox="1"/>
          <p:nvPr/>
        </p:nvSpPr>
        <p:spPr>
          <a:xfrm>
            <a:off x="953037" y="5383368"/>
            <a:ext cx="102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“A technology is impactful not only if it creates positive changes in it’s domain, but also beyond it’s domain”</a:t>
            </a:r>
          </a:p>
        </p:txBody>
      </p:sp>
    </p:spTree>
    <p:extLst>
      <p:ext uri="{BB962C8B-B14F-4D97-AF65-F5344CB8AC3E}">
        <p14:creationId xmlns:p14="http://schemas.microsoft.com/office/powerpoint/2010/main" val="88273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CA1F09-5CB2-42D0-BE25-EAF237B0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72"/>
            <a:ext cx="10515600" cy="5077024"/>
          </a:xfrm>
        </p:spPr>
        <p:txBody>
          <a:bodyPr>
            <a:normAutofit fontScale="70000" lnSpcReduction="20000"/>
          </a:bodyPr>
          <a:lstStyle/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Edge computing is a variation of distributed computing. [E. Hamilton, 2018]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 directional research area are found by implementing edge computing[X.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Tuven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 al, 2017]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 of edge computing to resolve scalability issues 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[X. Sun et. al, 2016] 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Offline services at the edge of the internet for mobile devices is discussed [W. Hu et. al, 2016]. 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challenges such as high latency, low spectral efficiency etc. in cloud environment are handled [Y. AI et. al, 2018].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ontology based driver assistance system [S.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Kannan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 al, 2010]. 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 assistance system for indicating wrong lane selection, safety distance maintenance[Y. Zhou et. al, 2014]. </a:t>
            </a:r>
          </a:p>
          <a:p>
            <a:pPr algn="just" hangingPunct="0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level and types of automated support for the driver in modern day road traffic scenario is proposed</a:t>
            </a:r>
          </a:p>
          <a:p>
            <a:pPr marL="0" indent="0" algn="just" hangingPunc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[V.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Kukkala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 al, 2018][K. Park et. al, 2019].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22DFC3-8F1E-4920-8AAE-221E3CCDA3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Related Work</a:t>
            </a:r>
            <a:endParaRPr lang="en-IN" sz="5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4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BDB88-5202-44E5-AF37-57D69FACB334}"/>
              </a:ext>
            </a:extLst>
          </p:cNvPr>
          <p:cNvSpPr txBox="1"/>
          <p:nvPr/>
        </p:nvSpPr>
        <p:spPr>
          <a:xfrm>
            <a:off x="1914292" y="790518"/>
            <a:ext cx="7706225" cy="52769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PROPOSED WORK</a:t>
            </a:r>
          </a:p>
        </p:txBody>
      </p:sp>
    </p:spTree>
    <p:extLst>
      <p:ext uri="{BB962C8B-B14F-4D97-AF65-F5344CB8AC3E}">
        <p14:creationId xmlns:p14="http://schemas.microsoft.com/office/powerpoint/2010/main" val="11675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16892-8CF2-4189-B59A-C5CED4370556}"/>
              </a:ext>
            </a:extLst>
          </p:cNvPr>
          <p:cNvSpPr txBox="1"/>
          <p:nvPr/>
        </p:nvSpPr>
        <p:spPr>
          <a:xfrm>
            <a:off x="335280" y="229280"/>
            <a:ext cx="11521440" cy="70788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en-IN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DGE COMPUTING – In our Work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33862-F08F-40FA-B99D-284D8D8DDEA1}"/>
              </a:ext>
            </a:extLst>
          </p:cNvPr>
          <p:cNvSpPr txBox="1"/>
          <p:nvPr/>
        </p:nvSpPr>
        <p:spPr>
          <a:xfrm>
            <a:off x="7965831" y="1107356"/>
            <a:ext cx="3890889" cy="3085386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en-US" dirty="0"/>
              <a:t> system all the data(problems) generated from numerous vehicle, are directly send to the Service-station to process which encounters high traffic load and very hard to serve all the cars if all the problems comes in same instance of time.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7" name="Picture 6" descr="A picture containing flower, clock, star&#10;&#10;Description automatically generated">
            <a:extLst>
              <a:ext uri="{FF2B5EF4-FFF2-40B4-BE49-F238E27FC236}">
                <a16:creationId xmlns:a16="http://schemas.microsoft.com/office/drawing/2014/main" id="{1F765E5B-A5D8-49F8-ABDE-28C216A3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31" y="4651605"/>
            <a:ext cx="2733675" cy="153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7A932-CF72-4CD6-9BD7-3D02887DD713}"/>
              </a:ext>
            </a:extLst>
          </p:cNvPr>
          <p:cNvSpPr txBox="1"/>
          <p:nvPr/>
        </p:nvSpPr>
        <p:spPr>
          <a:xfrm>
            <a:off x="822080" y="3873911"/>
            <a:ext cx="3613639" cy="2777133"/>
          </a:xfrm>
          <a:prstGeom prst="snip2DiagRect">
            <a:avLst>
              <a:gd name="adj1" fmla="val 0"/>
              <a:gd name="adj2" fmla="val 17305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paper we introduce a model in between car and Service-station that can filter the problems at the edge of the data source to minimize the load upon network instead of relying on the Service-station to do all the work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picture containing flower&#10;&#10;Description automatically generated">
            <a:extLst>
              <a:ext uri="{FF2B5EF4-FFF2-40B4-BE49-F238E27FC236}">
                <a16:creationId xmlns:a16="http://schemas.microsoft.com/office/drawing/2014/main" id="{96F32E38-167B-4AAC-A15F-05371C4B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94" y="1548991"/>
            <a:ext cx="2638425" cy="16287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E78692-EC28-4FA7-BFAB-9C1E2E0A524F}"/>
              </a:ext>
            </a:extLst>
          </p:cNvPr>
          <p:cNvCxnSpPr>
            <a:cxnSpLocks/>
          </p:cNvCxnSpPr>
          <p:nvPr/>
        </p:nvCxnSpPr>
        <p:spPr>
          <a:xfrm>
            <a:off x="4797669" y="2357231"/>
            <a:ext cx="259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3C3A17-17A4-409D-93FD-67C2D147F650}"/>
              </a:ext>
            </a:extLst>
          </p:cNvPr>
          <p:cNvCxnSpPr>
            <a:cxnSpLocks/>
          </p:cNvCxnSpPr>
          <p:nvPr/>
        </p:nvCxnSpPr>
        <p:spPr>
          <a:xfrm>
            <a:off x="4797669" y="5418367"/>
            <a:ext cx="259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8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93F98-FC69-4E8E-9503-D04C8EB0697D}"/>
              </a:ext>
            </a:extLst>
          </p:cNvPr>
          <p:cNvSpPr txBox="1"/>
          <p:nvPr/>
        </p:nvSpPr>
        <p:spPr>
          <a:xfrm>
            <a:off x="335280" y="161682"/>
            <a:ext cx="11521440" cy="7078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Filtering Process 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FD73F-C35B-4C5D-B0F8-E1D31AF8CC6C}"/>
              </a:ext>
            </a:extLst>
          </p:cNvPr>
          <p:cNvSpPr txBox="1"/>
          <p:nvPr/>
        </p:nvSpPr>
        <p:spPr>
          <a:xfrm>
            <a:off x="510717" y="4715301"/>
            <a:ext cx="11521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1 cars would be connected with each other using bus topology concept so that each car will be connected to each other as shown in figure 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FECCDC5-C390-4542-A3B2-82B77C02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1671163"/>
            <a:ext cx="10341891" cy="25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A9609-7544-41F4-82C8-CA7CA228A9C6}"/>
              </a:ext>
            </a:extLst>
          </p:cNvPr>
          <p:cNvSpPr txBox="1"/>
          <p:nvPr/>
        </p:nvSpPr>
        <p:spPr>
          <a:xfrm>
            <a:off x="3791359" y="0"/>
            <a:ext cx="3728959" cy="114284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 Process </a:t>
            </a:r>
            <a:endParaRPr lang="en-US" sz="3600" spc="-6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2929F1A-3803-4984-91A4-C4F9C61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9" y="1419427"/>
            <a:ext cx="8325938" cy="51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1254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VEHICLE EMERGENCY SUPPORT SYSTEM</vt:lpstr>
      <vt:lpstr>AIM</vt:lpstr>
      <vt:lpstr>INTRODUCTION</vt:lpstr>
      <vt:lpstr>INTRODUCTION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our proposed idea</vt:lpstr>
      <vt:lpstr>Case wise Segregation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Anonyo sanyal</dc:creator>
  <cp:lastModifiedBy>Sayak Haldar</cp:lastModifiedBy>
  <cp:revision>26</cp:revision>
  <dcterms:created xsi:type="dcterms:W3CDTF">2020-08-19T18:57:50Z</dcterms:created>
  <dcterms:modified xsi:type="dcterms:W3CDTF">2020-11-30T16:49:15Z</dcterms:modified>
</cp:coreProperties>
</file>