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0B91EFD-FE6C-4BB6-BCE2-BBAAE4B23E0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AF8AAA3-E888-4D27-8827-4EEB98C398C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38FF8EB-B4E9-43B7-A45B-EE4C232179D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82880" y="18288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18288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24F36FA-6274-4296-9DF8-7E261C338CF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8E75E60-DD05-40B0-8F04-B37EB217CA4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4D27EA5-6DEA-4FFF-8902-D344745B313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E9650B-1B55-49B9-96F8-D136FB4DCCD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0880640" y="6451920"/>
            <a:ext cx="13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Andrew Ng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184720" y="3848400"/>
            <a:ext cx="616752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Logistic Regression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Gradient descent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92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93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noAutofit/>
            </a:bodyPr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94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1631880" y="1391400"/>
            <a:ext cx="8049240" cy="1757520"/>
            <a:chOff x="1631880" y="1391400"/>
            <a:chExt cx="8049240" cy="1757520"/>
          </a:xfrm>
        </p:grpSpPr>
        <mc:AlternateContent>
          <mc:Choice xmlns:a14="http://schemas.microsoft.com/office/drawing/2010/main" Requires="a14">
            <p:sp>
              <p:nvSpPr>
                <p:cNvPr id="96" name="Formula 2"/>
                <p:cNvSpPr txBox="1"/>
                <p:nvPr/>
              </p:nvSpPr>
              <p:spPr>
                <a:xfrm>
                  <a:off x="1839240" y="1391400"/>
                  <a:ext cx="2606760" cy="5932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𝑧</m:t>
                      </m:r>
                      <m:r>
                        <m:t xml:space="preserve">=</m:t>
                      </m:r>
                      <m:sSup>
                        <m:e>
                          <m:r>
                            <m:t xml:space="preserve">𝑤</m:t>
                          </m:r>
                        </m:e>
                        <m:sup>
                          <m:r>
                            <m:t xml:space="preserve">𝑇</m:t>
                          </m:r>
                        </m:sup>
                      </m:sSup>
                      <m:r>
                        <m:t xml:space="preserve">𝑥</m:t>
                      </m:r>
                      <m:r>
                        <m:t xml:space="preserve">+</m:t>
                      </m:r>
                      <m:r>
                        <m:t xml:space="preserve">𝑏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97" name="CustomShape 3"/>
            <p:cNvSpPr/>
            <p:nvPr/>
          </p:nvSpPr>
          <p:spPr>
            <a:xfrm>
              <a:off x="1839240" y="1391400"/>
              <a:ext cx="2606760" cy="593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98" name="Formula 4"/>
                <p:cNvSpPr txBox="1"/>
                <p:nvPr/>
              </p:nvSpPr>
              <p:spPr>
                <a:xfrm>
                  <a:off x="1839240" y="1971000"/>
                  <a:ext cx="2706840" cy="5842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acc>
                        <m:accPr>
                          <m:chr m:val="^"/>
                        </m:accPr>
                        <m:e>
                          <m:r>
                            <m:t xml:space="preserve">𝑦</m:t>
                          </m:r>
                        </m:e>
                      </m:acc>
                      <m:r>
                        <m:t xml:space="preserve">=</m:t>
                      </m:r>
                      <m:r>
                        <m:t xml:space="preserve">𝑎</m:t>
                      </m:r>
                      <m:r>
                        <m:t xml:space="preserve">=</m:t>
                      </m:r>
                      <m:r>
                        <m:t xml:space="preserve">𝜎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𝑧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99" name="CustomShape 5"/>
            <p:cNvSpPr/>
            <p:nvPr/>
          </p:nvSpPr>
          <p:spPr>
            <a:xfrm>
              <a:off x="1839240" y="1971000"/>
              <a:ext cx="2706840" cy="584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00" name="Formula 6"/>
                <p:cNvSpPr txBox="1"/>
                <p:nvPr/>
              </p:nvSpPr>
              <p:spPr>
                <a:xfrm>
                  <a:off x="1631880" y="2564640"/>
                  <a:ext cx="8049240" cy="5842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ℒ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𝑎</m:t>
                          </m:r>
                          <m:r>
                            <m:t xml:space="preserve">,</m:t>
                          </m:r>
                          <m:r>
                            <m:t xml:space="preserve">𝑦</m:t>
                          </m:r>
                        </m:e>
                      </m:d>
                      <m:r>
                        <m:t xml:space="preserve">=</m:t>
                      </m:r>
                      <m:r>
                        <m:t xml:space="preserve">−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101" name="CustomShape 7"/>
            <p:cNvSpPr/>
            <p:nvPr/>
          </p:nvSpPr>
          <p:spPr>
            <a:xfrm>
              <a:off x="1631880" y="2564640"/>
              <a:ext cx="8049240" cy="584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2" name="CustomShape 8"/>
          <p:cNvSpPr/>
          <p:nvPr/>
        </p:nvSpPr>
        <p:spPr>
          <a:xfrm>
            <a:off x="27720" y="-26568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Logistic regression recap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3" name="Ink 9" descr=""/>
          <p:cNvPicPr/>
          <p:nvPr/>
        </p:nvPicPr>
        <p:blipFill>
          <a:blip r:embed="rId4"/>
          <a:stretch/>
        </p:blipFill>
        <p:spPr>
          <a:xfrm>
            <a:off x="1070280" y="1724040"/>
            <a:ext cx="9327600" cy="420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Logistic regression derivatives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5" name="Table 2"/>
          <p:cNvGraphicFramePr/>
          <p:nvPr/>
        </p:nvGraphicFramePr>
        <p:xfrm>
          <a:off x="2458440" y="2554560"/>
          <a:ext cx="4132080" cy="533160"/>
        </p:xfrm>
        <a:graphic>
          <a:graphicData uri="http://schemas.openxmlformats.org/drawingml/2006/table">
            <a:tbl>
              <a:tblPr/>
              <a:tblGrid>
                <a:gridCol w="4132080"/>
              </a:tblGrid>
              <a:tr h="5331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Table 3"/>
          <p:cNvGraphicFramePr/>
          <p:nvPr/>
        </p:nvGraphicFramePr>
        <p:xfrm>
          <a:off x="2458440" y="2554560"/>
          <a:ext cx="4132080" cy="578880"/>
        </p:xfrm>
        <a:graphic>
          <a:graphicData uri="http://schemas.openxmlformats.org/drawingml/2006/table">
            <a:tbl>
              <a:tblPr/>
              <a:tblGrid>
                <a:gridCol w="413208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mc:AlternateContent>
        <mc:Choice xmlns:a14="http://schemas.microsoft.com/office/drawing/2010/main" Requires="a14">
          <p:sp>
            <p:nvSpPr>
              <p:cNvPr id="107" name="Formula 4"/>
              <p:cNvSpPr txBox="1"/>
              <p:nvPr/>
            </p:nvSpPr>
            <p:spPr>
              <a:xfrm>
                <a:off x="955440" y="1580400"/>
                <a:ext cx="509760" cy="492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08" name="CustomShape 5"/>
          <p:cNvSpPr/>
          <p:nvPr/>
        </p:nvSpPr>
        <p:spPr>
          <a:xfrm>
            <a:off x="955440" y="1580400"/>
            <a:ext cx="509760" cy="492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9" name="Formula 6"/>
              <p:cNvSpPr txBox="1"/>
              <p:nvPr/>
            </p:nvSpPr>
            <p:spPr>
              <a:xfrm>
                <a:off x="955440" y="2097720"/>
                <a:ext cx="585000" cy="492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𝑤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10" name="CustomShape 7"/>
          <p:cNvSpPr/>
          <p:nvPr/>
        </p:nvSpPr>
        <p:spPr>
          <a:xfrm>
            <a:off x="955440" y="2097720"/>
            <a:ext cx="585000" cy="4921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1" name="Formula 8"/>
              <p:cNvSpPr txBox="1"/>
              <p:nvPr/>
            </p:nvSpPr>
            <p:spPr>
              <a:xfrm>
                <a:off x="955440" y="2614680"/>
                <a:ext cx="509760" cy="492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12" name="CustomShape 9"/>
          <p:cNvSpPr/>
          <p:nvPr/>
        </p:nvSpPr>
        <p:spPr>
          <a:xfrm>
            <a:off x="955440" y="2614680"/>
            <a:ext cx="509760" cy="4921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3" name="Formula 10"/>
              <p:cNvSpPr txBox="1"/>
              <p:nvPr/>
            </p:nvSpPr>
            <p:spPr>
              <a:xfrm>
                <a:off x="955440" y="3131640"/>
                <a:ext cx="585000" cy="492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𝑤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14" name="CustomShape 11"/>
          <p:cNvSpPr/>
          <p:nvPr/>
        </p:nvSpPr>
        <p:spPr>
          <a:xfrm>
            <a:off x="955440" y="3131640"/>
            <a:ext cx="585000" cy="4921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955440" y="3648600"/>
            <a:ext cx="4438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CustomShape 13"/>
          <p:cNvSpPr/>
          <p:nvPr/>
        </p:nvSpPr>
        <p:spPr>
          <a:xfrm>
            <a:off x="1540800" y="2343960"/>
            <a:ext cx="917280" cy="5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4"/>
          <p:cNvSpPr/>
          <p:nvPr/>
        </p:nvSpPr>
        <p:spPr>
          <a:xfrm flipV="1">
            <a:off x="1540800" y="2844000"/>
            <a:ext cx="91728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5"/>
          <p:cNvSpPr/>
          <p:nvPr/>
        </p:nvSpPr>
        <p:spPr>
          <a:xfrm flipV="1">
            <a:off x="1399680" y="2844000"/>
            <a:ext cx="1058400" cy="105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6"/>
          <p:cNvSpPr/>
          <p:nvPr/>
        </p:nvSpPr>
        <p:spPr>
          <a:xfrm>
            <a:off x="1465560" y="1826640"/>
            <a:ext cx="992520" cy="101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7"/>
          <p:cNvSpPr/>
          <p:nvPr/>
        </p:nvSpPr>
        <p:spPr>
          <a:xfrm flipV="1">
            <a:off x="1465560" y="2844000"/>
            <a:ext cx="99252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1" name="Table 18"/>
          <p:cNvGraphicFramePr/>
          <p:nvPr/>
        </p:nvGraphicFramePr>
        <p:xfrm>
          <a:off x="7207200" y="2550240"/>
          <a:ext cx="1984680" cy="570960"/>
        </p:xfrm>
        <a:graphic>
          <a:graphicData uri="http://schemas.openxmlformats.org/drawingml/2006/table">
            <a:tbl>
              <a:tblPr/>
              <a:tblGrid>
                <a:gridCol w="1984680"/>
              </a:tblGrid>
              <a:tr h="5713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Table 19"/>
          <p:cNvGraphicFramePr/>
          <p:nvPr/>
        </p:nvGraphicFramePr>
        <p:xfrm>
          <a:off x="7207200" y="2550240"/>
          <a:ext cx="1984680" cy="578880"/>
        </p:xfrm>
        <a:graphic>
          <a:graphicData uri="http://schemas.openxmlformats.org/drawingml/2006/table">
            <a:tbl>
              <a:tblPr/>
              <a:tblGrid>
                <a:gridCol w="198468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23" name="CustomShape 20"/>
          <p:cNvSpPr/>
          <p:nvPr/>
        </p:nvSpPr>
        <p:spPr>
          <a:xfrm flipV="1">
            <a:off x="9191880" y="2799000"/>
            <a:ext cx="6159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4" name="Table 21"/>
          <p:cNvGraphicFramePr/>
          <p:nvPr/>
        </p:nvGraphicFramePr>
        <p:xfrm>
          <a:off x="9808200" y="2550240"/>
          <a:ext cx="1378800" cy="542880"/>
        </p:xfrm>
        <a:graphic>
          <a:graphicData uri="http://schemas.openxmlformats.org/drawingml/2006/table">
            <a:tbl>
              <a:tblPr/>
              <a:tblGrid>
                <a:gridCol w="1379160"/>
              </a:tblGrid>
              <a:tr h="5432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5" name="Table 22"/>
          <p:cNvGraphicFramePr/>
          <p:nvPr/>
        </p:nvGraphicFramePr>
        <p:xfrm>
          <a:off x="9808200" y="2550240"/>
          <a:ext cx="1378800" cy="578880"/>
        </p:xfrm>
        <a:graphic>
          <a:graphicData uri="http://schemas.openxmlformats.org/drawingml/2006/table">
            <a:tbl>
              <a:tblPr/>
              <a:tblGrid>
                <a:gridCol w="137916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26" name="CustomShape 23"/>
          <p:cNvSpPr/>
          <p:nvPr/>
        </p:nvSpPr>
        <p:spPr>
          <a:xfrm flipV="1">
            <a:off x="6590520" y="2842200"/>
            <a:ext cx="6159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Ink 1" descr=""/>
          <p:cNvPicPr/>
          <p:nvPr/>
        </p:nvPicPr>
        <p:blipFill>
          <a:blip r:embed="rId8"/>
          <a:stretch/>
        </p:blipFill>
        <p:spPr>
          <a:xfrm>
            <a:off x="625680" y="2384640"/>
            <a:ext cx="11201040" cy="391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528520" y="3848400"/>
            <a:ext cx="547992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Gradient descent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on </a:t>
            </a:r>
            <a:r>
              <a:rPr b="0" i="1" lang="en-US" sz="6000" spc="-1" strike="noStrike">
                <a:solidFill>
                  <a:srgbClr val="000000"/>
                </a:solidFill>
                <a:latin typeface="Century Schoolbook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 examples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131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132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noAutofit/>
            </a:bodyPr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133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7720" y="-265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Logistic regression on </a:t>
            </a:r>
            <a:r>
              <a:rPr b="0" i="1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Ink 1" descr=""/>
          <p:cNvPicPr/>
          <p:nvPr/>
        </p:nvPicPr>
        <p:blipFill>
          <a:blip r:embed="rId1"/>
          <a:stretch/>
        </p:blipFill>
        <p:spPr>
          <a:xfrm>
            <a:off x="1235160" y="797040"/>
            <a:ext cx="10674000" cy="398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7720" y="-26568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Logistic regression on </a:t>
            </a:r>
            <a:r>
              <a:rPr b="0" i="1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examples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7" name="Ink 5" descr=""/>
          <p:cNvPicPr/>
          <p:nvPr/>
        </p:nvPicPr>
        <p:blipFill>
          <a:blip r:embed="rId1"/>
          <a:stretch/>
        </p:blipFill>
        <p:spPr>
          <a:xfrm>
            <a:off x="117720" y="758880"/>
            <a:ext cx="10985040" cy="593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Application>LibreOffice/6.1.5.2$Linux_X86_64 LibreOffice_project/10$Build-2</Application>
  <Words>90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2017-06-25T10:42:02Z</dcterms:created>
  <dc:creator>Younes Bensouda Mourri</dc:creator>
  <dc:description/>
  <dc:language>en-US</dc:language>
  <cp:lastModifiedBy/>
  <dcterms:modified xsi:type="dcterms:W3CDTF">2021-05-27T20:12:17Z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