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A878DF6-F671-48C3-BC60-19D3B44285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64B5B6-81E1-4370-96E7-03B6422DB0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FAD519-3BE6-4E5B-837C-13E563483C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B0F94E-1F85-4A32-B4E7-F8E42EE0E0E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3004A3-F552-4DCF-A935-DD5F03946D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55C7DE9-D303-499A-9947-ACF252CB528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3FAD1F4-CFB4-442E-9ADE-58348A3AD95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0880640" y="6451920"/>
            <a:ext cx="1331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Andrew Ng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147000" y="3848400"/>
            <a:ext cx="424260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Vectorization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92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93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94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What is vectorization?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nk 2" descr=""/>
          <p:cNvPicPr/>
          <p:nvPr/>
        </p:nvPicPr>
        <p:blipFill>
          <a:blip r:embed="rId1"/>
          <a:stretch/>
        </p:blipFill>
        <p:spPr>
          <a:xfrm>
            <a:off x="1051200" y="581040"/>
            <a:ext cx="9600840" cy="5200560"/>
          </a:xfrm>
          <a:prstGeom prst="rect">
            <a:avLst/>
          </a:prstGeom>
          <a:ln>
            <a:noFill/>
          </a:ln>
        </p:spPr>
      </p:pic>
      <p:pic>
        <p:nvPicPr>
          <p:cNvPr id="97" name="Ink 3" descr=""/>
          <p:cNvPicPr/>
          <p:nvPr/>
        </p:nvPicPr>
        <p:blipFill>
          <a:blip r:embed="rId2"/>
          <a:stretch/>
        </p:blipFill>
        <p:spPr>
          <a:xfrm>
            <a:off x="6264360" y="3743640"/>
            <a:ext cx="5600520" cy="22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ne 1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Basics of Neural Network Programming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5245920" y="3848400"/>
            <a:ext cx="60454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More vectorization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examples</a:t>
            </a:r>
            <a:endParaRPr b="0" lang="en-US" sz="6000" spc="-1" strike="noStrike">
              <a:latin typeface="Arial"/>
            </a:endParaRPr>
          </a:p>
        </p:txBody>
      </p:sp>
      <p:grpSp>
        <p:nvGrpSpPr>
          <p:cNvPr id="101" name="Group 4"/>
          <p:cNvGrpSpPr/>
          <p:nvPr/>
        </p:nvGrpSpPr>
        <p:grpSpPr>
          <a:xfrm>
            <a:off x="159120" y="1135440"/>
            <a:ext cx="4466520" cy="4246200"/>
            <a:chOff x="159120" y="1135440"/>
            <a:chExt cx="4466520" cy="4246200"/>
          </a:xfrm>
        </p:grpSpPr>
        <p:sp>
          <p:nvSpPr>
            <p:cNvPr id="102" name="CustomShape 5"/>
            <p:cNvSpPr/>
            <p:nvPr/>
          </p:nvSpPr>
          <p:spPr>
            <a:xfrm>
              <a:off x="159120" y="4576320"/>
              <a:ext cx="446652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b">
              <a:noAutofit/>
            </a:bodyPr>
            <a:p>
              <a:pPr algn="ctr">
                <a:lnSpc>
                  <a:spcPct val="90000"/>
                </a:lnSpc>
              </a:pPr>
              <a:r>
                <a:rPr b="1" lang="en-US" sz="3200" spc="-1" strike="noStrike">
                  <a:solidFill>
                    <a:srgbClr val="000000"/>
                  </a:solidFill>
                  <a:latin typeface="Calibri Light"/>
                </a:rPr>
                <a:t>deeplearning.ai</a:t>
              </a:r>
              <a:endParaRPr b="0" lang="en-US" sz="3200" spc="-1" strike="noStrike">
                <a:latin typeface="Arial"/>
              </a:endParaRPr>
            </a:p>
          </p:txBody>
        </p:sp>
        <p:pic>
          <p:nvPicPr>
            <p:cNvPr id="103" name="Picture 17" descr=""/>
            <p:cNvPicPr/>
            <p:nvPr/>
          </p:nvPicPr>
          <p:blipFill>
            <a:blip r:embed="rId1"/>
            <a:stretch/>
          </p:blipFill>
          <p:spPr>
            <a:xfrm>
              <a:off x="472320" y="1135440"/>
              <a:ext cx="3840120" cy="3718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Neural network programming guideline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341720" y="1508400"/>
            <a:ext cx="8197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Whenever possible, avoid explicit for-loops.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Neural network programming guideline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341720" y="1508400"/>
            <a:ext cx="81972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Whenever possible, avoid explicit for-loops.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8" name="Ink 2" descr=""/>
          <p:cNvPicPr/>
          <p:nvPr/>
        </p:nvPicPr>
        <p:blipFill>
          <a:blip r:embed="rId1"/>
          <a:stretch/>
        </p:blipFill>
        <p:spPr>
          <a:xfrm>
            <a:off x="1800360" y="2403720"/>
            <a:ext cx="8604000" cy="378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82880" y="182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Vectors and matrix valued functions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49880" y="1508400"/>
            <a:ext cx="114418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Say you need to apply the exponential operation on every element of a matrix/vector.</a:t>
            </a:r>
            <a:endParaRPr b="0" lang="en-US" sz="24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1" name="Formula 3"/>
              <p:cNvSpPr txBox="1"/>
              <p:nvPr/>
            </p:nvSpPr>
            <p:spPr>
              <a:xfrm>
                <a:off x="749880" y="2569320"/>
                <a:ext cx="1992600" cy="1396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𝑣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sSub>
                                <m:e>
                                  <m:r>
                                    <m:t xml:space="preserve">𝑣</m:t>
                                  </m:r>
                                </m:e>
                                <m:sub>
                                  <m:r>
                                    <m:t xml:space="preserve"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t xml:space="preserve">⋮</m:t>
                              </m:r>
                            </m:e>
                          </m:mr>
                          <m:mr>
                            <m:e>
                              <m:sSub>
                                <m:e>
                                  <m:r>
                                    <m:t xml:space="preserve">𝑣</m:t>
                                  </m:r>
                                </m:e>
                                <m:sub>
                                  <m:r>
                                    <m:t xml:space="preserve"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12" name="CustomShape 4"/>
          <p:cNvSpPr/>
          <p:nvPr/>
        </p:nvSpPr>
        <p:spPr>
          <a:xfrm>
            <a:off x="749880" y="2569320"/>
            <a:ext cx="1992600" cy="1396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3" name="Group 5"/>
          <p:cNvGrpSpPr/>
          <p:nvPr/>
        </p:nvGrpSpPr>
        <p:grpSpPr>
          <a:xfrm>
            <a:off x="749880" y="4561200"/>
            <a:ext cx="5093640" cy="1563480"/>
            <a:chOff x="749880" y="4561200"/>
            <a:chExt cx="5093640" cy="1563480"/>
          </a:xfrm>
        </p:grpSpPr>
        <p:sp>
          <p:nvSpPr>
            <p:cNvPr id="114" name="CustomShape 6"/>
            <p:cNvSpPr/>
            <p:nvPr/>
          </p:nvSpPr>
          <p:spPr>
            <a:xfrm>
              <a:off x="1608480" y="5607720"/>
              <a:ext cx="423504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u[i]=math.exp(v[i])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15" name="CustomShape 7"/>
            <p:cNvSpPr/>
            <p:nvPr/>
          </p:nvSpPr>
          <p:spPr>
            <a:xfrm>
              <a:off x="749880" y="4561200"/>
              <a:ext cx="464688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u = np.zeros((n,1))</a:t>
              </a:r>
              <a:r>
                <a:rPr b="0" lang="en-US" sz="2800" spc="-1" strike="noStrike">
                  <a:solidFill>
                    <a:srgbClr val="0070c0"/>
                  </a:solidFill>
                  <a:latin typeface="Century Schoolbook"/>
                  <a:ea typeface="Century Schoolbook"/>
                </a:rPr>
                <a:t>	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16" name="CustomShape 8"/>
            <p:cNvSpPr/>
            <p:nvPr/>
          </p:nvSpPr>
          <p:spPr>
            <a:xfrm>
              <a:off x="764280" y="5084280"/>
              <a:ext cx="40215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for i in range(n):</a:t>
              </a:r>
              <a:endParaRPr b="0" lang="en-US" sz="2800" spc="-1" strike="noStrike">
                <a:latin typeface="Arial"/>
              </a:endParaRPr>
            </a:p>
          </p:txBody>
        </p:sp>
      </p:grpSp>
      <p:pic>
        <p:nvPicPr>
          <p:cNvPr id="117" name="Ink 2" descr=""/>
          <p:cNvPicPr/>
          <p:nvPr/>
        </p:nvPicPr>
        <p:blipFill>
          <a:blip r:embed="rId2"/>
          <a:stretch/>
        </p:blipFill>
        <p:spPr>
          <a:xfrm>
            <a:off x="422280" y="2416320"/>
            <a:ext cx="9772560" cy="3822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82880" y="182880"/>
            <a:ext cx="11559600" cy="1325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Logistic regression derivatives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9" name="Group 2"/>
          <p:cNvGrpSpPr/>
          <p:nvPr/>
        </p:nvGrpSpPr>
        <p:grpSpPr>
          <a:xfrm>
            <a:off x="662400" y="1508760"/>
            <a:ext cx="9312120" cy="4339440"/>
            <a:chOff x="662400" y="1508760"/>
            <a:chExt cx="9312120" cy="4339440"/>
          </a:xfrm>
        </p:grpSpPr>
        <p:sp>
          <p:nvSpPr>
            <p:cNvPr id="120" name="CustomShape 3"/>
            <p:cNvSpPr/>
            <p:nvPr/>
          </p:nvSpPr>
          <p:spPr>
            <a:xfrm>
              <a:off x="662760" y="1508760"/>
              <a:ext cx="58572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J = 0, dw1 = 0, dw2 = 0, db = 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1" name="CustomShape 4"/>
            <p:cNvSpPr/>
            <p:nvPr/>
          </p:nvSpPr>
          <p:spPr>
            <a:xfrm>
              <a:off x="662400" y="1942920"/>
              <a:ext cx="29286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for i = 1 to n: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2" name="CustomShape 5"/>
            <p:cNvSpPr/>
            <p:nvPr/>
          </p:nvSpPr>
          <p:spPr>
            <a:xfrm>
              <a:off x="1410480" y="2377080"/>
              <a:ext cx="289764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 </a:t>
              </a: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" name="CustomShape 6"/>
            <p:cNvSpPr/>
            <p:nvPr/>
          </p:nvSpPr>
          <p:spPr>
            <a:xfrm>
              <a:off x="1410480" y="2377080"/>
              <a:ext cx="2897640" cy="447120"/>
            </a:xfrm>
            <a:prstGeom prst="rect">
              <a:avLst/>
            </a:prstGeom>
            <a:blipFill rotWithShape="0">
              <a:blip r:embed="rId1"/>
              <a:stretch>
                <a:fillRect l="0" t="-6800" r="0" b="-3835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" name="CustomShape 7"/>
            <p:cNvSpPr/>
            <p:nvPr/>
          </p:nvSpPr>
          <p:spPr>
            <a:xfrm>
              <a:off x="1410480" y="2813760"/>
              <a:ext cx="289764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 </a:t>
              </a: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5" name="CustomShape 8"/>
            <p:cNvSpPr/>
            <p:nvPr/>
          </p:nvSpPr>
          <p:spPr>
            <a:xfrm>
              <a:off x="1410480" y="2813760"/>
              <a:ext cx="2897640" cy="447120"/>
            </a:xfrm>
            <a:prstGeom prst="rect">
              <a:avLst/>
            </a:prstGeom>
            <a:blipFill rotWithShape="0">
              <a:blip r:embed="rId2"/>
              <a:stretch>
                <a:fillRect l="0" t="-6800" r="0" b="-3835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6" name="CustomShape 9"/>
            <p:cNvSpPr/>
            <p:nvPr/>
          </p:nvSpPr>
          <p:spPr>
            <a:xfrm>
              <a:off x="1410480" y="3250440"/>
              <a:ext cx="856404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+=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7" name="CustomShape 10"/>
            <p:cNvSpPr/>
            <p:nvPr/>
          </p:nvSpPr>
          <p:spPr>
            <a:xfrm>
              <a:off x="1410480" y="3250440"/>
              <a:ext cx="8564040" cy="406440"/>
            </a:xfrm>
            <a:prstGeom prst="rect">
              <a:avLst/>
            </a:prstGeom>
            <a:blipFill rotWithShape="0">
              <a:blip r:embed="rId3"/>
              <a:stretch>
                <a:fillRect l="0" t="-2954" r="0" b="-55183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8" name="CustomShape 11"/>
            <p:cNvSpPr/>
            <p:nvPr/>
          </p:nvSpPr>
          <p:spPr>
            <a:xfrm>
              <a:off x="1410480" y="3646440"/>
              <a:ext cx="373968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 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9" name="CustomShape 12"/>
            <p:cNvSpPr/>
            <p:nvPr/>
          </p:nvSpPr>
          <p:spPr>
            <a:xfrm>
              <a:off x="1410480" y="3646440"/>
              <a:ext cx="3739680" cy="447120"/>
            </a:xfrm>
            <a:prstGeom prst="rect">
              <a:avLst/>
            </a:prstGeom>
            <a:blipFill rotWithShape="0">
              <a:blip r:embed="rId4"/>
              <a:stretch>
                <a:fillRect l="-2441" t="-6744" r="0" b="-36454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" name="CustomShape 13"/>
            <p:cNvSpPr/>
            <p:nvPr/>
          </p:nvSpPr>
          <p:spPr>
            <a:xfrm>
              <a:off x="1410480" y="4082760"/>
              <a:ext cx="453924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d+=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1" name="CustomShape 14"/>
            <p:cNvSpPr/>
            <p:nvPr/>
          </p:nvSpPr>
          <p:spPr>
            <a:xfrm>
              <a:off x="1410480" y="4082760"/>
              <a:ext cx="4539240" cy="922680"/>
            </a:xfrm>
            <a:prstGeom prst="rect">
              <a:avLst/>
            </a:prstGeom>
            <a:blipFill rotWithShape="0">
              <a:blip r:embed="rId5"/>
              <a:stretch>
                <a:fillRect l="-2012" t="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2" name="CustomShape 15"/>
            <p:cNvSpPr/>
            <p:nvPr/>
          </p:nvSpPr>
          <p:spPr>
            <a:xfrm>
              <a:off x="1410480" y="4519440"/>
              <a:ext cx="289764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d+= 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3" name="CustomShape 16"/>
            <p:cNvSpPr/>
            <p:nvPr/>
          </p:nvSpPr>
          <p:spPr>
            <a:xfrm>
              <a:off x="1410480" y="4519440"/>
              <a:ext cx="2897640" cy="923040"/>
            </a:xfrm>
            <a:prstGeom prst="rect">
              <a:avLst/>
            </a:prstGeom>
            <a:blipFill rotWithShape="0">
              <a:blip r:embed="rId6"/>
              <a:stretch>
                <a:fillRect l="-3139" t="0" r="0" b="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4" name="CustomShape 17"/>
            <p:cNvSpPr/>
            <p:nvPr/>
          </p:nvSpPr>
          <p:spPr>
            <a:xfrm>
              <a:off x="1410480" y="4956120"/>
              <a:ext cx="26434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db += 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5" name="CustomShape 18"/>
            <p:cNvSpPr/>
            <p:nvPr/>
          </p:nvSpPr>
          <p:spPr>
            <a:xfrm>
              <a:off x="1410480" y="4956120"/>
              <a:ext cx="2643480" cy="447120"/>
            </a:xfrm>
            <a:prstGeom prst="rect">
              <a:avLst/>
            </a:prstGeom>
            <a:blipFill rotWithShape="0">
              <a:blip r:embed="rId7"/>
              <a:stretch>
                <a:fillRect l="-3446" t="-6800" r="0" b="-38350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" name="CustomShape 19"/>
            <p:cNvSpPr/>
            <p:nvPr/>
          </p:nvSpPr>
          <p:spPr>
            <a:xfrm>
              <a:off x="662400" y="5392800"/>
              <a:ext cx="83221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70c0"/>
                  </a:solidFill>
                  <a:latin typeface="Courier New"/>
                  <a:ea typeface="Courier New"/>
                </a:rPr>
                <a:t>J = J/m, d = d/m, d = d/m, db = db/m 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7" name="CustomShape 20"/>
            <p:cNvSpPr/>
            <p:nvPr/>
          </p:nvSpPr>
          <p:spPr>
            <a:xfrm>
              <a:off x="662400" y="5392800"/>
              <a:ext cx="8322120" cy="444960"/>
            </a:xfrm>
            <a:prstGeom prst="rect">
              <a:avLst/>
            </a:prstGeom>
            <a:blipFill rotWithShape="0">
              <a:blip r:embed="rId8"/>
              <a:stretch>
                <a:fillRect l="-1169" t="-10925" r="-1317" b="-34225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libri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38" name="Ink 5" descr=""/>
          <p:cNvPicPr/>
          <p:nvPr/>
        </p:nvPicPr>
        <p:blipFill>
          <a:blip r:embed="rId9"/>
          <a:stretch/>
        </p:blipFill>
        <p:spPr>
          <a:xfrm>
            <a:off x="98640" y="1254240"/>
            <a:ext cx="11093040" cy="504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Application>LibreOffice/6.1.5.2$Linux_X86_64 LibreOffice_project/10$Build-2</Application>
  <Words>191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2017-06-26T01:01:06Z</dcterms:created>
  <dc:creator>Younes Bensouda Mourri</dc:creator>
  <dc:description/>
  <dc:language>en-US</dc:language>
  <cp:lastModifiedBy/>
  <dcterms:modified xsi:type="dcterms:W3CDTF">2021-05-27T21:14:31Z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