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09B010B-BB7D-4643-9463-D80493B9B1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0C54BFD-C49B-493F-A12B-F54EC948BCF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3E5CC1B-5B72-4731-9D65-AA550DA0DC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82880" y="182880"/>
            <a:ext cx="10515240" cy="614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182880"/>
            <a:ext cx="10515240" cy="614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82342D7-9113-4B25-8546-7715CA02114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0C63F95-F8EE-4303-9453-DB2BECD3E19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CA88D4-6CBB-4260-B5B6-550DE9A927F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1F46B4-8599-43AB-8BD8-D773A0E008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0880640" y="6451920"/>
            <a:ext cx="13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Andrew Ng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148360" y="3848400"/>
            <a:ext cx="624060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Vectorizing Logistic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Regression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92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93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noAutofit/>
            </a:bodyPr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94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82880" y="18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Vectorizing Logistic Regression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6" name="Group 2"/>
          <p:cNvGrpSpPr/>
          <p:nvPr/>
        </p:nvGrpSpPr>
        <p:grpSpPr>
          <a:xfrm>
            <a:off x="375840" y="1420560"/>
            <a:ext cx="3404520" cy="1213920"/>
            <a:chOff x="375840" y="1420560"/>
            <a:chExt cx="3404520" cy="1213920"/>
          </a:xfrm>
        </p:grpSpPr>
        <mc:AlternateContent>
          <mc:Choice xmlns:a14="http://schemas.microsoft.com/office/drawing/2010/main" Requires="a14">
            <p:sp>
              <p:nvSpPr>
                <p:cNvPr id="97" name="Formula 3"/>
                <p:cNvSpPr txBox="1"/>
                <p:nvPr/>
              </p:nvSpPr>
              <p:spPr>
                <a:xfrm>
                  <a:off x="375840" y="1420560"/>
                  <a:ext cx="3404520" cy="6534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𝑧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1</m:t>
                              </m:r>
                            </m:e>
                          </m:d>
                        </m:sup>
                      </m:sSup>
                      <m:r>
                        <m:t xml:space="preserve">=</m:t>
                      </m:r>
                      <m:sSup>
                        <m:e>
                          <m:r>
                            <m:t xml:space="preserve">𝑤</m:t>
                          </m:r>
                        </m:e>
                        <m:sup>
                          <m:r>
                            <m:t xml:space="preserve">𝑇</m:t>
                          </m:r>
                        </m:sup>
                      </m:sSup>
                      <m:sSup>
                        <m:e>
                          <m:r>
                            <m:t xml:space="preserve">𝑥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1</m:t>
                              </m:r>
                            </m:e>
                          </m:d>
                        </m:sup>
                      </m:sSup>
                      <m:r>
                        <m:t xml:space="preserve">+</m:t>
                      </m:r>
                      <m:r>
                        <m:t xml:space="preserve">𝑏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98" name="CustomShape 4"/>
            <p:cNvSpPr/>
            <p:nvPr/>
          </p:nvSpPr>
          <p:spPr>
            <a:xfrm>
              <a:off x="375840" y="1420560"/>
              <a:ext cx="3404520" cy="653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99" name="Formula 5"/>
                <p:cNvSpPr txBox="1"/>
                <p:nvPr/>
              </p:nvSpPr>
              <p:spPr>
                <a:xfrm>
                  <a:off x="375840" y="2029680"/>
                  <a:ext cx="2761200" cy="604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𝑎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1</m:t>
                              </m:r>
                            </m:e>
                          </m:d>
                        </m:sup>
                      </m:sSup>
                      <m:r>
                        <m:t xml:space="preserve">=</m:t>
                      </m:r>
                      <m:r>
                        <m:t xml:space="preserve">𝜎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𝑧</m:t>
                          </m:r>
                        </m:e>
                        <m:e/>
                        <m:e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1</m:t>
                              </m:r>
                            </m:e>
                          </m:d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100" name="CustomShape 6"/>
            <p:cNvSpPr/>
            <p:nvPr/>
          </p:nvSpPr>
          <p:spPr>
            <a:xfrm>
              <a:off x="375840" y="2029680"/>
              <a:ext cx="2761200" cy="604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01" name="Group 7"/>
          <p:cNvGrpSpPr/>
          <p:nvPr/>
        </p:nvGrpSpPr>
        <p:grpSpPr>
          <a:xfrm>
            <a:off x="4581360" y="1442880"/>
            <a:ext cx="3404520" cy="1236240"/>
            <a:chOff x="4581360" y="1442880"/>
            <a:chExt cx="3404520" cy="1236240"/>
          </a:xfrm>
        </p:grpSpPr>
        <mc:AlternateContent>
          <mc:Choice xmlns:a14="http://schemas.microsoft.com/office/drawing/2010/main" Requires="a14">
            <p:sp>
              <p:nvSpPr>
                <p:cNvPr id="102" name="Formula 8"/>
                <p:cNvSpPr txBox="1"/>
                <p:nvPr/>
              </p:nvSpPr>
              <p:spPr>
                <a:xfrm>
                  <a:off x="4581360" y="1442880"/>
                  <a:ext cx="3404520" cy="6310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𝑧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2</m:t>
                              </m:r>
                            </m:e>
                          </m:d>
                        </m:sup>
                      </m:sSup>
                      <m:r>
                        <m:t xml:space="preserve">=</m:t>
                      </m:r>
                      <m:sSup>
                        <m:e>
                          <m:r>
                            <m:t xml:space="preserve">𝑤</m:t>
                          </m:r>
                        </m:e>
                        <m:sup>
                          <m:r>
                            <m:t xml:space="preserve">𝑇</m:t>
                          </m:r>
                        </m:sup>
                      </m:sSup>
                      <m:sSup>
                        <m:e>
                          <m:r>
                            <m:t xml:space="preserve">𝑥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2</m:t>
                              </m:r>
                            </m:e>
                          </m:d>
                        </m:sup>
                      </m:sSup>
                      <m:r>
                        <m:t xml:space="preserve">+</m:t>
                      </m:r>
                      <m:r>
                        <m:t xml:space="preserve">𝑏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103" name="CustomShape 9"/>
            <p:cNvSpPr/>
            <p:nvPr/>
          </p:nvSpPr>
          <p:spPr>
            <a:xfrm>
              <a:off x="4581360" y="1442880"/>
              <a:ext cx="3404520" cy="6310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04" name="Formula 10"/>
                <p:cNvSpPr txBox="1"/>
                <p:nvPr/>
              </p:nvSpPr>
              <p:spPr>
                <a:xfrm>
                  <a:off x="4581360" y="2074320"/>
                  <a:ext cx="2761200" cy="604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𝑎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2</m:t>
                              </m:r>
                            </m:e>
                          </m:d>
                        </m:sup>
                      </m:sSup>
                      <m:r>
                        <m:t xml:space="preserve">=</m:t>
                      </m:r>
                      <m:r>
                        <m:t xml:space="preserve">𝜎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𝑧</m:t>
                          </m:r>
                        </m:e>
                        <m:e/>
                        <m:e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2</m:t>
                              </m:r>
                            </m:e>
                          </m:d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105" name="CustomShape 11"/>
            <p:cNvSpPr/>
            <p:nvPr/>
          </p:nvSpPr>
          <p:spPr>
            <a:xfrm>
              <a:off x="4581360" y="2074320"/>
              <a:ext cx="2761200" cy="604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06" name="Group 12"/>
          <p:cNvGrpSpPr/>
          <p:nvPr/>
        </p:nvGrpSpPr>
        <p:grpSpPr>
          <a:xfrm>
            <a:off x="8787240" y="1420560"/>
            <a:ext cx="3404520" cy="1236240"/>
            <a:chOff x="8787240" y="1420560"/>
            <a:chExt cx="3404520" cy="1236240"/>
          </a:xfrm>
        </p:grpSpPr>
        <mc:AlternateContent>
          <mc:Choice xmlns:a14="http://schemas.microsoft.com/office/drawing/2010/main" Requires="a14">
            <p:sp>
              <p:nvSpPr>
                <p:cNvPr id="107" name="Formula 13"/>
                <p:cNvSpPr txBox="1"/>
                <p:nvPr/>
              </p:nvSpPr>
              <p:spPr>
                <a:xfrm>
                  <a:off x="8787240" y="1420560"/>
                  <a:ext cx="3404520" cy="6310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𝑧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3</m:t>
                              </m:r>
                            </m:e>
                          </m:d>
                        </m:sup>
                      </m:sSup>
                      <m:r>
                        <m:t xml:space="preserve">=</m:t>
                      </m:r>
                      <m:sSup>
                        <m:e>
                          <m:r>
                            <m:t xml:space="preserve">𝑤</m:t>
                          </m:r>
                        </m:e>
                        <m:sup>
                          <m:r>
                            <m:t xml:space="preserve">𝑇</m:t>
                          </m:r>
                        </m:sup>
                      </m:sSup>
                      <m:sSup>
                        <m:e>
                          <m:r>
                            <m:t xml:space="preserve">𝑥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3</m:t>
                              </m:r>
                            </m:e>
                          </m:d>
                        </m:sup>
                      </m:sSup>
                      <m:r>
                        <m:t xml:space="preserve">+</m:t>
                      </m:r>
                      <m:r>
                        <m:t xml:space="preserve">𝑏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108" name="CustomShape 14"/>
            <p:cNvSpPr/>
            <p:nvPr/>
          </p:nvSpPr>
          <p:spPr>
            <a:xfrm>
              <a:off x="8787240" y="1420560"/>
              <a:ext cx="3404520" cy="63108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09" name="Formula 15"/>
                <p:cNvSpPr txBox="1"/>
                <p:nvPr/>
              </p:nvSpPr>
              <p:spPr>
                <a:xfrm>
                  <a:off x="8787240" y="2052000"/>
                  <a:ext cx="2761200" cy="604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𝑎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3</m:t>
                              </m:r>
                            </m:e>
                          </m:d>
                        </m:sup>
                      </m:sSup>
                      <m:r>
                        <m:t xml:space="preserve">=</m:t>
                      </m:r>
                      <m:r>
                        <m:t xml:space="preserve">𝜎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𝑧</m:t>
                          </m:r>
                        </m:e>
                        <m:e/>
                        <m:e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3</m:t>
                              </m:r>
                            </m:e>
                          </m:d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110" name="CustomShape 16"/>
            <p:cNvSpPr/>
            <p:nvPr/>
          </p:nvSpPr>
          <p:spPr>
            <a:xfrm>
              <a:off x="8787240" y="2052000"/>
              <a:ext cx="2761200" cy="60480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11" name="Ink 10" descr=""/>
          <p:cNvPicPr/>
          <p:nvPr/>
        </p:nvPicPr>
        <p:blipFill>
          <a:blip r:embed="rId7"/>
          <a:stretch/>
        </p:blipFill>
        <p:spPr>
          <a:xfrm>
            <a:off x="86040" y="1292400"/>
            <a:ext cx="12051720" cy="533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846320" y="3643920"/>
            <a:ext cx="684396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Vectorizing Logistic 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Regression’s Gradient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Computation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115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116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noAutofit/>
            </a:bodyPr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117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82880" y="18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Vectorizing Logistic Regression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Ink 6" descr=""/>
          <p:cNvPicPr/>
          <p:nvPr/>
        </p:nvPicPr>
        <p:blipFill>
          <a:blip r:embed="rId1"/>
          <a:stretch/>
        </p:blipFill>
        <p:spPr>
          <a:xfrm>
            <a:off x="66960" y="1184400"/>
            <a:ext cx="11067480" cy="535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82880" y="18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Implementing Logistic Regression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1" name="Group 2"/>
          <p:cNvGrpSpPr/>
          <p:nvPr/>
        </p:nvGrpSpPr>
        <p:grpSpPr>
          <a:xfrm>
            <a:off x="182880" y="1816200"/>
            <a:ext cx="9312120" cy="4714560"/>
            <a:chOff x="182880" y="1816200"/>
            <a:chExt cx="9312120" cy="4714560"/>
          </a:xfrm>
        </p:grpSpPr>
        <p:sp>
          <p:nvSpPr>
            <p:cNvPr id="122" name="CustomShape 3"/>
            <p:cNvSpPr/>
            <p:nvPr/>
          </p:nvSpPr>
          <p:spPr>
            <a:xfrm>
              <a:off x="182880" y="1816200"/>
              <a:ext cx="58572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J = 0, d = 0, d = 0, db = 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3" name="CustomShape 4"/>
            <p:cNvSpPr/>
            <p:nvPr/>
          </p:nvSpPr>
          <p:spPr>
            <a:xfrm>
              <a:off x="182880" y="1816200"/>
              <a:ext cx="5857200" cy="461160"/>
            </a:xfrm>
            <a:prstGeom prst="rect">
              <a:avLst/>
            </a:prstGeom>
            <a:blipFill rotWithShape="0">
              <a:blip r:embed="rId1"/>
              <a:stretch>
                <a:fillRect l="-1558" t="-9192" r="-935" b="-3025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4" name="CustomShape 5"/>
            <p:cNvSpPr/>
            <p:nvPr/>
          </p:nvSpPr>
          <p:spPr>
            <a:xfrm>
              <a:off x="182880" y="2250360"/>
              <a:ext cx="29286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for i = 1 to m: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5" name="CustomShape 6"/>
            <p:cNvSpPr/>
            <p:nvPr/>
          </p:nvSpPr>
          <p:spPr>
            <a:xfrm>
              <a:off x="930960" y="2684520"/>
              <a:ext cx="289764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 </a:t>
              </a: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=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6" name="CustomShape 7"/>
            <p:cNvSpPr/>
            <p:nvPr/>
          </p:nvSpPr>
          <p:spPr>
            <a:xfrm>
              <a:off x="930960" y="2684520"/>
              <a:ext cx="2897640" cy="447120"/>
            </a:xfrm>
            <a:prstGeom prst="rect">
              <a:avLst/>
            </a:prstGeom>
            <a:blipFill rotWithShape="0">
              <a:blip r:embed="rId2"/>
              <a:stretch>
                <a:fillRect l="0" t="-6800" r="0" b="-3835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7" name="CustomShape 8"/>
            <p:cNvSpPr/>
            <p:nvPr/>
          </p:nvSpPr>
          <p:spPr>
            <a:xfrm>
              <a:off x="930960" y="3120840"/>
              <a:ext cx="289764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 </a:t>
              </a: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=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8" name="CustomShape 9"/>
            <p:cNvSpPr/>
            <p:nvPr/>
          </p:nvSpPr>
          <p:spPr>
            <a:xfrm>
              <a:off x="930960" y="3120840"/>
              <a:ext cx="2897640" cy="447120"/>
            </a:xfrm>
            <a:prstGeom prst="rect">
              <a:avLst/>
            </a:prstGeom>
            <a:blipFill rotWithShape="0">
              <a:blip r:embed="rId3"/>
              <a:stretch>
                <a:fillRect l="0" t="-6800" r="0" b="-3835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9" name="CustomShape 10"/>
            <p:cNvSpPr/>
            <p:nvPr/>
          </p:nvSpPr>
          <p:spPr>
            <a:xfrm>
              <a:off x="930960" y="3557520"/>
              <a:ext cx="856404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+=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0" name="CustomShape 11"/>
            <p:cNvSpPr/>
            <p:nvPr/>
          </p:nvSpPr>
          <p:spPr>
            <a:xfrm>
              <a:off x="930960" y="3557520"/>
              <a:ext cx="8564040" cy="885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1" name="CustomShape 12"/>
            <p:cNvSpPr/>
            <p:nvPr/>
          </p:nvSpPr>
          <p:spPr>
            <a:xfrm>
              <a:off x="930960" y="3953520"/>
              <a:ext cx="373968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d =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2" name="CustomShape 13"/>
            <p:cNvSpPr/>
            <p:nvPr/>
          </p:nvSpPr>
          <p:spPr>
            <a:xfrm>
              <a:off x="930960" y="3953520"/>
              <a:ext cx="3739680" cy="846000"/>
            </a:xfrm>
            <a:prstGeom prst="rect">
              <a:avLst/>
            </a:prstGeom>
            <a:blipFill rotWithShape="0">
              <a:blip r:embed="rId5"/>
              <a:stretch>
                <a:fillRect l="-2600" t="-2870" r="0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3" name="CustomShape 14"/>
            <p:cNvSpPr/>
            <p:nvPr/>
          </p:nvSpPr>
          <p:spPr>
            <a:xfrm>
              <a:off x="930960" y="4390200"/>
              <a:ext cx="453924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d+=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4" name="CustomShape 15"/>
            <p:cNvSpPr/>
            <p:nvPr/>
          </p:nvSpPr>
          <p:spPr>
            <a:xfrm>
              <a:off x="930960" y="4390200"/>
              <a:ext cx="4539240" cy="922680"/>
            </a:xfrm>
            <a:prstGeom prst="rect">
              <a:avLst/>
            </a:prstGeom>
            <a:blipFill rotWithShape="0">
              <a:blip r:embed="rId6"/>
              <a:stretch>
                <a:fillRect l="-2012" t="0" r="0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5" name="CustomShape 16"/>
            <p:cNvSpPr/>
            <p:nvPr/>
          </p:nvSpPr>
          <p:spPr>
            <a:xfrm>
              <a:off x="930960" y="4826880"/>
              <a:ext cx="289764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d+=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6" name="CustomShape 17"/>
            <p:cNvSpPr/>
            <p:nvPr/>
          </p:nvSpPr>
          <p:spPr>
            <a:xfrm>
              <a:off x="930960" y="4826880"/>
              <a:ext cx="2897640" cy="923040"/>
            </a:xfrm>
            <a:prstGeom prst="rect">
              <a:avLst/>
            </a:prstGeom>
            <a:blipFill rotWithShape="0">
              <a:blip r:embed="rId7"/>
              <a:stretch>
                <a:fillRect l="-3139" t="0" r="0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7" name="CustomShape 18"/>
            <p:cNvSpPr/>
            <p:nvPr/>
          </p:nvSpPr>
          <p:spPr>
            <a:xfrm>
              <a:off x="930960" y="5263560"/>
              <a:ext cx="26434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db += 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8" name="CustomShape 19"/>
            <p:cNvSpPr/>
            <p:nvPr/>
          </p:nvSpPr>
          <p:spPr>
            <a:xfrm>
              <a:off x="930960" y="5263560"/>
              <a:ext cx="2643480" cy="447120"/>
            </a:xfrm>
            <a:prstGeom prst="rect">
              <a:avLst/>
            </a:prstGeom>
            <a:blipFill rotWithShape="0">
              <a:blip r:embed="rId8"/>
              <a:stretch>
                <a:fillRect l="-3446" t="-6800" r="0" b="-3835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9" name="CustomShape 20"/>
            <p:cNvSpPr/>
            <p:nvPr/>
          </p:nvSpPr>
          <p:spPr>
            <a:xfrm>
              <a:off x="182880" y="5700240"/>
              <a:ext cx="832212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J = J/m, d = d/m, d = d/m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db = db/m 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0" name="CustomShape 21"/>
            <p:cNvSpPr/>
            <p:nvPr/>
          </p:nvSpPr>
          <p:spPr>
            <a:xfrm>
              <a:off x="182880" y="5700240"/>
              <a:ext cx="8322120" cy="830520"/>
            </a:xfrm>
            <a:prstGeom prst="rect">
              <a:avLst/>
            </a:prstGeom>
            <a:blipFill rotWithShape="0">
              <a:blip r:embed="rId9"/>
              <a:stretch>
                <a:fillRect l="-1095" t="-5118" r="0" b="-16141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41" name="Ink 3" descr=""/>
          <p:cNvPicPr/>
          <p:nvPr/>
        </p:nvPicPr>
        <p:blipFill>
          <a:blip r:embed="rId10"/>
          <a:stretch/>
        </p:blipFill>
        <p:spPr>
          <a:xfrm>
            <a:off x="86040" y="1000440"/>
            <a:ext cx="11207160" cy="530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Application>LibreOffice/6.1.5.2$Linux_X86_64 LibreOffice_project/10$Build-2</Application>
  <Words>151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2017-06-26T18:26:15Z</dcterms:created>
  <dc:creator>Younes Bensouda Mourri</dc:creator>
  <dc:description/>
  <dc:language>en-US</dc:language>
  <cp:lastModifiedBy/>
  <dcterms:modified xsi:type="dcterms:W3CDTF">2021-05-27T21:33:04Z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