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f4b5b56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f4b5b56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f4b5b562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f4b5b562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f4b5b562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f4b5b562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a768a038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a768a038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f4b5b562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f4b5b562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f4b5b56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f4b5b56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a768a03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a768a03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f4b5b5626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f4b5b5626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f4b5b56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f4b5b56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a768a038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a768a038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f4b5b562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f4b5b562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f4b5b562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f4b5b562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a768a03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a768a03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a768a03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a768a03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nikhilmittal/flight-fare-prediction-m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54300"/>
            <a:ext cx="8520600" cy="1368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Flight Price P</a:t>
            </a:r>
            <a:r>
              <a:rPr lang="en-GB"/>
              <a:t>rediction</a:t>
            </a:r>
            <a:r>
              <a:rPr lang="en-GB"/>
              <a:t> </a:t>
            </a:r>
            <a:endParaRPr/>
          </a:p>
        </p:txBody>
      </p:sp>
      <p:sp>
        <p:nvSpPr>
          <p:cNvPr id="55" name="Google Shape;55;p13"/>
          <p:cNvSpPr txBox="1"/>
          <p:nvPr>
            <p:ph idx="1" type="subTitle"/>
          </p:nvPr>
        </p:nvSpPr>
        <p:spPr>
          <a:xfrm>
            <a:off x="311700" y="2205875"/>
            <a:ext cx="8700300" cy="21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                                                         </a:t>
            </a:r>
            <a:r>
              <a:rPr lang="en-GB" sz="2816"/>
              <a:t>Sayali Salunkhe</a:t>
            </a:r>
            <a:endParaRPr sz="2816"/>
          </a:p>
          <a:p>
            <a:pPr indent="0" lvl="0" marL="0" rtl="0" algn="l">
              <a:spcBef>
                <a:spcPts val="0"/>
              </a:spcBef>
              <a:spcAft>
                <a:spcPts val="0"/>
              </a:spcAft>
              <a:buNone/>
            </a:pPr>
            <a:r>
              <a:rPr lang="en-GB" sz="2900"/>
              <a:t>                                  </a:t>
            </a:r>
            <a:br>
              <a:rPr lang="en-GB" sz="2900"/>
            </a:b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2"/>
          <p:cNvPicPr preferRelativeResize="0"/>
          <p:nvPr/>
        </p:nvPicPr>
        <p:blipFill>
          <a:blip r:embed="rId3">
            <a:alphaModFix/>
          </a:blip>
          <a:stretch>
            <a:fillRect/>
          </a:stretch>
        </p:blipFill>
        <p:spPr>
          <a:xfrm>
            <a:off x="1283173" y="0"/>
            <a:ext cx="4976554"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3"/>
          <p:cNvPicPr preferRelativeResize="0"/>
          <p:nvPr/>
        </p:nvPicPr>
        <p:blipFill>
          <a:blip r:embed="rId3">
            <a:alphaModFix/>
          </a:blip>
          <a:stretch>
            <a:fillRect/>
          </a:stretch>
        </p:blipFill>
        <p:spPr>
          <a:xfrm>
            <a:off x="-73300" y="891149"/>
            <a:ext cx="9143999" cy="3055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4"/>
          <p:cNvPicPr preferRelativeResize="0"/>
          <p:nvPr/>
        </p:nvPicPr>
        <p:blipFill>
          <a:blip r:embed="rId3">
            <a:alphaModFix/>
          </a:blip>
          <a:stretch>
            <a:fillRect/>
          </a:stretch>
        </p:blipFill>
        <p:spPr>
          <a:xfrm>
            <a:off x="152400" y="152400"/>
            <a:ext cx="7520099" cy="403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202124"/>
                </a:solidFill>
                <a:highlight>
                  <a:srgbClr val="FFFFFF"/>
                </a:highlight>
                <a:latin typeface="Roboto"/>
                <a:ea typeface="Roboto"/>
                <a:cs typeface="Roboto"/>
                <a:sym typeface="Roboto"/>
              </a:rPr>
              <a:t>Part V : Applying Model on training and Testing dataset, Finding Prediction On Unseen data</a:t>
            </a:r>
            <a:endParaRPr sz="1600"/>
          </a:p>
        </p:txBody>
      </p:sp>
      <p:sp>
        <p:nvSpPr>
          <p:cNvPr id="122" name="Google Shape;12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Feature Selection  - Raw data used for training generates low efficiency model, So to achieve objective of Problem we remove noise, less important features. We select optimal features.</a:t>
            </a:r>
            <a:endParaRPr/>
          </a:p>
          <a:p>
            <a:pPr indent="-342900" lvl="0" marL="457200" rtl="0" algn="l">
              <a:spcBef>
                <a:spcPts val="0"/>
              </a:spcBef>
              <a:spcAft>
                <a:spcPts val="0"/>
              </a:spcAft>
              <a:buSzPts val="1800"/>
              <a:buChar char="●"/>
            </a:pPr>
            <a:r>
              <a:rPr lang="en-GB"/>
              <a:t>Feature selection techniques</a:t>
            </a:r>
            <a:endParaRPr/>
          </a:p>
          <a:p>
            <a:pPr indent="-342900" lvl="0" marL="457200" rtl="0" algn="l">
              <a:spcBef>
                <a:spcPts val="0"/>
              </a:spcBef>
              <a:spcAft>
                <a:spcPts val="0"/>
              </a:spcAft>
              <a:buSzPts val="1800"/>
              <a:buChar char="●"/>
            </a:pPr>
            <a:r>
              <a:rPr lang="en-GB"/>
              <a:t>Extra Tree Regressor , Ensemble Technique</a:t>
            </a:r>
            <a:endParaRPr/>
          </a:p>
          <a:p>
            <a:pPr indent="-342900" lvl="0" marL="457200" rtl="0" algn="l">
              <a:spcBef>
                <a:spcPts val="0"/>
              </a:spcBef>
              <a:spcAft>
                <a:spcPts val="0"/>
              </a:spcAft>
              <a:buSzPts val="1800"/>
              <a:buChar char="●"/>
            </a:pPr>
            <a:r>
              <a:rPr lang="en-GB"/>
              <a:t>Fitting Model</a:t>
            </a:r>
            <a:endParaRPr/>
          </a:p>
          <a:p>
            <a:pPr indent="-342900" lvl="0" marL="457200" rtl="0" algn="l">
              <a:spcBef>
                <a:spcPts val="0"/>
              </a:spcBef>
              <a:spcAft>
                <a:spcPts val="0"/>
              </a:spcAft>
              <a:buSzPts val="1800"/>
              <a:buChar char="●"/>
            </a:pPr>
            <a:r>
              <a:rPr lang="en-GB"/>
              <a:t>Check MAE, MSE, RMSE</a:t>
            </a:r>
            <a:endParaRPr/>
          </a:p>
          <a:p>
            <a:pPr indent="-342900" lvl="0" marL="457200" rtl="0" algn="l">
              <a:spcBef>
                <a:spcPts val="0"/>
              </a:spcBef>
              <a:spcAft>
                <a:spcPts val="0"/>
              </a:spcAft>
              <a:buSzPts val="1800"/>
              <a:buChar char="●"/>
            </a:pPr>
            <a:r>
              <a:rPr lang="en-GB"/>
              <a:t>Good value of RMSE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Hyper-parameter Tuning</a:t>
            </a:r>
            <a:endParaRPr/>
          </a:p>
        </p:txBody>
      </p:sp>
      <p:sp>
        <p:nvSpPr>
          <p:cNvPr id="128" name="Google Shape;12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84615"/>
              <a:buFont typeface="Arial"/>
              <a:buNone/>
            </a:pPr>
            <a:r>
              <a:rPr lang="en-GB" sz="1300">
                <a:solidFill>
                  <a:srgbClr val="273239"/>
                </a:solidFill>
                <a:highlight>
                  <a:srgbClr val="FFFFFF"/>
                </a:highlight>
              </a:rPr>
              <a:t>A Machine Learning model is defined as a mathematical model with a number of parameters that need to be learned from the data. By training a model with existing data, we are able to fit the model parameters. </a:t>
            </a:r>
            <a:endParaRPr sz="1300">
              <a:solidFill>
                <a:srgbClr val="273239"/>
              </a:solidFill>
              <a:highlight>
                <a:srgbClr val="FFFFFF"/>
              </a:highlight>
            </a:endParaRPr>
          </a:p>
          <a:p>
            <a:pPr indent="0" lvl="0" marL="0" rtl="0" algn="l">
              <a:spcBef>
                <a:spcPts val="800"/>
              </a:spcBef>
              <a:spcAft>
                <a:spcPts val="0"/>
              </a:spcAft>
              <a:buClr>
                <a:schemeClr val="dk1"/>
              </a:buClr>
              <a:buSzPct val="84615"/>
              <a:buFont typeface="Arial"/>
              <a:buNone/>
            </a:pPr>
            <a:r>
              <a:rPr lang="en-GB" sz="1300">
                <a:solidFill>
                  <a:srgbClr val="273239"/>
                </a:solidFill>
                <a:highlight>
                  <a:srgbClr val="FFFFFF"/>
                </a:highlight>
              </a:rPr>
              <a:t>However, there is another kind of parameter, known as </a:t>
            </a:r>
            <a:r>
              <a:rPr b="1" i="1" lang="en-GB" sz="1300">
                <a:solidFill>
                  <a:srgbClr val="273239"/>
                </a:solidFill>
                <a:highlight>
                  <a:srgbClr val="FFFFFF"/>
                </a:highlight>
              </a:rPr>
              <a:t>Hyperparameters</a:t>
            </a:r>
            <a:r>
              <a:rPr lang="en-GB" sz="1300">
                <a:solidFill>
                  <a:srgbClr val="273239"/>
                </a:solidFill>
                <a:highlight>
                  <a:srgbClr val="FFFFFF"/>
                </a:highlight>
              </a:rPr>
              <a:t>, that cannot be directly learned from the regular training process. They are usually fixed before the actual training process begins. These parameters express important properties of the model such as its complexity or how fast it should learn. </a:t>
            </a:r>
            <a:endParaRPr sz="1300">
              <a:solidFill>
                <a:srgbClr val="273239"/>
              </a:solidFill>
              <a:highlight>
                <a:srgbClr val="FFFFFF"/>
              </a:highlight>
            </a:endParaRPr>
          </a:p>
          <a:p>
            <a:pPr indent="0" lvl="0" marL="0" rtl="0" algn="l">
              <a:spcBef>
                <a:spcPts val="800"/>
              </a:spcBef>
              <a:spcAft>
                <a:spcPts val="0"/>
              </a:spcAft>
              <a:buClr>
                <a:schemeClr val="dk1"/>
              </a:buClr>
              <a:buSzPct val="84615"/>
              <a:buFont typeface="Arial"/>
              <a:buNone/>
            </a:pPr>
            <a:r>
              <a:rPr lang="en-GB" sz="1300">
                <a:solidFill>
                  <a:srgbClr val="273239"/>
                </a:solidFill>
                <a:highlight>
                  <a:srgbClr val="FFFFFF"/>
                </a:highlight>
              </a:rPr>
              <a:t>Some examples of model hyperparameters include:</a:t>
            </a:r>
            <a:endParaRPr sz="1300">
              <a:solidFill>
                <a:srgbClr val="273239"/>
              </a:solidFill>
              <a:highlight>
                <a:srgbClr val="FFFFFF"/>
              </a:highlight>
            </a:endParaRPr>
          </a:p>
          <a:p>
            <a:pPr indent="-304958" lvl="0" marL="685800" rtl="0" algn="l">
              <a:lnSpc>
                <a:spcPct val="158000"/>
              </a:lnSpc>
              <a:spcBef>
                <a:spcPts val="800"/>
              </a:spcBef>
              <a:spcAft>
                <a:spcPts val="0"/>
              </a:spcAft>
              <a:buClr>
                <a:srgbClr val="273239"/>
              </a:buClr>
              <a:buSzPct val="100000"/>
              <a:buAutoNum type="arabicPeriod"/>
            </a:pPr>
            <a:r>
              <a:rPr lang="en-GB" sz="1300">
                <a:solidFill>
                  <a:srgbClr val="273239"/>
                </a:solidFill>
                <a:highlight>
                  <a:srgbClr val="FFFFFF"/>
                </a:highlight>
              </a:rPr>
              <a:t>The penalty in Logistic Regression Classifier i.e. L1 or L2 regularization</a:t>
            </a:r>
            <a:endParaRPr sz="1300">
              <a:solidFill>
                <a:srgbClr val="273239"/>
              </a:solidFill>
              <a:highlight>
                <a:srgbClr val="FFFFFF"/>
              </a:highlight>
            </a:endParaRPr>
          </a:p>
          <a:p>
            <a:pPr indent="-304958" lvl="0" marL="685800" rtl="0" algn="l">
              <a:lnSpc>
                <a:spcPct val="158000"/>
              </a:lnSpc>
              <a:spcBef>
                <a:spcPts val="0"/>
              </a:spcBef>
              <a:spcAft>
                <a:spcPts val="0"/>
              </a:spcAft>
              <a:buClr>
                <a:srgbClr val="273239"/>
              </a:buClr>
              <a:buSzPct val="100000"/>
              <a:buAutoNum type="arabicPeriod"/>
            </a:pPr>
            <a:r>
              <a:rPr lang="en-GB" sz="1300">
                <a:solidFill>
                  <a:srgbClr val="273239"/>
                </a:solidFill>
                <a:highlight>
                  <a:srgbClr val="FFFFFF"/>
                </a:highlight>
              </a:rPr>
              <a:t>The learning rate for training a neural network.</a:t>
            </a:r>
            <a:endParaRPr sz="1300">
              <a:solidFill>
                <a:srgbClr val="273239"/>
              </a:solidFill>
              <a:highlight>
                <a:srgbClr val="FFFFFF"/>
              </a:highlight>
            </a:endParaRPr>
          </a:p>
          <a:p>
            <a:pPr indent="-304958" lvl="0" marL="685800" rtl="0" algn="l">
              <a:lnSpc>
                <a:spcPct val="158000"/>
              </a:lnSpc>
              <a:spcBef>
                <a:spcPts val="0"/>
              </a:spcBef>
              <a:spcAft>
                <a:spcPts val="0"/>
              </a:spcAft>
              <a:buClr>
                <a:srgbClr val="273239"/>
              </a:buClr>
              <a:buSzPct val="100000"/>
              <a:buAutoNum type="arabicPeriod"/>
            </a:pPr>
            <a:r>
              <a:rPr lang="en-GB" sz="1300">
                <a:solidFill>
                  <a:srgbClr val="273239"/>
                </a:solidFill>
                <a:highlight>
                  <a:srgbClr val="FFFFFF"/>
                </a:highlight>
              </a:rPr>
              <a:t>The C and sigma hyperparameters for support vector machines.</a:t>
            </a:r>
            <a:endParaRPr sz="1300">
              <a:solidFill>
                <a:srgbClr val="273239"/>
              </a:solidFill>
              <a:highlight>
                <a:srgbClr val="FFFFFF"/>
              </a:highlight>
            </a:endParaRPr>
          </a:p>
          <a:p>
            <a:pPr indent="-304958" lvl="0" marL="685800" rtl="0" algn="l">
              <a:lnSpc>
                <a:spcPct val="158000"/>
              </a:lnSpc>
              <a:spcBef>
                <a:spcPts val="0"/>
              </a:spcBef>
              <a:spcAft>
                <a:spcPts val="0"/>
              </a:spcAft>
              <a:buClr>
                <a:srgbClr val="273239"/>
              </a:buClr>
              <a:buSzPct val="100000"/>
              <a:buAutoNum type="arabicPeriod"/>
            </a:pPr>
            <a:r>
              <a:rPr lang="en-GB" sz="1300">
                <a:solidFill>
                  <a:srgbClr val="273239"/>
                </a:solidFill>
                <a:highlight>
                  <a:srgbClr val="FFFFFF"/>
                </a:highlight>
              </a:rPr>
              <a:t>The k in k-nearest neighbors.</a:t>
            </a:r>
            <a:endParaRPr sz="1300">
              <a:solidFill>
                <a:srgbClr val="273239"/>
              </a:solidFill>
              <a:highlight>
                <a:srgbClr val="FFFFFF"/>
              </a:highlight>
            </a:endParaRPr>
          </a:p>
          <a:p>
            <a:pPr indent="0" lvl="0" marL="0" rtl="0" algn="l">
              <a:spcBef>
                <a:spcPts val="36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34" name="Google Shape;13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This can assist airlines in determining what rates they can keep.</a:t>
            </a:r>
            <a:endParaRPr/>
          </a:p>
          <a:p>
            <a:pPr indent="-342900" lvl="0" marL="457200" rtl="0" algn="l">
              <a:spcBef>
                <a:spcPts val="0"/>
              </a:spcBef>
              <a:spcAft>
                <a:spcPts val="0"/>
              </a:spcAft>
              <a:buSzPts val="1800"/>
              <a:buChar char="●"/>
            </a:pPr>
            <a:r>
              <a:rPr lang="en-GB"/>
              <a:t>Machine Learning is the Cutting Edge Technology which helps effectively to work on these kind of problems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16350" y="4668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Part I  Introduction </a:t>
            </a:r>
            <a:endParaRPr sz="24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50">
                <a:solidFill>
                  <a:srgbClr val="222222"/>
                </a:solidFill>
                <a:highlight>
                  <a:srgbClr val="FFFFFF"/>
                </a:highlight>
              </a:rPr>
              <a:t>In this article, we will be analyzing the flight fare prediction using essential exploratory data analysis techniques then will draw some predictions about the price of the flight based on some features such as what type of airline it is, what is the arrival time, what is the departure time, what is the duration of the flight, source, destination and more.</a:t>
            </a:r>
            <a:endParaRPr sz="2150">
              <a:solidFill>
                <a:srgbClr val="222222"/>
              </a:solidFill>
              <a:highlight>
                <a:srgbClr val="FFFFFF"/>
              </a:highlight>
            </a:endParaRPr>
          </a:p>
          <a:p>
            <a:pPr indent="0" lvl="0" marL="0" rtl="0" algn="l">
              <a:spcBef>
                <a:spcPts val="1200"/>
              </a:spcBef>
              <a:spcAft>
                <a:spcPts val="0"/>
              </a:spcAft>
              <a:buNone/>
            </a:pPr>
            <a:r>
              <a:t/>
            </a:r>
            <a:endParaRPr sz="1350">
              <a:solidFill>
                <a:srgbClr val="222222"/>
              </a:solidFill>
              <a:highlight>
                <a:srgbClr val="FFFFFF"/>
              </a:highlight>
            </a:endParaRPr>
          </a:p>
          <a:p>
            <a:pPr indent="0" lvl="0" marL="0" rtl="0" algn="l">
              <a:spcBef>
                <a:spcPts val="1200"/>
              </a:spcBef>
              <a:spcAft>
                <a:spcPts val="1200"/>
              </a:spcAft>
              <a:buNone/>
            </a:pPr>
            <a:r>
              <a:t/>
            </a:r>
            <a:endParaRPr sz="155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740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400"/>
              </a:spcAft>
              <a:buClr>
                <a:schemeClr val="dk1"/>
              </a:buClr>
              <a:buSzPct val="56410"/>
              <a:buFont typeface="Arial"/>
              <a:buNone/>
            </a:pPr>
            <a:r>
              <a:rPr lang="en-GB" sz="1950">
                <a:solidFill>
                  <a:srgbClr val="222222"/>
                </a:solidFill>
                <a:highlight>
                  <a:srgbClr val="FFFFFF"/>
                </a:highlight>
              </a:rPr>
              <a:t>About the dataset</a:t>
            </a:r>
            <a:endParaRPr/>
          </a:p>
        </p:txBody>
      </p:sp>
      <p:sp>
        <p:nvSpPr>
          <p:cNvPr id="67" name="Google Shape;67;p15"/>
          <p:cNvSpPr txBox="1"/>
          <p:nvPr>
            <p:ph idx="1" type="body"/>
          </p:nvPr>
        </p:nvSpPr>
        <p:spPr>
          <a:xfrm>
            <a:off x="-100200" y="1017725"/>
            <a:ext cx="9344400" cy="4185000"/>
          </a:xfrm>
          <a:prstGeom prst="rect">
            <a:avLst/>
          </a:prstGeom>
        </p:spPr>
        <p:txBody>
          <a:bodyPr anchorCtr="0" anchor="t" bIns="91425" lIns="91425" spcFirstLastPara="1" rIns="91425" wrap="square" tIns="91425">
            <a:normAutofit/>
          </a:bodyPr>
          <a:lstStyle/>
          <a:p>
            <a:pPr indent="-320675" lvl="0" marL="457200" rtl="0" algn="l">
              <a:spcBef>
                <a:spcPts val="0"/>
              </a:spcBef>
              <a:spcAft>
                <a:spcPts val="0"/>
              </a:spcAft>
              <a:buClr>
                <a:srgbClr val="222222"/>
              </a:buClr>
              <a:buSzPts val="1450"/>
              <a:buAutoNum type="arabicPeriod"/>
            </a:pPr>
            <a:r>
              <a:rPr lang="en-GB" sz="1450">
                <a:solidFill>
                  <a:srgbClr val="222222"/>
                </a:solidFill>
                <a:highlight>
                  <a:srgbClr val="FFFFFF"/>
                </a:highlight>
              </a:rPr>
              <a:t>Airline: So this column will have all the types of airlines like Indigo, Jet Airways, Air India, and many more.</a:t>
            </a:r>
            <a:endParaRPr sz="1450">
              <a:solidFill>
                <a:srgbClr val="222222"/>
              </a:solidFill>
              <a:highlight>
                <a:srgbClr val="FFFFFF"/>
              </a:highlight>
            </a:endParaRPr>
          </a:p>
          <a:p>
            <a:pPr indent="-320675" lvl="0" marL="457200" rtl="0" algn="l">
              <a:spcBef>
                <a:spcPts val="0"/>
              </a:spcBef>
              <a:spcAft>
                <a:spcPts val="0"/>
              </a:spcAft>
              <a:buClr>
                <a:srgbClr val="222222"/>
              </a:buClr>
              <a:buSzPts val="1450"/>
              <a:buAutoNum type="arabicPeriod"/>
            </a:pPr>
            <a:r>
              <a:rPr lang="en-GB" sz="1450">
                <a:solidFill>
                  <a:srgbClr val="222222"/>
                </a:solidFill>
                <a:highlight>
                  <a:srgbClr val="FFFFFF"/>
                </a:highlight>
              </a:rPr>
              <a:t>Date_of_Journey: This column will let us know about the date on which the passenger’s journey will start.</a:t>
            </a:r>
            <a:endParaRPr sz="1450">
              <a:solidFill>
                <a:srgbClr val="222222"/>
              </a:solidFill>
              <a:highlight>
                <a:srgbClr val="FFFFFF"/>
              </a:highlight>
            </a:endParaRPr>
          </a:p>
          <a:p>
            <a:pPr indent="-320675" lvl="0" marL="457200" rtl="0" algn="l">
              <a:spcBef>
                <a:spcPts val="0"/>
              </a:spcBef>
              <a:spcAft>
                <a:spcPts val="0"/>
              </a:spcAft>
              <a:buClr>
                <a:srgbClr val="222222"/>
              </a:buClr>
              <a:buSzPts val="1450"/>
              <a:buAutoNum type="arabicPeriod"/>
            </a:pPr>
            <a:r>
              <a:rPr lang="en-GB" sz="1450">
                <a:solidFill>
                  <a:srgbClr val="222222"/>
                </a:solidFill>
                <a:highlight>
                  <a:srgbClr val="FFFFFF"/>
                </a:highlight>
              </a:rPr>
              <a:t>Source: This column holds the name of the place from where the passenger’s journey will start.</a:t>
            </a:r>
            <a:endParaRPr sz="1450">
              <a:solidFill>
                <a:srgbClr val="222222"/>
              </a:solidFill>
              <a:highlight>
                <a:srgbClr val="FFFFFF"/>
              </a:highlight>
            </a:endParaRPr>
          </a:p>
          <a:p>
            <a:pPr indent="-320675" lvl="0" marL="457200" rtl="0" algn="l">
              <a:spcBef>
                <a:spcPts val="0"/>
              </a:spcBef>
              <a:spcAft>
                <a:spcPts val="0"/>
              </a:spcAft>
              <a:buClr>
                <a:srgbClr val="222222"/>
              </a:buClr>
              <a:buSzPts val="1450"/>
              <a:buAutoNum type="arabicPeriod"/>
            </a:pPr>
            <a:r>
              <a:rPr lang="en-GB" sz="1450">
                <a:solidFill>
                  <a:srgbClr val="222222"/>
                </a:solidFill>
                <a:highlight>
                  <a:srgbClr val="FFFFFF"/>
                </a:highlight>
              </a:rPr>
              <a:t>Destination: This column holds the name of the place to where passengers wanted to travel.</a:t>
            </a:r>
            <a:endParaRPr sz="1450">
              <a:solidFill>
                <a:srgbClr val="222222"/>
              </a:solidFill>
              <a:highlight>
                <a:srgbClr val="FFFFFF"/>
              </a:highlight>
            </a:endParaRPr>
          </a:p>
          <a:p>
            <a:pPr indent="-320675" lvl="0" marL="457200" rtl="0" algn="l">
              <a:spcBef>
                <a:spcPts val="0"/>
              </a:spcBef>
              <a:spcAft>
                <a:spcPts val="0"/>
              </a:spcAft>
              <a:buClr>
                <a:srgbClr val="222222"/>
              </a:buClr>
              <a:buSzPts val="1450"/>
              <a:buAutoNum type="arabicPeriod"/>
            </a:pPr>
            <a:r>
              <a:rPr lang="en-GB" sz="1450">
                <a:solidFill>
                  <a:srgbClr val="222222"/>
                </a:solidFill>
                <a:highlight>
                  <a:srgbClr val="FFFFFF"/>
                </a:highlight>
              </a:rPr>
              <a:t>Route: Here we can know about that what is the route through which passengers have opted to travel from his/her source to their destination.</a:t>
            </a:r>
            <a:endParaRPr sz="1450">
              <a:solidFill>
                <a:srgbClr val="222222"/>
              </a:solidFill>
              <a:highlight>
                <a:srgbClr val="FFFFFF"/>
              </a:highlight>
            </a:endParaRPr>
          </a:p>
          <a:p>
            <a:pPr indent="-320675" lvl="0" marL="457200" rtl="0" algn="l">
              <a:spcBef>
                <a:spcPts val="0"/>
              </a:spcBef>
              <a:spcAft>
                <a:spcPts val="0"/>
              </a:spcAft>
              <a:buClr>
                <a:srgbClr val="222222"/>
              </a:buClr>
              <a:buSzPts val="1450"/>
              <a:buAutoNum type="arabicPeriod"/>
            </a:pPr>
            <a:r>
              <a:rPr lang="en-GB" sz="1450">
                <a:solidFill>
                  <a:srgbClr val="222222"/>
                </a:solidFill>
                <a:highlight>
                  <a:srgbClr val="FFFFFF"/>
                </a:highlight>
              </a:rPr>
              <a:t>Arrival_Time: Arrival time is when the passenger will reach his/her destination.</a:t>
            </a:r>
            <a:endParaRPr sz="1450">
              <a:solidFill>
                <a:srgbClr val="222222"/>
              </a:solidFill>
              <a:highlight>
                <a:srgbClr val="FFFFFF"/>
              </a:highlight>
            </a:endParaRPr>
          </a:p>
          <a:p>
            <a:pPr indent="-320675" lvl="0" marL="457200" rtl="0" algn="l">
              <a:spcBef>
                <a:spcPts val="0"/>
              </a:spcBef>
              <a:spcAft>
                <a:spcPts val="0"/>
              </a:spcAft>
              <a:buClr>
                <a:srgbClr val="222222"/>
              </a:buClr>
              <a:buSzPts val="1450"/>
              <a:buAutoNum type="arabicPeriod"/>
            </a:pPr>
            <a:r>
              <a:rPr lang="en-GB" sz="1450">
                <a:solidFill>
                  <a:srgbClr val="222222"/>
                </a:solidFill>
                <a:highlight>
                  <a:srgbClr val="FFFFFF"/>
                </a:highlight>
              </a:rPr>
              <a:t>Duration: Duration is the whole period that a flight will take to complete its journey from source to destination.</a:t>
            </a:r>
            <a:endParaRPr sz="1450">
              <a:solidFill>
                <a:srgbClr val="222222"/>
              </a:solidFill>
              <a:highlight>
                <a:srgbClr val="FFFFFF"/>
              </a:highlight>
            </a:endParaRPr>
          </a:p>
          <a:p>
            <a:pPr indent="-320675" lvl="0" marL="457200" rtl="0" algn="l">
              <a:spcBef>
                <a:spcPts val="0"/>
              </a:spcBef>
              <a:spcAft>
                <a:spcPts val="0"/>
              </a:spcAft>
              <a:buClr>
                <a:srgbClr val="222222"/>
              </a:buClr>
              <a:buSzPts val="1450"/>
              <a:buAutoNum type="arabicPeriod"/>
            </a:pPr>
            <a:r>
              <a:rPr lang="en-GB" sz="1450">
                <a:solidFill>
                  <a:srgbClr val="222222"/>
                </a:solidFill>
                <a:highlight>
                  <a:srgbClr val="FFFFFF"/>
                </a:highlight>
              </a:rPr>
              <a:t>Total_Stops: This will let us know in how many places flights will stop there for the flight in the whole journey.</a:t>
            </a:r>
            <a:endParaRPr sz="1450">
              <a:solidFill>
                <a:srgbClr val="222222"/>
              </a:solidFill>
              <a:highlight>
                <a:srgbClr val="FFFFFF"/>
              </a:highlight>
            </a:endParaRPr>
          </a:p>
          <a:p>
            <a:pPr indent="-320675" lvl="0" marL="457200" rtl="0" algn="l">
              <a:spcBef>
                <a:spcPts val="0"/>
              </a:spcBef>
              <a:spcAft>
                <a:spcPts val="0"/>
              </a:spcAft>
              <a:buClr>
                <a:srgbClr val="222222"/>
              </a:buClr>
              <a:buSzPts val="1450"/>
              <a:buAutoNum type="arabicPeriod"/>
            </a:pPr>
            <a:r>
              <a:rPr lang="en-GB" sz="1450">
                <a:solidFill>
                  <a:srgbClr val="222222"/>
                </a:solidFill>
                <a:highlight>
                  <a:srgbClr val="FFFFFF"/>
                </a:highlight>
              </a:rPr>
              <a:t>Additional_Info: In this column, we will get information about food, kind of food, and other amenities.</a:t>
            </a:r>
            <a:endParaRPr sz="1450">
              <a:solidFill>
                <a:srgbClr val="222222"/>
              </a:solidFill>
              <a:highlight>
                <a:srgbClr val="FFFFFF"/>
              </a:highlight>
            </a:endParaRPr>
          </a:p>
          <a:p>
            <a:pPr indent="-320675" lvl="0" marL="457200" rtl="0" algn="l">
              <a:spcBef>
                <a:spcPts val="0"/>
              </a:spcBef>
              <a:spcAft>
                <a:spcPts val="0"/>
              </a:spcAft>
              <a:buClr>
                <a:srgbClr val="222222"/>
              </a:buClr>
              <a:buSzPts val="1450"/>
              <a:buAutoNum type="arabicPeriod"/>
            </a:pPr>
            <a:r>
              <a:rPr lang="en-GB" sz="1450">
                <a:solidFill>
                  <a:srgbClr val="222222"/>
                </a:solidFill>
                <a:highlight>
                  <a:srgbClr val="FFFFFF"/>
                </a:highlight>
              </a:rPr>
              <a:t>Price: Price of the flight for a complete journey including all the expenses before onboarding.</a:t>
            </a:r>
            <a:endParaRPr sz="1450">
              <a:solidFill>
                <a:srgbClr val="222222"/>
              </a:solidFill>
              <a:highlight>
                <a:srgbClr val="FFFFFF"/>
              </a:highlight>
            </a:endParaRPr>
          </a:p>
          <a:p>
            <a:pPr indent="0" lvl="0" marL="457200" rtl="0" algn="l">
              <a:spcBef>
                <a:spcPts val="1200"/>
              </a:spcBef>
              <a:spcAft>
                <a:spcPts val="1200"/>
              </a:spcAft>
              <a:buNone/>
            </a:pPr>
            <a:r>
              <a:t/>
            </a:r>
            <a:endParaRPr sz="1350">
              <a:solidFill>
                <a:srgbClr val="22222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Details</a:t>
            </a:r>
            <a:endParaRPr/>
          </a:p>
        </p:txBody>
      </p:sp>
      <p:sp>
        <p:nvSpPr>
          <p:cNvPr id="73" name="Google Shape;73;p16"/>
          <p:cNvSpPr txBox="1"/>
          <p:nvPr>
            <p:ph idx="1" type="body"/>
          </p:nvPr>
        </p:nvSpPr>
        <p:spPr>
          <a:xfrm>
            <a:off x="311700" y="1470075"/>
            <a:ext cx="8520600" cy="186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Kaggle link :  </a:t>
            </a:r>
            <a:r>
              <a:rPr lang="en-GB" u="sng">
                <a:solidFill>
                  <a:schemeClr val="hlink"/>
                </a:solidFill>
                <a:hlinkClick r:id="rId3"/>
              </a:rPr>
              <a:t>https://www.kaggle.com/datasets/nikhilmittal/flight-fare-prediction-mh</a:t>
            </a:r>
            <a:endParaRPr/>
          </a:p>
          <a:p>
            <a:pPr indent="-342900" lvl="0" marL="457200" rtl="0" algn="l">
              <a:spcBef>
                <a:spcPts val="0"/>
              </a:spcBef>
              <a:spcAft>
                <a:spcPts val="0"/>
              </a:spcAft>
              <a:buSzPts val="1800"/>
              <a:buChar char="●"/>
            </a:pPr>
            <a:r>
              <a:rPr lang="en-GB"/>
              <a:t>10683 rows, 11 columns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80000"/>
            <a:ext cx="8520600" cy="83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Part-II </a:t>
            </a:r>
            <a:r>
              <a:rPr lang="en-GB" sz="2888">
                <a:solidFill>
                  <a:srgbClr val="202124"/>
                </a:solidFill>
                <a:highlight>
                  <a:srgbClr val="FFFFFF"/>
                </a:highlight>
              </a:rPr>
              <a:t>Data Pre-processing and Data Cleaning</a:t>
            </a:r>
            <a:endParaRPr sz="4688"/>
          </a:p>
        </p:txBody>
      </p:sp>
      <p:sp>
        <p:nvSpPr>
          <p:cNvPr id="79" name="Google Shape;79;p17"/>
          <p:cNvSpPr txBox="1"/>
          <p:nvPr>
            <p:ph idx="1" type="body"/>
          </p:nvPr>
        </p:nvSpPr>
        <p:spPr>
          <a:xfrm>
            <a:off x="311700" y="1527150"/>
            <a:ext cx="8520600" cy="31326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rPr lang="en-GB" sz="7283">
                <a:solidFill>
                  <a:srgbClr val="202124"/>
                </a:solidFill>
                <a:highlight>
                  <a:srgbClr val="FFFFFF"/>
                </a:highlight>
              </a:rPr>
              <a:t>Data preprocessing is the process of transforming raw data into an understandable format. </a:t>
            </a:r>
            <a:endParaRPr sz="7283">
              <a:solidFill>
                <a:srgbClr val="202124"/>
              </a:solidFill>
              <a:highlight>
                <a:srgbClr val="FFFFFF"/>
              </a:highlight>
            </a:endParaRPr>
          </a:p>
          <a:p>
            <a:pPr indent="-257175" lvl="0" marL="457200" rtl="0" algn="l">
              <a:spcBef>
                <a:spcPts val="1200"/>
              </a:spcBef>
              <a:spcAft>
                <a:spcPts val="0"/>
              </a:spcAft>
              <a:buClr>
                <a:srgbClr val="202124"/>
              </a:buClr>
              <a:buSzPts val="450"/>
              <a:buChar char="●"/>
            </a:pPr>
            <a:r>
              <a:rPr lang="en-GB" sz="7283">
                <a:solidFill>
                  <a:srgbClr val="202124"/>
                </a:solidFill>
                <a:highlight>
                  <a:srgbClr val="FFFFFF"/>
                </a:highlight>
              </a:rPr>
              <a:t>It is also an important step in data mining as we cannot work with raw data. </a:t>
            </a:r>
            <a:endParaRPr sz="7283">
              <a:solidFill>
                <a:srgbClr val="202124"/>
              </a:solidFill>
              <a:highlight>
                <a:srgbClr val="FFFFFF"/>
              </a:highlight>
            </a:endParaRPr>
          </a:p>
          <a:p>
            <a:pPr indent="0" lvl="0" marL="457200" rtl="0" algn="l">
              <a:spcBef>
                <a:spcPts val="1200"/>
              </a:spcBef>
              <a:spcAft>
                <a:spcPts val="0"/>
              </a:spcAft>
              <a:buNone/>
            </a:pPr>
            <a:r>
              <a:t/>
            </a:r>
            <a:endParaRPr sz="7283">
              <a:solidFill>
                <a:srgbClr val="202124"/>
              </a:solidFill>
              <a:highlight>
                <a:srgbClr val="FFFFFF"/>
              </a:highlight>
            </a:endParaRPr>
          </a:p>
          <a:p>
            <a:pPr indent="-257175" lvl="0" marL="457200" rtl="0" algn="l">
              <a:spcBef>
                <a:spcPts val="1200"/>
              </a:spcBef>
              <a:spcAft>
                <a:spcPts val="0"/>
              </a:spcAft>
              <a:buClr>
                <a:srgbClr val="202124"/>
              </a:buClr>
              <a:buSzPts val="450"/>
              <a:buChar char="●"/>
            </a:pPr>
            <a:r>
              <a:rPr lang="en-GB" sz="7283">
                <a:solidFill>
                  <a:srgbClr val="202124"/>
                </a:solidFill>
                <a:highlight>
                  <a:srgbClr val="FFFFFF"/>
                </a:highlight>
              </a:rPr>
              <a:t>The quality of the data should be checked before applying machine learning or data mining algorithms.</a:t>
            </a:r>
            <a:endParaRPr sz="7283">
              <a:solidFill>
                <a:srgbClr val="202124"/>
              </a:solidFill>
              <a:highlight>
                <a:srgbClr val="FFFFFF"/>
              </a:highlight>
            </a:endParaRPr>
          </a:p>
          <a:p>
            <a:pPr indent="0" lvl="0" marL="0" rtl="0" algn="l">
              <a:spcBef>
                <a:spcPts val="1200"/>
              </a:spcBef>
              <a:spcAft>
                <a:spcPts val="0"/>
              </a:spcAft>
              <a:buNone/>
            </a:pPr>
            <a:r>
              <a:t/>
            </a:r>
            <a:endParaRPr sz="7283">
              <a:solidFill>
                <a:srgbClr val="202124"/>
              </a:solidFill>
              <a:highlight>
                <a:srgbClr val="FFFFFF"/>
              </a:highlight>
            </a:endParaRPr>
          </a:p>
          <a:p>
            <a:pPr indent="0" lvl="0" marL="0" rtl="0" algn="l">
              <a:spcBef>
                <a:spcPts val="1200"/>
              </a:spcBef>
              <a:spcAft>
                <a:spcPts val="0"/>
              </a:spcAft>
              <a:buNone/>
            </a:pPr>
            <a:r>
              <a:t/>
            </a:r>
            <a:endParaRPr sz="1835">
              <a:solidFill>
                <a:srgbClr val="202124"/>
              </a:solidFill>
              <a:highlight>
                <a:srgbClr val="FFFFFF"/>
              </a:highlight>
            </a:endParaRPr>
          </a:p>
          <a:p>
            <a:pPr indent="0" lvl="0" marL="0" rtl="0" algn="l">
              <a:spcBef>
                <a:spcPts val="1200"/>
              </a:spcBef>
              <a:spcAft>
                <a:spcPts val="0"/>
              </a:spcAft>
              <a:buNone/>
            </a:pPr>
            <a:r>
              <a:t/>
            </a:r>
            <a:endParaRPr sz="6302">
              <a:solidFill>
                <a:srgbClr val="202124"/>
              </a:solidFill>
              <a:highlight>
                <a:srgbClr val="FFFFFF"/>
              </a:highlight>
            </a:endParaRPr>
          </a:p>
          <a:p>
            <a:pPr indent="0" lvl="0" marL="0" rtl="0" algn="l">
              <a:spcBef>
                <a:spcPts val="1200"/>
              </a:spcBef>
              <a:spcAft>
                <a:spcPts val="0"/>
              </a:spcAft>
              <a:buNone/>
            </a:pPr>
            <a:r>
              <a:rPr lang="en-GB" sz="1835">
                <a:solidFill>
                  <a:srgbClr val="202124"/>
                </a:solidFill>
                <a:highlight>
                  <a:srgbClr val="FFFFFF"/>
                </a:highlight>
              </a:rPr>
              <a:t>                </a:t>
            </a:r>
            <a:r>
              <a:rPr lang="en-GB" sz="1688">
                <a:solidFill>
                  <a:srgbClr val="202124"/>
                </a:solidFill>
                <a:highlight>
                  <a:srgbClr val="FFFFFF"/>
                </a:highlight>
              </a:rPr>
              <a:t>        </a:t>
            </a:r>
            <a:r>
              <a:rPr lang="en-GB" sz="1806">
                <a:solidFill>
                  <a:srgbClr val="202124"/>
                </a:solidFill>
                <a:highlight>
                  <a:srgbClr val="FFFFFF"/>
                </a:highlight>
              </a:rPr>
              <a:t> </a:t>
            </a:r>
            <a:endParaRPr sz="1700">
              <a:solidFill>
                <a:srgbClr val="202124"/>
              </a:solidFill>
              <a:highlight>
                <a:srgbClr val="FFFFFF"/>
              </a:highlight>
            </a:endParaRPr>
          </a:p>
          <a:p>
            <a:pPr indent="0" lvl="0" marL="0" rtl="0" algn="l">
              <a:spcBef>
                <a:spcPts val="1200"/>
              </a:spcBef>
              <a:spcAft>
                <a:spcPts val="0"/>
              </a:spcAft>
              <a:buNone/>
            </a:pPr>
            <a:r>
              <a:t/>
            </a:r>
            <a:endParaRPr>
              <a:solidFill>
                <a:srgbClr val="202124"/>
              </a:solidFill>
              <a:highlight>
                <a:srgbClr val="FFFFFF"/>
              </a:highlight>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55300" y="1148425"/>
            <a:ext cx="8282400" cy="31155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t/>
            </a:r>
            <a:endParaRPr sz="2246">
              <a:solidFill>
                <a:schemeClr val="dk2"/>
              </a:solidFill>
            </a:endParaRPr>
          </a:p>
          <a:p>
            <a:pPr indent="0" lvl="0" marL="0" rtl="0" algn="l">
              <a:lnSpc>
                <a:spcPct val="115000"/>
              </a:lnSpc>
              <a:spcBef>
                <a:spcPts val="1200"/>
              </a:spcBef>
              <a:spcAft>
                <a:spcPts val="0"/>
              </a:spcAft>
              <a:buNone/>
            </a:pPr>
            <a:r>
              <a:rPr lang="en-GB" sz="2246">
                <a:solidFill>
                  <a:schemeClr val="dk2"/>
                </a:solidFill>
              </a:rPr>
              <a:t>Finding null values:</a:t>
            </a:r>
            <a:endParaRPr sz="2246">
              <a:solidFill>
                <a:schemeClr val="dk2"/>
              </a:solidFill>
            </a:endParaRPr>
          </a:p>
          <a:p>
            <a:pPr indent="0" lvl="0" marL="0" rtl="0" algn="l">
              <a:lnSpc>
                <a:spcPct val="115000"/>
              </a:lnSpc>
              <a:spcBef>
                <a:spcPts val="1200"/>
              </a:spcBef>
              <a:spcAft>
                <a:spcPts val="0"/>
              </a:spcAft>
              <a:buNone/>
            </a:pPr>
            <a:r>
              <a:rPr lang="en-GB" sz="2044">
                <a:solidFill>
                  <a:srgbClr val="273239"/>
                </a:solidFill>
                <a:highlight>
                  <a:srgbClr val="FFFFFF"/>
                </a:highlight>
              </a:rPr>
              <a:t>        Missing Data can occur when no information is provided for one or more items or for a whole unit.</a:t>
            </a:r>
            <a:endParaRPr sz="2044">
              <a:solidFill>
                <a:srgbClr val="273239"/>
              </a:solidFill>
              <a:highlight>
                <a:srgbClr val="FFFFFF"/>
              </a:highlight>
            </a:endParaRPr>
          </a:p>
          <a:p>
            <a:pPr indent="0" lvl="0" marL="0" rtl="0" algn="l">
              <a:lnSpc>
                <a:spcPct val="115000"/>
              </a:lnSpc>
              <a:spcBef>
                <a:spcPts val="1200"/>
              </a:spcBef>
              <a:spcAft>
                <a:spcPts val="0"/>
              </a:spcAft>
              <a:buNone/>
            </a:pPr>
            <a:r>
              <a:rPr lang="en-GB" sz="2161">
                <a:solidFill>
                  <a:srgbClr val="4D5156"/>
                </a:solidFill>
                <a:highlight>
                  <a:srgbClr val="FFFFFF"/>
                </a:highlight>
              </a:rPr>
              <a:t>In order to check missing </a:t>
            </a:r>
            <a:r>
              <a:rPr lang="en-GB" sz="2161">
                <a:solidFill>
                  <a:srgbClr val="5F6368"/>
                </a:solidFill>
                <a:highlight>
                  <a:srgbClr val="FFFFFF"/>
                </a:highlight>
              </a:rPr>
              <a:t>values in Pandas</a:t>
            </a:r>
            <a:r>
              <a:rPr lang="en-GB" sz="2161">
                <a:solidFill>
                  <a:srgbClr val="4D5156"/>
                </a:solidFill>
                <a:highlight>
                  <a:srgbClr val="FFFFFF"/>
                </a:highlight>
              </a:rPr>
              <a:t> DataFrame, we use a function isnull() and notnull()</a:t>
            </a:r>
            <a:endParaRPr sz="3155">
              <a:solidFill>
                <a:srgbClr val="273239"/>
              </a:solidFill>
              <a:highlight>
                <a:srgbClr val="FFFFFF"/>
              </a:highlight>
            </a:endParaRPr>
          </a:p>
          <a:p>
            <a:pPr indent="0" lvl="0" marL="0" rtl="0" algn="l">
              <a:lnSpc>
                <a:spcPct val="115000"/>
              </a:lnSpc>
              <a:spcBef>
                <a:spcPts val="1200"/>
              </a:spcBef>
              <a:spcAft>
                <a:spcPts val="0"/>
              </a:spcAft>
              <a:buNone/>
            </a:pPr>
            <a:r>
              <a:t/>
            </a:r>
            <a:endParaRPr sz="2123">
              <a:solidFill>
                <a:schemeClr val="dk2"/>
              </a:solidFill>
            </a:endParaRPr>
          </a:p>
          <a:p>
            <a:pPr indent="0" lvl="0" marL="0" rtl="0" algn="l">
              <a:lnSpc>
                <a:spcPct val="115000"/>
              </a:lnSpc>
              <a:spcBef>
                <a:spcPts val="1200"/>
              </a:spcBef>
              <a:spcAft>
                <a:spcPts val="0"/>
              </a:spcAft>
              <a:buClr>
                <a:schemeClr val="dk1"/>
              </a:buClr>
              <a:buSzPct val="51791"/>
              <a:buFont typeface="Arial"/>
              <a:buNone/>
            </a:pPr>
            <a:r>
              <a:rPr lang="en-GB" sz="2123">
                <a:solidFill>
                  <a:schemeClr val="dk2"/>
                </a:solidFill>
              </a:rPr>
              <a:t>       </a:t>
            </a:r>
            <a:endParaRPr sz="2123">
              <a:solidFill>
                <a:schemeClr val="dk2"/>
              </a:solidFill>
            </a:endParaRPr>
          </a:p>
          <a:p>
            <a:pPr indent="0" lvl="0" marL="0" rtl="0" algn="ctr">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76275" y="0"/>
            <a:ext cx="9067800" cy="44721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t/>
            </a:r>
            <a:endParaRPr sz="2123">
              <a:solidFill>
                <a:schemeClr val="dk2"/>
              </a:solidFill>
            </a:endParaRPr>
          </a:p>
          <a:p>
            <a:pPr indent="0" lvl="0" marL="0" rtl="0" algn="l">
              <a:lnSpc>
                <a:spcPct val="115000"/>
              </a:lnSpc>
              <a:spcBef>
                <a:spcPts val="1200"/>
              </a:spcBef>
              <a:spcAft>
                <a:spcPts val="0"/>
              </a:spcAft>
              <a:buNone/>
            </a:pPr>
            <a:r>
              <a:t/>
            </a:r>
            <a:endParaRPr sz="2123">
              <a:solidFill>
                <a:schemeClr val="dk2"/>
              </a:solidFill>
            </a:endParaRPr>
          </a:p>
          <a:p>
            <a:pPr indent="0" lvl="0" marL="0" rtl="0" algn="l">
              <a:lnSpc>
                <a:spcPct val="115000"/>
              </a:lnSpc>
              <a:spcBef>
                <a:spcPts val="1200"/>
              </a:spcBef>
              <a:spcAft>
                <a:spcPts val="0"/>
              </a:spcAft>
              <a:buNone/>
            </a:pPr>
            <a:r>
              <a:rPr lang="en-GB" sz="2012">
                <a:solidFill>
                  <a:schemeClr val="dk2"/>
                </a:solidFill>
              </a:rPr>
              <a:t>          </a:t>
            </a:r>
            <a:r>
              <a:rPr lang="en-GB" sz="2012">
                <a:solidFill>
                  <a:schemeClr val="dk2"/>
                </a:solidFill>
              </a:rPr>
              <a:t>Date of Journey, Departure Time, Arrival Time, Duration these</a:t>
            </a:r>
            <a:r>
              <a:rPr lang="en-GB" sz="3068">
                <a:solidFill>
                  <a:schemeClr val="dk2"/>
                </a:solidFill>
              </a:rPr>
              <a:t> </a:t>
            </a:r>
            <a:r>
              <a:rPr lang="en-GB" sz="1994">
                <a:highlight>
                  <a:srgbClr val="FFFFFF"/>
                </a:highlight>
              </a:rPr>
              <a:t>are </a:t>
            </a:r>
            <a:r>
              <a:rPr lang="en-GB" sz="2105">
                <a:highlight>
                  <a:srgbClr val="FFFFFF"/>
                </a:highlight>
              </a:rPr>
              <a:t> a object data type.Therefore, we have to convert this data type into timestamp so as to use this column properly for prediction</a:t>
            </a:r>
            <a:endParaRPr sz="2105">
              <a:highlight>
                <a:srgbClr val="FFFFFF"/>
              </a:highlight>
            </a:endParaRPr>
          </a:p>
          <a:p>
            <a:pPr indent="0" lvl="0" marL="0" rtl="0" algn="l">
              <a:lnSpc>
                <a:spcPct val="115000"/>
              </a:lnSpc>
              <a:spcBef>
                <a:spcPts val="1200"/>
              </a:spcBef>
              <a:spcAft>
                <a:spcPts val="0"/>
              </a:spcAft>
              <a:buClr>
                <a:schemeClr val="dk1"/>
              </a:buClr>
              <a:buSzPct val="49623"/>
              <a:buFont typeface="Arial"/>
              <a:buNone/>
            </a:pPr>
            <a:r>
              <a:t/>
            </a:r>
            <a:endParaRPr sz="2216">
              <a:highlight>
                <a:srgbClr val="FFFFFF"/>
              </a:highlight>
            </a:endParaRPr>
          </a:p>
          <a:p>
            <a:pPr indent="0" lvl="0" marL="0" rtl="0" algn="l">
              <a:lnSpc>
                <a:spcPct val="115000"/>
              </a:lnSpc>
              <a:spcBef>
                <a:spcPts val="1200"/>
              </a:spcBef>
              <a:spcAft>
                <a:spcPts val="0"/>
              </a:spcAft>
              <a:buClr>
                <a:schemeClr val="dk1"/>
              </a:buClr>
              <a:buSzPct val="51791"/>
              <a:buFont typeface="Arial"/>
              <a:buNone/>
            </a:pPr>
            <a:r>
              <a:rPr lang="en-GB" sz="2123">
                <a:solidFill>
                  <a:schemeClr val="dk2"/>
                </a:solidFill>
              </a:rPr>
              <a:t> So after adding new columns and dropping these four columns our train data having shape</a:t>
            </a:r>
            <a:r>
              <a:rPr lang="en-GB" sz="2050">
                <a:highlight>
                  <a:srgbClr val="FFFFFF"/>
                </a:highlight>
              </a:rPr>
              <a:t>(10682, 30)</a:t>
            </a:r>
            <a:endParaRPr sz="2050">
              <a:highlight>
                <a:srgbClr val="FFFFFF"/>
              </a:highlight>
            </a:endParaRPr>
          </a:p>
          <a:p>
            <a:pPr indent="0" lvl="0" marL="0" rtl="0" algn="l">
              <a:lnSpc>
                <a:spcPct val="115000"/>
              </a:lnSpc>
              <a:spcBef>
                <a:spcPts val="1200"/>
              </a:spcBef>
              <a:spcAft>
                <a:spcPts val="0"/>
              </a:spcAft>
              <a:buClr>
                <a:schemeClr val="dk1"/>
              </a:buClr>
              <a:buSzPct val="51791"/>
              <a:buFont typeface="Arial"/>
              <a:buNone/>
            </a:pPr>
            <a:r>
              <a:t/>
            </a:r>
            <a:endParaRPr sz="2123">
              <a:solidFill>
                <a:schemeClr val="dk2"/>
              </a:solidFill>
            </a:endParaRPr>
          </a:p>
          <a:p>
            <a:pPr indent="0" lvl="0" marL="0" rtl="0" algn="l">
              <a:lnSpc>
                <a:spcPct val="115000"/>
              </a:lnSpc>
              <a:spcBef>
                <a:spcPts val="1200"/>
              </a:spcBef>
              <a:spcAft>
                <a:spcPts val="0"/>
              </a:spcAft>
              <a:buClr>
                <a:schemeClr val="dk1"/>
              </a:buClr>
              <a:buSzPct val="49623"/>
              <a:buFont typeface="Arial"/>
              <a:buNone/>
            </a:pPr>
            <a:r>
              <a:t/>
            </a:r>
            <a:endParaRPr sz="2216">
              <a:highlight>
                <a:srgbClr val="FFFFFF"/>
              </a:highlight>
            </a:endParaRPr>
          </a:p>
          <a:p>
            <a:pPr indent="0" lvl="0" marL="0" rtl="0" algn="ctr">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176400" y="623075"/>
            <a:ext cx="8967600" cy="14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20"/>
              <a:t>Part III </a:t>
            </a:r>
            <a:r>
              <a:rPr lang="en-GB" sz="2200">
                <a:solidFill>
                  <a:srgbClr val="202124"/>
                </a:solidFill>
                <a:highlight>
                  <a:srgbClr val="FFFFFF"/>
                </a:highlight>
              </a:rPr>
              <a:t>Feature Engineering : One hot encoding , Label encoding</a:t>
            </a:r>
            <a:endParaRPr sz="3820"/>
          </a:p>
        </p:txBody>
      </p:sp>
      <p:sp>
        <p:nvSpPr>
          <p:cNvPr id="95" name="Google Shape;95;p20"/>
          <p:cNvSpPr txBox="1"/>
          <p:nvPr>
            <p:ph idx="1" type="body"/>
          </p:nvPr>
        </p:nvSpPr>
        <p:spPr>
          <a:xfrm>
            <a:off x="323925" y="1527175"/>
            <a:ext cx="8325900" cy="283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solidFill>
                  <a:srgbClr val="222222"/>
                </a:solidFill>
                <a:highlight>
                  <a:schemeClr val="lt1"/>
                </a:highlight>
              </a:rPr>
              <a:t>Feature Engineering is the process of extracting and organizing the important features from raw data in such a way that it fits the purpose of the machine learning model.</a:t>
            </a:r>
            <a:endParaRPr>
              <a:solidFill>
                <a:srgbClr val="222222"/>
              </a:solidFill>
              <a:highlight>
                <a:schemeClr val="lt1"/>
              </a:highlight>
            </a:endParaRPr>
          </a:p>
          <a:p>
            <a:pPr indent="-342900" lvl="0" marL="457200" rtl="0" algn="l">
              <a:spcBef>
                <a:spcPts val="0"/>
              </a:spcBef>
              <a:spcAft>
                <a:spcPts val="0"/>
              </a:spcAft>
              <a:buClr>
                <a:schemeClr val="dk1"/>
              </a:buClr>
              <a:buSzPts val="1800"/>
              <a:buChar char="●"/>
            </a:pPr>
            <a:r>
              <a:rPr lang="en-GB">
                <a:solidFill>
                  <a:schemeClr val="dk1"/>
                </a:solidFill>
                <a:highlight>
                  <a:srgbClr val="FFFFFF"/>
                </a:highlight>
              </a:rPr>
              <a:t>  One hot Encoder  is used in when data is not in any order (nominal data)</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GB">
                <a:solidFill>
                  <a:schemeClr val="dk1"/>
                </a:solidFill>
                <a:highlight>
                  <a:srgbClr val="FFFFFF"/>
                </a:highlight>
              </a:rPr>
              <a:t>Is Label encoder is   used when data is in order (Ordinal data )</a:t>
            </a:r>
            <a:endParaRPr>
              <a:solidFill>
                <a:srgbClr val="222222"/>
              </a:solidFill>
              <a:highlight>
                <a:schemeClr val="lt1"/>
              </a:highlight>
            </a:endParaRPr>
          </a:p>
          <a:p>
            <a:pPr indent="-342900" lvl="0" marL="457200" rtl="0" algn="l">
              <a:spcBef>
                <a:spcPts val="0"/>
              </a:spcBef>
              <a:spcAft>
                <a:spcPts val="0"/>
              </a:spcAft>
              <a:buSzPts val="1800"/>
              <a:buChar char="●"/>
            </a:pPr>
            <a:r>
              <a:rPr lang="en-GB"/>
              <a:t>Handling Categorical values Airline, Source, Destination, Total_Stops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335075"/>
            <a:ext cx="8520600" cy="9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202124"/>
                </a:solidFill>
                <a:highlight>
                  <a:srgbClr val="FFFFFF"/>
                </a:highlight>
              </a:rPr>
              <a:t>Part IV : statistical description, Plotting, Correlation, Check for</a:t>
            </a:r>
            <a:r>
              <a:rPr lang="en-GB" sz="2400">
                <a:solidFill>
                  <a:srgbClr val="202124"/>
                </a:solidFill>
                <a:highlight>
                  <a:srgbClr val="FFFFFF"/>
                </a:highlight>
              </a:rPr>
              <a:t> </a:t>
            </a:r>
            <a:endParaRPr sz="2400">
              <a:solidFill>
                <a:srgbClr val="202124"/>
              </a:solidFill>
              <a:highlight>
                <a:srgbClr val="FFFFFF"/>
              </a:highlight>
            </a:endParaRPr>
          </a:p>
          <a:p>
            <a:pPr indent="0" lvl="0" marL="0" rtl="0" algn="l">
              <a:spcBef>
                <a:spcPts val="0"/>
              </a:spcBef>
              <a:spcAft>
                <a:spcPts val="0"/>
              </a:spcAft>
              <a:buNone/>
            </a:pPr>
            <a:r>
              <a:rPr lang="en-GB" sz="2400">
                <a:solidFill>
                  <a:srgbClr val="202124"/>
                </a:solidFill>
                <a:highlight>
                  <a:srgbClr val="FFFFFF"/>
                </a:highlight>
              </a:rPr>
              <a:t>              assumptions for applying Regression    </a:t>
            </a:r>
            <a:endParaRPr sz="2400">
              <a:solidFill>
                <a:srgbClr val="202124"/>
              </a:solidFill>
              <a:highlight>
                <a:srgbClr val="FFFFFF"/>
              </a:highlight>
            </a:endParaRPr>
          </a:p>
        </p:txBody>
      </p:sp>
      <p:sp>
        <p:nvSpPr>
          <p:cNvPr id="101" name="Google Shape;101;p21"/>
          <p:cNvSpPr txBox="1"/>
          <p:nvPr>
            <p:ph idx="1" type="body"/>
          </p:nvPr>
        </p:nvSpPr>
        <p:spPr>
          <a:xfrm>
            <a:off x="311700" y="1250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Statistical description of dataset : </a:t>
            </a:r>
            <a:endParaRPr/>
          </a:p>
          <a:p>
            <a:pPr indent="-342900" lvl="0" marL="457200" rtl="0" algn="l">
              <a:spcBef>
                <a:spcPts val="0"/>
              </a:spcBef>
              <a:spcAft>
                <a:spcPts val="0"/>
              </a:spcAft>
              <a:buSzPts val="1800"/>
              <a:buChar char="●"/>
            </a:pPr>
            <a:r>
              <a:rPr lang="en-GB"/>
              <a:t>Assumptions To apply Regression Technique:</a:t>
            </a:r>
            <a:endParaRPr/>
          </a:p>
          <a:p>
            <a:pPr indent="-342900" lvl="0" marL="457200" rtl="0" algn="l">
              <a:spcBef>
                <a:spcPts val="0"/>
              </a:spcBef>
              <a:spcAft>
                <a:spcPts val="0"/>
              </a:spcAft>
              <a:buSzPts val="1800"/>
              <a:buChar char="●"/>
            </a:pPr>
            <a:r>
              <a:rPr lang="en-GB"/>
              <a:t>Linearity : By Plotting Scatter plot </a:t>
            </a:r>
            <a:r>
              <a:rPr lang="en-GB"/>
              <a:t>(regression)</a:t>
            </a:r>
            <a:endParaRPr/>
          </a:p>
          <a:p>
            <a:pPr indent="-342900" lvl="0" marL="457200" rtl="0" algn="l">
              <a:spcBef>
                <a:spcPts val="0"/>
              </a:spcBef>
              <a:spcAft>
                <a:spcPts val="0"/>
              </a:spcAft>
              <a:buSzPts val="1800"/>
              <a:buChar char="●"/>
            </a:pPr>
            <a:r>
              <a:rPr lang="en-GB"/>
              <a:t>Normality : By Plotting distribution plots</a:t>
            </a:r>
            <a:endParaRPr/>
          </a:p>
          <a:p>
            <a:pPr indent="-342900" lvl="0" marL="457200" rtl="0" algn="l">
              <a:spcBef>
                <a:spcPts val="0"/>
              </a:spcBef>
              <a:spcAft>
                <a:spcPts val="0"/>
              </a:spcAft>
              <a:buSzPts val="1800"/>
              <a:buChar char="●"/>
            </a:pPr>
            <a:r>
              <a:rPr lang="en-GB"/>
              <a:t>Multicollinearity : By finding correlation </a:t>
            </a:r>
            <a:endParaRPr/>
          </a:p>
          <a:p>
            <a:pPr indent="-342900" lvl="0" marL="457200" rtl="0" algn="l">
              <a:spcBef>
                <a:spcPts val="0"/>
              </a:spcBef>
              <a:spcAft>
                <a:spcPts val="0"/>
              </a:spcAft>
              <a:buSzPts val="1800"/>
              <a:buChar char="●"/>
            </a:pPr>
            <a:r>
              <a:rPr lang="en-GB"/>
              <a:t>Check for Outliers - If linear regression can be applied</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