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etdolphins.com/blog/interactive-data-visualizations-new-york-times/" TargetMode="External"/><Relationship Id="rId3" Type="http://schemas.openxmlformats.org/officeDocument/2006/relationships/hyperlink" Target="https://blog.revolutionanalytics.com/2011/03/how-the-new-york-times-uses-r-for-data-visualization.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hiny.posit.co/r/gallery/" TargetMode="External"/><Relationship Id="rId3" Type="http://schemas.openxmlformats.org/officeDocument/2006/relationships/hyperlink" Target="https://youtube.com/playlist?list=PL6wLL_RojB5xNOhe2OTSd-DPkMLVY9DfB"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4f96b347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4f96b347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2a791b7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2a791b7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2a791b70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2a791b7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0b9f29c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0b9f29c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a:b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145fc9c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145fc9c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3 mention increase usage of data driven microsites. So as you know data tells a story.For example New york times. They are doing really good job of putting data into their applications.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0b9f29c8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0b9f29c8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shiny app allows user to log in and start to select various parameters of machine learning model and builds model in front of them.User can see the results, they can see predictions. They can see how it changes. What you are seeing on screen is great example of how we can take models and bring it into the user experience.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0b9f29c8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50b9f29c8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am adding link of this article in chatbox </a:t>
            </a:r>
            <a:r>
              <a:rPr lang="en" u="sng">
                <a:solidFill>
                  <a:schemeClr val="hlink"/>
                </a:solidFill>
                <a:hlinkClick r:id="rId2"/>
              </a:rPr>
              <a:t>https://getdolphins.com/blog/interactive-data-visualizations-new-york-times/</a:t>
            </a:r>
            <a:r>
              <a:rPr lang="en"/>
              <a:t> . New York Times is relied on R shiny and R to get these prototype and show their users.</a:t>
            </a:r>
            <a:br>
              <a:rPr lang="en"/>
            </a:br>
            <a:r>
              <a:rPr lang="en" u="sng">
                <a:solidFill>
                  <a:schemeClr val="hlink"/>
                </a:solidFill>
                <a:hlinkClick r:id="rId3"/>
              </a:rPr>
              <a:t>https://blog.revolutionanalytics.com/2011/03/how-the-new-york-times-uses-r-for-data-visualization.html</a:t>
            </a:r>
            <a:r>
              <a:rPr lang="en"/>
              <a:t> blog link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145fc9c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145fc9c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145fc9ca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145fc9ca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1500"/>
              </a:spcAft>
              <a:buNone/>
            </a:pPr>
            <a:r>
              <a:rPr lang="en" sz="1400">
                <a:solidFill>
                  <a:srgbClr val="374151"/>
                </a:solidFill>
                <a:highlight>
                  <a:srgbClr val="F7F7F8"/>
                </a:highlight>
                <a:latin typeface="Roboto"/>
                <a:ea typeface="Roboto"/>
                <a:cs typeface="Roboto"/>
                <a:sym typeface="Roboto"/>
              </a:rPr>
              <a:t>Point 2: Encouragement Point 3: </a:t>
            </a:r>
            <a:r>
              <a:rPr lang="en" sz="1400">
                <a:solidFill>
                  <a:srgbClr val="374151"/>
                </a:solidFill>
                <a:highlight>
                  <a:srgbClr val="F7F7F8"/>
                </a:highlight>
                <a:latin typeface="Roboto"/>
                <a:ea typeface="Roboto"/>
                <a:cs typeface="Roboto"/>
                <a:sym typeface="Roboto"/>
              </a:rPr>
              <a:t>Resources for learning and further exploration (e.g., official Shiny website, online tutorials, community forums) copy and paste this link </a:t>
            </a:r>
            <a:r>
              <a:rPr lang="en" sz="1400" u="sng">
                <a:solidFill>
                  <a:schemeClr val="hlink"/>
                </a:solidFill>
                <a:highlight>
                  <a:srgbClr val="F7F7F8"/>
                </a:highlight>
                <a:latin typeface="Roboto"/>
                <a:ea typeface="Roboto"/>
                <a:cs typeface="Roboto"/>
                <a:sym typeface="Roboto"/>
                <a:hlinkClick r:id="rId2"/>
              </a:rPr>
              <a:t>https://shiny.posit.co/r/gallery/</a:t>
            </a:r>
            <a:r>
              <a:rPr lang="en"/>
              <a:t> 2.</a:t>
            </a:r>
            <a:r>
              <a:rPr lang="en" u="sng">
                <a:solidFill>
                  <a:schemeClr val="hlink"/>
                </a:solidFill>
                <a:hlinkClick r:id="rId3"/>
              </a:rPr>
              <a:t>https://youtube.com/playlist?list=PL6wLL_RojB5xNOhe2OTSd-DPkMLVY9DfB</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210b0331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210b0331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drive.google.com/file/d/1lVuIQv-p45WzZjzuQ7d5rrIag_YFawq_/view"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 Shiny Web App Development</a:t>
            </a:r>
            <a:endParaRPr/>
          </a:p>
        </p:txBody>
      </p:sp>
      <p:sp>
        <p:nvSpPr>
          <p:cNvPr id="55" name="Google Shape;55;p13"/>
          <p:cNvSpPr txBox="1"/>
          <p:nvPr>
            <p:ph idx="1" type="subTitle"/>
          </p:nvPr>
        </p:nvSpPr>
        <p:spPr>
          <a:xfrm>
            <a:off x="311700" y="2834125"/>
            <a:ext cx="8832300" cy="177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Building Interactive Web Apps with R</a:t>
            </a:r>
            <a:endParaRPr/>
          </a:p>
          <a:p>
            <a:pPr indent="0" lvl="0" marL="0" rtl="0" algn="ctr">
              <a:spcBef>
                <a:spcPts val="0"/>
              </a:spcBef>
              <a:spcAft>
                <a:spcPts val="0"/>
              </a:spcAft>
              <a:buNone/>
            </a:pPr>
            <a:r>
              <a:t/>
            </a:r>
            <a:endParaRPr/>
          </a:p>
          <a:p>
            <a:pPr indent="0" lvl="0" marL="0" rtl="0" algn="r">
              <a:spcBef>
                <a:spcPts val="0"/>
              </a:spcBef>
              <a:spcAft>
                <a:spcPts val="0"/>
              </a:spcAft>
              <a:buNone/>
            </a:pPr>
            <a:r>
              <a:rPr lang="en"/>
              <a:t>   </a:t>
            </a:r>
            <a:r>
              <a:rPr lang="en" sz="2100"/>
              <a:t>Sayali Salunkhe</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UI</a:t>
            </a:r>
            <a:endParaRPr/>
          </a:p>
        </p:txBody>
      </p:sp>
      <p:sp>
        <p:nvSpPr>
          <p:cNvPr id="105" name="Google Shape;10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selectInput( inputId = “select”v) &gt;&gt;&gt;&gt;&gt; input$select</a:t>
            </a:r>
            <a:endParaRPr/>
          </a:p>
          <a:p>
            <a:pPr indent="0" lvl="0" marL="0" rtl="0" algn="l">
              <a:spcBef>
                <a:spcPts val="1200"/>
              </a:spcBef>
              <a:spcAft>
                <a:spcPts val="0"/>
              </a:spcAft>
              <a:buNone/>
            </a:pPr>
            <a:r>
              <a:rPr lang="en"/>
              <a:t>numericInput( inputId = “numeric”) &gt;&gt;&gt;&gt;&gt; input$numeric</a:t>
            </a:r>
            <a:endParaRPr/>
          </a:p>
          <a:p>
            <a:pPr indent="0" lvl="0" marL="0" rtl="0" algn="l">
              <a:spcBef>
                <a:spcPts val="1200"/>
              </a:spcBef>
              <a:spcAft>
                <a:spcPts val="0"/>
              </a:spcAft>
              <a:buNone/>
            </a:pPr>
            <a:r>
              <a:rPr lang="en"/>
              <a:t>dateinput(inputId = “date”) &gt;&gt;&gt;&gt;&gt;&gt; input$date</a:t>
            </a:r>
            <a:endParaRPr/>
          </a:p>
          <a:p>
            <a:pPr indent="0" lvl="0" marL="0" rtl="0" algn="l">
              <a:spcBef>
                <a:spcPts val="1200"/>
              </a:spcBef>
              <a:spcAft>
                <a:spcPts val="1200"/>
              </a:spcAft>
              <a:buNone/>
            </a:pPr>
            <a:r>
              <a:rPr lang="en"/>
              <a:t>checkboxInput( inputId = “check_box”)  &gt;&gt;&gt;&gt; input$check_box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server</a:t>
            </a:r>
            <a:endParaRPr/>
          </a:p>
        </p:txBody>
      </p:sp>
      <p:sp>
        <p:nvSpPr>
          <p:cNvPr id="111" name="Google Shape;11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output$text &lt;- renderText(...) &gt;&gt;&gt; verbatimTextOutput( “text” ) or textOutput( “text”)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output$plot &lt;- renderPlot(...) &gt;&gt;&gt;&gt; plotOutput(“plot”)</a:t>
            </a:r>
            <a:endParaRPr/>
          </a:p>
          <a:p>
            <a:pPr indent="0" lvl="0" marL="0" rtl="0" algn="l">
              <a:spcBef>
                <a:spcPts val="1200"/>
              </a:spcBef>
              <a:spcAft>
                <a:spcPts val="1200"/>
              </a:spcAft>
              <a:buNone/>
            </a:pPr>
            <a:r>
              <a:rPr lang="en"/>
              <a:t>output$table &lt;- renderTable(...) &gt;&gt;&gt;&gt; plotTable(“table”)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52400" y="152400"/>
            <a:ext cx="8043325" cy="3217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 shiny?</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Overview of R shiny as a web application framework</a:t>
            </a:r>
            <a:endParaRPr sz="2500"/>
          </a:p>
          <a:p>
            <a:pPr indent="-387350" lvl="0" marL="457200" rtl="0" algn="l">
              <a:spcBef>
                <a:spcPts val="0"/>
              </a:spcBef>
              <a:spcAft>
                <a:spcPts val="0"/>
              </a:spcAft>
              <a:buSzPts val="2500"/>
              <a:buChar char="●"/>
            </a:pPr>
            <a:r>
              <a:rPr lang="en" sz="2500"/>
              <a:t>Benefits of R Shiny for web app development</a:t>
            </a:r>
            <a:endParaRPr sz="2500"/>
          </a:p>
          <a:p>
            <a:pPr indent="-387350" lvl="0" marL="457200" rtl="0" algn="l">
              <a:spcBef>
                <a:spcPts val="0"/>
              </a:spcBef>
              <a:spcAft>
                <a:spcPts val="0"/>
              </a:spcAft>
              <a:buSzPts val="2500"/>
              <a:buChar char="●"/>
            </a:pPr>
            <a:r>
              <a:rPr lang="en" sz="2500"/>
              <a:t>Examples of interactive visualizations and data-driven applications </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152400" y="152400"/>
            <a:ext cx="8943027" cy="44666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7" title="Recording 2023-06-13 234421.mp4">
            <a:hlinkClick r:id="rId3"/>
          </p:cNvPr>
          <p:cNvPicPr preferRelativeResize="0"/>
          <p:nvPr/>
        </p:nvPicPr>
        <p:blipFill>
          <a:blip r:embed="rId4">
            <a:alphaModFix/>
          </a:blip>
          <a:stretch>
            <a:fillRect/>
          </a:stretch>
        </p:blipFill>
        <p:spPr>
          <a:xfrm>
            <a:off x="152400" y="152400"/>
            <a:ext cx="8046003"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 and Functionality</a:t>
            </a:r>
            <a:endParaRPr/>
          </a:p>
        </p:txBody>
      </p:sp>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1500"/>
              </a:spcBef>
              <a:spcAft>
                <a:spcPts val="0"/>
              </a:spcAft>
              <a:buClr>
                <a:srgbClr val="374151"/>
              </a:buClr>
              <a:buSzPts val="2500"/>
              <a:buFont typeface="Roboto"/>
              <a:buChar char="●"/>
            </a:pPr>
            <a:r>
              <a:rPr lang="en" sz="2500">
                <a:solidFill>
                  <a:srgbClr val="374151"/>
                </a:solidFill>
                <a:highlight>
                  <a:srgbClr val="F7F7F8"/>
                </a:highlight>
                <a:latin typeface="Roboto"/>
                <a:ea typeface="Roboto"/>
                <a:cs typeface="Roboto"/>
                <a:sym typeface="Roboto"/>
              </a:rPr>
              <a:t>Reactive programming model for automatic updates</a:t>
            </a:r>
            <a:endParaRPr sz="2500">
              <a:solidFill>
                <a:srgbClr val="374151"/>
              </a:solidFill>
              <a:highlight>
                <a:srgbClr val="F7F7F8"/>
              </a:highlight>
              <a:latin typeface="Roboto"/>
              <a:ea typeface="Roboto"/>
              <a:cs typeface="Roboto"/>
              <a:sym typeface="Roboto"/>
            </a:endParaRPr>
          </a:p>
          <a:p>
            <a:pPr indent="-387350" lvl="0" marL="457200" rtl="0" algn="l">
              <a:spcBef>
                <a:spcPts val="0"/>
              </a:spcBef>
              <a:spcAft>
                <a:spcPts val="0"/>
              </a:spcAft>
              <a:buClr>
                <a:srgbClr val="374151"/>
              </a:buClr>
              <a:buSzPts val="2500"/>
              <a:buFont typeface="Roboto"/>
              <a:buChar char="●"/>
            </a:pPr>
            <a:r>
              <a:rPr lang="en" sz="2500">
                <a:solidFill>
                  <a:srgbClr val="374151"/>
                </a:solidFill>
                <a:highlight>
                  <a:srgbClr val="F7F7F8"/>
                </a:highlight>
                <a:latin typeface="Roboto"/>
                <a:ea typeface="Roboto"/>
                <a:cs typeface="Roboto"/>
                <a:sym typeface="Roboto"/>
              </a:rPr>
              <a:t>Wide range of input widgets for user interactions</a:t>
            </a:r>
            <a:endParaRPr sz="2500">
              <a:solidFill>
                <a:srgbClr val="374151"/>
              </a:solidFill>
              <a:highlight>
                <a:srgbClr val="F7F7F8"/>
              </a:highlight>
              <a:latin typeface="Roboto"/>
              <a:ea typeface="Roboto"/>
              <a:cs typeface="Roboto"/>
              <a:sym typeface="Roboto"/>
            </a:endParaRPr>
          </a:p>
          <a:p>
            <a:pPr indent="-387350" lvl="0" marL="457200" rtl="0" algn="l">
              <a:spcBef>
                <a:spcPts val="0"/>
              </a:spcBef>
              <a:spcAft>
                <a:spcPts val="0"/>
              </a:spcAft>
              <a:buClr>
                <a:srgbClr val="374151"/>
              </a:buClr>
              <a:buSzPts val="2500"/>
              <a:buFont typeface="Roboto"/>
              <a:buChar char="●"/>
            </a:pPr>
            <a:r>
              <a:rPr lang="en" sz="2500">
                <a:solidFill>
                  <a:srgbClr val="374151"/>
                </a:solidFill>
                <a:highlight>
                  <a:srgbClr val="F7F7F8"/>
                </a:highlight>
                <a:latin typeface="Roboto"/>
                <a:ea typeface="Roboto"/>
                <a:cs typeface="Roboto"/>
                <a:sym typeface="Roboto"/>
              </a:rPr>
              <a:t>Dynamic output generation based on user inputs</a:t>
            </a:r>
            <a:endParaRPr sz="2500">
              <a:solidFill>
                <a:srgbClr val="374151"/>
              </a:solidFill>
              <a:highlight>
                <a:srgbClr val="F7F7F8"/>
              </a:highlight>
              <a:latin typeface="Roboto"/>
              <a:ea typeface="Roboto"/>
              <a:cs typeface="Roboto"/>
              <a:sym typeface="Roboto"/>
            </a:endParaRPr>
          </a:p>
          <a:p>
            <a:pPr indent="-387350" lvl="0" marL="457200" rtl="0" algn="l">
              <a:spcBef>
                <a:spcPts val="0"/>
              </a:spcBef>
              <a:spcAft>
                <a:spcPts val="0"/>
              </a:spcAft>
              <a:buClr>
                <a:srgbClr val="374151"/>
              </a:buClr>
              <a:buSzPts val="2500"/>
              <a:buFont typeface="Roboto"/>
              <a:buChar char="●"/>
            </a:pPr>
            <a:r>
              <a:rPr lang="en" sz="2500">
                <a:solidFill>
                  <a:srgbClr val="374151"/>
                </a:solidFill>
                <a:highlight>
                  <a:srgbClr val="F7F7F8"/>
                </a:highlight>
                <a:latin typeface="Roboto"/>
                <a:ea typeface="Roboto"/>
                <a:cs typeface="Roboto"/>
                <a:sym typeface="Roboto"/>
              </a:rPr>
              <a:t>Integration of statistical models and data manipulation</a:t>
            </a:r>
            <a:endParaRPr sz="2500">
              <a:solidFill>
                <a:srgbClr val="374151"/>
              </a:solidFill>
              <a:highlight>
                <a:srgbClr val="F7F7F8"/>
              </a:highlight>
              <a:latin typeface="Roboto"/>
              <a:ea typeface="Roboto"/>
              <a:cs typeface="Roboto"/>
              <a:sym typeface="Roboto"/>
            </a:endParaRPr>
          </a:p>
          <a:p>
            <a:pPr indent="0" lvl="0" marL="457200" rtl="0" algn="l">
              <a:spcBef>
                <a:spcPts val="1500"/>
              </a:spcBef>
              <a:spcAft>
                <a:spcPts val="1200"/>
              </a:spcAft>
              <a:buNone/>
            </a:pPr>
            <a:r>
              <a:t/>
            </a:r>
            <a:endParaRPr sz="3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Resources</a:t>
            </a:r>
            <a:endParaRPr/>
          </a:p>
        </p:txBody>
      </p:sp>
      <p:sp>
        <p:nvSpPr>
          <p:cNvPr id="88" name="Google Shape;8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93700" lvl="0" marL="457200" rtl="0" algn="l">
              <a:spcBef>
                <a:spcPts val="1500"/>
              </a:spcBef>
              <a:spcAft>
                <a:spcPts val="0"/>
              </a:spcAft>
              <a:buClr>
                <a:srgbClr val="374151"/>
              </a:buClr>
              <a:buSzPts val="2600"/>
              <a:buFont typeface="Roboto"/>
              <a:buChar char="●"/>
            </a:pPr>
            <a:r>
              <a:rPr lang="en" sz="2600">
                <a:solidFill>
                  <a:srgbClr val="374151"/>
                </a:solidFill>
                <a:highlight>
                  <a:srgbClr val="F7F7F8"/>
                </a:highlight>
                <a:latin typeface="Roboto"/>
                <a:ea typeface="Roboto"/>
                <a:cs typeface="Roboto"/>
                <a:sym typeface="Roboto"/>
              </a:rPr>
              <a:t>Recap of the key points discussed</a:t>
            </a:r>
            <a:endParaRPr sz="2600">
              <a:solidFill>
                <a:srgbClr val="374151"/>
              </a:solidFill>
              <a:highlight>
                <a:srgbClr val="F7F7F8"/>
              </a:highlight>
              <a:latin typeface="Roboto"/>
              <a:ea typeface="Roboto"/>
              <a:cs typeface="Roboto"/>
              <a:sym typeface="Roboto"/>
            </a:endParaRPr>
          </a:p>
          <a:p>
            <a:pPr indent="-393700" lvl="0" marL="457200" rtl="0" algn="l">
              <a:spcBef>
                <a:spcPts val="0"/>
              </a:spcBef>
              <a:spcAft>
                <a:spcPts val="0"/>
              </a:spcAft>
              <a:buClr>
                <a:srgbClr val="374151"/>
              </a:buClr>
              <a:buSzPts val="2600"/>
              <a:buFont typeface="Roboto"/>
              <a:buChar char="●"/>
            </a:pPr>
            <a:r>
              <a:rPr lang="en" sz="2600">
                <a:solidFill>
                  <a:srgbClr val="374151"/>
                </a:solidFill>
                <a:highlight>
                  <a:srgbClr val="F7F7F8"/>
                </a:highlight>
                <a:latin typeface="Roboto"/>
                <a:ea typeface="Roboto"/>
                <a:cs typeface="Roboto"/>
                <a:sym typeface="Roboto"/>
              </a:rPr>
              <a:t>Explore R Shiny for app development</a:t>
            </a:r>
            <a:endParaRPr sz="2600">
              <a:solidFill>
                <a:srgbClr val="374151"/>
              </a:solidFill>
              <a:highlight>
                <a:srgbClr val="F7F7F8"/>
              </a:highlight>
              <a:latin typeface="Roboto"/>
              <a:ea typeface="Roboto"/>
              <a:cs typeface="Roboto"/>
              <a:sym typeface="Roboto"/>
            </a:endParaRPr>
          </a:p>
          <a:p>
            <a:pPr indent="-393700" lvl="0" marL="457200" rtl="0" algn="l">
              <a:spcBef>
                <a:spcPts val="0"/>
              </a:spcBef>
              <a:spcAft>
                <a:spcPts val="0"/>
              </a:spcAft>
              <a:buClr>
                <a:srgbClr val="374151"/>
              </a:buClr>
              <a:buSzPts val="2600"/>
              <a:buFont typeface="Roboto"/>
              <a:buChar char="●"/>
            </a:pPr>
            <a:r>
              <a:rPr lang="en" sz="2600">
                <a:solidFill>
                  <a:srgbClr val="374151"/>
                </a:solidFill>
                <a:highlight>
                  <a:srgbClr val="F7F7F8"/>
                </a:highlight>
                <a:latin typeface="Roboto"/>
                <a:ea typeface="Roboto"/>
                <a:cs typeface="Roboto"/>
                <a:sym typeface="Roboto"/>
              </a:rPr>
              <a:t>Resources for learning and further exploration </a:t>
            </a:r>
            <a:endParaRPr sz="2600">
              <a:solidFill>
                <a:srgbClr val="374151"/>
              </a:solidFill>
              <a:highlight>
                <a:srgbClr val="F7F7F8"/>
              </a:highlight>
              <a:latin typeface="Roboto"/>
              <a:ea typeface="Roboto"/>
              <a:cs typeface="Roboto"/>
              <a:sym typeface="Roboto"/>
            </a:endParaRPr>
          </a:p>
          <a:p>
            <a:pPr indent="0" lvl="0" marL="457200" rtl="0" algn="l">
              <a:spcBef>
                <a:spcPts val="1500"/>
              </a:spcBef>
              <a:spcAft>
                <a:spcPts val="1200"/>
              </a:spcAft>
              <a:buNone/>
            </a:pPr>
            <a:r>
              <a:t/>
            </a:r>
            <a:endParaRPr sz="3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UI and Server</a:t>
            </a:r>
            <a:endParaRPr/>
          </a:p>
        </p:txBody>
      </p:sp>
      <p:sp>
        <p:nvSpPr>
          <p:cNvPr id="99" name="Google Shape;99;p2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406400" lvl="0" marL="457200" rtl="0" algn="ctr">
              <a:spcBef>
                <a:spcPts val="0"/>
              </a:spcBef>
              <a:spcAft>
                <a:spcPts val="0"/>
              </a:spcAft>
              <a:buSzPts val="2800"/>
              <a:buChar char="-"/>
            </a:pPr>
            <a:r>
              <a:rPr lang="en"/>
              <a:t>Sayali 5/2023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