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1" r:id="rId5"/>
    <p:sldId id="279" r:id="rId6"/>
    <p:sldId id="278" r:id="rId7"/>
    <p:sldId id="262" r:id="rId8"/>
    <p:sldId id="290" r:id="rId9"/>
    <p:sldId id="291" r:id="rId10"/>
    <p:sldId id="292" r:id="rId11"/>
    <p:sldId id="266" r:id="rId12"/>
    <p:sldId id="268" r:id="rId13"/>
    <p:sldId id="281" r:id="rId14"/>
    <p:sldId id="283" r:id="rId15"/>
    <p:sldId id="284" r:id="rId16"/>
    <p:sldId id="285" r:id="rId17"/>
    <p:sldId id="286" r:id="rId18"/>
    <p:sldId id="288" r:id="rId19"/>
    <p:sldId id="289"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A034"/>
    <a:srgbClr val="D88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p:scale>
          <a:sx n="62" d="100"/>
          <a:sy n="62" d="100"/>
        </p:scale>
        <p:origin x="-1116"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E056F8-95B1-4F8C-A9FA-64C397F2C49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265758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E056F8-95B1-4F8C-A9FA-64C397F2C497}"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235505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1E056F8-95B1-4F8C-A9FA-64C397F2C49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81534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1E056F8-95B1-4F8C-A9FA-64C397F2C49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4741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E056F8-95B1-4F8C-A9FA-64C397F2C49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475863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E056F8-95B1-4F8C-A9FA-64C397F2C497}" type="datetimeFigureOut">
              <a:rPr lang="en-IN" smtClean="0"/>
              <a:t>27-09-2022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469646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E056F8-95B1-4F8C-A9FA-64C397F2C497}" type="datetimeFigureOut">
              <a:rPr lang="en-IN" smtClean="0"/>
              <a:t>27-09-2022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2177703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E056F8-95B1-4F8C-A9FA-64C397F2C49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815935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E056F8-95B1-4F8C-A9FA-64C397F2C49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201922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1E056F8-95B1-4F8C-A9FA-64C397F2C49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404160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E056F8-95B1-4F8C-A9FA-64C397F2C49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20807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E056F8-95B1-4F8C-A9FA-64C397F2C497}"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11318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E056F8-95B1-4F8C-A9FA-64C397F2C497}" type="datetimeFigureOut">
              <a:rPr lang="en-IN" smtClean="0"/>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167943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1E056F8-95B1-4F8C-A9FA-64C397F2C497}" type="datetimeFigureOut">
              <a:rPr lang="en-IN" smtClean="0"/>
              <a:t>27-09-2022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121288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E056F8-95B1-4F8C-A9FA-64C397F2C497}" type="datetimeFigureOut">
              <a:rPr lang="en-IN" smtClean="0"/>
              <a:t>27-09-2022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256921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1E056F8-95B1-4F8C-A9FA-64C397F2C497}" type="datetimeFigureOut">
              <a:rPr lang="en-IN" smtClean="0"/>
              <a:t>27-09-2022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2145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E056F8-95B1-4F8C-A9FA-64C397F2C497}"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A1EA9D-5BE1-4906-8DBA-13B26B55E1C2}" type="slidenum">
              <a:rPr lang="en-IN" smtClean="0"/>
              <a:t>‹#›</a:t>
            </a:fld>
            <a:endParaRPr lang="en-IN"/>
          </a:p>
        </p:txBody>
      </p:sp>
    </p:spTree>
    <p:extLst>
      <p:ext uri="{BB962C8B-B14F-4D97-AF65-F5344CB8AC3E}">
        <p14:creationId xmlns:p14="http://schemas.microsoft.com/office/powerpoint/2010/main" val="3387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E056F8-95B1-4F8C-A9FA-64C397F2C497}" type="datetimeFigureOut">
              <a:rPr lang="en-IN" smtClean="0"/>
              <a:t>27-09-2022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A1EA9D-5BE1-4906-8DBA-13B26B55E1C2}" type="slidenum">
              <a:rPr lang="en-IN" smtClean="0"/>
              <a:t>‹#›</a:t>
            </a:fld>
            <a:endParaRPr lang="en-IN"/>
          </a:p>
        </p:txBody>
      </p:sp>
    </p:spTree>
    <p:extLst>
      <p:ext uri="{BB962C8B-B14F-4D97-AF65-F5344CB8AC3E}">
        <p14:creationId xmlns:p14="http://schemas.microsoft.com/office/powerpoint/2010/main" val="244881268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digitalocean.com/community/tutorials/a-guide-to-time-series-forecasting-with-prophet-in-python-3" TargetMode="External"/><Relationship Id="rId2" Type="http://schemas.openxmlformats.org/officeDocument/2006/relationships/hyperlink" Target="https://www.digitalocean.com/community/tutorials/a-guide-to-time-series-forecasting-with-arima-in-python-3" TargetMode="External"/><Relationship Id="rId1" Type="http://schemas.openxmlformats.org/officeDocument/2006/relationships/slideLayout" Target="../slideLayouts/slideLayout2.xml"/><Relationship Id="rId5" Type="http://schemas.openxmlformats.org/officeDocument/2006/relationships/hyperlink" Target="https://www.kaggle.com/code/tanmaygangurde/global-superstore-ml/notebook" TargetMode="External"/><Relationship Id="rId4" Type="http://schemas.openxmlformats.org/officeDocument/2006/relationships/hyperlink" Target="https://www.kaggle.com/datasets/apoorvaappz/global-super-store-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poorvaappz/global-super-stor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A8176-349D-1807-24AD-38DD67E72A9A}"/>
              </a:ext>
            </a:extLst>
          </p:cNvPr>
          <p:cNvSpPr>
            <a:spLocks noGrp="1"/>
          </p:cNvSpPr>
          <p:nvPr>
            <p:ph type="ctrTitle"/>
          </p:nvPr>
        </p:nvSpPr>
        <p:spPr>
          <a:xfrm>
            <a:off x="108284" y="3159955"/>
            <a:ext cx="12664283" cy="2136422"/>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t>
            </a:r>
            <a:r>
              <a:rPr lang="en-IN" dirty="0" smtClean="0"/>
              <a:t>                                       </a:t>
            </a:r>
            <a:r>
              <a:rPr lang="en-IN" b="1" u="sng" dirty="0" smtClean="0">
                <a:solidFill>
                  <a:srgbClr val="FFC000"/>
                </a:solidFill>
                <a:latin typeface="Palatino Linotype" panose="02040502050505030304" pitchFamily="18" charset="0"/>
              </a:rPr>
              <a:t>GLOBAL SUPERSTORE        PROFIT PREDICTION</a:t>
            </a:r>
            <a:r>
              <a:rPr lang="en-IN" dirty="0"/>
              <a:t/>
            </a:r>
            <a:br>
              <a:rPr lang="en-IN" dirty="0"/>
            </a:br>
            <a:r>
              <a:rPr lang="en-IN" dirty="0"/>
              <a:t>											</a:t>
            </a:r>
          </a:p>
        </p:txBody>
      </p:sp>
      <p:sp>
        <p:nvSpPr>
          <p:cNvPr id="3" name="Subtitle 2">
            <a:extLst>
              <a:ext uri="{FF2B5EF4-FFF2-40B4-BE49-F238E27FC236}">
                <a16:creationId xmlns:a16="http://schemas.microsoft.com/office/drawing/2014/main" xmlns="" id="{BC4AAAE5-2155-2852-A2CD-66871F68CBC3}"/>
              </a:ext>
            </a:extLst>
          </p:cNvPr>
          <p:cNvSpPr>
            <a:spLocks noGrp="1"/>
          </p:cNvSpPr>
          <p:nvPr>
            <p:ph type="subTitle" idx="1"/>
          </p:nvPr>
        </p:nvSpPr>
        <p:spPr>
          <a:xfrm>
            <a:off x="6542374" y="4991938"/>
            <a:ext cx="5324657" cy="1126283"/>
          </a:xfrm>
        </p:spPr>
        <p:txBody>
          <a:bodyPr>
            <a:noAutofit/>
          </a:bodyPr>
          <a:lstStyle/>
          <a:p>
            <a:r>
              <a:rPr lang="en-IN" sz="2400" b="1" dirty="0" smtClean="0">
                <a:solidFill>
                  <a:srgbClr val="FFC000"/>
                </a:solidFill>
                <a:latin typeface="Palatino Linotype" panose="02040502050505030304" pitchFamily="18" charset="0"/>
                <a:ea typeface="Cambria" panose="02040503050406030204" pitchFamily="18" charset="0"/>
              </a:rPr>
              <a:t>Group No. 8</a:t>
            </a:r>
          </a:p>
          <a:p>
            <a:r>
              <a:rPr lang="en-IN" sz="2400" b="1" dirty="0" smtClean="0">
                <a:solidFill>
                  <a:srgbClr val="FFC000"/>
                </a:solidFill>
                <a:latin typeface="Palatino Linotype" panose="02040502050505030304" pitchFamily="18" charset="0"/>
                <a:ea typeface="Cambria" panose="02040503050406030204" pitchFamily="18" charset="0"/>
              </a:rPr>
              <a:t>223315	SONIA A. DHARANKAR </a:t>
            </a:r>
          </a:p>
          <a:p>
            <a:r>
              <a:rPr lang="en-IN" sz="2400" b="1" dirty="0" smtClean="0">
                <a:solidFill>
                  <a:srgbClr val="FFC000"/>
                </a:solidFill>
                <a:latin typeface="Palatino Linotype" panose="02040502050505030304" pitchFamily="18" charset="0"/>
                <a:ea typeface="Cambria" panose="02040503050406030204" pitchFamily="18" charset="0"/>
              </a:rPr>
              <a:t>223349	SAYALI P. PENDHARKAR</a:t>
            </a:r>
            <a:endParaRPr lang="en-IN" sz="2400" b="1" dirty="0">
              <a:solidFill>
                <a:srgbClr val="FFC000"/>
              </a:solidFill>
              <a:latin typeface="Palatino Linotype" panose="02040502050505030304" pitchFamily="18" charset="0"/>
              <a:ea typeface="Cambria" panose="02040503050406030204" pitchFamily="18" charset="0"/>
            </a:endParaRPr>
          </a:p>
        </p:txBody>
      </p:sp>
      <p:pic>
        <p:nvPicPr>
          <p:cNvPr id="6" name="Picture 5">
            <a:extLst>
              <a:ext uri="{FF2B5EF4-FFF2-40B4-BE49-F238E27FC236}">
                <a16:creationId xmlns:a16="http://schemas.microsoft.com/office/drawing/2014/main" xmlns="" id="{BB029910-BC99-E979-5E9E-D19554012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46" y="194272"/>
            <a:ext cx="1419689" cy="157320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xmlns="" id="{130DDED6-0B7E-6505-13D4-19EB810F386E}"/>
              </a:ext>
            </a:extLst>
          </p:cNvPr>
          <p:cNvSpPr txBox="1"/>
          <p:nvPr/>
        </p:nvSpPr>
        <p:spPr>
          <a:xfrm>
            <a:off x="108284" y="4585583"/>
            <a:ext cx="4863829" cy="1938992"/>
          </a:xfrm>
          <a:prstGeom prst="rect">
            <a:avLst/>
          </a:prstGeom>
          <a:noFill/>
        </p:spPr>
        <p:txBody>
          <a:bodyPr wrap="square" rtlCol="0">
            <a:spAutoFit/>
          </a:bodyPr>
          <a:lstStyle/>
          <a:p>
            <a:pPr indent="457200"/>
            <a:r>
              <a:rPr lang="en-IN" sz="2400" b="1" dirty="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rPr>
              <a:t>Mr. Prashant Karhale	</a:t>
            </a:r>
          </a:p>
          <a:p>
            <a:pPr indent="457200"/>
            <a:r>
              <a:rPr lang="en-IN" sz="2400" b="1" dirty="0" smtClean="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rPr>
              <a:t>(Centre Coordinator)</a:t>
            </a:r>
            <a:endParaRPr lang="en-IN" sz="2400" b="1" dirty="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endParaRPr>
          </a:p>
          <a:p>
            <a:pPr indent="457200"/>
            <a:endParaRPr lang="en-IN" sz="2400" b="1" dirty="0">
              <a:solidFill>
                <a:srgbClr val="FFC000"/>
              </a:solidFill>
              <a:latin typeface="Palatino Linotype" panose="02040502050505030304" pitchFamily="18" charset="0"/>
              <a:ea typeface="Calibri" panose="020F0502020204030204" pitchFamily="34" charset="0"/>
              <a:cs typeface="Times New Roman" panose="02020603050405020304" pitchFamily="18" charset="0"/>
            </a:endParaRPr>
          </a:p>
          <a:p>
            <a:pPr indent="457200"/>
            <a:r>
              <a:rPr lang="en-IN" sz="2400" b="1" dirty="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rPr>
              <a:t>Mr. Akshay Tilekar </a:t>
            </a:r>
          </a:p>
          <a:p>
            <a:pPr indent="457200"/>
            <a:r>
              <a:rPr lang="en-IN" sz="2400" b="1" dirty="0" smtClean="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rPr>
              <a:t>(Project Guide)</a:t>
            </a:r>
            <a:endParaRPr lang="en-IN" sz="2400" b="1" dirty="0">
              <a:solidFill>
                <a:srgbClr val="FFC000"/>
              </a:solidFill>
              <a:effectLst/>
              <a:latin typeface="Palatino Linotype" panose="02040502050505030304" pitchFamily="18"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9699435" y="2339240"/>
            <a:ext cx="2298656" cy="1911565"/>
          </a:xfrm>
          <a:prstGeom prst="rect">
            <a:avLst/>
          </a:prstGeom>
        </p:spPr>
      </p:pic>
      <p:pic>
        <p:nvPicPr>
          <p:cNvPr id="10" name="Picture 9"/>
          <p:cNvPicPr>
            <a:picLocks noChangeAspect="1"/>
          </p:cNvPicPr>
          <p:nvPr/>
        </p:nvPicPr>
        <p:blipFill>
          <a:blip r:embed="rId4"/>
          <a:stretch>
            <a:fillRect/>
          </a:stretch>
        </p:blipFill>
        <p:spPr>
          <a:xfrm>
            <a:off x="8563632" y="191086"/>
            <a:ext cx="1732202" cy="1732202"/>
          </a:xfrm>
          <a:prstGeom prst="rect">
            <a:avLst/>
          </a:prstGeom>
        </p:spPr>
      </p:pic>
    </p:spTree>
    <p:extLst>
      <p:ext uri="{BB962C8B-B14F-4D97-AF65-F5344CB8AC3E}">
        <p14:creationId xmlns:p14="http://schemas.microsoft.com/office/powerpoint/2010/main" val="2791935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2410" y="353738"/>
            <a:ext cx="9271000" cy="5457513"/>
          </a:xfrm>
          <a:prstGeom prst="rect">
            <a:avLst/>
          </a:prstGeom>
        </p:spPr>
      </p:pic>
      <p:sp>
        <p:nvSpPr>
          <p:cNvPr id="7" name="TextBox 6"/>
          <p:cNvSpPr txBox="1"/>
          <p:nvPr/>
        </p:nvSpPr>
        <p:spPr>
          <a:xfrm>
            <a:off x="1025094" y="5919538"/>
            <a:ext cx="9565632" cy="461665"/>
          </a:xfrm>
          <a:prstGeom prst="rect">
            <a:avLst/>
          </a:prstGeom>
          <a:noFill/>
        </p:spPr>
        <p:txBody>
          <a:bodyPr wrap="none" rtlCol="0">
            <a:spAutoFit/>
          </a:bodyPr>
          <a:lstStyle/>
          <a:p>
            <a:r>
              <a:rPr lang="en-IN" sz="2400" b="1" dirty="0" smtClean="0">
                <a:solidFill>
                  <a:srgbClr val="FFC000"/>
                </a:solidFill>
                <a:latin typeface="Palatino Linotype" panose="02040502050505030304" pitchFamily="18" charset="0"/>
              </a:rPr>
              <a:t>PRODUCT CATEGORY WISE TOTAL PROFIT CONTRIBUTION </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2183258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72574-9FEF-04F6-30BE-7F979DAC3B0E}"/>
              </a:ext>
            </a:extLst>
          </p:cNvPr>
          <p:cNvSpPr>
            <a:spLocks noGrp="1"/>
          </p:cNvSpPr>
          <p:nvPr>
            <p:ph type="title"/>
          </p:nvPr>
        </p:nvSpPr>
        <p:spPr>
          <a:xfrm>
            <a:off x="646111" y="452718"/>
            <a:ext cx="9564689" cy="1400530"/>
          </a:xfrm>
        </p:spPr>
        <p:txBody>
          <a:bodyPr/>
          <a:lstStyle/>
          <a:p>
            <a:pPr algn="ctr"/>
            <a:r>
              <a:rPr lang="en-IN" b="1" dirty="0" smtClean="0">
                <a:solidFill>
                  <a:srgbClr val="FFC000"/>
                </a:solidFill>
                <a:latin typeface="Palatino Linotype" panose="02040502050505030304" pitchFamily="18" charset="0"/>
              </a:rPr>
              <a:t>METHODOLOGY AND MACHINE LEARNING MODELS</a:t>
            </a:r>
            <a:endParaRPr lang="en-IN" b="1" dirty="0">
              <a:solidFill>
                <a:srgbClr val="FFC000"/>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xmlns="" id="{91FED9BC-45A5-37CC-9ADF-0501E39E001F}"/>
              </a:ext>
            </a:extLst>
          </p:cNvPr>
          <p:cNvSpPr>
            <a:spLocks noGrp="1"/>
          </p:cNvSpPr>
          <p:nvPr>
            <p:ph idx="1"/>
          </p:nvPr>
        </p:nvSpPr>
        <p:spPr>
          <a:xfrm>
            <a:off x="1103312" y="1853248"/>
            <a:ext cx="8946541" cy="4814252"/>
          </a:xfrm>
        </p:spPr>
        <p:txBody>
          <a:bodyPr>
            <a:normAutofit/>
          </a:bodyPr>
          <a:lstStyle/>
          <a:p>
            <a:pPr marL="0" indent="0">
              <a:buNone/>
            </a:pPr>
            <a:endParaRPr lang="en-IN" sz="2400" b="1" dirty="0" smtClean="0">
              <a:solidFill>
                <a:srgbClr val="FFC000"/>
              </a:solidFill>
              <a:latin typeface="Palatino Linotype" panose="02040502050505030304" pitchFamily="18" charset="0"/>
            </a:endParaRPr>
          </a:p>
          <a:p>
            <a:r>
              <a:rPr lang="en-IN" sz="2400" b="1" dirty="0">
                <a:solidFill>
                  <a:srgbClr val="FFC000"/>
                </a:solidFill>
                <a:latin typeface="Palatino Linotype" panose="02040502050505030304" pitchFamily="18" charset="0"/>
              </a:rPr>
              <a:t>Autoregressive Integrated Moving </a:t>
            </a:r>
            <a:r>
              <a:rPr lang="en-IN" sz="2400" b="1" dirty="0" smtClean="0">
                <a:solidFill>
                  <a:srgbClr val="FFC000"/>
                </a:solidFill>
                <a:latin typeface="Palatino Linotype" panose="02040502050505030304" pitchFamily="18" charset="0"/>
              </a:rPr>
              <a:t>Average (ARIMA)</a:t>
            </a:r>
          </a:p>
          <a:p>
            <a:endParaRPr lang="en-IN" sz="2400" b="1" dirty="0">
              <a:solidFill>
                <a:srgbClr val="FFC000"/>
              </a:solidFill>
              <a:latin typeface="Palatino Linotype" panose="02040502050505030304" pitchFamily="18" charset="0"/>
            </a:endParaRPr>
          </a:p>
          <a:p>
            <a:r>
              <a:rPr lang="en-IN" sz="2400" b="1" dirty="0">
                <a:solidFill>
                  <a:srgbClr val="FFC000"/>
                </a:solidFill>
                <a:latin typeface="Palatino Linotype" panose="02040502050505030304" pitchFamily="18" charset="0"/>
              </a:rPr>
              <a:t>Facebook Prophet</a:t>
            </a:r>
          </a:p>
          <a:p>
            <a:pPr marL="0" indent="0">
              <a:buNone/>
            </a:pPr>
            <a:endParaRPr lang="en-IN" b="0" dirty="0">
              <a:solidFill>
                <a:schemeClr val="tx1"/>
              </a:solidFill>
              <a:effectLst/>
              <a:latin typeface="Century Gothic (Body)"/>
            </a:endParaRPr>
          </a:p>
        </p:txBody>
      </p:sp>
    </p:spTree>
    <p:extLst>
      <p:ext uri="{BB962C8B-B14F-4D97-AF65-F5344CB8AC3E}">
        <p14:creationId xmlns:p14="http://schemas.microsoft.com/office/powerpoint/2010/main" val="2788278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6111" y="452718"/>
            <a:ext cx="9404723" cy="804582"/>
          </a:xfrm>
        </p:spPr>
        <p:txBody>
          <a:bodyPr/>
          <a:lstStyle/>
          <a:p>
            <a:r>
              <a:rPr lang="en-IN" b="1" dirty="0" smtClean="0">
                <a:solidFill>
                  <a:srgbClr val="FFC000"/>
                </a:solidFill>
                <a:latin typeface="Palatino Linotype" panose="02040502050505030304" pitchFamily="18" charset="0"/>
              </a:rPr>
              <a:t>ARIMA</a:t>
            </a:r>
            <a:endParaRPr lang="en-IN" b="1" dirty="0">
              <a:solidFill>
                <a:srgbClr val="FFC000"/>
              </a:solidFill>
              <a:latin typeface="Palatino Linotype" panose="02040502050505030304" pitchFamily="18" charset="0"/>
            </a:endParaRPr>
          </a:p>
        </p:txBody>
      </p:sp>
      <p:sp>
        <p:nvSpPr>
          <p:cNvPr id="2" name="TextBox 1"/>
          <p:cNvSpPr txBox="1"/>
          <p:nvPr/>
        </p:nvSpPr>
        <p:spPr>
          <a:xfrm>
            <a:off x="266546" y="1098576"/>
            <a:ext cx="10056549" cy="7017306"/>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Parameter Combination Selection for the Model using Grid Search</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Finding the best hyperparameters p,d,q</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Choosing the lowest AIC value for fitting the model</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Model Fitting</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Plotting the diagnostics: Standardized residual or ‘p’, Normal Q-Q,</a:t>
            </a:r>
          </a:p>
          <a:p>
            <a:pPr>
              <a:lnSpc>
                <a:spcPct val="150000"/>
              </a:lnSpc>
            </a:pPr>
            <a:r>
              <a:rPr lang="en-IN" sz="2400" b="1" dirty="0" smtClean="0">
                <a:solidFill>
                  <a:srgbClr val="FFC000"/>
                </a:solidFill>
                <a:latin typeface="Palatino Linotype" panose="02040502050505030304" pitchFamily="18" charset="0"/>
              </a:rPr>
              <a:t>    Histogram plus estimated density, Correlogram</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Validating Forecasts</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Checking Mean Squared Error and Root Mean Squared error</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Producing and Visualizing forecasts</a:t>
            </a:r>
          </a:p>
          <a:p>
            <a:pPr marL="342900" indent="-342900">
              <a:lnSpc>
                <a:spcPct val="15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Comparison of Profit from Furniture  and Office Supplies.</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864315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498307" y="1359067"/>
            <a:ext cx="6900871" cy="4247649"/>
          </a:xfrm>
          <a:prstGeom prst="rect">
            <a:avLst/>
          </a:prstGeom>
        </p:spPr>
      </p:pic>
      <p:sp>
        <p:nvSpPr>
          <p:cNvPr id="9" name="TextBox 8"/>
          <p:cNvSpPr txBox="1"/>
          <p:nvPr/>
        </p:nvSpPr>
        <p:spPr>
          <a:xfrm>
            <a:off x="404812" y="637673"/>
            <a:ext cx="6558206" cy="584775"/>
          </a:xfrm>
          <a:prstGeom prst="rect">
            <a:avLst/>
          </a:prstGeom>
          <a:noFill/>
        </p:spPr>
        <p:txBody>
          <a:bodyPr wrap="none" rtlCol="0">
            <a:spAutoFit/>
          </a:bodyPr>
          <a:lstStyle/>
          <a:p>
            <a:r>
              <a:rPr lang="en-IN" sz="3200" b="1" dirty="0" smtClean="0">
                <a:solidFill>
                  <a:srgbClr val="FFC000"/>
                </a:solidFill>
                <a:latin typeface="Palatino Linotype" panose="02040502050505030304" pitchFamily="18" charset="0"/>
              </a:rPr>
              <a:t>ARIMA MODEL DIAGNOSTICS</a:t>
            </a:r>
            <a:endParaRPr lang="en-IN" sz="3200" b="1" dirty="0">
              <a:solidFill>
                <a:srgbClr val="FFC000"/>
              </a:solidFill>
              <a:latin typeface="Palatino Linotype" panose="02040502050505030304" pitchFamily="18" charset="0"/>
            </a:endParaRPr>
          </a:p>
        </p:txBody>
      </p:sp>
      <p:cxnSp>
        <p:nvCxnSpPr>
          <p:cNvPr id="6" name="Elbow Connector 5"/>
          <p:cNvCxnSpPr/>
          <p:nvPr/>
        </p:nvCxnSpPr>
        <p:spPr>
          <a:xfrm>
            <a:off x="8831179" y="2394284"/>
            <a:ext cx="1479884" cy="773654"/>
          </a:xfrm>
          <a:prstGeom prst="bentConnector3">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flipV="1">
            <a:off x="1792705" y="4043423"/>
            <a:ext cx="1205730" cy="672955"/>
          </a:xfrm>
          <a:prstGeom prst="bentConnector3">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8831179" y="4961022"/>
            <a:ext cx="1273601" cy="391026"/>
          </a:xfrm>
          <a:prstGeom prst="bentConnector3">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571121" y="1123953"/>
            <a:ext cx="2377574" cy="2031325"/>
          </a:xfrm>
          <a:prstGeom prst="rect">
            <a:avLst/>
          </a:prstGeom>
          <a:noFill/>
        </p:spPr>
        <p:txBody>
          <a:bodyPr wrap="none" rtlCol="0">
            <a:spAutoFit/>
          </a:bodyPr>
          <a:lstStyle/>
          <a:p>
            <a:r>
              <a:rPr lang="en-IN" b="1" dirty="0" smtClean="0">
                <a:solidFill>
                  <a:srgbClr val="FFC000"/>
                </a:solidFill>
                <a:latin typeface="Palatino Linotype" panose="02040502050505030304" pitchFamily="18" charset="0"/>
              </a:rPr>
              <a:t>KDE line is close to </a:t>
            </a:r>
          </a:p>
          <a:p>
            <a:r>
              <a:rPr lang="en-IN" b="1" dirty="0" smtClean="0">
                <a:solidFill>
                  <a:srgbClr val="FFC000"/>
                </a:solidFill>
                <a:latin typeface="Palatino Linotype" panose="02040502050505030304" pitchFamily="18" charset="0"/>
              </a:rPr>
              <a:t>N(0,1) where N(0,1)</a:t>
            </a:r>
          </a:p>
          <a:p>
            <a:r>
              <a:rPr lang="en-IN" b="1" dirty="0" smtClean="0">
                <a:solidFill>
                  <a:srgbClr val="FFC000"/>
                </a:solidFill>
                <a:latin typeface="Palatino Linotype" panose="02040502050505030304" pitchFamily="18" charset="0"/>
              </a:rPr>
              <a:t>Is the standard</a:t>
            </a:r>
          </a:p>
          <a:p>
            <a:r>
              <a:rPr lang="en-IN" b="1" dirty="0" smtClean="0">
                <a:solidFill>
                  <a:srgbClr val="FFC000"/>
                </a:solidFill>
                <a:latin typeface="Palatino Linotype" panose="02040502050505030304" pitchFamily="18" charset="0"/>
              </a:rPr>
              <a:t>Notation for normal</a:t>
            </a:r>
          </a:p>
          <a:p>
            <a:r>
              <a:rPr lang="en-IN" b="1" dirty="0" smtClean="0">
                <a:solidFill>
                  <a:srgbClr val="FFC000"/>
                </a:solidFill>
                <a:latin typeface="Palatino Linotype" panose="02040502050505030304" pitchFamily="18" charset="0"/>
              </a:rPr>
              <a:t>Distribution With </a:t>
            </a:r>
          </a:p>
          <a:p>
            <a:r>
              <a:rPr lang="en-IN" b="1" dirty="0" smtClean="0">
                <a:solidFill>
                  <a:srgbClr val="FFC000"/>
                </a:solidFill>
                <a:latin typeface="Palatino Linotype" panose="02040502050505030304" pitchFamily="18" charset="0"/>
              </a:rPr>
              <a:t>mean 0 and</a:t>
            </a:r>
          </a:p>
          <a:p>
            <a:r>
              <a:rPr lang="en-IN" b="1" dirty="0" smtClean="0">
                <a:solidFill>
                  <a:srgbClr val="FFC000"/>
                </a:solidFill>
                <a:latin typeface="Palatino Linotype" panose="02040502050505030304" pitchFamily="18" charset="0"/>
              </a:rPr>
              <a:t>Standard deviation 1</a:t>
            </a:r>
            <a:endParaRPr lang="en-IN" b="1" dirty="0">
              <a:solidFill>
                <a:srgbClr val="FFC000"/>
              </a:solidFill>
              <a:latin typeface="Palatino Linotype" panose="02040502050505030304" pitchFamily="18" charset="0"/>
            </a:endParaRPr>
          </a:p>
        </p:txBody>
      </p:sp>
      <p:sp>
        <p:nvSpPr>
          <p:cNvPr id="27" name="TextBox 26"/>
          <p:cNvSpPr txBox="1"/>
          <p:nvPr/>
        </p:nvSpPr>
        <p:spPr>
          <a:xfrm>
            <a:off x="88673" y="4716378"/>
            <a:ext cx="2409634" cy="923330"/>
          </a:xfrm>
          <a:prstGeom prst="rect">
            <a:avLst/>
          </a:prstGeom>
          <a:noFill/>
        </p:spPr>
        <p:txBody>
          <a:bodyPr wrap="none" rtlCol="0">
            <a:spAutoFit/>
          </a:bodyPr>
          <a:lstStyle/>
          <a:p>
            <a:r>
              <a:rPr lang="en-IN" b="1" dirty="0" smtClean="0">
                <a:solidFill>
                  <a:srgbClr val="FFC000"/>
                </a:solidFill>
                <a:latin typeface="Palatino Linotype" panose="02040502050505030304" pitchFamily="18" charset="0"/>
              </a:rPr>
              <a:t>Ordered distribution</a:t>
            </a:r>
          </a:p>
          <a:p>
            <a:r>
              <a:rPr lang="en-IN" b="1" dirty="0" smtClean="0">
                <a:solidFill>
                  <a:srgbClr val="FFC000"/>
                </a:solidFill>
                <a:latin typeface="Palatino Linotype" panose="02040502050505030304" pitchFamily="18" charset="0"/>
              </a:rPr>
              <a:t>Of residuals follows </a:t>
            </a:r>
          </a:p>
          <a:p>
            <a:r>
              <a:rPr lang="en-IN" b="1" dirty="0" smtClean="0">
                <a:solidFill>
                  <a:srgbClr val="FFC000"/>
                </a:solidFill>
                <a:latin typeface="Palatino Linotype" panose="02040502050505030304" pitchFamily="18" charset="0"/>
              </a:rPr>
              <a:t>linear trend</a:t>
            </a:r>
          </a:p>
        </p:txBody>
      </p:sp>
      <p:sp>
        <p:nvSpPr>
          <p:cNvPr id="28" name="TextBox 27"/>
          <p:cNvSpPr txBox="1"/>
          <p:nvPr/>
        </p:nvSpPr>
        <p:spPr>
          <a:xfrm>
            <a:off x="1457768" y="6140130"/>
            <a:ext cx="8981947" cy="461665"/>
          </a:xfrm>
          <a:prstGeom prst="rect">
            <a:avLst/>
          </a:prstGeom>
          <a:noFill/>
        </p:spPr>
        <p:txBody>
          <a:bodyPr wrap="none" rtlCol="0">
            <a:spAutoFit/>
          </a:bodyPr>
          <a:lstStyle/>
          <a:p>
            <a:pPr algn="ctr"/>
            <a:r>
              <a:rPr lang="en-IN" sz="2400" b="1" dirty="0" smtClean="0">
                <a:solidFill>
                  <a:srgbClr val="FFC000"/>
                </a:solidFill>
                <a:latin typeface="Palatino Linotype" panose="02040502050505030304" pitchFamily="18" charset="0"/>
              </a:rPr>
              <a:t>These are indications that residuals are normally distributed</a:t>
            </a:r>
            <a:endParaRPr lang="en-IN" sz="2400" b="1" dirty="0">
              <a:solidFill>
                <a:srgbClr val="FFC000"/>
              </a:solidFill>
              <a:latin typeface="Palatino Linotype" panose="02040502050505030304" pitchFamily="18" charset="0"/>
            </a:endParaRPr>
          </a:p>
        </p:txBody>
      </p:sp>
      <p:sp>
        <p:nvSpPr>
          <p:cNvPr id="29" name="TextBox 28"/>
          <p:cNvSpPr txBox="1"/>
          <p:nvPr/>
        </p:nvSpPr>
        <p:spPr>
          <a:xfrm>
            <a:off x="9651223" y="4041209"/>
            <a:ext cx="2525050" cy="1200329"/>
          </a:xfrm>
          <a:prstGeom prst="rect">
            <a:avLst/>
          </a:prstGeom>
          <a:noFill/>
        </p:spPr>
        <p:txBody>
          <a:bodyPr wrap="none" rtlCol="0">
            <a:spAutoFit/>
          </a:bodyPr>
          <a:lstStyle/>
          <a:p>
            <a:r>
              <a:rPr lang="en-IN" b="1" dirty="0" smtClean="0">
                <a:solidFill>
                  <a:srgbClr val="FFC000"/>
                </a:solidFill>
                <a:latin typeface="Palatino Linotype" panose="02040502050505030304" pitchFamily="18" charset="0"/>
              </a:rPr>
              <a:t>Residuals have </a:t>
            </a:r>
          </a:p>
          <a:p>
            <a:r>
              <a:rPr lang="en-IN" b="1" dirty="0" smtClean="0">
                <a:solidFill>
                  <a:srgbClr val="FFC000"/>
                </a:solidFill>
                <a:latin typeface="Palatino Linotype" panose="02040502050505030304" pitchFamily="18" charset="0"/>
              </a:rPr>
              <a:t>low correlation </a:t>
            </a:r>
          </a:p>
          <a:p>
            <a:r>
              <a:rPr lang="en-IN" b="1" dirty="0" smtClean="0">
                <a:solidFill>
                  <a:srgbClr val="FFC000"/>
                </a:solidFill>
                <a:latin typeface="Palatino Linotype" panose="02040502050505030304" pitchFamily="18" charset="0"/>
              </a:rPr>
              <a:t>with lagged versions </a:t>
            </a:r>
          </a:p>
          <a:p>
            <a:r>
              <a:rPr lang="en-IN" b="1" dirty="0" smtClean="0">
                <a:solidFill>
                  <a:srgbClr val="FFC000"/>
                </a:solidFill>
                <a:latin typeface="Palatino Linotype" panose="02040502050505030304" pitchFamily="18" charset="0"/>
              </a:rPr>
              <a:t>of itself</a:t>
            </a:r>
            <a:endParaRPr lang="en-IN"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125973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443787" y="1209674"/>
            <a:ext cx="8863330" cy="4360947"/>
          </a:xfrm>
          <a:prstGeom prst="rect">
            <a:avLst/>
          </a:prstGeom>
        </p:spPr>
      </p:pic>
      <p:sp>
        <p:nvSpPr>
          <p:cNvPr id="9" name="TextBox 8"/>
          <p:cNvSpPr txBox="1"/>
          <p:nvPr/>
        </p:nvSpPr>
        <p:spPr>
          <a:xfrm>
            <a:off x="625638" y="481265"/>
            <a:ext cx="6478055" cy="584775"/>
          </a:xfrm>
          <a:prstGeom prst="rect">
            <a:avLst/>
          </a:prstGeom>
          <a:noFill/>
        </p:spPr>
        <p:txBody>
          <a:bodyPr wrap="none" rtlCol="0">
            <a:spAutoFit/>
          </a:bodyPr>
          <a:lstStyle/>
          <a:p>
            <a:r>
              <a:rPr lang="en-IN" sz="3200" b="1" dirty="0" smtClean="0">
                <a:solidFill>
                  <a:srgbClr val="FFC000"/>
                </a:solidFill>
                <a:latin typeface="Palatino Linotype" panose="02040502050505030304" pitchFamily="18" charset="0"/>
              </a:rPr>
              <a:t>3 MONTHS AHEAD FORECAST</a:t>
            </a:r>
            <a:endParaRPr lang="en-IN" sz="3200" b="1" dirty="0">
              <a:solidFill>
                <a:srgbClr val="FFC000"/>
              </a:solidFill>
              <a:latin typeface="Palatino Linotype" panose="02040502050505030304" pitchFamily="18" charset="0"/>
            </a:endParaRPr>
          </a:p>
        </p:txBody>
      </p:sp>
      <p:sp>
        <p:nvSpPr>
          <p:cNvPr id="2" name="TextBox 1"/>
          <p:cNvSpPr txBox="1"/>
          <p:nvPr/>
        </p:nvSpPr>
        <p:spPr>
          <a:xfrm>
            <a:off x="3076448" y="5799221"/>
            <a:ext cx="6805068" cy="461665"/>
          </a:xfrm>
          <a:prstGeom prst="rect">
            <a:avLst/>
          </a:prstGeom>
          <a:noFill/>
        </p:spPr>
        <p:txBody>
          <a:bodyPr wrap="none" rtlCol="0">
            <a:spAutoFit/>
          </a:bodyPr>
          <a:lstStyle/>
          <a:p>
            <a:r>
              <a:rPr lang="en-IN" sz="2400" b="1" dirty="0" smtClean="0">
                <a:solidFill>
                  <a:srgbClr val="FFC000"/>
                </a:solidFill>
                <a:latin typeface="Palatino Linotype" panose="02040502050505030304" pitchFamily="18" charset="0"/>
              </a:rPr>
              <a:t>Forecast : From 1 January 2015 to 31 March 2015</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4006373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5382"/>
          </a:xfrm>
        </p:spPr>
        <p:txBody>
          <a:bodyPr/>
          <a:lstStyle/>
          <a:p>
            <a:r>
              <a:rPr lang="en-IN" b="1" dirty="0" smtClean="0">
                <a:solidFill>
                  <a:srgbClr val="FFC000"/>
                </a:solidFill>
                <a:latin typeface="Palatino Linotype" panose="02040502050505030304" pitchFamily="18" charset="0"/>
              </a:rPr>
              <a:t>FACEBOOK PROPHET </a:t>
            </a:r>
            <a:endParaRPr lang="en-IN" b="1" dirty="0">
              <a:solidFill>
                <a:srgbClr val="FFC000"/>
              </a:solidFill>
              <a:latin typeface="Palatino Linotype" panose="02040502050505030304" pitchFamily="18" charset="0"/>
            </a:endParaRPr>
          </a:p>
        </p:txBody>
      </p:sp>
      <p:sp>
        <p:nvSpPr>
          <p:cNvPr id="3" name="TextBox 2"/>
          <p:cNvSpPr txBox="1"/>
          <p:nvPr/>
        </p:nvSpPr>
        <p:spPr>
          <a:xfrm>
            <a:off x="541421" y="1155032"/>
            <a:ext cx="9892452" cy="5262979"/>
          </a:xfrm>
          <a:prstGeom prst="rect">
            <a:avLst/>
          </a:prstGeom>
          <a:noFill/>
        </p:spPr>
        <p:txBody>
          <a:bodyPr wrap="none" rtlCol="0">
            <a:spAutoFit/>
          </a:bodyPr>
          <a:lstStyle/>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Installing pystan</a:t>
            </a:r>
            <a:r>
              <a:rPr lang="en-IN" sz="2400" b="1" dirty="0">
                <a:solidFill>
                  <a:srgbClr val="FFC000"/>
                </a:solidFill>
                <a:latin typeface="Palatino Linotype" panose="02040502050505030304" pitchFamily="18" charset="0"/>
              </a:rPr>
              <a:t> </a:t>
            </a:r>
            <a:r>
              <a:rPr lang="en-IN" sz="2400" b="1" dirty="0" smtClean="0">
                <a:solidFill>
                  <a:srgbClr val="FFC000"/>
                </a:solidFill>
                <a:latin typeface="Palatino Linotype" panose="02040502050505030304" pitchFamily="18" charset="0"/>
              </a:rPr>
              <a:t>and fbprophet</a:t>
            </a:r>
          </a:p>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Renaming Order Date column as ‘ds’ and Profit column as ‘y’</a:t>
            </a:r>
          </a:p>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Using FBProphet helper function ‘make_future_dataframe’ for </a:t>
            </a:r>
          </a:p>
          <a:p>
            <a:pPr>
              <a:lnSpc>
                <a:spcPct val="200000"/>
              </a:lnSpc>
            </a:pPr>
            <a:r>
              <a:rPr lang="en-IN" sz="2400" b="1" dirty="0">
                <a:solidFill>
                  <a:srgbClr val="FFC000"/>
                </a:solidFill>
                <a:latin typeface="Palatino Linotype" panose="02040502050505030304" pitchFamily="18" charset="0"/>
              </a:rPr>
              <a:t> </a:t>
            </a:r>
            <a:r>
              <a:rPr lang="en-IN" sz="2400" b="1" dirty="0" smtClean="0">
                <a:solidFill>
                  <a:srgbClr val="FFC000"/>
                </a:solidFill>
                <a:latin typeface="Palatino Linotype" panose="02040502050505030304" pitchFamily="18" charset="0"/>
              </a:rPr>
              <a:t>   making future prediction</a:t>
            </a:r>
          </a:p>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Producing One month ahead forecast for ‘Office Supplies’ category</a:t>
            </a:r>
          </a:p>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Producing One month ahead forecast for ‘Furniture’ category</a:t>
            </a:r>
          </a:p>
          <a:p>
            <a:pPr marL="285750" indent="-285750">
              <a:lnSpc>
                <a:spcPct val="200000"/>
              </a:lnSpc>
              <a:buFont typeface="Wingdings" panose="05000000000000000000" pitchFamily="2" charset="2"/>
              <a:buChar char="§"/>
            </a:pPr>
            <a:r>
              <a:rPr lang="en-IN" sz="2400" b="1" dirty="0" smtClean="0">
                <a:solidFill>
                  <a:srgbClr val="FFC000"/>
                </a:solidFill>
                <a:latin typeface="Palatino Linotype" panose="02040502050505030304" pitchFamily="18" charset="0"/>
              </a:rPr>
              <a:t>Comparison of forecasts.</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540976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9939" y="526048"/>
            <a:ext cx="8197304" cy="5128795"/>
          </a:xfrm>
          <a:prstGeom prst="rect">
            <a:avLst/>
          </a:prstGeom>
        </p:spPr>
      </p:pic>
      <p:sp>
        <p:nvSpPr>
          <p:cNvPr id="5" name="TextBox 4"/>
          <p:cNvSpPr txBox="1"/>
          <p:nvPr/>
        </p:nvSpPr>
        <p:spPr>
          <a:xfrm>
            <a:off x="2862413" y="5824794"/>
            <a:ext cx="6232357" cy="830997"/>
          </a:xfrm>
          <a:prstGeom prst="rect">
            <a:avLst/>
          </a:prstGeom>
          <a:noFill/>
        </p:spPr>
        <p:txBody>
          <a:bodyPr wrap="square" rtlCol="0">
            <a:spAutoFit/>
          </a:bodyPr>
          <a:lstStyle/>
          <a:p>
            <a:pPr algn="ctr"/>
            <a:r>
              <a:rPr lang="en-IN" sz="2400" b="1" dirty="0" smtClean="0">
                <a:solidFill>
                  <a:srgbClr val="FFC000"/>
                </a:solidFill>
                <a:latin typeface="Palatino Linotype" panose="02040502050505030304" pitchFamily="18" charset="0"/>
              </a:rPr>
              <a:t>ONE MONTH AHEAD FORECAST</a:t>
            </a:r>
          </a:p>
          <a:p>
            <a:pPr algn="ctr"/>
            <a:r>
              <a:rPr lang="en-IN" sz="2400" b="1" dirty="0" smtClean="0">
                <a:solidFill>
                  <a:srgbClr val="FFC000"/>
                </a:solidFill>
                <a:latin typeface="Palatino Linotype" panose="02040502050505030304" pitchFamily="18" charset="0"/>
              </a:rPr>
              <a:t> OF PRODUCT CATEGORY ‘FURNITURE’</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2525128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114572" y="582946"/>
            <a:ext cx="8204118" cy="5071897"/>
          </a:xfrm>
          <a:prstGeom prst="rect">
            <a:avLst/>
          </a:prstGeom>
        </p:spPr>
      </p:pic>
      <p:sp>
        <p:nvSpPr>
          <p:cNvPr id="7" name="TextBox 6"/>
          <p:cNvSpPr txBox="1"/>
          <p:nvPr/>
        </p:nvSpPr>
        <p:spPr>
          <a:xfrm>
            <a:off x="2952949" y="5739429"/>
            <a:ext cx="6527364" cy="830997"/>
          </a:xfrm>
          <a:prstGeom prst="rect">
            <a:avLst/>
          </a:prstGeom>
          <a:noFill/>
        </p:spPr>
        <p:txBody>
          <a:bodyPr wrap="none" rtlCol="0">
            <a:spAutoFit/>
          </a:bodyPr>
          <a:lstStyle/>
          <a:p>
            <a:pPr algn="ctr"/>
            <a:r>
              <a:rPr lang="en-IN" sz="2400" b="1" dirty="0" smtClean="0">
                <a:solidFill>
                  <a:srgbClr val="FFC000"/>
                </a:solidFill>
                <a:latin typeface="Palatino Linotype" panose="02040502050505030304" pitchFamily="18" charset="0"/>
              </a:rPr>
              <a:t>ONE MONTH AHEAD FORECAST OF </a:t>
            </a:r>
          </a:p>
          <a:p>
            <a:pPr algn="ctr"/>
            <a:r>
              <a:rPr lang="en-IN" sz="2400" b="1" dirty="0" smtClean="0">
                <a:solidFill>
                  <a:srgbClr val="FFC000"/>
                </a:solidFill>
                <a:latin typeface="Palatino Linotype" panose="02040502050505030304" pitchFamily="18" charset="0"/>
              </a:rPr>
              <a:t>PRODUCT CATEGORY ‘OFFICE SUPPLIES’</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930446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C000"/>
                </a:solidFill>
                <a:latin typeface="Palatino Linotype" panose="02040502050505030304" pitchFamily="18" charset="0"/>
              </a:rPr>
              <a:t>CONCLUSION</a:t>
            </a:r>
            <a:endParaRPr lang="en-IN" b="1" dirty="0">
              <a:solidFill>
                <a:srgbClr val="FFC000"/>
              </a:solidFill>
              <a:latin typeface="Palatino Linotype" panose="02040502050505030304" pitchFamily="18" charset="0"/>
            </a:endParaRPr>
          </a:p>
        </p:txBody>
      </p:sp>
      <p:sp>
        <p:nvSpPr>
          <p:cNvPr id="4" name="TextBox 3"/>
          <p:cNvSpPr txBox="1"/>
          <p:nvPr/>
        </p:nvSpPr>
        <p:spPr>
          <a:xfrm>
            <a:off x="541422" y="1251283"/>
            <a:ext cx="10924673" cy="4431983"/>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solidFill>
                  <a:srgbClr val="FFC000"/>
                </a:solidFill>
                <a:latin typeface="Palatino Linotype" panose="02040502050505030304" pitchFamily="18" charset="0"/>
              </a:rPr>
              <a:t>These models have not only helped in visualizing the yearly trends of three different product Categories sold by the superstore but have also given a valuable insight into the future.</a:t>
            </a:r>
            <a:endParaRPr lang="en-IN" sz="2400" b="1" dirty="0">
              <a:solidFill>
                <a:srgbClr val="FFC000"/>
              </a:solidFill>
              <a:latin typeface="Palatino Linotype" panose="02040502050505030304" pitchFamily="18" charset="0"/>
            </a:endParaRPr>
          </a:p>
          <a:p>
            <a:endParaRPr lang="en-IN" sz="2400" b="1" dirty="0">
              <a:solidFill>
                <a:srgbClr val="FFC000"/>
              </a:solidFill>
              <a:latin typeface="Palatino Linotype" panose="02040502050505030304" pitchFamily="18" charset="0"/>
            </a:endParaRPr>
          </a:p>
          <a:p>
            <a:pPr marL="342900" indent="-342900">
              <a:buFont typeface="Wingdings" panose="05000000000000000000" pitchFamily="2" charset="2"/>
              <a:buChar char="ü"/>
            </a:pPr>
            <a:r>
              <a:rPr lang="en-US" sz="2400" b="1" dirty="0">
                <a:solidFill>
                  <a:srgbClr val="FFC000"/>
                </a:solidFill>
                <a:latin typeface="Palatino Linotype" panose="02040502050505030304" pitchFamily="18" charset="0"/>
              </a:rPr>
              <a:t>In the future, the accuracy of the models can be improved by applying more performance measurements and other machine </a:t>
            </a:r>
            <a:r>
              <a:rPr lang="en-US" sz="2400" b="1" dirty="0" smtClean="0">
                <a:solidFill>
                  <a:srgbClr val="FFC000"/>
                </a:solidFill>
                <a:latin typeface="Palatino Linotype" panose="02040502050505030304" pitchFamily="18" charset="0"/>
              </a:rPr>
              <a:t>learning algorithms.</a:t>
            </a:r>
            <a:endParaRPr lang="en-IN" sz="2400" b="1" dirty="0">
              <a:solidFill>
                <a:srgbClr val="FFC000"/>
              </a:solidFill>
              <a:latin typeface="Palatino Linotype" panose="02040502050505030304" pitchFamily="18" charset="0"/>
            </a:endParaRPr>
          </a:p>
          <a:p>
            <a:endParaRPr lang="en-IN" sz="2400" b="1" dirty="0">
              <a:solidFill>
                <a:srgbClr val="FFC000"/>
              </a:solidFill>
              <a:latin typeface="Palatino Linotype" panose="02040502050505030304" pitchFamily="18" charset="0"/>
            </a:endParaRPr>
          </a:p>
          <a:p>
            <a:pPr marL="342900" indent="-342900">
              <a:buFont typeface="Wingdings" panose="05000000000000000000" pitchFamily="2" charset="2"/>
              <a:buChar char="ü"/>
            </a:pPr>
            <a:r>
              <a:rPr lang="en-US" sz="2400" b="1" dirty="0">
                <a:solidFill>
                  <a:srgbClr val="FFC000"/>
                </a:solidFill>
                <a:latin typeface="Palatino Linotype" panose="02040502050505030304" pitchFamily="18" charset="0"/>
              </a:rPr>
              <a:t>This study can help the manufacturing industries to predict profit that can be earned from different categories of products, making investment decisions, setting target customers, conducting lookahead planning, and estimating expenditure for manufacturing, transportation and labor.</a:t>
            </a:r>
            <a:endParaRPr lang="en-IN" sz="2400" b="1" dirty="0">
              <a:solidFill>
                <a:srgbClr val="FFC000"/>
              </a:solidFill>
              <a:latin typeface="Palatino Linotype" panose="02040502050505030304" pitchFamily="18" charset="0"/>
            </a:endParaRPr>
          </a:p>
          <a:p>
            <a:endParaRPr lang="en-IN" dirty="0"/>
          </a:p>
        </p:txBody>
      </p:sp>
    </p:spTree>
    <p:extLst>
      <p:ext uri="{BB962C8B-B14F-4D97-AF65-F5344CB8AC3E}">
        <p14:creationId xmlns:p14="http://schemas.microsoft.com/office/powerpoint/2010/main" val="2614716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C000"/>
                </a:solidFill>
                <a:latin typeface="Palatino Linotype" panose="02040502050505030304" pitchFamily="18" charset="0"/>
              </a:rPr>
              <a:t>REFERENCES</a:t>
            </a:r>
            <a:endParaRPr lang="en-IN" b="1" dirty="0">
              <a:solidFill>
                <a:srgbClr val="FFC000"/>
              </a:solidFill>
              <a:latin typeface="Palatino Linotype" panose="02040502050505030304" pitchFamily="18" charset="0"/>
            </a:endParaRPr>
          </a:p>
        </p:txBody>
      </p:sp>
      <p:sp>
        <p:nvSpPr>
          <p:cNvPr id="3" name="Content Placeholder 2"/>
          <p:cNvSpPr>
            <a:spLocks noGrp="1"/>
          </p:cNvSpPr>
          <p:nvPr>
            <p:ph idx="1"/>
          </p:nvPr>
        </p:nvSpPr>
        <p:spPr>
          <a:xfrm>
            <a:off x="646111" y="1316318"/>
            <a:ext cx="10796589" cy="5020982"/>
          </a:xfrm>
        </p:spPr>
        <p:txBody>
          <a:bodyPr/>
          <a:lstStyle/>
          <a:p>
            <a:pPr lvl="0"/>
            <a:r>
              <a:rPr lang="en-US" sz="2400" b="1" u="sng" dirty="0">
                <a:solidFill>
                  <a:schemeClr val="tx2">
                    <a:lumMod val="75000"/>
                  </a:schemeClr>
                </a:solidFill>
                <a:latin typeface="Palatino Linotype" panose="02040502050505030304" pitchFamily="18" charset="0"/>
                <a:hlinkClick r:id="rId2"/>
              </a:rPr>
              <a:t>https://</a:t>
            </a:r>
            <a:r>
              <a:rPr lang="en-US" sz="2400" b="1" u="sng" dirty="0" smtClean="0">
                <a:solidFill>
                  <a:schemeClr val="tx2">
                    <a:lumMod val="75000"/>
                  </a:schemeClr>
                </a:solidFill>
                <a:latin typeface="Palatino Linotype" panose="02040502050505030304" pitchFamily="18" charset="0"/>
                <a:hlinkClick r:id="rId2"/>
              </a:rPr>
              <a:t>www.digitalocean.com/community/tutorials/a-guide-to-time-series-forecasting-with-arima-in-python-3</a:t>
            </a:r>
            <a:endParaRPr lang="en-US" sz="2400" b="1" u="sng" dirty="0" smtClean="0">
              <a:solidFill>
                <a:schemeClr val="tx2">
                  <a:lumMod val="75000"/>
                </a:schemeClr>
              </a:solidFill>
              <a:latin typeface="Palatino Linotype" panose="02040502050505030304" pitchFamily="18" charset="0"/>
            </a:endParaRPr>
          </a:p>
          <a:p>
            <a:pPr marL="0" lvl="0" indent="0">
              <a:buNone/>
            </a:pPr>
            <a:endParaRPr lang="en-IN" sz="2400" b="1" dirty="0">
              <a:solidFill>
                <a:schemeClr val="tx2">
                  <a:lumMod val="75000"/>
                </a:schemeClr>
              </a:solidFill>
              <a:latin typeface="Palatino Linotype" panose="02040502050505030304" pitchFamily="18" charset="0"/>
            </a:endParaRPr>
          </a:p>
          <a:p>
            <a:pPr lvl="0"/>
            <a:r>
              <a:rPr lang="en-US" sz="2400" b="1" u="sng" dirty="0">
                <a:solidFill>
                  <a:schemeClr val="tx2">
                    <a:lumMod val="75000"/>
                  </a:schemeClr>
                </a:solidFill>
                <a:latin typeface="Palatino Linotype" panose="02040502050505030304" pitchFamily="18" charset="0"/>
                <a:hlinkClick r:id="rId3"/>
              </a:rPr>
              <a:t>https://</a:t>
            </a:r>
            <a:r>
              <a:rPr lang="en-US" sz="2400" b="1" u="sng" dirty="0" smtClean="0">
                <a:solidFill>
                  <a:schemeClr val="tx2">
                    <a:lumMod val="75000"/>
                  </a:schemeClr>
                </a:solidFill>
                <a:latin typeface="Palatino Linotype" panose="02040502050505030304" pitchFamily="18" charset="0"/>
                <a:hlinkClick r:id="rId3"/>
              </a:rPr>
              <a:t>www.digitalocean.com/community/tutorials/a-guide-to-time-series-forecasting-with-prophet-in-python-3</a:t>
            </a:r>
            <a:endParaRPr lang="en-US" sz="2400" b="1" u="sng" dirty="0" smtClean="0">
              <a:solidFill>
                <a:schemeClr val="tx2">
                  <a:lumMod val="75000"/>
                </a:schemeClr>
              </a:solidFill>
              <a:latin typeface="Palatino Linotype" panose="02040502050505030304" pitchFamily="18" charset="0"/>
            </a:endParaRPr>
          </a:p>
          <a:p>
            <a:pPr lvl="0"/>
            <a:endParaRPr lang="en-IN" sz="2400" b="1" dirty="0">
              <a:solidFill>
                <a:schemeClr val="tx2">
                  <a:lumMod val="75000"/>
                </a:schemeClr>
              </a:solidFill>
              <a:latin typeface="Palatino Linotype" panose="02040502050505030304" pitchFamily="18" charset="0"/>
            </a:endParaRPr>
          </a:p>
          <a:p>
            <a:pPr lvl="0"/>
            <a:r>
              <a:rPr lang="en-US" sz="2400" b="1" u="sng" dirty="0">
                <a:solidFill>
                  <a:schemeClr val="tx2">
                    <a:lumMod val="75000"/>
                  </a:schemeClr>
                </a:solidFill>
                <a:latin typeface="Palatino Linotype" panose="02040502050505030304" pitchFamily="18" charset="0"/>
                <a:hlinkClick r:id="rId4"/>
              </a:rPr>
              <a:t>https://</a:t>
            </a:r>
            <a:r>
              <a:rPr lang="en-US" sz="2400" b="1" u="sng" dirty="0" smtClean="0">
                <a:solidFill>
                  <a:schemeClr val="tx2">
                    <a:lumMod val="75000"/>
                  </a:schemeClr>
                </a:solidFill>
                <a:latin typeface="Palatino Linotype" panose="02040502050505030304" pitchFamily="18" charset="0"/>
                <a:hlinkClick r:id="rId4"/>
              </a:rPr>
              <a:t>www.kaggle.com/datasets/apoorvaappz/global-super-store-dataset</a:t>
            </a:r>
            <a:endParaRPr lang="en-US" sz="2400" b="1" u="sng" dirty="0" smtClean="0">
              <a:solidFill>
                <a:schemeClr val="tx2">
                  <a:lumMod val="75000"/>
                </a:schemeClr>
              </a:solidFill>
              <a:latin typeface="Palatino Linotype" panose="02040502050505030304" pitchFamily="18" charset="0"/>
            </a:endParaRPr>
          </a:p>
          <a:p>
            <a:pPr lvl="0"/>
            <a:endParaRPr lang="en-IN" sz="2400" b="1" dirty="0">
              <a:solidFill>
                <a:schemeClr val="tx2">
                  <a:lumMod val="75000"/>
                </a:schemeClr>
              </a:solidFill>
              <a:latin typeface="Palatino Linotype" panose="02040502050505030304" pitchFamily="18" charset="0"/>
            </a:endParaRPr>
          </a:p>
          <a:p>
            <a:pPr lvl="0"/>
            <a:r>
              <a:rPr lang="en-US" sz="2400" b="1" u="sng" dirty="0">
                <a:solidFill>
                  <a:schemeClr val="tx2">
                    <a:lumMod val="75000"/>
                  </a:schemeClr>
                </a:solidFill>
                <a:latin typeface="Palatino Linotype" panose="02040502050505030304" pitchFamily="18" charset="0"/>
                <a:hlinkClick r:id="rId5"/>
              </a:rPr>
              <a:t>https://www.kaggle.com/code/tanmaygangurde/global-superstore-ml/notebook</a:t>
            </a:r>
            <a:endParaRPr lang="en-IN" sz="2400" b="1" dirty="0">
              <a:solidFill>
                <a:schemeClr val="tx2">
                  <a:lumMod val="75000"/>
                </a:schemeClr>
              </a:solidFill>
              <a:latin typeface="Palatino Linotype" panose="02040502050505030304" pitchFamily="18" charset="0"/>
            </a:endParaRPr>
          </a:p>
          <a:p>
            <a:endParaRPr lang="en-IN" dirty="0"/>
          </a:p>
        </p:txBody>
      </p:sp>
    </p:spTree>
    <p:extLst>
      <p:ext uri="{BB962C8B-B14F-4D97-AF65-F5344CB8AC3E}">
        <p14:creationId xmlns:p14="http://schemas.microsoft.com/office/powerpoint/2010/main" val="587927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32590-A5DB-1C4F-271E-F04F90219301}"/>
              </a:ext>
            </a:extLst>
          </p:cNvPr>
          <p:cNvSpPr>
            <a:spLocks noGrp="1"/>
          </p:cNvSpPr>
          <p:nvPr>
            <p:ph type="title"/>
          </p:nvPr>
        </p:nvSpPr>
        <p:spPr>
          <a:xfrm>
            <a:off x="980233" y="230669"/>
            <a:ext cx="9330580" cy="1280890"/>
          </a:xfrm>
        </p:spPr>
        <p:txBody>
          <a:bodyPr>
            <a:normAutofit/>
          </a:bodyPr>
          <a:lstStyle/>
          <a:p>
            <a:r>
              <a:rPr lang="en-IN" b="1" dirty="0" smtClean="0">
                <a:solidFill>
                  <a:srgbClr val="FFC000"/>
                </a:solidFill>
                <a:latin typeface="Palatino Linotype" panose="02040502050505030304" pitchFamily="18" charset="0"/>
              </a:rPr>
              <a:t>CONTENTS</a:t>
            </a:r>
            <a:endParaRPr lang="en-IN" b="1" dirty="0">
              <a:solidFill>
                <a:srgbClr val="FFC000"/>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xmlns="" id="{F287230C-77B0-B7A9-56AF-EBBFCE4AE49C}"/>
              </a:ext>
            </a:extLst>
          </p:cNvPr>
          <p:cNvSpPr>
            <a:spLocks noGrp="1"/>
          </p:cNvSpPr>
          <p:nvPr>
            <p:ph idx="1"/>
          </p:nvPr>
        </p:nvSpPr>
        <p:spPr>
          <a:xfrm>
            <a:off x="980233" y="1041401"/>
            <a:ext cx="8915400" cy="5597590"/>
          </a:xfrm>
        </p:spPr>
        <p:txBody>
          <a:bodyPr>
            <a:noAutofit/>
          </a:bodyPr>
          <a:lstStyle/>
          <a:p>
            <a:pPr marL="447675" lvl="1" indent="-447675"/>
            <a:r>
              <a:rPr lang="en-IN" sz="3000" b="1" dirty="0" smtClean="0">
                <a:solidFill>
                  <a:srgbClr val="FFC000"/>
                </a:solidFill>
                <a:latin typeface="Palatino Linotype" panose="02040502050505030304" pitchFamily="18" charset="0"/>
              </a:rPr>
              <a:t>1) Introduction</a:t>
            </a:r>
          </a:p>
          <a:p>
            <a:pPr marL="447675" lvl="1" indent="-447675"/>
            <a:r>
              <a:rPr lang="en-IN" sz="3000" b="1" dirty="0" smtClean="0">
                <a:solidFill>
                  <a:srgbClr val="FFC000"/>
                </a:solidFill>
                <a:latin typeface="Palatino Linotype" panose="02040502050505030304" pitchFamily="18" charset="0"/>
              </a:rPr>
              <a:t>2) Dataset Description</a:t>
            </a:r>
          </a:p>
          <a:p>
            <a:pPr marL="447675" lvl="1" indent="-447675"/>
            <a:r>
              <a:rPr lang="en-IN" sz="3000" b="1" dirty="0" smtClean="0">
                <a:solidFill>
                  <a:srgbClr val="FFC000"/>
                </a:solidFill>
                <a:latin typeface="Palatino Linotype" panose="02040502050505030304" pitchFamily="18" charset="0"/>
              </a:rPr>
              <a:t>3) Preprocessing</a:t>
            </a:r>
          </a:p>
          <a:p>
            <a:pPr marL="447675" lvl="1" indent="-447675"/>
            <a:r>
              <a:rPr lang="en-IN" sz="3000" b="1" dirty="0" smtClean="0">
                <a:solidFill>
                  <a:srgbClr val="FFC000"/>
                </a:solidFill>
                <a:latin typeface="Palatino Linotype" panose="02040502050505030304" pitchFamily="18" charset="0"/>
              </a:rPr>
              <a:t>4) Data Visualization</a:t>
            </a:r>
          </a:p>
          <a:p>
            <a:pPr marL="447675" lvl="1" indent="-447675"/>
            <a:r>
              <a:rPr lang="en-IN" sz="3000" b="1" dirty="0" smtClean="0">
                <a:solidFill>
                  <a:srgbClr val="FFC000"/>
                </a:solidFill>
                <a:latin typeface="Palatino Linotype" panose="02040502050505030304" pitchFamily="18" charset="0"/>
              </a:rPr>
              <a:t>5) Methodology and Machine Learning Models</a:t>
            </a:r>
          </a:p>
          <a:p>
            <a:pPr marL="447675" lvl="1" indent="-447675"/>
            <a:r>
              <a:rPr lang="en-IN" sz="3000" b="1" dirty="0" smtClean="0">
                <a:solidFill>
                  <a:srgbClr val="FFC000"/>
                </a:solidFill>
                <a:latin typeface="Palatino Linotype" panose="02040502050505030304" pitchFamily="18" charset="0"/>
              </a:rPr>
              <a:t>6) ARIMA Results and Observations</a:t>
            </a:r>
          </a:p>
          <a:p>
            <a:pPr marL="447675" lvl="1" indent="-447675"/>
            <a:r>
              <a:rPr lang="en-IN" sz="3000" b="1" dirty="0" smtClean="0">
                <a:solidFill>
                  <a:srgbClr val="FFC000"/>
                </a:solidFill>
                <a:latin typeface="Palatino Linotype" panose="02040502050505030304" pitchFamily="18" charset="0"/>
              </a:rPr>
              <a:t>7) Facebook Prophet Results and Observations</a:t>
            </a:r>
          </a:p>
          <a:p>
            <a:pPr marL="447675" lvl="1" indent="-447675"/>
            <a:r>
              <a:rPr lang="en-IN" sz="3000" b="1" dirty="0" smtClean="0">
                <a:solidFill>
                  <a:srgbClr val="FFC000"/>
                </a:solidFill>
                <a:latin typeface="Palatino Linotype" panose="02040502050505030304" pitchFamily="18" charset="0"/>
              </a:rPr>
              <a:t>8) References</a:t>
            </a:r>
          </a:p>
          <a:p>
            <a:pPr marL="447675" lvl="1" indent="-447675"/>
            <a:r>
              <a:rPr lang="en-IN" sz="3000" b="1" dirty="0" smtClean="0">
                <a:solidFill>
                  <a:srgbClr val="FFC000"/>
                </a:solidFill>
                <a:latin typeface="Palatino Linotype" panose="02040502050505030304" pitchFamily="18" charset="0"/>
              </a:rPr>
              <a:t>9) Conclusion</a:t>
            </a:r>
          </a:p>
          <a:p>
            <a:pPr marL="447675" lvl="1" indent="-447675"/>
            <a:endParaRPr lang="en-IN" sz="3000" dirty="0" smtClean="0"/>
          </a:p>
          <a:p>
            <a:pPr marL="447675" lvl="1" indent="-447675"/>
            <a:endParaRPr lang="en-IN" sz="3000" dirty="0"/>
          </a:p>
        </p:txBody>
      </p:sp>
    </p:spTree>
    <p:extLst>
      <p:ext uri="{BB962C8B-B14F-4D97-AF65-F5344CB8AC3E}">
        <p14:creationId xmlns:p14="http://schemas.microsoft.com/office/powerpoint/2010/main" val="1733174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81358" y="301206"/>
            <a:ext cx="9631617" cy="5341606"/>
          </a:xfrm>
          <a:prstGeom prst="rect">
            <a:avLst/>
          </a:prstGeom>
        </p:spPr>
      </p:pic>
      <p:sp>
        <p:nvSpPr>
          <p:cNvPr id="6" name="TextBox 5"/>
          <p:cNvSpPr txBox="1"/>
          <p:nvPr/>
        </p:nvSpPr>
        <p:spPr>
          <a:xfrm>
            <a:off x="2890522" y="5642812"/>
            <a:ext cx="5213287" cy="1015663"/>
          </a:xfrm>
          <a:prstGeom prst="rect">
            <a:avLst/>
          </a:prstGeom>
          <a:noFill/>
        </p:spPr>
        <p:txBody>
          <a:bodyPr wrap="none" rtlCol="0">
            <a:spAutoFit/>
          </a:bodyPr>
          <a:lstStyle/>
          <a:p>
            <a:r>
              <a:rPr lang="en-IN" sz="6000" dirty="0" smtClean="0">
                <a:solidFill>
                  <a:srgbClr val="FFC000"/>
                </a:solidFill>
                <a:latin typeface="Palatino Linotype" panose="02040502050505030304" pitchFamily="18" charset="0"/>
              </a:rPr>
              <a:t>THANK YOU!</a:t>
            </a:r>
            <a:endParaRPr lang="en-IN" sz="6000"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2234250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5C66C0-A2F8-3150-FF52-C628C12D709F}"/>
              </a:ext>
            </a:extLst>
          </p:cNvPr>
          <p:cNvSpPr>
            <a:spLocks noGrp="1"/>
          </p:cNvSpPr>
          <p:nvPr>
            <p:ph type="title"/>
          </p:nvPr>
        </p:nvSpPr>
        <p:spPr/>
        <p:txBody>
          <a:bodyPr/>
          <a:lstStyle/>
          <a:p>
            <a:r>
              <a:rPr lang="en-IN" b="1" dirty="0" smtClean="0">
                <a:solidFill>
                  <a:srgbClr val="FFC000"/>
                </a:solidFill>
                <a:latin typeface="Palatino Linotype" panose="02040502050505030304" pitchFamily="18" charset="0"/>
              </a:rPr>
              <a:t>INTRODUCTION</a:t>
            </a:r>
            <a:endParaRPr lang="en-IN" b="1" dirty="0">
              <a:solidFill>
                <a:srgbClr val="FFC000"/>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xmlns="" id="{B2FB4FA0-D7DF-A2B4-8570-9FB23782F7DE}"/>
              </a:ext>
            </a:extLst>
          </p:cNvPr>
          <p:cNvSpPr>
            <a:spLocks noGrp="1"/>
          </p:cNvSpPr>
          <p:nvPr>
            <p:ph idx="1"/>
          </p:nvPr>
        </p:nvSpPr>
        <p:spPr>
          <a:xfrm>
            <a:off x="646108" y="1152983"/>
            <a:ext cx="10858501" cy="4492969"/>
          </a:xfrm>
        </p:spPr>
        <p:txBody>
          <a:bodyPr>
            <a:normAutofit/>
          </a:bodyPr>
          <a:lstStyle/>
          <a:p>
            <a:r>
              <a:rPr lang="en-US" sz="2400" b="1" dirty="0">
                <a:solidFill>
                  <a:srgbClr val="FFC000"/>
                </a:solidFill>
                <a:latin typeface="Palatino Linotype" panose="02040502050505030304" pitchFamily="18" charset="0"/>
              </a:rPr>
              <a:t>In this project, we are going to develop a model </a:t>
            </a:r>
            <a:r>
              <a:rPr lang="en-US" sz="2400" b="1" dirty="0" smtClean="0">
                <a:solidFill>
                  <a:srgbClr val="FFC000"/>
                </a:solidFill>
                <a:latin typeface="Palatino Linotype" panose="02040502050505030304" pitchFamily="18" charset="0"/>
              </a:rPr>
              <a:t>to predict the future Profit of a Superstore.</a:t>
            </a:r>
          </a:p>
          <a:p>
            <a:r>
              <a:rPr lang="en-US" sz="2400" b="1" dirty="0" smtClean="0">
                <a:solidFill>
                  <a:srgbClr val="FFC000"/>
                </a:solidFill>
                <a:latin typeface="Palatino Linotype" panose="02040502050505030304" pitchFamily="18" charset="0"/>
              </a:rPr>
              <a:t>This is a time </a:t>
            </a:r>
            <a:r>
              <a:rPr lang="en-US" sz="2800" b="1" dirty="0" smtClean="0">
                <a:solidFill>
                  <a:srgbClr val="FFC000"/>
                </a:solidFill>
                <a:latin typeface="Palatino Linotype" panose="02040502050505030304" pitchFamily="18" charset="0"/>
              </a:rPr>
              <a:t>series</a:t>
            </a:r>
            <a:r>
              <a:rPr lang="en-US" sz="2400" b="1" dirty="0" smtClean="0">
                <a:solidFill>
                  <a:srgbClr val="FFC000"/>
                </a:solidFill>
                <a:latin typeface="Palatino Linotype" panose="02040502050505030304" pitchFamily="18" charset="0"/>
              </a:rPr>
              <a:t> based prediction.</a:t>
            </a:r>
            <a:endParaRPr lang="en-US" sz="2400" b="1" dirty="0">
              <a:solidFill>
                <a:srgbClr val="FFC000"/>
              </a:solidFill>
              <a:latin typeface="Palatino Linotype" panose="02040502050505030304" pitchFamily="18" charset="0"/>
            </a:endParaRPr>
          </a:p>
          <a:p>
            <a:r>
              <a:rPr lang="en-IN" sz="2400" b="1" dirty="0" smtClean="0">
                <a:solidFill>
                  <a:srgbClr val="FFC000"/>
                </a:solidFill>
                <a:latin typeface="Palatino Linotype" panose="02040502050505030304" pitchFamily="18" charset="0"/>
              </a:rPr>
              <a:t>On the basis of historical data, forecasting has been done for a period of 1 month and 3 months.</a:t>
            </a:r>
          </a:p>
          <a:p>
            <a:r>
              <a:rPr lang="en-IN" sz="2400" b="1" dirty="0" smtClean="0">
                <a:solidFill>
                  <a:srgbClr val="FFC000"/>
                </a:solidFill>
                <a:latin typeface="Palatino Linotype" panose="02040502050505030304" pitchFamily="18" charset="0"/>
              </a:rPr>
              <a:t>Profit prediction is important for any business to get an insight for setting goals, selecting target customers and plan investment in marketing, advertisements etc.</a:t>
            </a:r>
          </a:p>
          <a:p>
            <a:endParaRPr lang="en-IN" dirty="0" smtClean="0"/>
          </a:p>
          <a:p>
            <a:endParaRPr lang="en-IN" dirty="0"/>
          </a:p>
        </p:txBody>
      </p:sp>
      <p:pic>
        <p:nvPicPr>
          <p:cNvPr id="4" name="Picture 3"/>
          <p:cNvPicPr>
            <a:picLocks noChangeAspect="1"/>
          </p:cNvPicPr>
          <p:nvPr/>
        </p:nvPicPr>
        <p:blipFill>
          <a:blip r:embed="rId2"/>
          <a:stretch>
            <a:fillRect/>
          </a:stretch>
        </p:blipFill>
        <p:spPr>
          <a:xfrm>
            <a:off x="879470" y="4276725"/>
            <a:ext cx="10391775" cy="2009775"/>
          </a:xfrm>
          <a:prstGeom prst="rect">
            <a:avLst/>
          </a:prstGeom>
        </p:spPr>
      </p:pic>
      <p:sp>
        <p:nvSpPr>
          <p:cNvPr id="5" name="TextBox 4"/>
          <p:cNvSpPr txBox="1"/>
          <p:nvPr/>
        </p:nvSpPr>
        <p:spPr>
          <a:xfrm>
            <a:off x="5474073" y="6286500"/>
            <a:ext cx="1599733" cy="461665"/>
          </a:xfrm>
          <a:prstGeom prst="rect">
            <a:avLst/>
          </a:prstGeom>
          <a:noFill/>
        </p:spPr>
        <p:txBody>
          <a:bodyPr wrap="none" rtlCol="0">
            <a:spAutoFit/>
          </a:bodyPr>
          <a:lstStyle/>
          <a:p>
            <a:r>
              <a:rPr lang="en-IN" sz="2400" b="1" dirty="0" smtClean="0">
                <a:solidFill>
                  <a:srgbClr val="FFC000"/>
                </a:solidFill>
                <a:latin typeface="Palatino Linotype" panose="02040502050505030304" pitchFamily="18" charset="0"/>
              </a:rPr>
              <a:t>Workflow</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3778713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F962C4-24AD-362C-8B3E-2F25CF276976}"/>
              </a:ext>
            </a:extLst>
          </p:cNvPr>
          <p:cNvSpPr>
            <a:spLocks noGrp="1"/>
          </p:cNvSpPr>
          <p:nvPr>
            <p:ph type="title"/>
          </p:nvPr>
        </p:nvSpPr>
        <p:spPr>
          <a:xfrm>
            <a:off x="646111" y="262218"/>
            <a:ext cx="9404723" cy="1400530"/>
          </a:xfrm>
        </p:spPr>
        <p:txBody>
          <a:bodyPr/>
          <a:lstStyle/>
          <a:p>
            <a:r>
              <a:rPr lang="en-IN" b="1" dirty="0" smtClean="0">
                <a:solidFill>
                  <a:srgbClr val="FFC000"/>
                </a:solidFill>
                <a:latin typeface="Palatino Linotype" panose="02040502050505030304" pitchFamily="18" charset="0"/>
              </a:rPr>
              <a:t>DATASET</a:t>
            </a:r>
            <a:endParaRPr lang="en-IN" b="1" dirty="0">
              <a:solidFill>
                <a:srgbClr val="FFC000"/>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xmlns="" id="{88AFE0F0-9A5D-C264-48FE-14B5144D3475}"/>
              </a:ext>
            </a:extLst>
          </p:cNvPr>
          <p:cNvSpPr>
            <a:spLocks noGrp="1"/>
          </p:cNvSpPr>
          <p:nvPr>
            <p:ph idx="1"/>
          </p:nvPr>
        </p:nvSpPr>
        <p:spPr>
          <a:xfrm>
            <a:off x="481011" y="962483"/>
            <a:ext cx="10768012" cy="5486400"/>
          </a:xfrm>
        </p:spPr>
        <p:txBody>
          <a:bodyPr>
            <a:noAutofit/>
          </a:bodyPr>
          <a:lstStyle/>
          <a:p>
            <a:pPr lvl="0" fontAlgn="base"/>
            <a:r>
              <a:rPr lang="en-IN" sz="2400" b="1" dirty="0" smtClean="0">
                <a:solidFill>
                  <a:srgbClr val="FFC000"/>
                </a:solidFill>
                <a:latin typeface="Palatino Linotype" panose="02040502050505030304" pitchFamily="18" charset="0"/>
              </a:rPr>
              <a:t>The dataset has been taken from ‘Kaggle’ </a:t>
            </a:r>
            <a:r>
              <a:rPr lang="en-US" sz="2400" b="1" u="sng" dirty="0">
                <a:solidFill>
                  <a:srgbClr val="FFC000"/>
                </a:solidFill>
                <a:latin typeface="Palatino Linotype" panose="02040502050505030304" pitchFamily="18" charset="0"/>
                <a:hlinkClick r:id="rId2"/>
              </a:rPr>
              <a:t>https://</a:t>
            </a:r>
            <a:r>
              <a:rPr lang="en-US" sz="2400" b="1" u="sng" dirty="0" smtClean="0">
                <a:solidFill>
                  <a:srgbClr val="FFC000"/>
                </a:solidFill>
                <a:latin typeface="Palatino Linotype" panose="02040502050505030304" pitchFamily="18" charset="0"/>
                <a:hlinkClick r:id="rId2"/>
              </a:rPr>
              <a:t>www.kaggle.com/datasets/apoorvaappz/global-super-store-dataset</a:t>
            </a:r>
          </a:p>
          <a:p>
            <a:pPr fontAlgn="base"/>
            <a:r>
              <a:rPr lang="en-IN" sz="2400" b="1" dirty="0">
                <a:solidFill>
                  <a:srgbClr val="FFC000"/>
                </a:solidFill>
                <a:latin typeface="Palatino Linotype" panose="02040502050505030304" pitchFamily="18" charset="0"/>
              </a:rPr>
              <a:t>The dataset is named ‘Global </a:t>
            </a:r>
            <a:r>
              <a:rPr lang="en-IN" sz="2400" b="1" dirty="0" smtClean="0">
                <a:solidFill>
                  <a:srgbClr val="FFC000"/>
                </a:solidFill>
                <a:latin typeface="Palatino Linotype" panose="02040502050505030304" pitchFamily="18" charset="0"/>
              </a:rPr>
              <a:t>Superstore_2011_to_2014’.</a:t>
            </a:r>
          </a:p>
          <a:p>
            <a:pPr fontAlgn="base"/>
            <a:r>
              <a:rPr lang="en-IN" sz="2400" b="1" dirty="0" smtClean="0">
                <a:solidFill>
                  <a:srgbClr val="FFC000"/>
                </a:solidFill>
                <a:latin typeface="Palatino Linotype" panose="02040502050505030304" pitchFamily="18" charset="0"/>
              </a:rPr>
              <a:t>The target column is ‘Profit’ and is dependent on the feature ‘Order Date’</a:t>
            </a:r>
          </a:p>
          <a:p>
            <a:pPr algn="l" fontAlgn="base"/>
            <a:r>
              <a:rPr lang="en-US" sz="2400" b="1" i="0" dirty="0" smtClean="0">
                <a:solidFill>
                  <a:srgbClr val="FFC000"/>
                </a:solidFill>
                <a:effectLst/>
                <a:latin typeface="Palatino Linotype" panose="02040502050505030304" pitchFamily="18" charset="0"/>
              </a:rPr>
              <a:t>Products have been divided under three main categories: ‘Office Supplies’, ‘Technology’ and ‘Furniture’.</a:t>
            </a:r>
          </a:p>
          <a:p>
            <a:pPr algn="l" fontAlgn="base"/>
            <a:r>
              <a:rPr lang="en-US" sz="2400" b="1" dirty="0" smtClean="0">
                <a:solidFill>
                  <a:srgbClr val="FFC000"/>
                </a:solidFill>
                <a:latin typeface="Palatino Linotype" panose="02040502050505030304" pitchFamily="18" charset="0"/>
              </a:rPr>
              <a:t>Product Categories had more subcategories: Accessories, Appliances, Art, Binders, Bookcases, Chairs, Copiers, Envelopes, Fasteners, Furnishings, Labels, Machines, Paper, Phones, Storage, Supplies and Tables.</a:t>
            </a:r>
            <a:endParaRPr lang="en-US" sz="2400" b="1" i="0" dirty="0" smtClean="0">
              <a:solidFill>
                <a:srgbClr val="FFC000"/>
              </a:solidFill>
              <a:effectLst/>
              <a:latin typeface="Palatino Linotype" panose="02040502050505030304" pitchFamily="18" charset="0"/>
            </a:endParaRPr>
          </a:p>
          <a:p>
            <a:pPr algn="l" fontAlgn="base"/>
            <a:r>
              <a:rPr lang="en-US" sz="2400" b="1" dirty="0" smtClean="0">
                <a:solidFill>
                  <a:srgbClr val="FFC000"/>
                </a:solidFill>
                <a:latin typeface="Palatino Linotype" panose="02040502050505030304" pitchFamily="18" charset="0"/>
              </a:rPr>
              <a:t>Order Dates range from year 2011 to year 2014. This is considered as the historical data for prediction.</a:t>
            </a:r>
          </a:p>
        </p:txBody>
      </p:sp>
    </p:spTree>
    <p:extLst>
      <p:ext uri="{BB962C8B-B14F-4D97-AF65-F5344CB8AC3E}">
        <p14:creationId xmlns:p14="http://schemas.microsoft.com/office/powerpoint/2010/main" val="3422219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86A1A-3251-B7E6-CFF4-E00E79C0B49B}"/>
              </a:ext>
            </a:extLst>
          </p:cNvPr>
          <p:cNvSpPr>
            <a:spLocks noGrp="1"/>
          </p:cNvSpPr>
          <p:nvPr>
            <p:ph type="title"/>
          </p:nvPr>
        </p:nvSpPr>
        <p:spPr>
          <a:xfrm>
            <a:off x="658811" y="325718"/>
            <a:ext cx="9404723" cy="829982"/>
          </a:xfrm>
        </p:spPr>
        <p:txBody>
          <a:bodyPr/>
          <a:lstStyle/>
          <a:p>
            <a:r>
              <a:rPr lang="en-IN" b="1" dirty="0" smtClean="0">
                <a:solidFill>
                  <a:srgbClr val="FFC000"/>
                </a:solidFill>
                <a:latin typeface="Palatino Linotype" panose="02040502050505030304" pitchFamily="18" charset="0"/>
              </a:rPr>
              <a:t>PRE PROCESSING</a:t>
            </a:r>
            <a:endParaRPr lang="en-IN" b="1" dirty="0">
              <a:solidFill>
                <a:srgbClr val="FFC000"/>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xmlns="" id="{30089CEA-F754-FA33-2EEC-115F30C63864}"/>
              </a:ext>
            </a:extLst>
          </p:cNvPr>
          <p:cNvSpPr>
            <a:spLocks noGrp="1"/>
          </p:cNvSpPr>
          <p:nvPr>
            <p:ph idx="1"/>
          </p:nvPr>
        </p:nvSpPr>
        <p:spPr>
          <a:xfrm>
            <a:off x="506410" y="1016000"/>
            <a:ext cx="10529889" cy="5257800"/>
          </a:xfrm>
        </p:spPr>
        <p:txBody>
          <a:bodyPr>
            <a:noAutofit/>
          </a:bodyPr>
          <a:lstStyle/>
          <a:p>
            <a:pPr>
              <a:lnSpc>
                <a:spcPct val="150000"/>
              </a:lnSpc>
            </a:pPr>
            <a:r>
              <a:rPr lang="en-IN" sz="2800" b="1" dirty="0" smtClean="0">
                <a:solidFill>
                  <a:srgbClr val="FFC000"/>
                </a:solidFill>
                <a:latin typeface="Palatino Linotype" panose="02040502050505030304" pitchFamily="18" charset="0"/>
              </a:rPr>
              <a:t>Use of Google Colab Notebook</a:t>
            </a:r>
          </a:p>
          <a:p>
            <a:pPr>
              <a:lnSpc>
                <a:spcPct val="150000"/>
              </a:lnSpc>
            </a:pPr>
            <a:r>
              <a:rPr lang="en-IN" sz="2800" b="1" dirty="0" smtClean="0">
                <a:solidFill>
                  <a:srgbClr val="FFC000"/>
                </a:solidFill>
                <a:latin typeface="Palatino Linotype" panose="02040502050505030304" pitchFamily="18" charset="0"/>
              </a:rPr>
              <a:t>Use of Pandas Library</a:t>
            </a:r>
          </a:p>
          <a:p>
            <a:pPr>
              <a:lnSpc>
                <a:spcPct val="150000"/>
              </a:lnSpc>
            </a:pPr>
            <a:r>
              <a:rPr lang="en-IN" sz="2800" b="1" dirty="0" smtClean="0">
                <a:solidFill>
                  <a:srgbClr val="FFC000"/>
                </a:solidFill>
                <a:latin typeface="Palatino Linotype" panose="02040502050505030304" pitchFamily="18" charset="0"/>
              </a:rPr>
              <a:t>Dataset was cleaned to eliminate </a:t>
            </a:r>
            <a:r>
              <a:rPr lang="en-IN" sz="2800" b="1" dirty="0">
                <a:solidFill>
                  <a:srgbClr val="FFC000"/>
                </a:solidFill>
                <a:latin typeface="Palatino Linotype" panose="02040502050505030304" pitchFamily="18" charset="0"/>
              </a:rPr>
              <a:t>null, </a:t>
            </a:r>
            <a:r>
              <a:rPr lang="en-IN" sz="2800" b="1" dirty="0" smtClean="0">
                <a:solidFill>
                  <a:srgbClr val="FFC000"/>
                </a:solidFill>
                <a:latin typeface="Palatino Linotype" panose="02040502050505030304" pitchFamily="18" charset="0"/>
              </a:rPr>
              <a:t>missing and duplicate </a:t>
            </a:r>
            <a:r>
              <a:rPr lang="en-IN" sz="2800" b="1" dirty="0">
                <a:solidFill>
                  <a:srgbClr val="FFC000"/>
                </a:solidFill>
                <a:latin typeface="Palatino Linotype" panose="02040502050505030304" pitchFamily="18" charset="0"/>
              </a:rPr>
              <a:t>values</a:t>
            </a:r>
            <a:r>
              <a:rPr lang="en-IN" sz="2800" b="1" dirty="0" smtClean="0">
                <a:solidFill>
                  <a:srgbClr val="FFC000"/>
                </a:solidFill>
                <a:latin typeface="Palatino Linotype" panose="02040502050505030304" pitchFamily="18" charset="0"/>
              </a:rPr>
              <a:t>.</a:t>
            </a:r>
          </a:p>
          <a:p>
            <a:pPr>
              <a:lnSpc>
                <a:spcPct val="150000"/>
              </a:lnSpc>
            </a:pPr>
            <a:r>
              <a:rPr lang="en-IN" sz="2800" b="1" dirty="0" smtClean="0">
                <a:solidFill>
                  <a:srgbClr val="FFC000"/>
                </a:solidFill>
                <a:latin typeface="Palatino Linotype" panose="02040502050505030304" pitchFamily="18" charset="0"/>
              </a:rPr>
              <a:t>The columns irrelevant to the models were removed.</a:t>
            </a:r>
            <a:endParaRPr lang="en-IN" sz="2800" b="1" dirty="0">
              <a:solidFill>
                <a:srgbClr val="FFC000"/>
              </a:solidFill>
              <a:latin typeface="Palatino Linotype" panose="02040502050505030304" pitchFamily="18" charset="0"/>
            </a:endParaRPr>
          </a:p>
          <a:p>
            <a:pPr>
              <a:lnSpc>
                <a:spcPct val="150000"/>
              </a:lnSpc>
            </a:pPr>
            <a:r>
              <a:rPr lang="en-IN" sz="2800" b="1" dirty="0" smtClean="0">
                <a:solidFill>
                  <a:srgbClr val="FFC000"/>
                </a:solidFill>
                <a:latin typeface="Palatino Linotype" panose="02040502050505030304" pitchFamily="18" charset="0"/>
              </a:rPr>
              <a:t>Multiple rows with same dates but with different Product IDs/Products were consolidated into single unique rows.</a:t>
            </a:r>
          </a:p>
        </p:txBody>
      </p:sp>
    </p:spTree>
    <p:extLst>
      <p:ext uri="{BB962C8B-B14F-4D97-AF65-F5344CB8AC3E}">
        <p14:creationId xmlns:p14="http://schemas.microsoft.com/office/powerpoint/2010/main" val="3776580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7282"/>
          </a:xfrm>
        </p:spPr>
        <p:txBody>
          <a:bodyPr/>
          <a:lstStyle/>
          <a:p>
            <a:r>
              <a:rPr lang="en-IN" b="1" dirty="0" smtClean="0">
                <a:solidFill>
                  <a:srgbClr val="FFC000"/>
                </a:solidFill>
                <a:latin typeface="Palatino Linotype" panose="02040502050505030304" pitchFamily="18" charset="0"/>
              </a:rPr>
              <a:t>DATA BEFORE PEPROCESSING</a:t>
            </a:r>
            <a:endParaRPr lang="en-IN" b="1" dirty="0">
              <a:solidFill>
                <a:srgbClr val="FFC000"/>
              </a:solidFill>
              <a:latin typeface="Palatino Linotype" panose="02040502050505030304" pitchFamily="18" charset="0"/>
            </a:endParaRPr>
          </a:p>
        </p:txBody>
      </p:sp>
      <p:pic>
        <p:nvPicPr>
          <p:cNvPr id="5" name="Picture 4"/>
          <p:cNvPicPr>
            <a:picLocks noChangeAspect="1"/>
          </p:cNvPicPr>
          <p:nvPr/>
        </p:nvPicPr>
        <p:blipFill>
          <a:blip r:embed="rId2"/>
          <a:stretch>
            <a:fillRect/>
          </a:stretch>
        </p:blipFill>
        <p:spPr>
          <a:xfrm>
            <a:off x="88900" y="1270000"/>
            <a:ext cx="12014200" cy="4648200"/>
          </a:xfrm>
          <a:prstGeom prst="rect">
            <a:avLst/>
          </a:prstGeom>
        </p:spPr>
      </p:pic>
      <p:sp>
        <p:nvSpPr>
          <p:cNvPr id="13" name="Rounded Rectangle 12"/>
          <p:cNvSpPr/>
          <p:nvPr/>
        </p:nvSpPr>
        <p:spPr>
          <a:xfrm>
            <a:off x="2082800" y="2941918"/>
            <a:ext cx="6845300" cy="60325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2082800" y="3634068"/>
            <a:ext cx="6845300" cy="62192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2082800" y="4264771"/>
            <a:ext cx="6845300" cy="68822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2082800" y="5041900"/>
            <a:ext cx="6845300" cy="562722"/>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88900" y="6056032"/>
            <a:ext cx="11925300" cy="461665"/>
          </a:xfrm>
          <a:prstGeom prst="rect">
            <a:avLst/>
          </a:prstGeom>
          <a:noFill/>
        </p:spPr>
        <p:txBody>
          <a:bodyPr wrap="square" rtlCol="0">
            <a:spAutoFit/>
          </a:bodyPr>
          <a:lstStyle/>
          <a:p>
            <a:r>
              <a:rPr lang="en-IN" sz="2400" b="1" dirty="0" smtClean="0">
                <a:solidFill>
                  <a:srgbClr val="FFC000"/>
                </a:solidFill>
                <a:latin typeface="Palatino Linotype" panose="02040502050505030304" pitchFamily="18" charset="0"/>
              </a:rPr>
              <a:t>Multiple rows such that many products under different categories sold on same date</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184709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8DDC1D-4683-3E04-E61C-526909B694C1}"/>
              </a:ext>
            </a:extLst>
          </p:cNvPr>
          <p:cNvSpPr>
            <a:spLocks noGrp="1"/>
          </p:cNvSpPr>
          <p:nvPr>
            <p:ph type="title"/>
          </p:nvPr>
        </p:nvSpPr>
        <p:spPr>
          <a:xfrm>
            <a:off x="481011" y="186018"/>
            <a:ext cx="9404723" cy="855382"/>
          </a:xfrm>
        </p:spPr>
        <p:txBody>
          <a:bodyPr/>
          <a:lstStyle/>
          <a:p>
            <a:r>
              <a:rPr lang="en-IN" b="1" dirty="0" smtClean="0">
                <a:solidFill>
                  <a:srgbClr val="FFC000"/>
                </a:solidFill>
                <a:latin typeface="Palatino Linotype" panose="02040502050505030304" pitchFamily="18" charset="0"/>
              </a:rPr>
              <a:t>DATASET AFTER PREPROCESSING</a:t>
            </a:r>
            <a:endParaRPr lang="en-IN" b="1" dirty="0">
              <a:solidFill>
                <a:srgbClr val="FFC000"/>
              </a:solidFill>
              <a:latin typeface="Palatino Linotype" panose="02040502050505030304" pitchFamily="18" charset="0"/>
            </a:endParaRPr>
          </a:p>
        </p:txBody>
      </p:sp>
      <p:pic>
        <p:nvPicPr>
          <p:cNvPr id="5" name="Picture 4"/>
          <p:cNvPicPr>
            <a:picLocks noChangeAspect="1"/>
          </p:cNvPicPr>
          <p:nvPr/>
        </p:nvPicPr>
        <p:blipFill rotWithShape="1">
          <a:blip r:embed="rId2"/>
          <a:srcRect b="5240"/>
          <a:stretch/>
        </p:blipFill>
        <p:spPr>
          <a:xfrm>
            <a:off x="574675" y="901700"/>
            <a:ext cx="4134828" cy="5511800"/>
          </a:xfrm>
          <a:prstGeom prst="rect">
            <a:avLst/>
          </a:prstGeom>
        </p:spPr>
      </p:pic>
      <p:sp>
        <p:nvSpPr>
          <p:cNvPr id="8" name="TextBox 7"/>
          <p:cNvSpPr txBox="1"/>
          <p:nvPr/>
        </p:nvSpPr>
        <p:spPr>
          <a:xfrm>
            <a:off x="5183372" y="911295"/>
            <a:ext cx="6121400" cy="6001643"/>
          </a:xfrm>
          <a:prstGeom prst="rect">
            <a:avLst/>
          </a:prstGeom>
          <a:noFill/>
        </p:spPr>
        <p:txBody>
          <a:bodyPr wrap="square" rtlCol="0">
            <a:spAutoFit/>
          </a:bodyPr>
          <a:lstStyle/>
          <a:p>
            <a:pPr marL="285750" indent="-285750">
              <a:buFont typeface="Wingdings" panose="05000000000000000000" pitchFamily="2" charset="2"/>
              <a:buChar char="§"/>
            </a:pPr>
            <a:r>
              <a:rPr lang="en-IN" sz="2400" b="1" dirty="0" smtClean="0">
                <a:solidFill>
                  <a:srgbClr val="FFC000"/>
                </a:solidFill>
                <a:latin typeface="Palatino Linotype" panose="02040502050505030304" pitchFamily="18" charset="0"/>
              </a:rPr>
              <a:t>Mean Profit calculated for ,</a:t>
            </a:r>
          </a:p>
          <a:p>
            <a:pPr marL="285750" indent="-285750">
              <a:buFont typeface="Wingdings" panose="05000000000000000000" pitchFamily="2" charset="2"/>
              <a:buChar char="§"/>
            </a:pPr>
            <a:endParaRPr lang="en-IN" sz="2400" b="1" dirty="0" smtClean="0">
              <a:solidFill>
                <a:srgbClr val="FFC000"/>
              </a:solidFill>
              <a:latin typeface="Palatino Linotype" panose="02040502050505030304" pitchFamily="18" charset="0"/>
            </a:endParaRPr>
          </a:p>
          <a:p>
            <a:pPr marL="285750" indent="-285750">
              <a:buFont typeface="Wingdings" panose="05000000000000000000" pitchFamily="2" charset="2"/>
              <a:buChar char="ü"/>
            </a:pPr>
            <a:r>
              <a:rPr lang="en-IN" sz="2400" b="1" dirty="0" smtClean="0">
                <a:solidFill>
                  <a:srgbClr val="FFC000"/>
                </a:solidFill>
                <a:latin typeface="Palatino Linotype" panose="02040502050505030304" pitchFamily="18" charset="0"/>
              </a:rPr>
              <a:t>each unique Order Date for all products sold </a:t>
            </a:r>
          </a:p>
          <a:p>
            <a:pPr marL="285750" indent="-285750">
              <a:buFont typeface="Wingdings" panose="05000000000000000000" pitchFamily="2" charset="2"/>
              <a:buChar char="ü"/>
            </a:pPr>
            <a:endParaRPr lang="en-IN" sz="2400" b="1" dirty="0" smtClean="0">
              <a:solidFill>
                <a:srgbClr val="FFC000"/>
              </a:solidFill>
              <a:latin typeface="Palatino Linotype" panose="02040502050505030304" pitchFamily="18" charset="0"/>
            </a:endParaRPr>
          </a:p>
          <a:p>
            <a:pPr marL="285750" indent="-285750">
              <a:buFont typeface="Wingdings" panose="05000000000000000000" pitchFamily="2" charset="2"/>
              <a:buChar char="ü"/>
            </a:pPr>
            <a:r>
              <a:rPr lang="en-IN" sz="2400" b="1" dirty="0" smtClean="0">
                <a:solidFill>
                  <a:srgbClr val="FFC000"/>
                </a:solidFill>
                <a:latin typeface="Palatino Linotype" panose="02040502050505030304" pitchFamily="18" charset="0"/>
              </a:rPr>
              <a:t>under three different main categories.</a:t>
            </a:r>
          </a:p>
          <a:p>
            <a:pPr marL="285750" indent="-285750">
              <a:buFont typeface="Wingdings" panose="05000000000000000000" pitchFamily="2" charset="2"/>
              <a:buChar char="ü"/>
            </a:pPr>
            <a:endParaRPr lang="en-IN" sz="2400" b="1" dirty="0" smtClean="0">
              <a:solidFill>
                <a:srgbClr val="FFC000"/>
              </a:solidFill>
              <a:latin typeface="Palatino Linotype" panose="02040502050505030304" pitchFamily="18" charset="0"/>
            </a:endParaRPr>
          </a:p>
          <a:p>
            <a:pPr marL="285750" indent="-285750">
              <a:buFont typeface="Wingdings" panose="05000000000000000000" pitchFamily="2" charset="2"/>
              <a:buChar char="ü"/>
            </a:pPr>
            <a:endParaRPr lang="en-IN" sz="2400" b="1" dirty="0" smtClean="0">
              <a:solidFill>
                <a:srgbClr val="FFC000"/>
              </a:solidFill>
              <a:latin typeface="Palatino Linotype" panose="02040502050505030304" pitchFamily="18" charset="0"/>
            </a:endParaRPr>
          </a:p>
          <a:p>
            <a:pPr marL="285750" indent="-285750">
              <a:buFont typeface="Wingdings" panose="05000000000000000000" pitchFamily="2" charset="2"/>
              <a:buChar char="§"/>
            </a:pPr>
            <a:r>
              <a:rPr lang="en-IN" sz="2400" b="1" dirty="0" smtClean="0">
                <a:solidFill>
                  <a:srgbClr val="FFC000"/>
                </a:solidFill>
                <a:latin typeface="Palatino Linotype" panose="02040502050505030304" pitchFamily="18" charset="0"/>
              </a:rPr>
              <a:t>Two main columns selected for Prediction: Order Date and Profit(target column)</a:t>
            </a:r>
          </a:p>
          <a:p>
            <a:pPr marL="285750" indent="-285750">
              <a:buFont typeface="Wingdings" panose="05000000000000000000" pitchFamily="2" charset="2"/>
              <a:buChar char="§"/>
            </a:pPr>
            <a:endParaRPr lang="en-IN" sz="2400" b="1" dirty="0" smtClean="0">
              <a:solidFill>
                <a:srgbClr val="FFC000"/>
              </a:solidFill>
              <a:latin typeface="Palatino Linotype" panose="02040502050505030304" pitchFamily="18" charset="0"/>
            </a:endParaRPr>
          </a:p>
          <a:p>
            <a:pPr marL="285750" indent="-285750">
              <a:buFont typeface="Wingdings" panose="05000000000000000000" pitchFamily="2" charset="2"/>
              <a:buChar char="§"/>
            </a:pPr>
            <a:endParaRPr lang="en-IN" sz="2400" b="1" dirty="0">
              <a:solidFill>
                <a:srgbClr val="FFC000"/>
              </a:solidFill>
              <a:latin typeface="Palatino Linotype" panose="02040502050505030304" pitchFamily="18" charset="0"/>
            </a:endParaRPr>
          </a:p>
          <a:p>
            <a:pPr marL="285750" indent="-285750">
              <a:buFont typeface="Wingdings" panose="05000000000000000000" pitchFamily="2" charset="2"/>
              <a:buChar char="§"/>
            </a:pPr>
            <a:r>
              <a:rPr lang="en-IN" sz="2400" b="1" dirty="0" smtClean="0">
                <a:solidFill>
                  <a:srgbClr val="FFC000"/>
                </a:solidFill>
                <a:latin typeface="Palatino Linotype" panose="02040502050505030304" pitchFamily="18" charset="0"/>
              </a:rPr>
              <a:t>Order Date column renamed as ‘Daily_Profit’</a:t>
            </a:r>
          </a:p>
          <a:p>
            <a:pPr marL="285750" indent="-285750">
              <a:buFont typeface="Wingdings" panose="05000000000000000000" pitchFamily="2" charset="2"/>
              <a:buChar char="§"/>
            </a:pP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762925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774" y="392560"/>
            <a:ext cx="9404723" cy="868082"/>
          </a:xfrm>
        </p:spPr>
        <p:txBody>
          <a:bodyPr/>
          <a:lstStyle/>
          <a:p>
            <a:pPr algn="ctr"/>
            <a:r>
              <a:rPr lang="en-IN" b="1" dirty="0" smtClean="0">
                <a:solidFill>
                  <a:srgbClr val="FFC000"/>
                </a:solidFill>
                <a:latin typeface="Palatino Linotype" panose="02040502050505030304" pitchFamily="18" charset="0"/>
              </a:rPr>
              <a:t>DATA VISUALIZATION</a:t>
            </a:r>
            <a:endParaRPr lang="en-IN" b="1" dirty="0">
              <a:solidFill>
                <a:srgbClr val="FFC000"/>
              </a:solidFill>
              <a:latin typeface="Palatino Linotype" panose="02040502050505030304" pitchFamily="18" charset="0"/>
            </a:endParaRPr>
          </a:p>
        </p:txBody>
      </p:sp>
      <p:pic>
        <p:nvPicPr>
          <p:cNvPr id="4" name="Picture 3"/>
          <p:cNvPicPr>
            <a:picLocks noChangeAspect="1"/>
          </p:cNvPicPr>
          <p:nvPr/>
        </p:nvPicPr>
        <p:blipFill>
          <a:blip r:embed="rId2"/>
          <a:stretch>
            <a:fillRect/>
          </a:stretch>
        </p:blipFill>
        <p:spPr>
          <a:xfrm>
            <a:off x="2551108" y="1130968"/>
            <a:ext cx="6100053" cy="4680544"/>
          </a:xfrm>
          <a:prstGeom prst="rect">
            <a:avLst/>
          </a:prstGeom>
        </p:spPr>
      </p:pic>
      <p:sp>
        <p:nvSpPr>
          <p:cNvPr id="5" name="TextBox 4"/>
          <p:cNvSpPr txBox="1"/>
          <p:nvPr/>
        </p:nvSpPr>
        <p:spPr>
          <a:xfrm>
            <a:off x="2266118" y="5919537"/>
            <a:ext cx="5289846" cy="461665"/>
          </a:xfrm>
          <a:prstGeom prst="rect">
            <a:avLst/>
          </a:prstGeom>
          <a:noFill/>
        </p:spPr>
        <p:txBody>
          <a:bodyPr wrap="none" rtlCol="0">
            <a:spAutoFit/>
          </a:bodyPr>
          <a:lstStyle/>
          <a:p>
            <a:r>
              <a:rPr lang="en-IN" sz="2400" b="1" dirty="0" smtClean="0">
                <a:solidFill>
                  <a:srgbClr val="FFC000"/>
                </a:solidFill>
                <a:latin typeface="Palatino Linotype" panose="02040502050505030304" pitchFamily="18" charset="0"/>
              </a:rPr>
              <a:t>SUBCATEGORY WISE PRODUCTS</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3588629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4354" y="1167448"/>
            <a:ext cx="5330207" cy="4557713"/>
          </a:xfrm>
          <a:prstGeom prst="rect">
            <a:avLst/>
          </a:prstGeom>
        </p:spPr>
      </p:pic>
      <p:pic>
        <p:nvPicPr>
          <p:cNvPr id="5" name="Picture 4"/>
          <p:cNvPicPr>
            <a:picLocks noChangeAspect="1"/>
          </p:cNvPicPr>
          <p:nvPr/>
        </p:nvPicPr>
        <p:blipFill>
          <a:blip r:embed="rId3"/>
          <a:stretch>
            <a:fillRect/>
          </a:stretch>
        </p:blipFill>
        <p:spPr>
          <a:xfrm>
            <a:off x="6303960" y="1167447"/>
            <a:ext cx="5486109" cy="4557713"/>
          </a:xfrm>
          <a:prstGeom prst="rect">
            <a:avLst/>
          </a:prstGeom>
        </p:spPr>
      </p:pic>
      <p:sp>
        <p:nvSpPr>
          <p:cNvPr id="8" name="Title 1"/>
          <p:cNvSpPr txBox="1">
            <a:spLocks/>
          </p:cNvSpPr>
          <p:nvPr/>
        </p:nvSpPr>
        <p:spPr>
          <a:xfrm>
            <a:off x="664353" y="5725160"/>
            <a:ext cx="5330207" cy="133798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b="1" dirty="0" smtClean="0">
                <a:solidFill>
                  <a:srgbClr val="FFC000"/>
                </a:solidFill>
                <a:latin typeface="Palatino Linotype" panose="02040502050505030304" pitchFamily="18" charset="0"/>
              </a:rPr>
              <a:t>TOTAL PROFIT AND SALES PER SUBCATEGORY</a:t>
            </a:r>
            <a:endParaRPr lang="en-IN" sz="2400" b="1" dirty="0">
              <a:solidFill>
                <a:srgbClr val="FFC000"/>
              </a:solidFill>
              <a:latin typeface="Palatino Linotype" panose="02040502050505030304" pitchFamily="18" charset="0"/>
            </a:endParaRPr>
          </a:p>
        </p:txBody>
      </p:sp>
      <p:sp>
        <p:nvSpPr>
          <p:cNvPr id="9" name="Title 1"/>
          <p:cNvSpPr txBox="1">
            <a:spLocks/>
          </p:cNvSpPr>
          <p:nvPr/>
        </p:nvSpPr>
        <p:spPr>
          <a:xfrm>
            <a:off x="6709419" y="5840412"/>
            <a:ext cx="4675189" cy="55373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b="1" dirty="0" smtClean="0">
                <a:solidFill>
                  <a:srgbClr val="FFC000"/>
                </a:solidFill>
                <a:latin typeface="Palatino Linotype" panose="02040502050505030304" pitchFamily="18" charset="0"/>
              </a:rPr>
              <a:t>TOTAL PROFIT PER YEAR</a:t>
            </a:r>
            <a:endParaRPr lang="en-IN" sz="2400" b="1" dirty="0">
              <a:solidFill>
                <a:srgbClr val="FFC000"/>
              </a:solidFill>
              <a:latin typeface="Palatino Linotype" panose="02040502050505030304" pitchFamily="18" charset="0"/>
            </a:endParaRPr>
          </a:p>
        </p:txBody>
      </p:sp>
    </p:spTree>
    <p:extLst>
      <p:ext uri="{BB962C8B-B14F-4D97-AF65-F5344CB8AC3E}">
        <p14:creationId xmlns:p14="http://schemas.microsoft.com/office/powerpoint/2010/main" val="20300858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3769</TotalTime>
  <Words>717</Words>
  <Application>Microsoft Office PowerPoint</Application>
  <PresentationFormat>Custom</PresentationFormat>
  <Paragraphs>121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                                               GLOBAL SUPERSTORE        PROFIT PREDICTION            </vt:lpstr>
      <vt:lpstr>CONTENTS</vt:lpstr>
      <vt:lpstr>INTRODUCTION</vt:lpstr>
      <vt:lpstr>DATASET</vt:lpstr>
      <vt:lpstr>PRE PROCESSING</vt:lpstr>
      <vt:lpstr>DATA BEFORE PEPROCESSING</vt:lpstr>
      <vt:lpstr>DATASET AFTER PREPROCESSING</vt:lpstr>
      <vt:lpstr>DATA VISUALIZATION</vt:lpstr>
      <vt:lpstr>PowerPoint Presentation</vt:lpstr>
      <vt:lpstr>PowerPoint Presentation</vt:lpstr>
      <vt:lpstr>METHODOLOGY AND MACHINE LEARNING MODELS</vt:lpstr>
      <vt:lpstr>ARIMA</vt:lpstr>
      <vt:lpstr>PowerPoint Presentation</vt:lpstr>
      <vt:lpstr>PowerPoint Presentation</vt:lpstr>
      <vt:lpstr>FACEBOOK PROPHET </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System            &amp; Earthquake Prediction System</dc:title>
  <dc:creator>Ronak Rathore</dc:creator>
  <cp:lastModifiedBy>lenovo</cp:lastModifiedBy>
  <cp:revision>97</cp:revision>
  <dcterms:created xsi:type="dcterms:W3CDTF">2022-09-12T03:10:56Z</dcterms:created>
  <dcterms:modified xsi:type="dcterms:W3CDTF">2022-09-27T16:09:11Z</dcterms:modified>
</cp:coreProperties>
</file>