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82" r:id="rId3"/>
    <p:sldId id="338" r:id="rId4"/>
    <p:sldId id="283" r:id="rId5"/>
    <p:sldId id="324" r:id="rId6"/>
    <p:sldId id="304" r:id="rId7"/>
    <p:sldId id="305" r:id="rId8"/>
    <p:sldId id="326" r:id="rId9"/>
    <p:sldId id="269" r:id="rId10"/>
    <p:sldId id="351" r:id="rId11"/>
    <p:sldId id="352" r:id="rId12"/>
    <p:sldId id="341" r:id="rId13"/>
    <p:sldId id="355" r:id="rId14"/>
    <p:sldId id="359" r:id="rId15"/>
    <p:sldId id="336" r:id="rId16"/>
    <p:sldId id="353" r:id="rId17"/>
    <p:sldId id="328" r:id="rId18"/>
    <p:sldId id="307" r:id="rId19"/>
    <p:sldId id="308" r:id="rId20"/>
    <p:sldId id="309" r:id="rId21"/>
    <p:sldId id="310" r:id="rId22"/>
    <p:sldId id="311" r:id="rId23"/>
    <p:sldId id="274" r:id="rId24"/>
    <p:sldId id="276" r:id="rId25"/>
    <p:sldId id="277" r:id="rId26"/>
    <p:sldId id="279" r:id="rId27"/>
    <p:sldId id="357" r:id="rId28"/>
    <p:sldId id="343" r:id="rId29"/>
    <p:sldId id="354" r:id="rId30"/>
    <p:sldId id="344" r:id="rId31"/>
    <p:sldId id="346" r:id="rId32"/>
    <p:sldId id="347" r:id="rId33"/>
    <p:sldId id="348" r:id="rId34"/>
    <p:sldId id="350" r:id="rId35"/>
    <p:sldId id="358" r:id="rId36"/>
    <p:sldId id="356" r:id="rId37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accent1"/>
      </a:buClr>
      <a:buFont typeface="Times" charset="0"/>
      <a:defRPr sz="32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20000"/>
      </a:spcBef>
      <a:spcAft>
        <a:spcPct val="0"/>
      </a:spcAft>
      <a:buClr>
        <a:schemeClr val="accent1"/>
      </a:buClr>
      <a:buFont typeface="Times" charset="0"/>
      <a:defRPr sz="32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20000"/>
      </a:spcBef>
      <a:spcAft>
        <a:spcPct val="0"/>
      </a:spcAft>
      <a:buClr>
        <a:schemeClr val="accent1"/>
      </a:buClr>
      <a:buFont typeface="Times" charset="0"/>
      <a:defRPr sz="32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20000"/>
      </a:spcBef>
      <a:spcAft>
        <a:spcPct val="0"/>
      </a:spcAft>
      <a:buClr>
        <a:schemeClr val="accent1"/>
      </a:buClr>
      <a:buFont typeface="Times" charset="0"/>
      <a:defRPr sz="32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20000"/>
      </a:spcBef>
      <a:spcAft>
        <a:spcPct val="0"/>
      </a:spcAft>
      <a:buClr>
        <a:schemeClr val="accent1"/>
      </a:buClr>
      <a:buFont typeface="Times" charset="0"/>
      <a:defRPr sz="32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32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32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32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32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660033"/>
    <a:srgbClr val="FF9900"/>
    <a:srgbClr val="3333FF"/>
    <a:srgbClr val="CC00CC"/>
    <a:srgbClr val="0099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9"/>
    <p:restoredTop sz="94586"/>
  </p:normalViewPr>
  <p:slideViewPr>
    <p:cSldViewPr>
      <p:cViewPr varScale="1">
        <p:scale>
          <a:sx n="163" d="100"/>
          <a:sy n="163" d="100"/>
        </p:scale>
        <p:origin x="192" y="9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>
                <a:latin typeface="Bradley Hand ITC TT-Bold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Bradley Hand ITC TT-Bold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>
                <a:latin typeface="Bradley Hand ITC TT-Bold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Bradley Hand ITC TT-Bold" charset="0"/>
              </a:defRPr>
            </a:lvl1pPr>
          </a:lstStyle>
          <a:p>
            <a:pPr>
              <a:defRPr/>
            </a:pPr>
            <a:fld id="{314C16EA-D9C9-2A4D-82CE-51384A4F3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21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15984DCB-0F8F-4146-8051-104CF3B7DD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08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AC19AD7-823F-BB4A-9DE9-F69477D79AB0}" type="slidenum">
              <a:rPr lang="en-US" sz="1200">
                <a:latin typeface="Times New Roman" charset="0"/>
              </a:rPr>
              <a:pPr eaLnBrk="1" hangingPunct="1"/>
              <a:t>1</a:t>
            </a:fld>
            <a:endParaRPr lang="en-US" sz="1200">
              <a:latin typeface="Times New Roman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D2DC0D2-947B-E24C-8C72-636703929E78}" type="slidenum">
              <a:rPr lang="en-US" sz="1200">
                <a:latin typeface="Times New Roman" charset="0"/>
              </a:rPr>
              <a:pPr eaLnBrk="1" hangingPunct="1"/>
              <a:t>18</a:t>
            </a:fld>
            <a:endParaRPr lang="en-US" sz="120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9C79BBD-13A7-D740-9B80-4C57CB7F0F80}" type="slidenum">
              <a:rPr lang="en-US" sz="1200">
                <a:latin typeface="Times New Roman" charset="0"/>
              </a:rPr>
              <a:pPr eaLnBrk="1" hangingPunct="1"/>
              <a:t>19</a:t>
            </a:fld>
            <a:endParaRPr lang="en-US" sz="120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B39D8F8-0EA6-0F47-9556-018FC44519EB}" type="slidenum">
              <a:rPr lang="en-US" sz="1200">
                <a:latin typeface="Times New Roman" charset="0"/>
              </a:rPr>
              <a:pPr eaLnBrk="1" hangingPunct="1"/>
              <a:t>20</a:t>
            </a:fld>
            <a:endParaRPr lang="en-US" sz="120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0DB0490-2617-1E40-82F9-9448338DC136}" type="slidenum">
              <a:rPr lang="en-US" sz="1200">
                <a:latin typeface="Times New Roman" charset="0"/>
              </a:rPr>
              <a:pPr eaLnBrk="1" hangingPunct="1"/>
              <a:t>21</a:t>
            </a:fld>
            <a:endParaRPr lang="en-US" sz="120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35D7655-24F6-9E49-97AA-A432F1E04267}" type="slidenum">
              <a:rPr lang="en-US" sz="1200">
                <a:latin typeface="Times New Roman" charset="0"/>
              </a:rPr>
              <a:pPr eaLnBrk="1" hangingPunct="1"/>
              <a:t>22</a:t>
            </a:fld>
            <a:endParaRPr lang="en-US" sz="1200">
              <a:latin typeface="Times New Roman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1645123-A204-8B46-9D93-7695565C7A09}" type="slidenum">
              <a:rPr lang="en-US" sz="1200">
                <a:latin typeface="Times New Roman" charset="0"/>
              </a:rPr>
              <a:pPr eaLnBrk="1" hangingPunct="1"/>
              <a:t>23</a:t>
            </a:fld>
            <a:endParaRPr lang="en-US" sz="1200">
              <a:latin typeface="Times New Roman" charset="0"/>
            </a:endParaRPr>
          </a:p>
        </p:txBody>
      </p:sp>
      <p:sp>
        <p:nvSpPr>
          <p:cNvPr id="983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1548E79-8029-D346-A9CB-E4071325E0AA}" type="slidenum">
              <a:rPr lang="en-US" sz="1200">
                <a:latin typeface="Times New Roman" charset="0"/>
              </a:rPr>
              <a:pPr eaLnBrk="1" hangingPunct="1"/>
              <a:t>24</a:t>
            </a:fld>
            <a:endParaRPr lang="en-US" sz="1200">
              <a:latin typeface="Times New Roman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6154A91-B1F8-7C44-962E-5F431DB486B5}" type="slidenum">
              <a:rPr lang="en-US" sz="1200">
                <a:latin typeface="Times New Roman" charset="0"/>
              </a:rPr>
              <a:pPr eaLnBrk="1" hangingPunct="1"/>
              <a:t>25</a:t>
            </a:fld>
            <a:endParaRPr lang="en-US" sz="120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96A800C-C872-1149-84FD-18C8373C34DA}" type="slidenum">
              <a:rPr lang="en-US" sz="1200">
                <a:latin typeface="Times New Roman" charset="0"/>
              </a:rPr>
              <a:pPr eaLnBrk="1" hangingPunct="1"/>
              <a:t>26</a:t>
            </a:fld>
            <a:endParaRPr lang="en-US" sz="1200">
              <a:latin typeface="Times New Roman" charset="0"/>
            </a:endParaRPr>
          </a:p>
        </p:txBody>
      </p:sp>
      <p:sp>
        <p:nvSpPr>
          <p:cNvPr id="1085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38C5AD7-6BE7-FE44-A131-263867A1EE68}" type="slidenum">
              <a:rPr lang="en-US" sz="1200">
                <a:latin typeface="Times New Roman" charset="0"/>
              </a:rPr>
              <a:pPr eaLnBrk="1" hangingPunct="1"/>
              <a:t>28</a:t>
            </a:fld>
            <a:endParaRPr lang="en-US" sz="1200">
              <a:latin typeface="Times New Roman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9FCF65F-5026-C746-BD3B-DCDEEAF91B00}" type="slidenum">
              <a:rPr lang="en-US" sz="1200">
                <a:latin typeface="Times New Roman" charset="0"/>
              </a:rPr>
              <a:pPr eaLnBrk="1" hangingPunct="1"/>
              <a:t>2</a:t>
            </a:fld>
            <a:endParaRPr lang="en-US" sz="1200">
              <a:latin typeface="Times New Roman" charset="0"/>
            </a:endParaRPr>
          </a:p>
        </p:txBody>
      </p:sp>
      <p:sp>
        <p:nvSpPr>
          <p:cNvPr id="19458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122B191-A7B1-E64D-94DC-973B18384CF0}" type="slidenum">
              <a:rPr lang="en-US" sz="1200">
                <a:latin typeface="Times New Roman" charset="0"/>
              </a:rPr>
              <a:pPr eaLnBrk="1" hangingPunct="1"/>
              <a:t>30</a:t>
            </a:fld>
            <a:endParaRPr lang="en-US" sz="1200">
              <a:latin typeface="Times New Roman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AC95940-191B-F742-A407-D3599F8DA923}" type="slidenum">
              <a:rPr lang="en-US" sz="1200">
                <a:latin typeface="Times New Roman" charset="0"/>
              </a:rPr>
              <a:pPr eaLnBrk="1" hangingPunct="1"/>
              <a:t>31</a:t>
            </a:fld>
            <a:endParaRPr lang="en-US" sz="1200">
              <a:latin typeface="Times New Roman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C1ECA3C-0B80-B944-8EAD-D1D8ADE5E76E}" type="slidenum">
              <a:rPr lang="en-US" sz="1200">
                <a:latin typeface="Times New Roman" charset="0"/>
              </a:rPr>
              <a:pPr eaLnBrk="1" hangingPunct="1"/>
              <a:t>32</a:t>
            </a:fld>
            <a:endParaRPr lang="en-US" sz="1200">
              <a:latin typeface="Times New Roman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6C07432-D2A7-C14D-ABCB-8ED0500C8B55}" type="slidenum">
              <a:rPr lang="en-US" sz="1200">
                <a:latin typeface="Times New Roman" charset="0"/>
              </a:rPr>
              <a:pPr eaLnBrk="1" hangingPunct="1"/>
              <a:t>33</a:t>
            </a:fld>
            <a:endParaRPr lang="en-US" sz="1200">
              <a:latin typeface="Times New Roman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1B902BB-7E73-6649-A64C-56EA30CC172A}" type="slidenum">
              <a:rPr lang="en-US" sz="1200">
                <a:latin typeface="Times New Roman" charset="0"/>
              </a:rPr>
              <a:pPr eaLnBrk="1" hangingPunct="1"/>
              <a:t>34</a:t>
            </a:fld>
            <a:endParaRPr lang="en-US" sz="1200">
              <a:latin typeface="Times New Roman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EB4B57D-932C-0647-B10D-F3B80D65D52D}" type="slidenum">
              <a:rPr lang="en-US" sz="1200">
                <a:latin typeface="Times New Roman" charset="0"/>
              </a:rPr>
              <a:pPr eaLnBrk="1" hangingPunct="1"/>
              <a:t>4</a:t>
            </a:fld>
            <a:endParaRPr lang="en-US" sz="1200">
              <a:latin typeface="Times New Roman" charset="0"/>
            </a:endParaRPr>
          </a:p>
        </p:txBody>
      </p:sp>
      <p:sp>
        <p:nvSpPr>
          <p:cNvPr id="22530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Collectively, this means that copious data is available to be used in the development of NLP systems.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0D6B637-CB78-924D-8171-37B13775EF83}" type="slidenum">
              <a:rPr lang="en-US" sz="1200">
                <a:latin typeface="Times New Roman" charset="0"/>
              </a:rPr>
              <a:pPr eaLnBrk="1" hangingPunct="1"/>
              <a:t>5</a:t>
            </a:fld>
            <a:endParaRPr lang="en-US" sz="1200">
              <a:latin typeface="Times New Roman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D0C15FF-F060-1B40-87EB-8C9301F9638F}" type="slidenum">
              <a:rPr lang="en-US" sz="1200">
                <a:latin typeface="Times New Roman" charset="0"/>
              </a:rPr>
              <a:pPr eaLnBrk="1" hangingPunct="1"/>
              <a:t>6</a:t>
            </a:fld>
            <a:endParaRPr lang="en-US" sz="120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1D7565D-9330-904D-904C-084534FC9B2F}" type="slidenum">
              <a:rPr lang="en-US" sz="1200">
                <a:latin typeface="Times New Roman" charset="0"/>
              </a:rPr>
              <a:pPr eaLnBrk="1" hangingPunct="1"/>
              <a:t>7</a:t>
            </a:fld>
            <a:endParaRPr lang="en-US" sz="1200"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9A5EFF7-DB65-C648-84F1-680E0AF0FA47}" type="slidenum">
              <a:rPr lang="en-US" sz="1200">
                <a:latin typeface="Times New Roman" charset="0"/>
              </a:rPr>
              <a:pPr eaLnBrk="1" hangingPunct="1"/>
              <a:t>8</a:t>
            </a:fld>
            <a:endParaRPr lang="en-US" sz="1200">
              <a:latin typeface="Times New Roman" charset="0"/>
            </a:endParaRPr>
          </a:p>
        </p:txBody>
      </p:sp>
      <p:sp>
        <p:nvSpPr>
          <p:cNvPr id="245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851FFB6-3CD5-C942-9A71-868560C2BAB6}" type="slidenum">
              <a:rPr lang="en-US" sz="1200">
                <a:latin typeface="Times New Roman" charset="0"/>
              </a:rPr>
              <a:pPr eaLnBrk="1" hangingPunct="1"/>
              <a:t>9</a:t>
            </a:fld>
            <a:endParaRPr lang="en-US" sz="120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2B613A5-B95A-FC49-B517-0F10EA330046}" type="slidenum">
              <a:rPr lang="en-US" sz="1200">
                <a:latin typeface="Times New Roman" charset="0"/>
              </a:rPr>
              <a:pPr eaLnBrk="1" hangingPunct="1"/>
              <a:t>17</a:t>
            </a:fld>
            <a:endParaRPr lang="en-US" sz="1200">
              <a:latin typeface="Times New Roman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2602706"/>
            <a:ext cx="9139238" cy="55960"/>
          </a:xfrm>
          <a:prstGeom prst="rect">
            <a:avLst/>
          </a:prstGeom>
          <a:solidFill>
            <a:srgbClr val="777777">
              <a:alpha val="3098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383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1314450"/>
            <a:ext cx="7772400" cy="11025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6384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86100"/>
            <a:ext cx="6400800" cy="131445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549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3EF28-A284-3F4E-AAAC-8C2D5005D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8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0"/>
            <a:ext cx="2228850" cy="4857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534150" cy="4857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ABBF8-6216-B544-BCFD-8ACAAE88E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03860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7800F-E47A-184A-B0F3-F556DB74AB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6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7A162FD-F21F-8846-9548-CCD9D585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E022D-4E0C-DC4A-B875-EA87B02A51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9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3C43A-FAEB-3E4E-A9D9-DA46AC9D44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7BF55-8213-C049-B0DE-95D9829B3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3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4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7C809-D269-8542-9035-1FFD8C36CA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7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36E52-5DA2-C441-8AED-DC5F86762E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2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4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EBBEA-18DF-4042-879F-A111581E0E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9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9C69C-791F-364D-99EE-F3F99A0787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BA58F-0474-BB4C-A885-F8D4548897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9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9"/>
          <p:cNvSpPr>
            <a:spLocks noChangeArrowheads="1"/>
          </p:cNvSpPr>
          <p:nvPr userDrawn="1"/>
        </p:nvSpPr>
        <p:spPr bwMode="auto">
          <a:xfrm>
            <a:off x="1" y="0"/>
            <a:ext cx="9140825" cy="857250"/>
          </a:xfrm>
          <a:prstGeom prst="rect">
            <a:avLst/>
          </a:pr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46" name="AutoShape 2"/>
          <p:cNvSpPr>
            <a:spLocks noChangeArrowheads="1"/>
          </p:cNvSpPr>
          <p:nvPr/>
        </p:nvSpPr>
        <p:spPr bwMode="auto">
          <a:xfrm>
            <a:off x="0" y="1428750"/>
            <a:ext cx="381000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n-US" sz="2400">
              <a:latin typeface="Times" charset="0"/>
              <a:ea typeface="+mn-ea"/>
              <a:cs typeface="+mn-cs"/>
            </a:endParaRPr>
          </a:p>
        </p:txBody>
      </p:sp>
      <p:sp>
        <p:nvSpPr>
          <p:cNvPr id="185347" name="AutoShape 3"/>
          <p:cNvSpPr>
            <a:spLocks noChangeArrowheads="1"/>
          </p:cNvSpPr>
          <p:nvPr/>
        </p:nvSpPr>
        <p:spPr bwMode="auto">
          <a:xfrm flipH="1">
            <a:off x="8686801" y="1428750"/>
            <a:ext cx="454025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n-US" sz="2400">
              <a:latin typeface="Times" charset="0"/>
              <a:ea typeface="+mn-ea"/>
              <a:cs typeface="+mn-cs"/>
            </a:endParaRP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4914900"/>
            <a:ext cx="1219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4914900"/>
            <a:ext cx="746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sz="1400"/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49149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FontTx/>
              <a:buNone/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fld id="{FDCE022D-4E0C-DC4A-B875-EA87B02A5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8915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14400"/>
            <a:ext cx="82296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0">
          <a:solidFill>
            <a:srgbClr val="660033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33"/>
          </a:solidFill>
          <a:latin typeface="Verdana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33"/>
          </a:solidFill>
          <a:latin typeface="Verdana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33"/>
          </a:solidFill>
          <a:latin typeface="Verdana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33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660033"/>
          </a:solidFill>
          <a:latin typeface="Verdan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660033"/>
          </a:solidFill>
          <a:latin typeface="Verdan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660033"/>
          </a:solidFill>
          <a:latin typeface="Verdan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660033"/>
          </a:solidFill>
          <a:latin typeface="Verdan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w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0" dirty="0">
                <a:latin typeface="Verdana" charset="0"/>
              </a:rPr>
              <a:t>Natural Language Processing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Jim Martin -- CSCI 5832</a:t>
            </a:r>
          </a:p>
          <a:p>
            <a:pPr eaLnBrk="1" hangingPunct="1"/>
            <a:r>
              <a:rPr lang="en-US" dirty="0">
                <a:latin typeface="Tahoma" charset="0"/>
              </a:rPr>
              <a:t>Lecture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this involves the extraction of limited kinds of semantic information from texts</a:t>
            </a:r>
          </a:p>
          <a:p>
            <a:pPr lvl="1"/>
            <a:r>
              <a:rPr lang="en-US" dirty="0"/>
              <a:t>Entity detection and normalization</a:t>
            </a:r>
          </a:p>
          <a:p>
            <a:pPr lvl="1"/>
            <a:r>
              <a:rPr lang="en-US" dirty="0"/>
              <a:t>Relation extraction</a:t>
            </a:r>
          </a:p>
          <a:p>
            <a:pPr lvl="1"/>
            <a:r>
              <a:rPr lang="en-US" dirty="0"/>
              <a:t>Sentiment information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4914900"/>
            <a:ext cx="457200" cy="228600"/>
          </a:xfrm>
        </p:spPr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39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https://natural-language-understanding-</a:t>
            </a:r>
            <a:r>
              <a:rPr lang="en-US" sz="2000" dirty="0" err="1"/>
              <a:t>demo.ng.bluemix.net</a:t>
            </a:r>
            <a:r>
              <a:rPr lang="en-US" sz="2000" dirty="0"/>
              <a:t>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4914900"/>
            <a:ext cx="457200" cy="228600"/>
          </a:xfrm>
        </p:spPr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32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Dialog Agents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Combine speech recognition and synthesis to accomplish some task</a:t>
            </a:r>
          </a:p>
          <a:p>
            <a:pPr lvl="1"/>
            <a:r>
              <a:rPr lang="en-US" sz="2400" dirty="0"/>
              <a:t>Question answering</a:t>
            </a:r>
          </a:p>
          <a:p>
            <a:pPr lvl="2"/>
            <a:r>
              <a:rPr lang="en-US" sz="2000" dirty="0"/>
              <a:t>From the web and from structured information sources (freebase, </a:t>
            </a:r>
            <a:r>
              <a:rPr lang="en-US" sz="2000" dirty="0" err="1"/>
              <a:t>dbpedia</a:t>
            </a:r>
            <a:r>
              <a:rPr lang="en-US" sz="2000" dirty="0"/>
              <a:t>, </a:t>
            </a:r>
            <a:r>
              <a:rPr lang="en-US" sz="2000" dirty="0" err="1"/>
              <a:t>yago</a:t>
            </a:r>
            <a:r>
              <a:rPr lang="en-US" sz="2000" dirty="0"/>
              <a:t>, etc.)</a:t>
            </a:r>
          </a:p>
          <a:p>
            <a:pPr lvl="1"/>
            <a:r>
              <a:rPr lang="en-US" sz="2400" dirty="0"/>
              <a:t>Simple agent-like abilities</a:t>
            </a:r>
          </a:p>
          <a:p>
            <a:pPr lvl="2"/>
            <a:r>
              <a:rPr lang="en-US" sz="2000" dirty="0"/>
              <a:t>Create/edit calendar entries</a:t>
            </a:r>
          </a:p>
          <a:p>
            <a:pPr lvl="2"/>
            <a:r>
              <a:rPr lang="en-US" sz="2000" dirty="0"/>
              <a:t>Make reservations</a:t>
            </a:r>
          </a:p>
          <a:p>
            <a:pPr lvl="2"/>
            <a:r>
              <a:rPr lang="en-US" sz="2000" dirty="0"/>
              <a:t>Buy stuff</a:t>
            </a:r>
          </a:p>
          <a:p>
            <a:pPr lvl="2"/>
            <a:r>
              <a:rPr lang="en-US" sz="2000" dirty="0"/>
              <a:t>Reminders</a:t>
            </a:r>
          </a:p>
          <a:p>
            <a:pPr marL="85725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4914900"/>
            <a:ext cx="457200" cy="228600"/>
          </a:xfrm>
        </p:spPr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8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 Agents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Chatbots</a:t>
            </a:r>
            <a:endParaRPr lang="en-US" dirty="0"/>
          </a:p>
          <a:p>
            <a:pPr lvl="1"/>
            <a:r>
              <a:rPr lang="en-US" dirty="0"/>
              <a:t>Engage in a conversation with a person for no particular purpose.</a:t>
            </a:r>
          </a:p>
          <a:p>
            <a:pPr lvl="1"/>
            <a:r>
              <a:rPr lang="en-US" dirty="0"/>
              <a:t>Maintain the interest/engagement of the user</a:t>
            </a:r>
          </a:p>
          <a:p>
            <a:pPr lvl="1"/>
            <a:r>
              <a:rPr lang="en-US" dirty="0"/>
              <a:t>Maintain some level of coherent dialog</a:t>
            </a:r>
          </a:p>
          <a:p>
            <a:pPr lvl="1"/>
            <a:r>
              <a:rPr lang="en-US" dirty="0"/>
              <a:t>Be entertaining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4914900"/>
            <a:ext cx="457200" cy="228600"/>
          </a:xfrm>
        </p:spPr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8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4779-F73C-404D-A46A-40106290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B408E-8905-1444-ACBF-800D28124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/bd1mEm2Fy08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DB885-8225-1141-8D5A-3134500F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E022D-4E0C-DC4A-B875-EA87B02A518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64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Machine Translation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4914900"/>
            <a:ext cx="457200" cy="228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FF5BC96-81E2-B242-8215-011275D12331}" type="slidenum">
              <a:rPr lang="en-US" sz="1400">
                <a:solidFill>
                  <a:schemeClr val="tx2"/>
                </a:solidFill>
                <a:latin typeface="Arial" charset="0"/>
              </a:rPr>
              <a:pPr/>
              <a:t>15</a:t>
            </a:fld>
            <a:endParaRPr 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" y="1257300"/>
            <a:ext cx="8839200" cy="31454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defRPr/>
            </a:pPr>
            <a:r>
              <a:rPr lang="en-US" dirty="0"/>
              <a:t>Fully automatic translation of texts between languages is one of the oldest non-numerical applications in Computer Science.</a:t>
            </a:r>
          </a:p>
          <a:p>
            <a:pPr algn="l">
              <a:defRPr/>
            </a:pPr>
            <a:r>
              <a:rPr lang="en-US" dirty="0"/>
              <a:t>In the past 15 years, or so, MT has gone from a niche academic curiosity to a robust commercial industry.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Demo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4914900"/>
            <a:ext cx="457200" cy="228600"/>
          </a:xfrm>
        </p:spPr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E00602-9FAD-124D-91E8-40EE55305319}"/>
              </a:ext>
            </a:extLst>
          </p:cNvPr>
          <p:cNvSpPr/>
          <p:nvPr/>
        </p:nvSpPr>
        <p:spPr>
          <a:xfrm>
            <a:off x="1295400" y="2033141"/>
            <a:ext cx="601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translate.google.com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76550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4914900"/>
            <a:ext cx="457200" cy="228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64C5E97-C8E8-E04D-A848-187CCAFE59A1}" type="slidenum">
              <a:rPr lang="en-US" sz="1400">
                <a:solidFill>
                  <a:schemeClr val="tx2"/>
                </a:solidFill>
                <a:latin typeface="Arial" charset="0"/>
              </a:rPr>
              <a:pPr/>
              <a:t>17</a:t>
            </a:fld>
            <a:endParaRPr 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How?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3943350"/>
          </a:xfrm>
          <a:ln>
            <a:noFill/>
          </a:ln>
        </p:spPr>
        <p:txBody>
          <a:bodyPr/>
          <a:lstStyle/>
          <a:p>
            <a:pPr indent="0" eaLnBrk="1" hangingPunct="1">
              <a:buFont typeface="Times" charset="0"/>
              <a:buNone/>
            </a:pPr>
            <a:r>
              <a:rPr lang="en-US" dirty="0">
                <a:latin typeface="Tahoma" charset="0"/>
              </a:rPr>
              <a:t>All of these applications operate by exploiting regularities underlying human languages.</a:t>
            </a:r>
          </a:p>
          <a:p>
            <a:pPr indent="0" eaLnBrk="1" hangingPunct="1">
              <a:buFont typeface="Times" charset="0"/>
              <a:buNone/>
            </a:pPr>
            <a:r>
              <a:rPr lang="en-US" dirty="0">
                <a:latin typeface="Tahoma" charset="0"/>
              </a:rPr>
              <a:t>Sometimes in complex ways, sometimes in pretty trivial ways.</a:t>
            </a:r>
          </a:p>
          <a:p>
            <a:pPr indent="0" eaLnBrk="1" hangingPunct="1">
              <a:buFont typeface="Times" charset="0"/>
              <a:buNone/>
            </a:pPr>
            <a:endParaRPr lang="en-US" dirty="0">
              <a:latin typeface="Tahoma" charset="0"/>
            </a:endParaRPr>
          </a:p>
          <a:p>
            <a:pPr indent="0" eaLnBrk="1" hangingPunct="1">
              <a:buFont typeface="Times" charset="0"/>
              <a:buNone/>
            </a:pPr>
            <a:endParaRPr lang="en-US" dirty="0">
              <a:latin typeface="Tahoma" charset="0"/>
            </a:endParaRPr>
          </a:p>
          <a:p>
            <a:pPr indent="0" eaLnBrk="1" hangingPunct="1">
              <a:buFont typeface="Times" charset="0"/>
              <a:buNone/>
            </a:pPr>
            <a:endParaRPr lang="en-US" dirty="0">
              <a:latin typeface="Tahoma" charset="0"/>
            </a:endParaRPr>
          </a:p>
        </p:txBody>
      </p:sp>
      <p:sp>
        <p:nvSpPr>
          <p:cNvPr id="40966" name="AutoShape 4"/>
          <p:cNvSpPr>
            <a:spLocks noChangeArrowheads="1"/>
          </p:cNvSpPr>
          <p:nvPr/>
        </p:nvSpPr>
        <p:spPr bwMode="auto">
          <a:xfrm>
            <a:off x="990600" y="3314700"/>
            <a:ext cx="2057400" cy="10287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AutoShape 5"/>
          <p:cNvSpPr>
            <a:spLocks noChangeArrowheads="1"/>
          </p:cNvSpPr>
          <p:nvPr/>
        </p:nvSpPr>
        <p:spPr bwMode="auto">
          <a:xfrm>
            <a:off x="914400" y="3200400"/>
            <a:ext cx="2057400" cy="10858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AutoShape 7"/>
          <p:cNvSpPr>
            <a:spLocks noChangeArrowheads="1"/>
          </p:cNvSpPr>
          <p:nvPr/>
        </p:nvSpPr>
        <p:spPr bwMode="auto">
          <a:xfrm>
            <a:off x="6248400" y="4019550"/>
            <a:ext cx="1447800" cy="7429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accent1">
                <a:shade val="95000"/>
                <a:satMod val="105000"/>
              </a:schemeClr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2200" dirty="0"/>
              <a:t>Practical</a:t>
            </a:r>
          </a:p>
          <a:p>
            <a:r>
              <a:rPr lang="en-US" sz="2200" dirty="0"/>
              <a:t>applications</a:t>
            </a:r>
            <a:endParaRPr lang="en-US" dirty="0"/>
          </a:p>
        </p:txBody>
      </p:sp>
      <p:sp>
        <p:nvSpPr>
          <p:cNvPr id="40970" name="AutoShape 8"/>
          <p:cNvSpPr>
            <a:spLocks noChangeArrowheads="1"/>
          </p:cNvSpPr>
          <p:nvPr/>
        </p:nvSpPr>
        <p:spPr bwMode="auto">
          <a:xfrm>
            <a:off x="3505200" y="4019550"/>
            <a:ext cx="1447800" cy="74295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2200" dirty="0"/>
              <a:t>Formal</a:t>
            </a:r>
          </a:p>
          <a:p>
            <a:r>
              <a:rPr lang="en-US" sz="2200" dirty="0"/>
              <a:t>models</a:t>
            </a:r>
            <a:endParaRPr lang="en-US" dirty="0"/>
          </a:p>
        </p:txBody>
      </p:sp>
      <p:sp>
        <p:nvSpPr>
          <p:cNvPr id="40971" name="AutoShape 9"/>
          <p:cNvSpPr>
            <a:spLocks noChangeArrowheads="1"/>
          </p:cNvSpPr>
          <p:nvPr/>
        </p:nvSpPr>
        <p:spPr bwMode="auto">
          <a:xfrm>
            <a:off x="2362200" y="4324350"/>
            <a:ext cx="1066800" cy="114300"/>
          </a:xfrm>
          <a:prstGeom prst="rightArrow">
            <a:avLst>
              <a:gd name="adj1" fmla="val 50000"/>
              <a:gd name="adj2" fmla="val 175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AutoShape 10"/>
          <p:cNvSpPr>
            <a:spLocks noChangeArrowheads="1"/>
          </p:cNvSpPr>
          <p:nvPr/>
        </p:nvSpPr>
        <p:spPr bwMode="auto">
          <a:xfrm>
            <a:off x="5105400" y="4324350"/>
            <a:ext cx="1066800" cy="114300"/>
          </a:xfrm>
          <a:prstGeom prst="rightArrow">
            <a:avLst>
              <a:gd name="adj1" fmla="val 50000"/>
              <a:gd name="adj2" fmla="val 175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8">
            <a:extLst>
              <a:ext uri="{FF2B5EF4-FFF2-40B4-BE49-F238E27FC236}">
                <a16:creationId xmlns:a16="http://schemas.microsoft.com/office/drawing/2014/main" id="{F2B1C980-037C-094C-9F63-4FF58300A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019550"/>
            <a:ext cx="1447800" cy="74295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2000" dirty="0"/>
              <a:t>Facts about </a:t>
            </a:r>
          </a:p>
          <a:p>
            <a:r>
              <a:rPr lang="en-US" sz="2000" dirty="0"/>
              <a:t>language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4914900"/>
            <a:ext cx="457200" cy="228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E6BC551-7448-2243-9E81-7152522C3622}" type="slidenum">
              <a:rPr lang="en-US" sz="1400">
                <a:solidFill>
                  <a:schemeClr val="tx2"/>
                </a:solidFill>
                <a:latin typeface="Arial" charset="0"/>
              </a:rPr>
              <a:pPr/>
              <a:t>18</a:t>
            </a:fld>
            <a:endParaRPr 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Ambiguity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Ambiguity is a fundamental problem in computational linguistics</a:t>
            </a:r>
          </a:p>
          <a:p>
            <a:pPr eaLnBrk="1" hangingPunct="1"/>
            <a:r>
              <a:rPr lang="en-US" dirty="0">
                <a:latin typeface="Tahoma" charset="0"/>
              </a:rPr>
              <a:t>Hence, resolving, or managing, ambiguity will be a recurrent theme</a:t>
            </a:r>
          </a:p>
          <a:p>
            <a:pPr eaLnBrk="1" hangingPunct="1"/>
            <a:r>
              <a:rPr lang="en-US" dirty="0">
                <a:latin typeface="Tahoma" charset="0"/>
              </a:rPr>
              <a:t>Recent headline</a:t>
            </a:r>
          </a:p>
          <a:p>
            <a:pPr lvl="1" eaLnBrk="1" hangingPunct="1"/>
            <a:r>
              <a:rPr lang="en-US" sz="2400" i="1" dirty="0">
                <a:solidFill>
                  <a:srgbClr val="FF0000"/>
                </a:solidFill>
                <a:latin typeface="Tahoma" charset="0"/>
              </a:rPr>
              <a:t>“Amazon slashes prices of staples at Whole Foods.”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4914900"/>
            <a:ext cx="457200" cy="228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3044DE0-C2A9-A846-8A61-6615B3B54942}" type="slidenum">
              <a:rPr lang="en-US" sz="1400">
                <a:solidFill>
                  <a:schemeClr val="tx2"/>
                </a:solidFill>
                <a:latin typeface="Arial" charset="0"/>
              </a:rPr>
              <a:pPr/>
              <a:t>19</a:t>
            </a:fld>
            <a:endParaRPr 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Ambiguity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Tahoma" charset="0"/>
              </a:rPr>
              <a:t>Take a minute and find as many different meanings of this sentence as you can.</a:t>
            </a:r>
          </a:p>
          <a:p>
            <a:pPr lvl="1" eaLnBrk="1" hangingPunct="1"/>
            <a:r>
              <a:rPr lang="en-US" i="1" dirty="0">
                <a:latin typeface="Tahoma" charset="0"/>
                <a:ea typeface="ＭＳ Ｐゴシック" charset="0"/>
              </a:rPr>
              <a:t>I made her duck</a:t>
            </a:r>
          </a:p>
          <a:p>
            <a:pPr eaLnBrk="1" hangingPunct="1"/>
            <a:endParaRPr lang="en-US" dirty="0">
              <a:latin typeface="Tahom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4914900"/>
            <a:ext cx="457200" cy="228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4663BD8-2D9C-0F43-9657-540B798978FA}" type="slidenum">
              <a:rPr lang="en-US" sz="1400">
                <a:solidFill>
                  <a:schemeClr val="tx2"/>
                </a:solidFill>
                <a:latin typeface="Arial" charset="0"/>
              </a:rPr>
              <a:pPr/>
              <a:t>2</a:t>
            </a:fld>
            <a:endParaRPr 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14300"/>
            <a:ext cx="8915400" cy="800100"/>
          </a:xfrm>
        </p:spPr>
        <p:txBody>
          <a:bodyPr/>
          <a:lstStyle/>
          <a:p>
            <a:pPr eaLnBrk="1" hangingPunct="1"/>
            <a:r>
              <a:rPr lang="en-US" b="0" dirty="0">
                <a:latin typeface="Verdana" charset="0"/>
              </a:rPr>
              <a:t>Natural Language Processing</a:t>
            </a:r>
            <a:endParaRPr lang="en-US" b="0" dirty="0">
              <a:solidFill>
                <a:schemeClr val="tx1"/>
              </a:solidFill>
              <a:latin typeface="Verdan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543051"/>
            <a:ext cx="8229600" cy="21605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defRPr/>
            </a:pPr>
            <a:r>
              <a:rPr lang="en-US" dirty="0"/>
              <a:t>We’re going to study what goes into getting computers to perform </a:t>
            </a:r>
            <a:r>
              <a:rPr lang="en-US" i="1" dirty="0"/>
              <a:t>useful</a:t>
            </a:r>
            <a:r>
              <a:rPr lang="en-US" dirty="0"/>
              <a:t> and </a:t>
            </a:r>
            <a:r>
              <a:rPr lang="en-US" i="1" dirty="0"/>
              <a:t>interesting</a:t>
            </a:r>
            <a:r>
              <a:rPr lang="en-US" dirty="0"/>
              <a:t> tasks involving human language.</a:t>
            </a:r>
          </a:p>
          <a:p>
            <a:pPr algn="l">
              <a:defRPr/>
            </a:pPr>
            <a:r>
              <a:rPr lang="en-US" dirty="0"/>
              <a:t>Also known as </a:t>
            </a:r>
            <a:r>
              <a:rPr lang="en-US" i="1" dirty="0"/>
              <a:t>Computational Linguistics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4914900"/>
            <a:ext cx="457200" cy="228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2D75066-45E6-CA42-8FAF-8470E994165F}" type="slidenum">
              <a:rPr lang="en-US" sz="1400">
                <a:solidFill>
                  <a:schemeClr val="tx2"/>
                </a:solidFill>
                <a:latin typeface="Arial" charset="0"/>
              </a:rPr>
              <a:pPr/>
              <a:t>20</a:t>
            </a:fld>
            <a:endParaRPr 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Ambiguity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>
                <a:latin typeface="Tahoma" charset="0"/>
              </a:rPr>
              <a:t>Meanings of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>
                <a:latin typeface="Tahoma" charset="0"/>
                <a:ea typeface="ＭＳ Ｐゴシック" charset="0"/>
              </a:rPr>
              <a:t>I made her duck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400" dirty="0">
              <a:latin typeface="Tahoma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i="1" dirty="0">
                <a:latin typeface="Tahoma" charset="0"/>
              </a:rPr>
              <a:t>I cooked waterfowl for her benefit (to eat)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i="1" dirty="0">
                <a:latin typeface="Tahoma" charset="0"/>
              </a:rPr>
              <a:t>I cooked waterfowl belonging to her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i="1" dirty="0">
                <a:latin typeface="Tahoma" charset="0"/>
              </a:rPr>
              <a:t>I created the (ceramic?) duck she owns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i="1" dirty="0">
                <a:latin typeface="Tahoma" charset="0"/>
              </a:rPr>
              <a:t>I caused her to quickly lower her upper body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i="1" dirty="0">
                <a:latin typeface="Tahoma" charset="0"/>
              </a:rPr>
              <a:t>I waved my magic wand and turned her into undifferentiated waterfowl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4914900"/>
            <a:ext cx="457200" cy="228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F524B9E-F3A9-6C4B-9748-F01F22C27910}" type="slidenum">
              <a:rPr lang="en-US" sz="1400">
                <a:solidFill>
                  <a:schemeClr val="tx2"/>
                </a:solidFill>
                <a:latin typeface="Arial" charset="0"/>
              </a:rPr>
              <a:pPr/>
              <a:t>21</a:t>
            </a:fld>
            <a:endParaRPr 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Sources of Ambiguity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3943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i="1" dirty="0">
                <a:latin typeface="Tahoma" charset="0"/>
              </a:rPr>
              <a:t>I caused her to quickly lower her head or body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A50021"/>
                </a:solidFill>
                <a:latin typeface="Tahoma" charset="0"/>
                <a:ea typeface="ＭＳ Ｐゴシック" charset="0"/>
              </a:rPr>
              <a:t>Lexical category</a:t>
            </a:r>
            <a:r>
              <a:rPr lang="en-US" sz="2400" dirty="0">
                <a:latin typeface="Tahoma" charset="0"/>
                <a:ea typeface="ＭＳ Ｐゴシック" charset="0"/>
              </a:rPr>
              <a:t>: </a:t>
            </a:r>
            <a:r>
              <a:rPr lang="ja-JP" altLang="en-US" sz="2400" dirty="0">
                <a:latin typeface="Tahoma" charset="0"/>
                <a:ea typeface="ＭＳ Ｐゴシック" charset="0"/>
              </a:rPr>
              <a:t>“</a:t>
            </a:r>
            <a:r>
              <a:rPr lang="en-US" altLang="ja-JP" sz="2400" dirty="0">
                <a:latin typeface="Tahoma" charset="0"/>
                <a:ea typeface="ＭＳ Ｐゴシック" charset="0"/>
              </a:rPr>
              <a:t>duck</a:t>
            </a:r>
            <a:r>
              <a:rPr lang="ja-JP" altLang="en-US" sz="2400" dirty="0">
                <a:latin typeface="Tahoma" charset="0"/>
                <a:ea typeface="ＭＳ Ｐゴシック" charset="0"/>
              </a:rPr>
              <a:t>”</a:t>
            </a:r>
            <a:r>
              <a:rPr lang="en-US" altLang="ja-JP" sz="2400" dirty="0">
                <a:latin typeface="Tahoma" charset="0"/>
                <a:ea typeface="ＭＳ Ｐゴシック" charset="0"/>
              </a:rPr>
              <a:t> can be a noun or verb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I cooked waterfowl belonging to her.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A50021"/>
                </a:solidFill>
                <a:latin typeface="Tahoma" charset="0"/>
                <a:ea typeface="ＭＳ Ｐゴシック" charset="0"/>
              </a:rPr>
              <a:t>Lexical category</a:t>
            </a:r>
            <a:r>
              <a:rPr lang="en-US" sz="2400" dirty="0">
                <a:latin typeface="Tahoma" charset="0"/>
                <a:ea typeface="ＭＳ Ｐゴシック" charset="0"/>
              </a:rPr>
              <a:t>:</a:t>
            </a:r>
            <a:r>
              <a:rPr lang="en-US" sz="2400" b="1" dirty="0">
                <a:latin typeface="Tahoma" charset="0"/>
                <a:ea typeface="ＭＳ Ｐゴシック" charset="0"/>
              </a:rPr>
              <a:t> </a:t>
            </a:r>
            <a:r>
              <a:rPr lang="ja-JP" altLang="en-US" sz="2400" dirty="0">
                <a:latin typeface="Tahoma" charset="0"/>
                <a:ea typeface="ＭＳ Ｐゴシック" charset="0"/>
              </a:rPr>
              <a:t>“</a:t>
            </a:r>
            <a:r>
              <a:rPr lang="en-US" altLang="ja-JP" sz="2400" dirty="0">
                <a:latin typeface="Tahoma" charset="0"/>
                <a:ea typeface="ＭＳ Ｐゴシック" charset="0"/>
              </a:rPr>
              <a:t>her</a:t>
            </a:r>
            <a:r>
              <a:rPr lang="ja-JP" altLang="en-US" sz="2400" dirty="0">
                <a:latin typeface="Tahoma" charset="0"/>
                <a:ea typeface="ＭＳ Ｐゴシック" charset="0"/>
              </a:rPr>
              <a:t>”</a:t>
            </a:r>
            <a:r>
              <a:rPr lang="en-US" altLang="ja-JP" sz="2400" dirty="0">
                <a:latin typeface="Tahoma" charset="0"/>
                <a:ea typeface="ＭＳ Ｐゴシック" charset="0"/>
              </a:rPr>
              <a:t> can be possessive (</a:t>
            </a:r>
            <a:r>
              <a:rPr lang="en-US" altLang="ja-JP" sz="2400" i="1" dirty="0">
                <a:latin typeface="Tahoma" charset="0"/>
                <a:ea typeface="ＭＳ Ｐゴシック" charset="0"/>
              </a:rPr>
              <a:t>belonging to her</a:t>
            </a:r>
            <a:r>
              <a:rPr lang="en-US" altLang="ja-JP" sz="2400" dirty="0">
                <a:latin typeface="Tahoma" charset="0"/>
                <a:ea typeface="ＭＳ Ｐゴシック" charset="0"/>
              </a:rPr>
              <a:t>) or </a:t>
            </a:r>
            <a:r>
              <a:rPr lang="en-US" altLang="ja-JP" sz="2400" dirty="0" err="1">
                <a:latin typeface="Tahoma" charset="0"/>
                <a:ea typeface="ＭＳ Ｐゴシック" charset="0"/>
              </a:rPr>
              <a:t>benefactive</a:t>
            </a:r>
            <a:r>
              <a:rPr lang="en-US" altLang="ja-JP" sz="2400" dirty="0">
                <a:latin typeface="Tahoma" charset="0"/>
                <a:ea typeface="ＭＳ Ｐゴシック" charset="0"/>
              </a:rPr>
              <a:t> (</a:t>
            </a:r>
            <a:r>
              <a:rPr lang="en-US" altLang="ja-JP" sz="2400" i="1" dirty="0">
                <a:latin typeface="Tahoma" charset="0"/>
                <a:ea typeface="ＭＳ Ｐゴシック" charset="0"/>
              </a:rPr>
              <a:t>for her benefit/use</a:t>
            </a:r>
            <a:r>
              <a:rPr lang="en-US" altLang="ja-JP" sz="2400" dirty="0">
                <a:latin typeface="Tahoma" charset="0"/>
                <a:ea typeface="ＭＳ Ｐゴシック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I made the (ceramic) duck statue she owns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A50021"/>
                </a:solidFill>
                <a:latin typeface="Tahoma" charset="0"/>
                <a:ea typeface="ＭＳ Ｐゴシック" charset="0"/>
              </a:rPr>
              <a:t>Lexical Semantics</a:t>
            </a:r>
            <a:r>
              <a:rPr lang="en-US" sz="2400" dirty="0">
                <a:latin typeface="Tahoma" charset="0"/>
                <a:ea typeface="ＭＳ Ｐゴシック" charset="0"/>
              </a:rPr>
              <a:t>:</a:t>
            </a:r>
            <a:r>
              <a:rPr lang="en-US" sz="2400" b="1" dirty="0">
                <a:latin typeface="Tahoma" charset="0"/>
                <a:ea typeface="ＭＳ Ｐゴシック" charset="0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ja-JP" altLang="en-US" sz="2000">
                <a:latin typeface="Tahoma" charset="0"/>
                <a:ea typeface="ＭＳ Ｐゴシック" charset="0"/>
              </a:rPr>
              <a:t>“</a:t>
            </a:r>
            <a:r>
              <a:rPr lang="en-US" altLang="ja-JP" sz="2000" dirty="0">
                <a:latin typeface="Tahoma" charset="0"/>
                <a:ea typeface="ＭＳ Ｐゴシック" charset="0"/>
              </a:rPr>
              <a:t>make</a:t>
            </a:r>
            <a:r>
              <a:rPr lang="ja-JP" altLang="en-US" sz="2000" dirty="0">
                <a:latin typeface="Tahoma" charset="0"/>
                <a:ea typeface="ＭＳ Ｐゴシック" charset="0"/>
              </a:rPr>
              <a:t>”</a:t>
            </a:r>
            <a:r>
              <a:rPr lang="en-US" altLang="ja-JP" sz="2000" dirty="0">
                <a:latin typeface="Tahoma" charset="0"/>
                <a:ea typeface="ＭＳ Ｐゴシック" charset="0"/>
              </a:rPr>
              <a:t> can mean </a:t>
            </a:r>
            <a:r>
              <a:rPr lang="ja-JP" altLang="en-US" sz="2000" dirty="0">
                <a:latin typeface="Tahoma" charset="0"/>
                <a:ea typeface="ＭＳ Ｐゴシック" charset="0"/>
              </a:rPr>
              <a:t>“</a:t>
            </a:r>
            <a:r>
              <a:rPr lang="en-US" altLang="ja-JP" sz="2000" dirty="0">
                <a:latin typeface="Tahoma" charset="0"/>
                <a:ea typeface="ＭＳ Ｐゴシック" charset="0"/>
              </a:rPr>
              <a:t>create</a:t>
            </a:r>
            <a:r>
              <a:rPr lang="ja-JP" altLang="en-US" sz="2000" dirty="0">
                <a:latin typeface="Tahoma" charset="0"/>
                <a:ea typeface="ＭＳ Ｐゴシック" charset="0"/>
              </a:rPr>
              <a:t>”</a:t>
            </a:r>
            <a:r>
              <a:rPr lang="en-US" altLang="ja-JP" sz="2000" dirty="0">
                <a:latin typeface="Tahoma" charset="0"/>
                <a:ea typeface="ＭＳ Ｐゴシック" charset="0"/>
              </a:rPr>
              <a:t> or </a:t>
            </a:r>
            <a:r>
              <a:rPr lang="ja-JP" altLang="en-US" sz="2000" dirty="0">
                <a:latin typeface="Tahoma" charset="0"/>
                <a:ea typeface="ＭＳ Ｐゴシック" charset="0"/>
              </a:rPr>
              <a:t>“</a:t>
            </a:r>
            <a:r>
              <a:rPr lang="en-US" altLang="ja-JP" sz="2000" dirty="0">
                <a:latin typeface="Tahoma" charset="0"/>
                <a:ea typeface="ＭＳ Ｐゴシック" charset="0"/>
              </a:rPr>
              <a:t>cook</a:t>
            </a:r>
            <a:r>
              <a:rPr lang="ja-JP" altLang="en-US" sz="2000" dirty="0">
                <a:latin typeface="Tahoma" charset="0"/>
                <a:ea typeface="ＭＳ Ｐゴシック" charset="0"/>
              </a:rPr>
              <a:t>”</a:t>
            </a:r>
            <a:r>
              <a:rPr lang="en-US" altLang="ja-JP" sz="2000" dirty="0">
                <a:latin typeface="Tahoma" charset="0"/>
                <a:ea typeface="ＭＳ Ｐゴシック" charset="0"/>
              </a:rPr>
              <a:t>, and about 100 other things as well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ja-JP" sz="2000" dirty="0">
                <a:latin typeface="Tahoma" charset="0"/>
                <a:ea typeface="ＭＳ Ｐゴシック" charset="0"/>
              </a:rPr>
              <a:t>Food-related words like “duck” can have many different meanings</a:t>
            </a:r>
            <a:endParaRPr lang="en-US" altLang="ja-JP" sz="1400" dirty="0">
              <a:latin typeface="Tahoma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4914900"/>
            <a:ext cx="457200" cy="228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9D08526-6060-3B4B-8E15-6584E29D1A81}" type="slidenum">
              <a:rPr lang="en-US" sz="1400">
                <a:solidFill>
                  <a:schemeClr val="tx2"/>
                </a:solidFill>
                <a:latin typeface="Arial" charset="0"/>
              </a:rPr>
              <a:pPr/>
              <a:t>22</a:t>
            </a:fld>
            <a:endParaRPr 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Sources of Ambiguity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71550"/>
            <a:ext cx="8153400" cy="35623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3600" i="1" dirty="0">
                <a:latin typeface="Tahoma" charset="0"/>
              </a:rPr>
              <a:t>Make</a:t>
            </a:r>
            <a:r>
              <a:rPr lang="en-US" sz="3600" dirty="0">
                <a:latin typeface="Tahoma" charset="0"/>
              </a:rPr>
              <a:t> can be:</a:t>
            </a:r>
            <a:endParaRPr lang="en-US" sz="28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</a:rPr>
              <a:t>Transitive: (verb has a noun direct object)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i="1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I made [waterfowl belonging to her]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>
                <a:latin typeface="Tahoma" charset="0"/>
                <a:ea typeface="ＭＳ Ｐゴシック" charset="0"/>
              </a:rPr>
              <a:t>Ditransitive</a:t>
            </a:r>
            <a:r>
              <a:rPr lang="en-US" sz="2400" dirty="0">
                <a:latin typeface="Tahoma" charset="0"/>
                <a:ea typeface="ＭＳ Ｐゴシック" charset="0"/>
              </a:rPr>
              <a:t>: (verb has 2 noun arguments)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i="1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I made [her] (into) [undifferentiated waterfowl]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</a:rPr>
              <a:t>Action-transitive (verb has a direct object and another verb) </a:t>
            </a:r>
          </a:p>
          <a:p>
            <a:pPr lvl="2" eaLnBrk="1" hangingPunct="1">
              <a:lnSpc>
                <a:spcPct val="90000"/>
              </a:lnSpc>
            </a:pPr>
            <a:r>
              <a:rPr lang="en-US" i="1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I made [her] [to move her body]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4914900"/>
            <a:ext cx="457200" cy="228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03128B8-A510-D34D-8E67-61ECB4D08D40}" type="slidenum">
              <a:rPr lang="en-US" sz="1400">
                <a:solidFill>
                  <a:schemeClr val="tx2"/>
                </a:solidFill>
                <a:latin typeface="Arial" charset="0"/>
              </a:rPr>
              <a:pPr/>
              <a:t>23</a:t>
            </a:fld>
            <a:endParaRPr 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Dealing with Ambiguity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71550"/>
            <a:ext cx="8458200" cy="345400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>
                <a:latin typeface="Tahoma" charset="0"/>
              </a:rPr>
              <a:t>Possible approaches</a:t>
            </a:r>
            <a:endParaRPr lang="en-US" sz="3600" dirty="0">
              <a:latin typeface="Tahoma" charset="0"/>
            </a:endParaRP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>
                <a:latin typeface="Tahoma" charset="0"/>
                <a:ea typeface="ＭＳ Ｐゴシック" charset="0"/>
              </a:rPr>
              <a:t>Tightly coupled interaction among linguistic levels; knowledge from multiple levels can help decide among choices at ambiguous levels.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>
                <a:latin typeface="Tahoma" charset="0"/>
                <a:ea typeface="ＭＳ Ｐゴシック" charset="0"/>
              </a:rPr>
              <a:t>Pipeline processing that ignores ambiguity as it occurs and hopes that other levels can eliminate incorrect structures.</a:t>
            </a:r>
          </a:p>
          <a:p>
            <a:pPr marL="990600" lvl="1" indent="-533400" eaLnBrk="1" hangingPunct="1">
              <a:buFont typeface="Arial" charset="0"/>
              <a:buAutoNum type="arabicPeriod" startAt="3"/>
            </a:pPr>
            <a:r>
              <a:rPr lang="en-US" sz="2400" dirty="0">
                <a:latin typeface="Tahoma" charset="0"/>
                <a:ea typeface="ＭＳ Ｐゴシック" charset="0"/>
              </a:rPr>
              <a:t>Probabilistic approaches based on making the most likely choices</a:t>
            </a:r>
          </a:p>
          <a:p>
            <a:pPr marL="1314450" lvl="2" indent="-457200" eaLnBrk="1" hangingPunct="1">
              <a:buFont typeface="Arial" charset="0"/>
              <a:buAutoNum type="arabicPeriod"/>
            </a:pPr>
            <a:r>
              <a:rPr lang="en-US" sz="2000" dirty="0">
                <a:latin typeface="Tahoma" charset="0"/>
                <a:ea typeface="ＭＳ Ｐゴシック" charset="0"/>
              </a:rPr>
              <a:t>Or passing along n-best choices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dirty="0">
              <a:solidFill>
                <a:srgbClr val="FF9900"/>
              </a:solidFill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4914900"/>
            <a:ext cx="457200" cy="228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D0A6FEB-22FC-7844-B940-7B5183C13004}" type="slidenum">
              <a:rPr lang="en-US" sz="1400">
                <a:solidFill>
                  <a:schemeClr val="tx2"/>
                </a:solidFill>
                <a:latin typeface="Arial" charset="0"/>
              </a:rPr>
              <a:pPr/>
              <a:t>24</a:t>
            </a:fld>
            <a:endParaRPr 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Models and Algorithms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By </a:t>
            </a:r>
            <a:r>
              <a:rPr lang="en-US">
                <a:solidFill>
                  <a:schemeClr val="accent1"/>
                </a:solidFill>
                <a:latin typeface="Tahoma" charset="0"/>
              </a:rPr>
              <a:t>models</a:t>
            </a:r>
            <a:r>
              <a:rPr lang="en-US">
                <a:latin typeface="Tahoma" charset="0"/>
              </a:rPr>
              <a:t> we mean the formalisms that are used to capture the various kinds of linguistic </a:t>
            </a:r>
            <a:r>
              <a:rPr lang="en-US">
                <a:solidFill>
                  <a:schemeClr val="accent1"/>
                </a:solidFill>
                <a:latin typeface="Tahoma" charset="0"/>
              </a:rPr>
              <a:t>knowledge</a:t>
            </a:r>
            <a:r>
              <a:rPr lang="en-US">
                <a:latin typeface="Tahoma" charset="0"/>
              </a:rPr>
              <a:t> we need.</a:t>
            </a:r>
          </a:p>
          <a:p>
            <a:pPr eaLnBrk="1" hangingPunct="1"/>
            <a:r>
              <a:rPr lang="en-US">
                <a:solidFill>
                  <a:schemeClr val="accent1"/>
                </a:solidFill>
                <a:latin typeface="Tahoma" charset="0"/>
              </a:rPr>
              <a:t>Algorithms</a:t>
            </a:r>
            <a:r>
              <a:rPr lang="en-US">
                <a:latin typeface="Tahoma" charset="0"/>
              </a:rPr>
              <a:t> are then used to manipulate the knowledge representations needed to tackle the task at hand.</a:t>
            </a:r>
            <a:endParaRPr lang="en-US">
              <a:solidFill>
                <a:schemeClr val="accent1"/>
              </a:solidFill>
              <a:latin typeface="Tahoma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4914900"/>
            <a:ext cx="457200" cy="228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0F02B9D-CE56-EE4B-9425-75348317FB98}" type="slidenum">
              <a:rPr lang="en-US" sz="1400">
                <a:solidFill>
                  <a:schemeClr val="tx2"/>
                </a:solidFill>
                <a:latin typeface="Arial" charset="0"/>
              </a:rPr>
              <a:pPr/>
              <a:t>25</a:t>
            </a:fld>
            <a:endParaRPr 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Models</a:t>
            </a:r>
          </a:p>
        </p:txBody>
      </p:sp>
      <p:sp>
        <p:nvSpPr>
          <p:cNvPr id="1034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Rule-based and logic-based approaches</a:t>
            </a:r>
          </a:p>
          <a:p>
            <a:pPr eaLnBrk="1" hangingPunct="1"/>
            <a:r>
              <a:rPr lang="en-US" dirty="0">
                <a:latin typeface="Tahoma" charset="0"/>
              </a:rPr>
              <a:t>Probabilistic models</a:t>
            </a:r>
          </a:p>
          <a:p>
            <a:pPr eaLnBrk="1" hangingPunct="1"/>
            <a:r>
              <a:rPr lang="en-US" dirty="0">
                <a:latin typeface="Tahoma" charset="0"/>
              </a:rPr>
              <a:t>Neural network models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4914900"/>
            <a:ext cx="457200" cy="228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C034482-82FC-3F45-A821-3514392CEF5A}" type="slidenum">
              <a:rPr lang="en-US" sz="1400">
                <a:solidFill>
                  <a:schemeClr val="tx2"/>
                </a:solidFill>
                <a:latin typeface="Arial" charset="0"/>
              </a:rPr>
              <a:pPr/>
              <a:t>26</a:t>
            </a:fld>
            <a:endParaRPr 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57250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Kinds of Algorithms</a:t>
            </a:r>
          </a:p>
        </p:txBody>
      </p:sp>
      <p:sp>
        <p:nvSpPr>
          <p:cNvPr id="1075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71550"/>
            <a:ext cx="8534400" cy="38290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>
                <a:latin typeface="Tahoma" charset="0"/>
              </a:rPr>
              <a:t>Recurring patterns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  <a:ea typeface="ＭＳ Ｐゴシック" charset="0"/>
              </a:rPr>
              <a:t>State-space search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  <a:ea typeface="ＭＳ Ｐゴシック" charset="0"/>
              </a:rPr>
              <a:t>To manage the problem of making choices during processing when we lack the information needed to make the right choice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  <a:ea typeface="ＭＳ Ｐゴシック" charset="0"/>
              </a:rPr>
              <a:t>Dynamic programming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  <a:ea typeface="ＭＳ Ｐゴシック" charset="0"/>
              </a:rPr>
              <a:t>To avoid having to redo work during the course of a state-space search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 dirty="0">
                <a:latin typeface="Tahoma" charset="0"/>
                <a:ea typeface="ＭＳ Ｐゴシック" charset="0"/>
              </a:rPr>
              <a:t>CKY, </a:t>
            </a:r>
            <a:r>
              <a:rPr lang="en-US" sz="1600" dirty="0" err="1">
                <a:latin typeface="Tahoma" charset="0"/>
                <a:ea typeface="ＭＳ Ｐゴシック" charset="0"/>
              </a:rPr>
              <a:t>Earley</a:t>
            </a:r>
            <a:r>
              <a:rPr lang="en-US" sz="1600" dirty="0">
                <a:latin typeface="Tahoma" charset="0"/>
                <a:ea typeface="ＭＳ Ｐゴシック" charset="0"/>
              </a:rPr>
              <a:t>, Minimum Edit Distance, Viterbi, Baum-Welch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  <a:ea typeface="ＭＳ Ｐゴシック" charset="0"/>
              </a:rPr>
              <a:t>Classifiers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  <a:ea typeface="ＭＳ Ｐゴシック" charset="0"/>
              </a:rPr>
              <a:t>Machine learning based classifiers that are trained to make decisions based on features extracted from the local context</a:t>
            </a:r>
            <a:endParaRPr lang="en-US" sz="2000" dirty="0">
              <a:latin typeface="Tahoma" charset="0"/>
              <a:ea typeface="ＭＳ Ｐゴシック" charset="0"/>
            </a:endParaRPr>
          </a:p>
          <a:p>
            <a:pPr lvl="3" eaLnBrk="1" hangingPunct="1">
              <a:lnSpc>
                <a:spcPct val="90000"/>
              </a:lnSpc>
            </a:pPr>
            <a:r>
              <a:rPr lang="en-US" sz="1400" dirty="0">
                <a:latin typeface="Tahoma" charset="0"/>
                <a:ea typeface="ＭＳ Ｐゴシック" charset="0"/>
              </a:rPr>
              <a:t>Sequence labeling, sequence classification, and structure prediction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Supervised machine learning approaches, and neural networks in particular, are the dominant way to to build NLP systems</a:t>
            </a:r>
          </a:p>
          <a:p>
            <a:pPr lvl="1"/>
            <a:r>
              <a:rPr lang="en-US" sz="2400" dirty="0"/>
              <a:t>This typically involves entails the use of large amounts of labeled/annotated data along with even larger amounts of unlabeled data</a:t>
            </a:r>
          </a:p>
          <a:p>
            <a:r>
              <a:rPr lang="en-US" sz="2800" dirty="0"/>
              <a:t>This is not an ML class. I’ll cover what we need. If you’ve had an ML class and I say something stupid you should correct me.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4914900"/>
            <a:ext cx="457200" cy="228600"/>
          </a:xfrm>
        </p:spPr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94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4914900"/>
            <a:ext cx="457200" cy="228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AAF773F-D821-4641-8653-4A88A2E3412A}" type="slidenum">
              <a:rPr lang="en-US" sz="1400">
                <a:solidFill>
                  <a:schemeClr val="tx2"/>
                </a:solidFill>
                <a:latin typeface="Arial" charset="0"/>
              </a:rPr>
              <a:pPr/>
              <a:t>28</a:t>
            </a:fld>
            <a:endParaRPr 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Administrative Stuff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Web page</a:t>
            </a:r>
            <a:endParaRPr lang="en-US" sz="2400" dirty="0">
              <a:latin typeface="Tahoma" charset="0"/>
              <a:ea typeface="ＭＳ Ｐゴシック" charset="0"/>
            </a:endParaRPr>
          </a:p>
          <a:p>
            <a:pPr lvl="1" eaLnBrk="1" hangingPunct="1"/>
            <a:r>
              <a:rPr lang="en-US" sz="2400" dirty="0">
                <a:latin typeface="Tahoma" charset="0"/>
                <a:ea typeface="ＭＳ Ｐゴシック" charset="0"/>
              </a:rPr>
              <a:t>Moodle</a:t>
            </a:r>
            <a:endParaRPr lang="en-US" dirty="0">
              <a:latin typeface="Tahoma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Reasonable preparation</a:t>
            </a:r>
          </a:p>
          <a:p>
            <a:pPr eaLnBrk="1" hangingPunct="1"/>
            <a:r>
              <a:rPr lang="en-US" dirty="0">
                <a:latin typeface="Tahoma" charset="0"/>
              </a:rPr>
              <a:t>Requirements</a:t>
            </a:r>
          </a:p>
          <a:p>
            <a:pPr eaLnBrk="1" hangingPunct="1"/>
            <a:r>
              <a:rPr lang="en-US" dirty="0">
                <a:latin typeface="Tahoma" charset="0"/>
              </a:rPr>
              <a:t>Waitlist</a:t>
            </a:r>
          </a:p>
        </p:txBody>
      </p:sp>
    </p:spTree>
    <p:extLst>
      <p:ext uri="{BB962C8B-B14F-4D97-AF65-F5344CB8AC3E}">
        <p14:creationId xmlns:p14="http://schemas.microsoft.com/office/powerpoint/2010/main" val="1810256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Moodle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Moodle will be the main repository for the course. </a:t>
            </a:r>
          </a:p>
          <a:p>
            <a:r>
              <a:rPr lang="en-US" sz="2800" dirty="0"/>
              <a:t>Go to </a:t>
            </a:r>
            <a:r>
              <a:rPr lang="en-US" sz="2800" dirty="0" err="1"/>
              <a:t>moodle.cs.colorado.edu</a:t>
            </a:r>
            <a:r>
              <a:rPr lang="en-US" sz="2800" dirty="0"/>
              <a:t> and self enroll into the course using the key </a:t>
            </a:r>
            <a:r>
              <a:rPr lang="en-US" sz="2800" i="1" dirty="0">
                <a:solidFill>
                  <a:srgbClr val="FF0000"/>
                </a:solidFill>
              </a:rPr>
              <a:t>csci5832-2018</a:t>
            </a:r>
          </a:p>
          <a:p>
            <a:r>
              <a:rPr lang="en-US" sz="2800" dirty="0"/>
              <a:t>Will use Piazza for discussion forum. Link is on the </a:t>
            </a:r>
            <a:r>
              <a:rPr lang="en-US" sz="2800" dirty="0" err="1"/>
              <a:t>moodle</a:t>
            </a:r>
            <a:r>
              <a:rPr lang="en-US" sz="2800" dirty="0"/>
              <a:t> site. You’ll need to create an account there as well.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4914900"/>
            <a:ext cx="457200" cy="228600"/>
          </a:xfrm>
        </p:spPr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5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Natural Language Processing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4914900"/>
            <a:ext cx="457200" cy="228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335A860-FC8F-5E4F-B76D-A017FE11ED53}" type="slidenum">
              <a:rPr lang="en-US" sz="1400">
                <a:solidFill>
                  <a:schemeClr val="tx2"/>
                </a:solidFill>
                <a:latin typeface="Arial" charset="0"/>
              </a:rPr>
              <a:pPr/>
              <a:t>3</a:t>
            </a:fld>
            <a:endParaRPr 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600200"/>
            <a:ext cx="8458200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defRPr/>
            </a:pPr>
            <a:r>
              <a:rPr lang="en-US" dirty="0"/>
              <a:t>More specifically, it’s about the algorithms used to process language, the formal basis for those algorithms, and the relevant facts about human language that allow those algorithms to work.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4914900"/>
            <a:ext cx="457200" cy="228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1C49A9E-6965-ED4D-9D7E-56A732837C6A}" type="slidenum">
              <a:rPr lang="en-US" sz="1400">
                <a:solidFill>
                  <a:schemeClr val="tx2"/>
                </a:solidFill>
                <a:latin typeface="Arial" charset="0"/>
              </a:rPr>
              <a:pPr/>
              <a:t>30</a:t>
            </a:fld>
            <a:endParaRPr 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>
                <a:latin typeface="Verdana" charset="0"/>
              </a:rPr>
              <a:t>Distance Section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For distance students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Don’</a:t>
            </a:r>
            <a:r>
              <a:rPr lang="en-US" altLang="ja-JP" dirty="0">
                <a:latin typeface="Tahoma" charset="0"/>
                <a:ea typeface="ＭＳ Ｐゴシック" charset="0"/>
              </a:rPr>
              <a:t>t fall behind on the lectures. We will cover a lot of material in a short period of time</a:t>
            </a:r>
          </a:p>
          <a:p>
            <a:pPr eaLnBrk="1" hangingPunct="1"/>
            <a:r>
              <a:rPr lang="en-US" dirty="0">
                <a:latin typeface="Tahoma" charset="0"/>
              </a:rPr>
              <a:t>All students can access the class video. Link is on </a:t>
            </a:r>
            <a:r>
              <a:rPr lang="en-US" dirty="0" err="1">
                <a:latin typeface="Tahoma" charset="0"/>
              </a:rPr>
              <a:t>moodle</a:t>
            </a:r>
            <a:r>
              <a:rPr lang="en-US" dirty="0">
                <a:latin typeface="Tahom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7108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9D4F9EA-41D3-494A-A8C4-CED5E00EE46F}" type="slidenum">
              <a:rPr lang="en-US" sz="1400">
                <a:solidFill>
                  <a:schemeClr val="tx2"/>
                </a:solidFill>
                <a:latin typeface="Arial" charset="0"/>
              </a:rPr>
              <a:pPr/>
              <a:t>31</a:t>
            </a:fld>
            <a:endParaRPr 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>
                <a:latin typeface="Verdana" charset="0"/>
              </a:rPr>
              <a:t>Preparation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71550"/>
            <a:ext cx="4003675" cy="354925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Ability to program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Basic algorithm and data structure analysis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Exposure to basic concepts in probability, calculus, linear algebra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Tahoma" charset="0"/>
            </a:endParaRPr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267200" y="971550"/>
            <a:ext cx="4648200" cy="3549253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Familiarity with linguistics, psychology, and philosophy</a:t>
            </a:r>
          </a:p>
          <a:p>
            <a:pPr eaLnBrk="1" hangingPunct="1"/>
            <a:r>
              <a:rPr lang="en-US" dirty="0">
                <a:latin typeface="Tahoma" charset="0"/>
              </a:rPr>
              <a:t>Exposure to formal logic</a:t>
            </a:r>
          </a:p>
          <a:p>
            <a:pPr eaLnBrk="1" hangingPunct="1"/>
            <a:r>
              <a:rPr lang="en-US" dirty="0">
                <a:latin typeface="Tahoma" charset="0"/>
              </a:rPr>
              <a:t>Ability to write in English</a:t>
            </a:r>
          </a:p>
        </p:txBody>
      </p:sp>
    </p:spTree>
    <p:extLst>
      <p:ext uri="{BB962C8B-B14F-4D97-AF65-F5344CB8AC3E}">
        <p14:creationId xmlns:p14="http://schemas.microsoft.com/office/powerpoint/2010/main" val="94970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55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55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55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build="p" autoUpdateAnimBg="0"/>
      <p:bldP spid="355332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4914900"/>
            <a:ext cx="457200" cy="228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CA3ECDE-27A2-6942-A678-7918B2F42FA3}" type="slidenum">
              <a:rPr lang="en-US" sz="1400">
                <a:solidFill>
                  <a:schemeClr val="tx2"/>
                </a:solidFill>
                <a:latin typeface="Arial" charset="0"/>
              </a:rPr>
              <a:pPr/>
              <a:t>32</a:t>
            </a:fld>
            <a:endParaRPr 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Requirements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Readings:</a:t>
            </a:r>
          </a:p>
          <a:p>
            <a:pPr lvl="1" eaLnBrk="1" hangingPunct="1"/>
            <a:r>
              <a:rPr lang="en-US" sz="2000" i="1" dirty="0">
                <a:solidFill>
                  <a:srgbClr val="A50021"/>
                </a:solidFill>
                <a:latin typeface="Tahoma" charset="0"/>
                <a:ea typeface="ＭＳ Ｐゴシック" charset="0"/>
              </a:rPr>
              <a:t>Speech and Language Processing</a:t>
            </a:r>
            <a:r>
              <a:rPr lang="en-US" sz="2000" dirty="0">
                <a:solidFill>
                  <a:srgbClr val="A50021"/>
                </a:solidFill>
                <a:latin typeface="Tahoma" charset="0"/>
                <a:ea typeface="ＭＳ Ｐゴシック" charset="0"/>
              </a:rPr>
              <a:t> by </a:t>
            </a:r>
            <a:r>
              <a:rPr lang="en-US" sz="2000" dirty="0" err="1">
                <a:solidFill>
                  <a:srgbClr val="A50021"/>
                </a:solidFill>
                <a:latin typeface="Tahoma" charset="0"/>
                <a:ea typeface="ＭＳ Ｐゴシック" charset="0"/>
              </a:rPr>
              <a:t>Jurafsky</a:t>
            </a:r>
            <a:r>
              <a:rPr lang="en-US" sz="2000" dirty="0">
                <a:solidFill>
                  <a:srgbClr val="A50021"/>
                </a:solidFill>
                <a:latin typeface="Tahoma" charset="0"/>
                <a:ea typeface="ＭＳ Ｐゴシック" charset="0"/>
              </a:rPr>
              <a:t> and Martin. Prentice-Hall (Purchase NOT required)</a:t>
            </a:r>
          </a:p>
          <a:p>
            <a:pPr lvl="1" eaLnBrk="1" hangingPunct="1"/>
            <a:r>
              <a:rPr lang="en-US" sz="2000" dirty="0">
                <a:solidFill>
                  <a:srgbClr val="A50021"/>
                </a:solidFill>
                <a:latin typeface="Tahoma" charset="0"/>
                <a:ea typeface="ＭＳ Ｐゴシック" charset="0"/>
              </a:rPr>
              <a:t>Draft chapters that are in prep for a new 3</a:t>
            </a:r>
            <a:r>
              <a:rPr lang="en-US" sz="2000" baseline="30000" dirty="0">
                <a:solidFill>
                  <a:srgbClr val="A50021"/>
                </a:solidFill>
                <a:latin typeface="Tahoma" charset="0"/>
                <a:ea typeface="ＭＳ Ｐゴシック" charset="0"/>
              </a:rPr>
              <a:t>rd</a:t>
            </a:r>
            <a:r>
              <a:rPr lang="en-US" sz="2000" dirty="0">
                <a:solidFill>
                  <a:srgbClr val="A50021"/>
                </a:solidFill>
                <a:latin typeface="Tahoma" charset="0"/>
                <a:ea typeface="ＭＳ Ｐゴシック" charset="0"/>
              </a:rPr>
              <a:t> edition are online.</a:t>
            </a:r>
            <a:endParaRPr lang="en-US" sz="2000" dirty="0">
              <a:solidFill>
                <a:srgbClr val="990033"/>
              </a:solidFill>
              <a:latin typeface="Tahoma" charset="0"/>
              <a:ea typeface="ＭＳ Ｐゴシック" charset="0"/>
            </a:endParaRPr>
          </a:p>
          <a:p>
            <a:pPr lvl="1" eaLnBrk="1" hangingPunct="1"/>
            <a:r>
              <a:rPr lang="en-US" sz="2000" dirty="0">
                <a:solidFill>
                  <a:srgbClr val="990033"/>
                </a:solidFill>
                <a:latin typeface="Tahoma" charset="0"/>
                <a:ea typeface="ＭＳ Ｐゴシック" charset="0"/>
              </a:rPr>
              <a:t>A few conference or journal papers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4 or 5 assignments</a:t>
            </a:r>
          </a:p>
          <a:p>
            <a:pPr lvl="1" eaLnBrk="1" hangingPunct="1"/>
            <a:r>
              <a:rPr lang="en-US" sz="2400" dirty="0">
                <a:latin typeface="Tahoma" charset="0"/>
                <a:ea typeface="ＭＳ Ｐゴシック" charset="0"/>
              </a:rPr>
              <a:t>Mainly programming and written/problem sets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3 quizzes 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Final quiz on Monday, December 17 from 4:30 to 7:00</a:t>
            </a:r>
          </a:p>
        </p:txBody>
      </p:sp>
    </p:spTree>
    <p:extLst>
      <p:ext uri="{BB962C8B-B14F-4D97-AF65-F5344CB8AC3E}">
        <p14:creationId xmlns:p14="http://schemas.microsoft.com/office/powerpoint/2010/main" val="1712425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4914900"/>
            <a:ext cx="457200" cy="228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35A59AA-96C2-134E-BB27-3495FC3516CB}" type="slidenum">
              <a:rPr lang="en-US" sz="1400">
                <a:solidFill>
                  <a:schemeClr val="tx2"/>
                </a:solidFill>
                <a:latin typeface="Arial" charset="0"/>
              </a:rPr>
              <a:pPr/>
              <a:t>33</a:t>
            </a:fld>
            <a:endParaRPr 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Programming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Tahoma" charset="0"/>
              </a:rPr>
              <a:t>Programming will be done in Python.</a:t>
            </a:r>
          </a:p>
          <a:p>
            <a:pPr lvl="1" eaLnBrk="1" hangingPunct="1"/>
            <a:r>
              <a:rPr lang="en-US" altLang="ja-JP" dirty="0">
                <a:latin typeface="Tahoma" charset="0"/>
                <a:ea typeface="ＭＳ Ｐゴシック" charset="0"/>
              </a:rPr>
              <a:t>Free and works on Windows, Macs, and Linux</a:t>
            </a:r>
          </a:p>
          <a:p>
            <a:pPr lvl="1" eaLnBrk="1" hangingPunct="1"/>
            <a:r>
              <a:rPr lang="en-US" altLang="ja-JP" dirty="0">
                <a:latin typeface="Tahoma" charset="0"/>
                <a:ea typeface="ＭＳ Ｐゴシック" charset="0"/>
              </a:rPr>
              <a:t>Easy to install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Easy to learn</a:t>
            </a:r>
          </a:p>
        </p:txBody>
      </p:sp>
    </p:spTree>
    <p:extLst>
      <p:ext uri="{BB962C8B-B14F-4D97-AF65-F5344CB8AC3E}">
        <p14:creationId xmlns:p14="http://schemas.microsoft.com/office/powerpoint/2010/main" val="794977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4914900"/>
            <a:ext cx="457200" cy="228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E7D1DF9-75A1-EB4A-8103-88CF049835AB}" type="slidenum">
              <a:rPr lang="en-US" sz="1400">
                <a:solidFill>
                  <a:schemeClr val="tx2"/>
                </a:solidFill>
                <a:latin typeface="Arial" charset="0"/>
              </a:rPr>
              <a:pPr/>
              <a:t>34</a:t>
            </a:fld>
            <a:endParaRPr 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Grading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Assignments – 40%</a:t>
            </a:r>
          </a:p>
          <a:p>
            <a:pPr eaLnBrk="1" hangingPunct="1"/>
            <a:r>
              <a:rPr lang="en-US" dirty="0">
                <a:latin typeface="Tahoma" charset="0"/>
              </a:rPr>
              <a:t>Quizzes– 50%</a:t>
            </a:r>
          </a:p>
          <a:p>
            <a:pPr eaLnBrk="1" hangingPunct="1"/>
            <a:r>
              <a:rPr lang="en-US" dirty="0">
                <a:latin typeface="Tahoma" charset="0"/>
              </a:rPr>
              <a:t>Participation – 10%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Tahoma" charset="0"/>
            </a:endParaRPr>
          </a:p>
          <a:p>
            <a:pPr eaLnBrk="1" hangingPunct="1">
              <a:buFont typeface="Times" charset="0"/>
              <a:buNone/>
            </a:pPr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619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one.  Not sure if it will clear. </a:t>
            </a:r>
          </a:p>
          <a:p>
            <a:r>
              <a:rPr lang="en-US" dirty="0"/>
              <a:t>At least as of today there is room in the distance section.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4914900"/>
            <a:ext cx="457200" cy="228600"/>
          </a:xfrm>
        </p:spPr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50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b="0" dirty="0"/>
              <a:t>Next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3943350"/>
          </a:xfrm>
        </p:spPr>
        <p:txBody>
          <a:bodyPr/>
          <a:lstStyle/>
          <a:p>
            <a:r>
              <a:rPr lang="en-US" dirty="0"/>
              <a:t>Self-enroll in </a:t>
            </a:r>
            <a:r>
              <a:rPr lang="en-US" dirty="0" err="1"/>
              <a:t>moodle</a:t>
            </a:r>
            <a:endParaRPr lang="en-US" dirty="0"/>
          </a:p>
          <a:p>
            <a:r>
              <a:rPr lang="en-US" dirty="0"/>
              <a:t>Read 3</a:t>
            </a:r>
            <a:r>
              <a:rPr lang="en-US" baseline="30000" dirty="0"/>
              <a:t>rd</a:t>
            </a:r>
            <a:r>
              <a:rPr lang="en-US" dirty="0"/>
              <a:t> Ed Chapters 1,2 and first part of 3</a:t>
            </a:r>
          </a:p>
          <a:p>
            <a:pPr lvl="1"/>
            <a:r>
              <a:rPr lang="en-US" dirty="0"/>
              <a:t>Link is on </a:t>
            </a:r>
            <a:r>
              <a:rPr lang="en-US" dirty="0" err="1"/>
              <a:t>moodle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4914900"/>
            <a:ext cx="457200" cy="228600"/>
          </a:xfrm>
        </p:spPr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0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4914900"/>
            <a:ext cx="457200" cy="228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CD6C76E-BC1D-F74C-9AF5-E6EA661368EB}" type="slidenum">
              <a:rPr lang="en-US" sz="1400">
                <a:solidFill>
                  <a:schemeClr val="tx2"/>
                </a:solidFill>
                <a:latin typeface="Arial" charset="0"/>
              </a:rPr>
              <a:pPr/>
              <a:t>4</a:t>
            </a:fld>
            <a:endParaRPr 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Verdana" charset="0"/>
              </a:rPr>
              <a:t>Why Should You Care?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57250"/>
            <a:ext cx="8686800" cy="3848100"/>
          </a:xfrm>
        </p:spPr>
        <p:txBody>
          <a:bodyPr/>
          <a:lstStyle/>
          <a:p>
            <a:pPr marL="685800" indent="-685800" eaLnBrk="1" hangingPunct="1">
              <a:buFont typeface="Times" charset="0"/>
              <a:buNone/>
              <a:defRPr/>
            </a:pPr>
            <a:r>
              <a:rPr lang="en-US" dirty="0">
                <a:ea typeface="+mn-ea"/>
                <a:cs typeface="+mn-cs"/>
              </a:rPr>
              <a:t>Recent trends</a:t>
            </a:r>
          </a:p>
          <a:p>
            <a:pPr marL="1066800" lvl="1" indent="-609600" eaLnBrk="1" hangingPunct="1">
              <a:buFontTx/>
              <a:buAutoNum type="arabicPeriod"/>
              <a:defRPr/>
            </a:pPr>
            <a:r>
              <a:rPr lang="en-US" sz="2400" dirty="0"/>
              <a:t>Enormous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amounts of </a:t>
            </a:r>
            <a:r>
              <a:rPr lang="en-US" sz="2400" dirty="0"/>
              <a:t>data 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is </a:t>
            </a:r>
            <a:r>
              <a:rPr lang="en-US" sz="2400" dirty="0"/>
              <a:t>available in machine readable form as text (newspapers, web pages, medical records, financial filings, product reviews, discussion forums, etc.)</a:t>
            </a:r>
            <a:endParaRPr lang="en-US" sz="2400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1066800" lvl="1" indent="-609600" eaLnBrk="1" hangingPunct="1">
              <a:buFontTx/>
              <a:buAutoNum type="arabicPeriod"/>
              <a:defRPr/>
            </a:pPr>
            <a:r>
              <a:rPr lang="en-US" sz="2400" dirty="0"/>
              <a:t>Advances in automatic speech recognition (ASR) are making conversational agents an important form of human-device communication</a:t>
            </a:r>
          </a:p>
          <a:p>
            <a:pPr marL="1066800" lvl="1" indent="-609600" eaLnBrk="1" hangingPunct="1">
              <a:buFontTx/>
              <a:buAutoNum type="arabicPeriod"/>
              <a:defRPr/>
            </a:pPr>
            <a:r>
              <a:rPr lang="en-US" sz="2400" dirty="0"/>
              <a:t>Much of human-human interaction is now mediated by computers via social media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4914900"/>
            <a:ext cx="457200" cy="228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731127D-806A-3549-9399-957661CF1654}" type="slidenum">
              <a:rPr lang="en-US" sz="1400">
                <a:solidFill>
                  <a:schemeClr val="tx2"/>
                </a:solidFill>
                <a:latin typeface="Arial" charset="0"/>
              </a:rPr>
              <a:pPr/>
              <a:t>5</a:t>
            </a:fld>
            <a:endParaRPr 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Course Material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45369"/>
            <a:ext cx="8229600" cy="354925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Tahoma" charset="0"/>
              </a:rPr>
              <a:t>We’</a:t>
            </a:r>
            <a:r>
              <a:rPr lang="en-US" altLang="ja-JP" dirty="0">
                <a:latin typeface="Tahoma" charset="0"/>
              </a:rPr>
              <a:t>ll be intermingling discussions of:</a:t>
            </a:r>
          </a:p>
          <a:p>
            <a:pPr lvl="1" eaLnBrk="1" hangingPunct="1"/>
            <a:r>
              <a:rPr lang="en-US" sz="2400" dirty="0">
                <a:latin typeface="Tahoma" charset="0"/>
                <a:ea typeface="ＭＳ Ｐゴシック" charset="0"/>
              </a:rPr>
              <a:t>Linguistics</a:t>
            </a:r>
          </a:p>
          <a:p>
            <a:pPr lvl="2" eaLnBrk="1" hangingPunct="1"/>
            <a:r>
              <a:rPr lang="en-US" sz="2000" dirty="0">
                <a:latin typeface="Tahoma" charset="0"/>
                <a:ea typeface="ＭＳ Ｐゴシック" charset="0"/>
              </a:rPr>
              <a:t>Words, syntax, semantics, discourse, dialog</a:t>
            </a:r>
          </a:p>
          <a:p>
            <a:pPr lvl="1" eaLnBrk="1" hangingPunct="1"/>
            <a:r>
              <a:rPr lang="en-US" sz="2400" dirty="0">
                <a:latin typeface="Tahoma" charset="0"/>
                <a:ea typeface="ＭＳ Ｐゴシック" charset="0"/>
              </a:rPr>
              <a:t>Formal systems</a:t>
            </a:r>
          </a:p>
          <a:p>
            <a:pPr lvl="2" eaLnBrk="1" hangingPunct="1"/>
            <a:r>
              <a:rPr lang="en-US" sz="2000" dirty="0">
                <a:latin typeface="Tahoma" charset="0"/>
                <a:ea typeface="ＭＳ Ｐゴシック" charset="0"/>
              </a:rPr>
              <a:t>Grammars, probabilistic models, machine learning, neural networks, etc.</a:t>
            </a:r>
          </a:p>
          <a:p>
            <a:pPr lvl="1" eaLnBrk="1" hangingPunct="1"/>
            <a:r>
              <a:rPr lang="en-US" sz="2400" dirty="0">
                <a:latin typeface="Tahoma" charset="0"/>
                <a:ea typeface="ＭＳ Ｐゴシック" charset="0"/>
              </a:rPr>
              <a:t>Applications</a:t>
            </a:r>
          </a:p>
          <a:p>
            <a:pPr lvl="2" eaLnBrk="1" hangingPunct="1"/>
            <a:r>
              <a:rPr lang="en-US" sz="2000" dirty="0">
                <a:latin typeface="Tahoma" charset="0"/>
                <a:ea typeface="ＭＳ Ｐゴシック" charset="0"/>
              </a:rPr>
              <a:t>Question answering, machine translation, information extraction, summarization, dialog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4914900"/>
            <a:ext cx="457200" cy="228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F674971-5858-8146-83C7-BE62B4492B32}" type="slidenum">
              <a:rPr lang="en-US" sz="1400">
                <a:solidFill>
                  <a:schemeClr val="tx2"/>
                </a:solidFill>
                <a:latin typeface="Arial" charset="0"/>
              </a:rPr>
              <a:pPr/>
              <a:t>6</a:t>
            </a:fld>
            <a:endParaRPr 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Topics: Linguistics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1" y="1028700"/>
            <a:ext cx="7235825" cy="354925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Words and their parts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Syntax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Semantics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Lexical and compositional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Discourse structure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endParaRPr lang="en-US" dirty="0">
              <a:latin typeface="Tahoma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FB5D3CF-1AFD-E74E-933C-E9E08A39AA21}" type="slidenum">
              <a:rPr lang="en-US" sz="1400">
                <a:solidFill>
                  <a:schemeClr val="tx2"/>
                </a:solidFill>
                <a:latin typeface="Arial" charset="0"/>
              </a:rPr>
              <a:pPr/>
              <a:t>7</a:t>
            </a:fld>
            <a:endParaRPr 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Topics: Techniques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85900"/>
            <a:ext cx="4516438" cy="18288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Rule-based methods</a:t>
            </a:r>
          </a:p>
          <a:p>
            <a:pPr eaLnBrk="1" hangingPunct="1"/>
            <a:r>
              <a:rPr lang="en-US" dirty="0">
                <a:latin typeface="Tahoma" charset="0"/>
              </a:rPr>
              <a:t>Probabilistic models</a:t>
            </a:r>
          </a:p>
          <a:p>
            <a:pPr eaLnBrk="1" hangingPunct="1"/>
            <a:r>
              <a:rPr lang="en-US" dirty="0">
                <a:latin typeface="Tahoma" charset="0"/>
              </a:rPr>
              <a:t>Neural networks</a:t>
            </a:r>
          </a:p>
        </p:txBody>
      </p:sp>
      <p:sp>
        <p:nvSpPr>
          <p:cNvPr id="327684" name="AutoShape 4"/>
          <p:cNvSpPr>
            <a:spLocks/>
          </p:cNvSpPr>
          <p:nvPr/>
        </p:nvSpPr>
        <p:spPr bwMode="auto">
          <a:xfrm>
            <a:off x="4724400" y="1581150"/>
            <a:ext cx="381000" cy="1828800"/>
          </a:xfrm>
          <a:prstGeom prst="rightBrace">
            <a:avLst>
              <a:gd name="adj1" fmla="val 53333"/>
              <a:gd name="adj2" fmla="val 50000"/>
            </a:avLst>
          </a:prstGeom>
          <a:noFill/>
          <a:ln w="254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68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486401" y="1485900"/>
            <a:ext cx="3470275" cy="9144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endParaRPr lang="en-US" dirty="0">
              <a:latin typeface="Tahoma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dirty="0">
                <a:latin typeface="Tahoma" charset="0"/>
              </a:rPr>
              <a:t>Supervised machine learning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27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4914900"/>
            <a:ext cx="457200" cy="228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31EDCC7-12E8-8442-9D83-72A4EA026416}" type="slidenum">
              <a:rPr lang="en-US" sz="1400">
                <a:solidFill>
                  <a:schemeClr val="tx2"/>
                </a:solidFill>
                <a:latin typeface="Arial" charset="0"/>
              </a:rPr>
              <a:pPr/>
              <a:t>8</a:t>
            </a:fld>
            <a:endParaRPr 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Topics: Applications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610600" cy="39433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Tahoma" charset="0"/>
              </a:rPr>
              <a:t>Let’s consider three prominent kinds of applications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Information extraction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Conversational agents </a:t>
            </a:r>
          </a:p>
          <a:p>
            <a:pPr lvl="2" eaLnBrk="1" hangingPunct="1"/>
            <a:r>
              <a:rPr lang="en-US" dirty="0" err="1">
                <a:latin typeface="Tahoma" charset="0"/>
                <a:ea typeface="ＭＳ Ｐゴシック" charset="0"/>
              </a:rPr>
              <a:t>Siri</a:t>
            </a:r>
            <a:r>
              <a:rPr lang="en-US" dirty="0">
                <a:latin typeface="Tahoma" charset="0"/>
                <a:ea typeface="ＭＳ Ｐゴシック" charset="0"/>
              </a:rPr>
              <a:t>, </a:t>
            </a:r>
            <a:r>
              <a:rPr lang="en-US" dirty="0" err="1">
                <a:latin typeface="Tahoma" charset="0"/>
                <a:ea typeface="ＭＳ Ｐゴシック" charset="0"/>
              </a:rPr>
              <a:t>Cortana</a:t>
            </a:r>
            <a:r>
              <a:rPr lang="en-US" dirty="0">
                <a:latin typeface="Tahoma" charset="0"/>
                <a:ea typeface="ＭＳ Ｐゴシック" charset="0"/>
              </a:rPr>
              <a:t>, Google, </a:t>
            </a:r>
            <a:r>
              <a:rPr lang="en-US" dirty="0" err="1">
                <a:latin typeface="Tahoma" charset="0"/>
                <a:ea typeface="ＭＳ Ｐゴシック" charset="0"/>
              </a:rPr>
              <a:t>Alexa</a:t>
            </a:r>
            <a:r>
              <a:rPr lang="en-US" dirty="0">
                <a:latin typeface="Tahoma" charset="0"/>
                <a:ea typeface="ＭＳ Ｐゴシック" charset="0"/>
              </a:rPr>
              <a:t>, </a:t>
            </a:r>
            <a:r>
              <a:rPr lang="en-US" dirty="0" err="1">
                <a:latin typeface="Tahoma" charset="0"/>
                <a:ea typeface="ＭＳ Ｐゴシック" charset="0"/>
              </a:rPr>
              <a:t>etc</a:t>
            </a:r>
            <a:r>
              <a:rPr lang="mr-IN" dirty="0">
                <a:latin typeface="Tahoma" charset="0"/>
                <a:ea typeface="ＭＳ Ｐゴシック" charset="0"/>
              </a:rPr>
              <a:t>…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Machine translation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4914900"/>
            <a:ext cx="457200" cy="228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7B91BBD-A059-F64E-9633-C9F96A0B128D}" type="slidenum">
              <a:rPr lang="en-US" sz="1400">
                <a:solidFill>
                  <a:schemeClr val="tx2"/>
                </a:solidFill>
                <a:latin typeface="Arial" charset="0"/>
              </a:rPr>
              <a:pPr/>
              <a:t>9</a:t>
            </a:fld>
            <a:endParaRPr 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>
                <a:latin typeface="Verdana" charset="0"/>
              </a:rPr>
              <a:t>Information Extraction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Text data-mining of blogs, social media, discussion forums, reviews and other forms of user-generated content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Product marketing information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Political opinion tracking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Social network analysis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Sentiment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ghtbar">
  <a:themeElements>
    <a:clrScheme name="Lightbar 1">
      <a:dk1>
        <a:srgbClr val="000000"/>
      </a:dk1>
      <a:lt1>
        <a:srgbClr val="B3D1F0"/>
      </a:lt1>
      <a:dk2>
        <a:srgbClr val="1822CD"/>
      </a:dk2>
      <a:lt2>
        <a:srgbClr val="000000"/>
      </a:lt2>
      <a:accent1>
        <a:srgbClr val="3568C7"/>
      </a:accent1>
      <a:accent2>
        <a:srgbClr val="F06157"/>
      </a:accent2>
      <a:accent3>
        <a:srgbClr val="D6E5F6"/>
      </a:accent3>
      <a:accent4>
        <a:srgbClr val="000000"/>
      </a:accent4>
      <a:accent5>
        <a:srgbClr val="AEB9E0"/>
      </a:accent5>
      <a:accent6>
        <a:srgbClr val="D9574E"/>
      </a:accent6>
      <a:hlink>
        <a:srgbClr val="FF9218"/>
      </a:hlink>
      <a:folHlink>
        <a:srgbClr val="CCCCCC"/>
      </a:folHlink>
    </a:clrScheme>
    <a:fontScheme name="Lightbar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Tx/>
          <a:buFont typeface="Times" charset="0"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Tx/>
          <a:buFont typeface="Times" charset="0"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Lightbar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2004:Templates:Presentations:Designs:Lightbar</Template>
  <TotalTime>16777</TotalTime>
  <Words>1377</Words>
  <Application>Microsoft Macintosh PowerPoint</Application>
  <PresentationFormat>On-screen Show (16:9)</PresentationFormat>
  <Paragraphs>253</Paragraphs>
  <Slides>36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ＭＳ Ｐゴシック</vt:lpstr>
      <vt:lpstr>Arial</vt:lpstr>
      <vt:lpstr>Bradley Hand ITC TT-Bold</vt:lpstr>
      <vt:lpstr>Tahoma</vt:lpstr>
      <vt:lpstr>Times</vt:lpstr>
      <vt:lpstr>Times New Roman</vt:lpstr>
      <vt:lpstr>Verdana</vt:lpstr>
      <vt:lpstr>Wingdings</vt:lpstr>
      <vt:lpstr>Lightbar</vt:lpstr>
      <vt:lpstr>Natural Language Processing</vt:lpstr>
      <vt:lpstr>Natural Language Processing</vt:lpstr>
      <vt:lpstr>Natural Language Processing</vt:lpstr>
      <vt:lpstr>Why Should You Care?</vt:lpstr>
      <vt:lpstr>Course Material</vt:lpstr>
      <vt:lpstr>Topics: Linguistics</vt:lpstr>
      <vt:lpstr>Topics: Techniques</vt:lpstr>
      <vt:lpstr>Topics: Applications</vt:lpstr>
      <vt:lpstr>Information Extraction</vt:lpstr>
      <vt:lpstr>Information Extraction</vt:lpstr>
      <vt:lpstr>Demo</vt:lpstr>
      <vt:lpstr>Dialog Agents (1)</vt:lpstr>
      <vt:lpstr>Dialog Agents (2)</vt:lpstr>
      <vt:lpstr>Google Demo</vt:lpstr>
      <vt:lpstr>Machine Translation</vt:lpstr>
      <vt:lpstr>Google Demo</vt:lpstr>
      <vt:lpstr>How?</vt:lpstr>
      <vt:lpstr>Ambiguity</vt:lpstr>
      <vt:lpstr>Ambiguity</vt:lpstr>
      <vt:lpstr>Ambiguity</vt:lpstr>
      <vt:lpstr>Sources of Ambiguity</vt:lpstr>
      <vt:lpstr>Sources of Ambiguity</vt:lpstr>
      <vt:lpstr>Dealing with Ambiguity</vt:lpstr>
      <vt:lpstr>Models and Algorithms</vt:lpstr>
      <vt:lpstr>Models</vt:lpstr>
      <vt:lpstr>Kinds of Algorithms</vt:lpstr>
      <vt:lpstr>Machine Learning</vt:lpstr>
      <vt:lpstr>Administrative Stuff</vt:lpstr>
      <vt:lpstr>Moodle</vt:lpstr>
      <vt:lpstr>Distance Section</vt:lpstr>
      <vt:lpstr>Preparation</vt:lpstr>
      <vt:lpstr>Requirements</vt:lpstr>
      <vt:lpstr>Programming</vt:lpstr>
      <vt:lpstr>Grading</vt:lpstr>
      <vt:lpstr>Waitlist</vt:lpstr>
      <vt:lpstr>For Next Time</vt:lpstr>
    </vt:vector>
  </TitlesOfParts>
  <Company>University of Colorado at Boulder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5582 Artificial Intelligence</dc:title>
  <dc:creator>James Martin</dc:creator>
  <cp:lastModifiedBy>James H. Martin</cp:lastModifiedBy>
  <cp:revision>166</cp:revision>
  <cp:lastPrinted>2015-08-25T18:00:26Z</cp:lastPrinted>
  <dcterms:created xsi:type="dcterms:W3CDTF">2011-01-10T17:32:19Z</dcterms:created>
  <dcterms:modified xsi:type="dcterms:W3CDTF">2018-08-28T18:37:01Z</dcterms:modified>
</cp:coreProperties>
</file>