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6"/>
  </p:notesMasterIdLst>
  <p:handoutMasterIdLst>
    <p:handoutMasterId r:id="rId57"/>
  </p:handoutMasterIdLst>
  <p:sldIdLst>
    <p:sldId id="256" r:id="rId2"/>
    <p:sldId id="403" r:id="rId3"/>
    <p:sldId id="368" r:id="rId4"/>
    <p:sldId id="370" r:id="rId5"/>
    <p:sldId id="401" r:id="rId6"/>
    <p:sldId id="371" r:id="rId7"/>
    <p:sldId id="527" r:id="rId8"/>
    <p:sldId id="528" r:id="rId9"/>
    <p:sldId id="372" r:id="rId10"/>
    <p:sldId id="453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5" r:id="rId21"/>
    <p:sldId id="386" r:id="rId22"/>
    <p:sldId id="388" r:id="rId23"/>
    <p:sldId id="392" r:id="rId24"/>
    <p:sldId id="395" r:id="rId25"/>
    <p:sldId id="429" r:id="rId26"/>
    <p:sldId id="430" r:id="rId27"/>
    <p:sldId id="449" r:id="rId28"/>
    <p:sldId id="431" r:id="rId29"/>
    <p:sldId id="432" r:id="rId30"/>
    <p:sldId id="397" r:id="rId31"/>
    <p:sldId id="447" r:id="rId32"/>
    <p:sldId id="448" r:id="rId33"/>
    <p:sldId id="454" r:id="rId34"/>
    <p:sldId id="433" r:id="rId35"/>
    <p:sldId id="531" r:id="rId36"/>
    <p:sldId id="455" r:id="rId37"/>
    <p:sldId id="485" r:id="rId38"/>
    <p:sldId id="486" r:id="rId39"/>
    <p:sldId id="487" r:id="rId40"/>
    <p:sldId id="488" r:id="rId41"/>
    <p:sldId id="489" r:id="rId42"/>
    <p:sldId id="493" r:id="rId43"/>
    <p:sldId id="494" r:id="rId44"/>
    <p:sldId id="495" r:id="rId45"/>
    <p:sldId id="496" r:id="rId46"/>
    <p:sldId id="529" r:id="rId47"/>
    <p:sldId id="497" r:id="rId48"/>
    <p:sldId id="498" r:id="rId49"/>
    <p:sldId id="499" r:id="rId50"/>
    <p:sldId id="500" r:id="rId51"/>
    <p:sldId id="501" r:id="rId52"/>
    <p:sldId id="502" r:id="rId53"/>
    <p:sldId id="503" r:id="rId54"/>
    <p:sldId id="452" r:id="rId55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accent1"/>
      </a:buClr>
      <a:buFont typeface="Times" charset="0"/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1"/>
      </a:buClr>
      <a:buFont typeface="Times" charset="0"/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1"/>
      </a:buClr>
      <a:buFont typeface="Times" charset="0"/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1"/>
      </a:buClr>
      <a:buFont typeface="Times" charset="0"/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1"/>
      </a:buClr>
      <a:buFont typeface="Times" charset="0"/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60033"/>
    <a:srgbClr val="009900"/>
    <a:srgbClr val="FF9900"/>
    <a:srgbClr val="3333FF"/>
    <a:srgbClr val="CC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7"/>
    <p:restoredTop sz="94613"/>
  </p:normalViewPr>
  <p:slideViewPr>
    <p:cSldViewPr>
      <p:cViewPr varScale="1">
        <p:scale>
          <a:sx n="113" d="100"/>
          <a:sy n="113" d="100"/>
        </p:scale>
        <p:origin x="192" y="9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Bradley Hand ITC TT-Bold" charset="0"/>
              </a:defRPr>
            </a:lvl1pPr>
          </a:lstStyle>
          <a:p>
            <a:pPr>
              <a:defRPr/>
            </a:pPr>
            <a:fld id="{314C16EA-D9C9-2A4D-82CE-51384A4F3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5984DCB-0F8F-4146-8051-104CF3B7D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C19AD7-823F-BB4A-9DE9-F69477D79AB0}" type="slidenum">
              <a:rPr lang="en-US" sz="1200">
                <a:latin typeface="Times New Roman" charset="0"/>
              </a:rPr>
              <a:pPr eaLnBrk="1" hangingPunct="1"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24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84DCB-0F8F-4146-8051-104CF3B7DDD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30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1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07F26F-EFBF-A948-BF68-6E6DFD9B4AD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2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445EB84-DA1A-214F-9011-CE9F0BB02F74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51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419231-7695-044E-9EC1-A6ACFF9F7F0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34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52A397-8F26-DA42-B1DE-B8FC8A18878B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40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6AD8A0-0F2A-9B46-A1CE-0371ABE84991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71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6E0507-984D-484D-907D-38099055FB5A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69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E0B5F7-C8EA-774C-90B9-34EAC9AA62D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C08537-E285-DD4E-8A2A-774B8077713C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41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3AF077-2392-5341-9D14-78C133A324B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50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3002F0-7F2C-2D40-9793-6E20CD812A9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91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3002F0-7F2C-2D40-9793-6E20CD812A9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9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7B307B4-3256-5D4C-BD2E-C40DCE089111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00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61D4A1-0CDF-1540-8F53-C308F2A5410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81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E7E1E6-7141-5847-8A7C-75A0C33BB45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27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30F406-0FD8-304E-BDCF-31317588EB66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17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48DA590-1E4E-D04E-B277-FB7A9AB648F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8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8D5714-58DD-6448-9726-E81637FE8B53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3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938060-1FAC-A641-A340-F9B0D763422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3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84DCB-0F8F-4146-8051-104CF3B7DD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17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18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19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83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314450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638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6100"/>
            <a:ext cx="64008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549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3EF28-A284-3F4E-AAAC-8C2D5005D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ABBF8-6216-B544-BCFD-8ACAAE88E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7800F-E47A-184A-B0F3-F556DB74A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CD54C-4551-0C48-BA8F-73712EDA1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3C43A-FAEB-3E4E-A9D9-DA46AC9D4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7BF55-8213-C049-B0DE-95D9829B3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3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7C809-D269-8542-9035-1FFD8C36C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36E52-5DA2-C441-8AED-DC5F86762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EBBEA-18DF-4042-879F-A111581E0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9C69C-791F-364D-99EE-F3F99A078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BA58F-0474-BB4C-A885-F8D454889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 userDrawn="1"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1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400">
                <a:solidFill>
                  <a:schemeClr val="accent4"/>
                </a:solidFill>
                <a:latin typeface="Arial" charset="0"/>
              </a:defRPr>
            </a:lvl1pPr>
          </a:lstStyle>
          <a:p>
            <a:pPr>
              <a:defRPr/>
            </a:pPr>
            <a:fld id="{FDCE022D-4E0C-DC4A-B875-EA87B02A51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0">
          <a:solidFill>
            <a:srgbClr val="660033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660033"/>
          </a:solidFill>
          <a:latin typeface="Verdan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w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Verdana" charset="0"/>
              </a:rPr>
              <a:t>Natural Language Processing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Jim Martin -- Lecture 2</a:t>
            </a:r>
          </a:p>
          <a:p>
            <a:pPr eaLnBrk="1" hangingPunct="1"/>
            <a:r>
              <a:rPr lang="en-US" dirty="0">
                <a:latin typeface="Tahoma" charset="0"/>
              </a:rPr>
              <a:t>CSCI 5832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85950"/>
            <a:ext cx="8839200" cy="3314700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ourier"/>
                <a:cs typeface="Courier"/>
              </a:rPr>
              <a:t>% tr -</a:t>
            </a:r>
            <a:r>
              <a:rPr lang="fr-FR" sz="2400" dirty="0" err="1">
                <a:latin typeface="Courier"/>
                <a:cs typeface="Courier"/>
              </a:rPr>
              <a:t>sc</a:t>
            </a:r>
            <a:r>
              <a:rPr lang="fr-FR" sz="2400" dirty="0">
                <a:latin typeface="Courier"/>
                <a:cs typeface="Courier"/>
              </a:rPr>
              <a:t> ’A-</a:t>
            </a:r>
            <a:r>
              <a:rPr lang="fr-FR" sz="2400" dirty="0" err="1">
                <a:latin typeface="Courier"/>
                <a:cs typeface="Courier"/>
              </a:rPr>
              <a:t>Za</a:t>
            </a:r>
            <a:r>
              <a:rPr lang="fr-FR" sz="2400" dirty="0">
                <a:latin typeface="Courier"/>
                <a:cs typeface="Courier"/>
              </a:rPr>
              <a:t>-z’ ’\n’ &lt; </a:t>
            </a:r>
            <a:r>
              <a:rPr lang="fr-FR" sz="2400" dirty="0" err="1">
                <a:latin typeface="Courier"/>
                <a:cs typeface="Courier"/>
              </a:rPr>
              <a:t>shakes.txt</a:t>
            </a:r>
            <a:r>
              <a:rPr lang="fr-FR" sz="2400" dirty="0">
                <a:latin typeface="Courier"/>
                <a:cs typeface="Courier"/>
              </a:rPr>
              <a:t> | </a:t>
            </a:r>
            <a:r>
              <a:rPr lang="fr-FR" sz="2400" dirty="0" err="1">
                <a:latin typeface="Courier"/>
                <a:cs typeface="Courier"/>
              </a:rPr>
              <a:t>head</a:t>
            </a:r>
            <a:endParaRPr lang="fr-FR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85725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So let’s do some dumb tokenization to get each token on a line by itself and see what we get.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91BA7-594C-0B4B-83FC-3E6E96BC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step: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85950"/>
            <a:ext cx="8839200" cy="3314700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ourier"/>
                <a:cs typeface="Courier"/>
              </a:rPr>
              <a:t>% tr -</a:t>
            </a:r>
            <a:r>
              <a:rPr lang="fr-FR" sz="2400" dirty="0" err="1">
                <a:latin typeface="Courier"/>
                <a:cs typeface="Courier"/>
              </a:rPr>
              <a:t>sc</a:t>
            </a:r>
            <a:r>
              <a:rPr lang="fr-FR" sz="2400" dirty="0">
                <a:latin typeface="Courier"/>
                <a:cs typeface="Courier"/>
              </a:rPr>
              <a:t> ’A-</a:t>
            </a:r>
            <a:r>
              <a:rPr lang="fr-FR" sz="2400" dirty="0" err="1">
                <a:latin typeface="Courier"/>
                <a:cs typeface="Courier"/>
              </a:rPr>
              <a:t>Za</a:t>
            </a:r>
            <a:r>
              <a:rPr lang="fr-FR" sz="2400" dirty="0">
                <a:latin typeface="Courier"/>
                <a:cs typeface="Courier"/>
              </a:rPr>
              <a:t>-z’ ’\n’ &lt; </a:t>
            </a:r>
            <a:r>
              <a:rPr lang="fr-FR" sz="2400" dirty="0" err="1">
                <a:latin typeface="Courier"/>
                <a:cs typeface="Courier"/>
              </a:rPr>
              <a:t>shakes.txt</a:t>
            </a:r>
            <a:r>
              <a:rPr lang="fr-FR" sz="2400" dirty="0">
                <a:latin typeface="Courier"/>
                <a:cs typeface="Courier"/>
              </a:rPr>
              <a:t> | </a:t>
            </a:r>
            <a:r>
              <a:rPr lang="fr-FR" sz="2400" dirty="0" err="1">
                <a:latin typeface="Courier"/>
                <a:cs typeface="Courier"/>
              </a:rPr>
              <a:t>head</a:t>
            </a:r>
            <a:endParaRPr lang="fr-FR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THE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200" dirty="0" err="1">
                <a:latin typeface="Courier"/>
                <a:cs typeface="Courier"/>
              </a:rPr>
              <a:t>From</a:t>
            </a:r>
            <a:endParaRPr lang="fr-FR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200" dirty="0" err="1">
                <a:latin typeface="Courier"/>
                <a:cs typeface="Courier"/>
              </a:rPr>
              <a:t>fairest</a:t>
            </a:r>
            <a:endParaRPr lang="fr-FR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200" dirty="0" err="1">
                <a:latin typeface="Courier"/>
                <a:cs typeface="Courier"/>
              </a:rPr>
              <a:t>creatures</a:t>
            </a:r>
            <a:endParaRPr lang="fr-FR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W</a:t>
            </a:r>
            <a:r>
              <a:rPr lang="fr-FR" sz="1200" dirty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...</a:t>
            </a:r>
            <a:r>
              <a:rPr lang="it-IT" sz="1100" dirty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  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5725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So let’s do some dumb tokenization to get each token on a line by itself and see what we get.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026CB-CD7F-FD43-981F-A93271C6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6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step: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sort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...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9D00B-923E-BC40-AB44-A96B5AD1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9"/>
            <a:ext cx="7467600" cy="742950"/>
          </a:xfrm>
        </p:spPr>
        <p:txBody>
          <a:bodyPr/>
          <a:lstStyle/>
          <a:p>
            <a:r>
              <a:rPr lang="en-US" dirty="0"/>
              <a:t>Then some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2950"/>
            <a:ext cx="8077200" cy="3714750"/>
          </a:xfrm>
        </p:spPr>
        <p:txBody>
          <a:bodyPr/>
          <a:lstStyle/>
          <a:p>
            <a:r>
              <a:rPr lang="en-US" dirty="0"/>
              <a:t>Merging upper and lower case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‘A-Z’ ‘a-z</a:t>
            </a:r>
            <a:r>
              <a:rPr lang="fr-FR" sz="2000" dirty="0">
                <a:latin typeface="Courier"/>
                <a:cs typeface="Courier"/>
              </a:rPr>
              <a:t>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tr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‘A-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‘\n’</a:t>
            </a:r>
          </a:p>
          <a:p>
            <a:pPr marL="0" indent="0">
              <a:buNone/>
            </a:pPr>
            <a:r>
              <a:rPr lang="fr-FR" sz="1600" dirty="0">
                <a:latin typeface="Courier"/>
                <a:cs typeface="Courier"/>
              </a:rPr>
              <a:t>  </a:t>
            </a:r>
            <a:endParaRPr lang="en-US" dirty="0"/>
          </a:p>
          <a:p>
            <a:r>
              <a:rPr lang="en-US" dirty="0"/>
              <a:t>Merging instances and getting counts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‘A-Z’ ‘a-z</a:t>
            </a:r>
            <a:r>
              <a:rPr lang="fr-FR" sz="2000" dirty="0">
                <a:latin typeface="Courier"/>
                <a:cs typeface="Courier"/>
              </a:rPr>
              <a:t>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tr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‘A-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‘\n’ | sort | </a:t>
            </a:r>
            <a:r>
              <a:rPr lang="fr-FR" sz="2000" dirty="0" err="1">
                <a:latin typeface="Courier"/>
                <a:cs typeface="Courier"/>
              </a:rPr>
              <a:t>uniq</a:t>
            </a:r>
            <a:r>
              <a:rPr lang="fr-FR" sz="2000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>
                <a:latin typeface="Courier"/>
                <a:cs typeface="Courier"/>
              </a:rPr>
              <a:t>c</a:t>
            </a:r>
            <a:endParaRPr lang="en-US" sz="4000" dirty="0"/>
          </a:p>
          <a:p>
            <a:r>
              <a:rPr lang="en-US" dirty="0"/>
              <a:t>Sorting the counts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‘A-Z’ ‘a-z</a:t>
            </a:r>
            <a:r>
              <a:rPr lang="fr-FR" sz="2000" dirty="0">
                <a:latin typeface="Courier"/>
                <a:cs typeface="Courier"/>
              </a:rPr>
              <a:t>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tr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‘A-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‘\n’ | sort | </a:t>
            </a:r>
            <a:r>
              <a:rPr lang="fr-FR" sz="2000" dirty="0" err="1">
                <a:latin typeface="Courier"/>
                <a:cs typeface="Courier"/>
              </a:rPr>
              <a:t>uniq</a:t>
            </a:r>
            <a:r>
              <a:rPr lang="fr-FR" sz="2000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>
                <a:latin typeface="Courier"/>
                <a:cs typeface="Courier"/>
              </a:rPr>
              <a:t>c | sort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>
                <a:latin typeface="Courier"/>
                <a:cs typeface="Courier"/>
              </a:rPr>
              <a:t>n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020" y="2078266"/>
            <a:ext cx="1292842" cy="3060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 d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724400" y="3714750"/>
            <a:ext cx="3429000" cy="609600"/>
          </a:xfrm>
          <a:prstGeom prst="wedgeRoundRectCallout">
            <a:avLst>
              <a:gd name="adj1" fmla="val 43912"/>
              <a:gd name="adj2" fmla="val 98913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3448D-F3E1-4C48-ADDF-BF1BBDCA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1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2114550"/>
            <a:ext cx="8839200" cy="274320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Finland’ s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isn’t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       Hewlett Packard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state-of-the-art       state of the art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  lower-case lowercase lower case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latin typeface="Calibri"/>
                <a:cs typeface="Calibri"/>
                <a:sym typeface="Symbol" charset="2"/>
              </a:rPr>
              <a:t>m.p.g., PhD.		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918716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Of course its never really that easy. There are lots of complications.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47639-F27A-C647-B2C4-1ED1C915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028700"/>
            <a:ext cx="8534400" cy="390525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i="1" dirty="0">
                <a:sym typeface="Symbol" charset="2"/>
              </a:rPr>
              <a:t>L</a:t>
            </a:r>
            <a:r>
              <a:rPr lang="en-US" b="1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? </a:t>
            </a:r>
            <a:r>
              <a:rPr lang="en-US" i="1" dirty="0">
                <a:sym typeface="Symbol" charset="2"/>
              </a:rPr>
              <a:t>L</a:t>
            </a:r>
            <a:r>
              <a:rPr lang="en-US" b="1" i="1" dirty="0">
                <a:sym typeface="Symbol" charset="2"/>
              </a:rPr>
              <a:t>’ </a:t>
            </a:r>
            <a:r>
              <a:rPr lang="en-US" dirty="0">
                <a:sym typeface="Symbol" charset="2"/>
              </a:rPr>
              <a:t>? </a:t>
            </a:r>
            <a:r>
              <a:rPr lang="en-US" i="1" dirty="0">
                <a:sym typeface="Symbol" charset="2"/>
              </a:rPr>
              <a:t>Le</a:t>
            </a:r>
            <a:r>
              <a:rPr lang="en-US" b="1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?</a:t>
            </a:r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</a:t>
            </a:r>
          </a:p>
          <a:p>
            <a:pPr lvl="1" eaLnBrk="1" hangingPunct="1"/>
            <a:r>
              <a:rPr lang="en-US" sz="2000" i="1" dirty="0" err="1">
                <a:sym typeface="Symbol" charset="2"/>
              </a:rPr>
              <a:t>Lebensversicherungsgesellschaftsangestellter</a:t>
            </a:r>
            <a:endParaRPr lang="en-US" sz="2000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374FC-879E-DF43-A39F-9C2172EB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12657"/>
            <a:ext cx="88392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52400" y="800100"/>
            <a:ext cx="9677400" cy="4343400"/>
          </a:xfrm>
        </p:spPr>
        <p:txBody>
          <a:bodyPr/>
          <a:lstStyle/>
          <a:p>
            <a:pPr eaLnBrk="1" hangingPunct="1"/>
            <a:endParaRPr lang="en-US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Chinese has no spaces between words</a:t>
            </a:r>
          </a:p>
          <a:p>
            <a:pPr lvl="1" eaLnBrk="1" hangingPunct="1"/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sz="2400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sz="2400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sz="2400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Japanese allows intermingled alphabets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EC59DB-BC36-DA48-8BB8-AFD98D38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3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Segmentation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Chinese words are composed of characters</a:t>
            </a:r>
          </a:p>
          <a:p>
            <a:pPr lvl="1"/>
            <a:r>
              <a:rPr lang="en-US" sz="2400" dirty="0"/>
              <a:t>Characters are generally 1 syllable and 1 morpheme</a:t>
            </a:r>
          </a:p>
          <a:p>
            <a:pPr lvl="1"/>
            <a:r>
              <a:rPr lang="en-US" sz="2400" dirty="0"/>
              <a:t>Average word length is 2.4 characters</a:t>
            </a:r>
          </a:p>
          <a:p>
            <a:r>
              <a:rPr lang="en-US" sz="2800" dirty="0"/>
              <a:t>Standard baseline segmentation algorithm: </a:t>
            </a:r>
          </a:p>
          <a:p>
            <a:pPr lvl="1"/>
            <a:r>
              <a:rPr lang="en-US" sz="2400" dirty="0"/>
              <a:t>Maximum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4B22A-598C-1942-91E3-1FE8327D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Maximum Matching Word Segmentation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7155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wordlist of Chinese, and a string</a:t>
            </a:r>
          </a:p>
          <a:p>
            <a:pPr marL="91440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Start a pointer at the beginning of the string</a:t>
            </a:r>
          </a:p>
          <a:p>
            <a:pPr marL="91440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i="1" dirty="0"/>
              <a:t>longest word </a:t>
            </a:r>
            <a:r>
              <a:rPr lang="en-US" dirty="0"/>
              <a:t>in dictionary that matches the string starting at pointer</a:t>
            </a:r>
          </a:p>
          <a:p>
            <a:pPr marL="91440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Move the pointer over that word</a:t>
            </a:r>
          </a:p>
          <a:p>
            <a:pPr marL="91440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Go to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CB039-364C-8A42-A371-9893B1D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857250"/>
          </a:xfrm>
        </p:spPr>
        <p:txBody>
          <a:bodyPr/>
          <a:lstStyle/>
          <a:p>
            <a:r>
              <a:rPr lang="en-US" dirty="0"/>
              <a:t>Max-match English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819150"/>
            <a:ext cx="8763000" cy="4152900"/>
          </a:xfrm>
        </p:spPr>
        <p:txBody>
          <a:bodyPr/>
          <a:lstStyle/>
          <a:p>
            <a:r>
              <a:rPr lang="en-US" sz="2800" dirty="0" err="1"/>
              <a:t>Thecatinthehat</a:t>
            </a:r>
            <a:endParaRPr lang="en-US" sz="2800" dirty="0"/>
          </a:p>
          <a:p>
            <a:r>
              <a:rPr lang="en-US" sz="2800" dirty="0" err="1"/>
              <a:t>Thetabledownthere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Doesn’t generally work well for English.</a:t>
            </a:r>
          </a:p>
          <a:p>
            <a:r>
              <a:rPr lang="en-US" dirty="0"/>
              <a:t>But works surprisingly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2FF36-33C6-E749-BD9B-D48F859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871574D7-7392-8242-85BE-D484097474FA}" type="slidenum">
              <a:rPr lang="en-US" sz="1400">
                <a:solidFill>
                  <a:schemeClr val="accent4"/>
                </a:solidFill>
                <a:latin typeface="Arial" charset="0"/>
              </a:rPr>
              <a:pPr/>
              <a:t>2</a:t>
            </a:fld>
            <a:endParaRPr lang="en-US" sz="140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4300"/>
            <a:ext cx="8915400" cy="800100"/>
          </a:xfrm>
        </p:spPr>
        <p:txBody>
          <a:bodyPr/>
          <a:lstStyle/>
          <a:p>
            <a:pPr eaLnBrk="1" hangingPunct="1"/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Text normalization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Tokenization and sentence segmentation</a:t>
            </a: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Language modeling</a:t>
            </a:r>
          </a:p>
        </p:txBody>
      </p:sp>
    </p:spTree>
    <p:extLst>
      <p:ext uri="{BB962C8B-B14F-4D97-AF65-F5344CB8AC3E}">
        <p14:creationId xmlns:p14="http://schemas.microsoft.com/office/powerpoint/2010/main" val="998569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For applications like web search its effective to reduce all letters to lower case</a:t>
            </a:r>
          </a:p>
          <a:p>
            <a:pPr eaLnBrk="1" hangingPunct="1"/>
            <a:r>
              <a:rPr lang="en-US" sz="3200" dirty="0"/>
              <a:t>For sentence segmentation, sentiment analysis, MT, </a:t>
            </a:r>
            <a:r>
              <a:rPr lang="en-US" dirty="0"/>
              <a:t>i</a:t>
            </a:r>
            <a:r>
              <a:rPr lang="en-US" sz="3200" dirty="0"/>
              <a:t>nformation extraction case is critical</a:t>
            </a:r>
          </a:p>
          <a:p>
            <a:pPr lvl="1"/>
            <a:r>
              <a:rPr lang="en-US" sz="2400" i="1" dirty="0"/>
              <a:t>US</a:t>
            </a:r>
            <a:r>
              <a:rPr lang="en-US" sz="2400" dirty="0"/>
              <a:t> versus </a:t>
            </a:r>
            <a:r>
              <a:rPr lang="en-US" sz="2400" i="1" dirty="0"/>
              <a:t>us; IRE vs. ire vs. Ire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64793-E524-9343-A1B9-9BAB69B7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57250"/>
            <a:ext cx="8839200" cy="3829050"/>
          </a:xfrm>
        </p:spPr>
        <p:txBody>
          <a:bodyPr/>
          <a:lstStyle/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marL="457200" lvl="1" indent="0" eaLnBrk="1" hangingPunct="1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i="1" dirty="0"/>
              <a:t>the school's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</a:p>
          <a:p>
            <a:pPr marL="457200" lvl="1" indent="0" eaLnBrk="1" hangingPunct="1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i="1" dirty="0"/>
              <a:t>the school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find correct dictionary headword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E9A9F-402F-034B-A640-B391E142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742950"/>
            <a:ext cx="8229600" cy="4095750"/>
          </a:xfrm>
        </p:spPr>
        <p:txBody>
          <a:bodyPr/>
          <a:lstStyle/>
          <a:p>
            <a:pPr eaLnBrk="1" hangingPunct="1"/>
            <a:r>
              <a:rPr lang="en-US" sz="2800" dirty="0"/>
              <a:t>Reduce terms to their stems</a:t>
            </a:r>
          </a:p>
          <a:p>
            <a:pPr lvl="1" eaLnBrk="1" hangingPunct="1"/>
            <a:r>
              <a:rPr lang="en-US" sz="1800" dirty="0"/>
              <a:t>Without a dictionary.</a:t>
            </a:r>
          </a:p>
          <a:p>
            <a:pPr eaLnBrk="1" hangingPunct="1"/>
            <a:r>
              <a:rPr lang="en-US" sz="2800" i="1" dirty="0"/>
              <a:t>Stemming</a:t>
            </a:r>
            <a:r>
              <a:rPr lang="en-US" sz="2800" dirty="0"/>
              <a:t> is crude affix chopping</a:t>
            </a:r>
          </a:p>
          <a:p>
            <a:pPr lvl="1" eaLnBrk="1" hangingPunct="1"/>
            <a:r>
              <a:rPr lang="en-US" sz="2400" dirty="0"/>
              <a:t>language dependent</a:t>
            </a:r>
          </a:p>
          <a:p>
            <a:pPr lvl="1" eaLnBrk="1" hangingPunct="1"/>
            <a:r>
              <a:rPr lang="en-US" sz="2400" dirty="0"/>
              <a:t>e.g., </a:t>
            </a:r>
            <a:r>
              <a:rPr lang="en-US" sz="2400" i="1" dirty="0"/>
              <a:t>automate(s), automatic, automation</a:t>
            </a:r>
            <a:r>
              <a:rPr lang="en-US" sz="2400" dirty="0"/>
              <a:t> all reduced to </a:t>
            </a:r>
            <a:r>
              <a:rPr lang="en-US" sz="2400" i="1" dirty="0"/>
              <a:t>automat</a:t>
            </a:r>
            <a:r>
              <a:rPr lang="en-US" sz="2400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30"/>
            <a:ext cx="18466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564606"/>
            <a:ext cx="3581400" cy="157889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876800" y="379095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343400" y="4171950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D67E-82BB-CA49-9C63-464A3CB0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Complex Morphology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95350"/>
            <a:ext cx="8686800" cy="4114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000" dirty="0"/>
              <a:t>Many languages require complex morphological  segmentation/analysis</a:t>
            </a:r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92278-0AC7-B541-BEAC-5C0CB02A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71550"/>
            <a:ext cx="8534400" cy="4038600"/>
          </a:xfrm>
        </p:spPr>
        <p:txBody>
          <a:bodyPr/>
          <a:lstStyle/>
          <a:p>
            <a:r>
              <a:rPr lang="en-US" sz="2800" dirty="0"/>
              <a:t>Tokenization, morphology and further syntactic processing requires sentence segmentation</a:t>
            </a:r>
          </a:p>
          <a:p>
            <a:r>
              <a:rPr lang="en-US" sz="2800" dirty="0"/>
              <a:t>In English, punctuation is used to mark sentence boundaries</a:t>
            </a:r>
          </a:p>
          <a:p>
            <a:pPr lvl="1"/>
            <a:r>
              <a:rPr lang="en-US" dirty="0"/>
              <a:t>!, ? are relatively unambiguous</a:t>
            </a:r>
          </a:p>
          <a:p>
            <a:pPr lvl="1"/>
            <a:r>
              <a:rPr lang="en-US" dirty="0"/>
              <a:t>Period “.” is quite ambiguous</a:t>
            </a:r>
          </a:p>
          <a:p>
            <a:pPr lvl="2"/>
            <a:r>
              <a:rPr lang="en-US" dirty="0"/>
              <a:t>Abbreviations like Inc. or Dr.</a:t>
            </a:r>
          </a:p>
          <a:p>
            <a:pPr lvl="2"/>
            <a:r>
              <a:rPr lang="en-US" dirty="0"/>
              <a:t>Numbers like .02% or 4.3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79B229-09F5-0A4D-BECC-D8DD4D79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approach </a:t>
            </a:r>
          </a:p>
          <a:p>
            <a:pPr lvl="1"/>
            <a:r>
              <a:rPr lang="en-US" dirty="0"/>
              <a:t>Build a binary classifier</a:t>
            </a:r>
          </a:p>
          <a:p>
            <a:pPr lvl="1"/>
            <a:r>
              <a:rPr lang="en-US" dirty="0"/>
              <a:t>Looks at each possible end-of-sentence location and decides </a:t>
            </a:r>
            <a:r>
              <a:rPr lang="en-US" dirty="0" err="1">
                <a:solidFill>
                  <a:schemeClr val="accent2"/>
                </a:solidFill>
              </a:rPr>
              <a:t>EndOfSentence</a:t>
            </a:r>
            <a:r>
              <a:rPr lang="en-US" dirty="0"/>
              <a:t>/</a:t>
            </a:r>
            <a:r>
              <a:rPr lang="en-US" dirty="0" err="1">
                <a:solidFill>
                  <a:srgbClr val="00B050"/>
                </a:solidFill>
              </a:rPr>
              <a:t>NotEndOfSentence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65791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Stocks were up as advancing issues outpaced declining issues on the NYSE by 1.5 to 1. Large- and small-cap stocks were both strong, while the S.&amp;P. 500 index gained 0.46% to finish at 2,457.59. Among individual stocks, the two top percentage gainers in the S.&amp;P. 500 were </a:t>
            </a:r>
            <a:r>
              <a:rPr lang="en-US" dirty="0" err="1"/>
              <a:t>Incyte</a:t>
            </a:r>
            <a:r>
              <a:rPr lang="en-US" dirty="0"/>
              <a:t> Corporation and Gilead Sciences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45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65791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Stocks were up as advancing issues outpaced declining issues on the NYSE by 1.5 to </a:t>
            </a:r>
            <a:r>
              <a:rPr lang="en-US" dirty="0">
                <a:solidFill>
                  <a:schemeClr val="bg1"/>
                </a:solidFill>
              </a:rPr>
              <a:t>1.</a:t>
            </a:r>
            <a:r>
              <a:rPr lang="en-US" dirty="0"/>
              <a:t> Large- and small-cap stocks were both strong, while the </a:t>
            </a:r>
            <a:r>
              <a:rPr lang="en-US" dirty="0">
                <a:solidFill>
                  <a:srgbClr val="B3D1F0"/>
                </a:solidFill>
              </a:rPr>
              <a:t>S.&amp;P.</a:t>
            </a:r>
            <a:r>
              <a:rPr lang="en-US" dirty="0"/>
              <a:t> 500 index gained 0.46% to finish at </a:t>
            </a:r>
            <a:r>
              <a:rPr lang="en-US" dirty="0">
                <a:solidFill>
                  <a:srgbClr val="B3D1F0"/>
                </a:solidFill>
              </a:rPr>
              <a:t>2,457.59.</a:t>
            </a:r>
            <a:r>
              <a:rPr lang="en-US" dirty="0"/>
              <a:t> Among individual stocks, the two top percentage gainers in the </a:t>
            </a:r>
            <a:r>
              <a:rPr lang="en-US" dirty="0">
                <a:solidFill>
                  <a:srgbClr val="B3D1F0"/>
                </a:solidFill>
              </a:rPr>
              <a:t>S.&amp;P.</a:t>
            </a:r>
            <a:r>
              <a:rPr lang="en-US" dirty="0"/>
              <a:t> 500 were </a:t>
            </a:r>
            <a:r>
              <a:rPr lang="en-US" dirty="0" err="1"/>
              <a:t>Incyte</a:t>
            </a:r>
            <a:r>
              <a:rPr lang="en-US" dirty="0"/>
              <a:t> Corporation and Gilead Sciences </a:t>
            </a:r>
            <a:r>
              <a:rPr lang="en-US" dirty="0">
                <a:solidFill>
                  <a:srgbClr val="B3D1F0"/>
                </a:solidFill>
              </a:rPr>
              <a:t>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1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6195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Stocks were up as advancing issues outpaced declining issues on the NYSE by 1.5 to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F06157"/>
                </a:solidFill>
              </a:rPr>
              <a:t>1.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Large- and small-cap stocks were both strong, while the</a:t>
            </a:r>
            <a:r>
              <a:rPr lang="en-US" dirty="0">
                <a:solidFill>
                  <a:srgbClr val="009900"/>
                </a:solidFill>
              </a:rPr>
              <a:t> S.&amp;P. </a:t>
            </a:r>
            <a:r>
              <a:rPr lang="en-US" dirty="0">
                <a:solidFill>
                  <a:srgbClr val="000000"/>
                </a:solidFill>
              </a:rPr>
              <a:t>500 index gained 0.46% to finish at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2,457.59.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Among individual stocks, the two top percentage gainers in the</a:t>
            </a:r>
            <a:r>
              <a:rPr lang="en-US" dirty="0">
                <a:solidFill>
                  <a:srgbClr val="009900"/>
                </a:solidFill>
              </a:rPr>
              <a:t> S.&amp;P. </a:t>
            </a:r>
            <a:r>
              <a:rPr lang="en-US" dirty="0">
                <a:solidFill>
                  <a:srgbClr val="000000"/>
                </a:solidFill>
              </a:rPr>
              <a:t>500 were </a:t>
            </a:r>
            <a:r>
              <a:rPr lang="en-US" dirty="0" err="1">
                <a:solidFill>
                  <a:srgbClr val="000000"/>
                </a:solidFill>
              </a:rPr>
              <a:t>Incyte</a:t>
            </a:r>
            <a:r>
              <a:rPr lang="en-US" dirty="0">
                <a:solidFill>
                  <a:srgbClr val="000000"/>
                </a:solidFill>
              </a:rPr>
              <a:t> Corporation and Gilead Sciences</a:t>
            </a:r>
            <a:r>
              <a:rPr lang="en-US" dirty="0"/>
              <a:t> </a:t>
            </a:r>
            <a:r>
              <a:rPr lang="en-US" dirty="0">
                <a:solidFill>
                  <a:srgbClr val="F06157"/>
                </a:solidFill>
              </a:rPr>
              <a:t>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6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955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Item							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1.5 to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F06157"/>
                </a:solidFill>
              </a:rPr>
              <a:t>1.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Large- and   				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while the</a:t>
            </a:r>
            <a:r>
              <a:rPr lang="en-US" dirty="0">
                <a:solidFill>
                  <a:srgbClr val="009900"/>
                </a:solidFill>
              </a:rPr>
              <a:t> S.&amp;P. </a:t>
            </a:r>
            <a:r>
              <a:rPr lang="en-US" dirty="0">
                <a:solidFill>
                  <a:srgbClr val="000000"/>
                </a:solidFill>
              </a:rPr>
              <a:t>500 index			-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finish at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2,457.59.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Among individual	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in the</a:t>
            </a:r>
            <a:r>
              <a:rPr lang="en-US" dirty="0">
                <a:solidFill>
                  <a:srgbClr val="009900"/>
                </a:solidFill>
              </a:rPr>
              <a:t> S.&amp;P. </a:t>
            </a:r>
            <a:r>
              <a:rPr lang="en-US" dirty="0">
                <a:solidFill>
                  <a:srgbClr val="000000"/>
                </a:solidFill>
              </a:rPr>
              <a:t>500 were				-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Gilead Sciences</a:t>
            </a:r>
            <a:r>
              <a:rPr lang="en-US" dirty="0"/>
              <a:t> </a:t>
            </a:r>
            <a:r>
              <a:rPr lang="en-US" dirty="0">
                <a:solidFill>
                  <a:srgbClr val="F06157"/>
                </a:solidFill>
              </a:rPr>
              <a:t>Inc.					</a:t>
            </a:r>
            <a:r>
              <a:rPr lang="en-US" dirty="0">
                <a:solidFill>
                  <a:srgbClr val="000000"/>
                </a:solidFill>
              </a:rPr>
              <a:t>+</a:t>
            </a:r>
            <a:endParaRPr lang="en-US" dirty="0">
              <a:solidFill>
                <a:srgbClr val="F06157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2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7150"/>
            <a:ext cx="7772400" cy="857250"/>
          </a:xfrm>
        </p:spPr>
        <p:txBody>
          <a:bodyPr/>
          <a:lstStyle/>
          <a:p>
            <a:r>
              <a:rPr lang="en-US" b="0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28700"/>
            <a:ext cx="8534400" cy="3714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Every NLP task needs to do some form of </a:t>
            </a:r>
            <a:r>
              <a:rPr lang="en-US" sz="2800" i="1" dirty="0">
                <a:solidFill>
                  <a:srgbClr val="660033"/>
                </a:solidFill>
              </a:rPr>
              <a:t>text normalization</a:t>
            </a:r>
            <a:r>
              <a:rPr lang="en-US" sz="2800" dirty="0"/>
              <a:t>. Not terribly glamorous, but critical to further processing and often the source of numerous headaches.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Determining a relevant vocabulary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Segmenting/tokenizing words in running text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Normalizing word formats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Segmenting sentences in running text</a:t>
            </a: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33A30-A001-9A47-9B6A-D94CA0C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Segmentation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Case of the word with “.”: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Upper, lower, cap, number, mixed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word(s) before/after “.”: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Upper, lower, cap, number, mixed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Length of the word with “.”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Does it contain a vowel?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after “.” occurs at beginning-of-s)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640EB-7CA3-3B4F-8366-22437336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955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Item							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1.5 to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F06157"/>
                </a:solidFill>
              </a:rPr>
              <a:t>1.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Large- and   				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while the</a:t>
            </a:r>
            <a:r>
              <a:rPr lang="en-US" dirty="0">
                <a:solidFill>
                  <a:srgbClr val="009900"/>
                </a:solidFill>
              </a:rPr>
              <a:t> S.&amp;P. </a:t>
            </a:r>
            <a:r>
              <a:rPr lang="en-US" dirty="0">
                <a:solidFill>
                  <a:srgbClr val="000000"/>
                </a:solidFill>
              </a:rPr>
              <a:t>500 index			-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finish at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2,457.59.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Among individual	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in the</a:t>
            </a:r>
            <a:r>
              <a:rPr lang="en-US" dirty="0">
                <a:solidFill>
                  <a:srgbClr val="009900"/>
                </a:solidFill>
              </a:rPr>
              <a:t> S.&amp;P. </a:t>
            </a:r>
            <a:r>
              <a:rPr lang="en-US" dirty="0">
                <a:solidFill>
                  <a:srgbClr val="000000"/>
                </a:solidFill>
              </a:rPr>
              <a:t>500 were				-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Gilead Sciences</a:t>
            </a:r>
            <a:r>
              <a:rPr lang="en-US" dirty="0"/>
              <a:t> </a:t>
            </a:r>
            <a:r>
              <a:rPr lang="en-US" dirty="0">
                <a:solidFill>
                  <a:srgbClr val="F06157"/>
                </a:solidFill>
              </a:rPr>
              <a:t>Inc.					</a:t>
            </a:r>
            <a:r>
              <a:rPr lang="en-US" dirty="0">
                <a:solidFill>
                  <a:srgbClr val="000000"/>
                </a:solidFill>
              </a:rPr>
              <a:t>+</a:t>
            </a:r>
            <a:endParaRPr lang="en-US" dirty="0">
              <a:solidFill>
                <a:srgbClr val="F06157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994977"/>
              </p:ext>
            </p:extLst>
          </p:nvPr>
        </p:nvGraphicFramePr>
        <p:xfrm>
          <a:off x="76200" y="1352550"/>
          <a:ext cx="9067800" cy="335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0393">
                <a:tc>
                  <a:txBody>
                    <a:bodyPr/>
                    <a:lstStyle/>
                    <a:p>
                      <a:r>
                        <a:rPr lang="en-US" sz="1600" dirty="0"/>
                        <a:t>Word 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Word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Word </a:t>
                      </a:r>
                      <a:r>
                        <a:rPr lang="en-US" sz="1400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Word </a:t>
                      </a:r>
                      <a:r>
                        <a:rPr lang="en-US" sz="1400" baseline="0" dirty="0"/>
                        <a:t>+2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81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81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81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81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81">
                <a:tc>
                  <a:txBody>
                    <a:bodyPr/>
                    <a:lstStyle/>
                    <a:p>
                      <a:r>
                        <a:rPr lang="en-US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 b="0" dirty="0"/>
              <a:t>Extracted Features</a:t>
            </a:r>
          </a:p>
        </p:txBody>
      </p:sp>
    </p:spTree>
    <p:extLst>
      <p:ext uri="{BB962C8B-B14F-4D97-AF65-F5344CB8AC3E}">
        <p14:creationId xmlns:p14="http://schemas.microsoft.com/office/powerpoint/2010/main" val="482075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the data extracted, you need to massage it to fit whatever variety of machine learning algorithm you prefer.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2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HW 1: 50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words do you know in your native language?</a:t>
            </a:r>
          </a:p>
          <a:p>
            <a:pPr lvl="1"/>
            <a:r>
              <a:rPr lang="en-US" sz="2400" dirty="0"/>
              <a:t>Due Tuesday by noon</a:t>
            </a:r>
          </a:p>
          <a:p>
            <a:pPr lvl="1"/>
            <a:r>
              <a:rPr lang="en-US" sz="2400" dirty="0"/>
              <a:t>Submit via </a:t>
            </a:r>
            <a:r>
              <a:rPr lang="en-US" sz="2400" dirty="0" err="1"/>
              <a:t>moodle</a:t>
            </a:r>
            <a:endParaRPr lang="en-US" sz="2400" dirty="0"/>
          </a:p>
          <a:p>
            <a:pPr lvl="1"/>
            <a:r>
              <a:rPr lang="en-US" sz="2400" dirty="0"/>
              <a:t>Your answer and a writeup explaining your answer.</a:t>
            </a:r>
          </a:p>
          <a:p>
            <a:pPr lvl="2"/>
            <a:r>
              <a:rPr lang="en-US" sz="2000" dirty="0"/>
              <a:t>No longer than necessary</a:t>
            </a:r>
          </a:p>
          <a:p>
            <a:pPr lvl="2"/>
            <a:r>
              <a:rPr lang="en-US" sz="2000" dirty="0"/>
              <a:t>Long enough to say something interesting</a:t>
            </a:r>
          </a:p>
          <a:p>
            <a:pPr lvl="2"/>
            <a:r>
              <a:rPr lang="en-US" sz="2000" dirty="0"/>
              <a:t>Pdf; follow the naming convention on </a:t>
            </a:r>
            <a:r>
              <a:rPr lang="en-US" sz="2000" dirty="0" err="1"/>
              <a:t>moodle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8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HW 1: 50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bad answers</a:t>
            </a:r>
          </a:p>
          <a:p>
            <a:pPr lvl="1"/>
            <a:r>
              <a:rPr lang="en-US" sz="2400" dirty="0"/>
              <a:t>42</a:t>
            </a:r>
          </a:p>
          <a:p>
            <a:pPr lvl="1"/>
            <a:r>
              <a:rPr lang="en-US" sz="2400" dirty="0"/>
              <a:t>25,000</a:t>
            </a:r>
          </a:p>
          <a:p>
            <a:pPr lvl="1"/>
            <a:r>
              <a:rPr lang="en-US" sz="2400" dirty="0"/>
              <a:t>Infinite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5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ECES 126</a:t>
            </a:r>
          </a:p>
          <a:p>
            <a:pPr lvl="1"/>
            <a:r>
              <a:rPr lang="en-US" dirty="0"/>
              <a:t>Tuesday 3:30 to 5</a:t>
            </a:r>
          </a:p>
          <a:p>
            <a:pPr lvl="1"/>
            <a:r>
              <a:rPr lang="en-US" dirty="0"/>
              <a:t>Friday 10 to 11:30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2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EE144005-E06A-1146-A2A8-9EDF36B65DAA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37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Word Prediction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Guess the next word...</a:t>
            </a:r>
          </a:p>
          <a:p>
            <a:pPr lvl="1"/>
            <a:r>
              <a:rPr lang="en-US" i="1" dirty="0">
                <a:latin typeface="Tahoma" charset="0"/>
              </a:rPr>
              <a:t>So I notice three guys standing on the 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228850"/>
            <a:ext cx="62484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What are some of the knowledge sources you used to come up with those predictions?</a:t>
            </a:r>
          </a:p>
        </p:txBody>
      </p:sp>
    </p:spTree>
    <p:extLst>
      <p:ext uri="{BB962C8B-B14F-4D97-AF65-F5344CB8AC3E}">
        <p14:creationId xmlns:p14="http://schemas.microsoft.com/office/powerpoint/2010/main" val="231897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8C3513D9-F677-BE46-9C1F-AD11EE9A9B76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38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Word Prediction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3943350"/>
          </a:xfrm>
        </p:spPr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We can formalize this task using </a:t>
            </a:r>
            <a:r>
              <a:rPr lang="en-US" sz="2800" i="1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N-</a:t>
            </a:r>
            <a:r>
              <a:rPr lang="en-US" sz="2800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gram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models</a:t>
            </a:r>
          </a:p>
          <a:p>
            <a:pPr lvl="1"/>
            <a:r>
              <a:rPr lang="en-US" sz="2400" i="1" dirty="0">
                <a:latin typeface="Tahoma" charset="0"/>
              </a:rPr>
              <a:t>N</a:t>
            </a:r>
            <a:r>
              <a:rPr lang="en-US" sz="2400" dirty="0">
                <a:latin typeface="Tahoma" charset="0"/>
              </a:rPr>
              <a:t>-grams are token sequences of length </a:t>
            </a:r>
            <a:r>
              <a:rPr lang="en-US" sz="2400" i="1" dirty="0">
                <a:latin typeface="Tahoma" charset="0"/>
              </a:rPr>
              <a:t>N</a:t>
            </a:r>
            <a:endParaRPr lang="en-US" sz="2400" dirty="0">
              <a:latin typeface="Tahoma" charset="0"/>
            </a:endParaRPr>
          </a:p>
          <a:p>
            <a:pPr lvl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Our earlier example contains the following 2-grams (aka bigrams)</a:t>
            </a:r>
          </a:p>
          <a:p>
            <a:pPr lvl="2"/>
            <a:r>
              <a:rPr lang="en-US" i="1" dirty="0">
                <a:solidFill>
                  <a:srgbClr val="009900"/>
                </a:solidFill>
                <a:latin typeface="Tahoma" charset="0"/>
              </a:rPr>
              <a:t>(So I), (I notice), (notice three), (three guys), (guys standing), (standing on), (on the)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Given frequency counts of N-grams such as these, we can guess likely next words in a sequence.</a:t>
            </a:r>
          </a:p>
        </p:txBody>
      </p:sp>
    </p:spTree>
    <p:extLst>
      <p:ext uri="{BB962C8B-B14F-4D97-AF65-F5344CB8AC3E}">
        <p14:creationId xmlns:p14="http://schemas.microsoft.com/office/powerpoint/2010/main" val="4147556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E0404570-2C2A-FD44-8FA3-79EF36D9BCB2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39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latin typeface="Verdana" charset="0"/>
                <a:ea typeface="ＭＳ Ｐゴシック" charset="0"/>
                <a:cs typeface="ＭＳ Ｐゴシック" charset="0"/>
              </a:rPr>
              <a:t>N</a:t>
            </a:r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-Gram Models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How?  We can use the counts of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-grams to compute the conditional probability of candidate words as the next word in a sequence.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That is, we can compute a probability distribution over the entire vocabulary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0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Counting Words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28700"/>
            <a:ext cx="8763000" cy="3829050"/>
          </a:xfrm>
        </p:spPr>
        <p:txBody>
          <a:bodyPr/>
          <a:lstStyle/>
          <a:p>
            <a:pPr marL="0" indent="0">
              <a:buNone/>
            </a:pPr>
            <a:r>
              <a:rPr lang="en-US" sz="2200" i="1" dirty="0">
                <a:solidFill>
                  <a:srgbClr val="FF0000"/>
                </a:solidFill>
              </a:rPr>
              <a:t>They lay back on the San Francisco grass and looked at the stars and their…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: an entry in a vocabulary 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Token</a:t>
            </a:r>
            <a:r>
              <a:rPr lang="en-US" dirty="0">
                <a:solidFill>
                  <a:srgbClr val="000000"/>
                </a:solidFill>
              </a:rPr>
              <a:t>: an instance of a type in some text</a:t>
            </a:r>
          </a:p>
          <a:p>
            <a:r>
              <a:rPr lang="en-US" dirty="0"/>
              <a:t>How many words are there in the sentence given above?</a:t>
            </a:r>
          </a:p>
          <a:p>
            <a:pPr lvl="1"/>
            <a:r>
              <a:rPr lang="en-US" sz="2400" dirty="0"/>
              <a:t>15 tokens (or maybe 14)</a:t>
            </a:r>
          </a:p>
          <a:p>
            <a:pPr lvl="1"/>
            <a:r>
              <a:rPr lang="en-US" sz="2400" dirty="0"/>
              <a:t>13 types (or maybe 12)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DC9BA-864C-EC47-B7B0-D2611BAB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F9F027-FB2A-D042-8C5D-63F22D1F268B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40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Applications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It turns out that being able to assess the probability of a sequence is an extremely useful thing to be able to do. </a:t>
            </a:r>
            <a:r>
              <a:rPr lang="en-US" sz="2800" dirty="0">
                <a:latin typeface="Tahoma" charset="0"/>
              </a:rPr>
              <a:t>It 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lies at the core of many applications</a:t>
            </a:r>
          </a:p>
          <a:p>
            <a:pPr lvl="1"/>
            <a:r>
              <a:rPr lang="en-US" sz="2000" dirty="0">
                <a:latin typeface="Tahoma" charset="0"/>
              </a:rPr>
              <a:t>Automatic speech recognition</a:t>
            </a:r>
          </a:p>
          <a:p>
            <a:pPr lvl="1"/>
            <a:r>
              <a:rPr lang="en-US" sz="2000" dirty="0">
                <a:latin typeface="Tahoma" charset="0"/>
              </a:rPr>
              <a:t>Handwriting and character recognition</a:t>
            </a:r>
          </a:p>
          <a:p>
            <a:pPr lvl="1"/>
            <a:r>
              <a:rPr lang="en-US" sz="2000" dirty="0">
                <a:latin typeface="Tahoma" charset="0"/>
              </a:rPr>
              <a:t>Spam detection</a:t>
            </a:r>
          </a:p>
          <a:p>
            <a:pPr lvl="1"/>
            <a:r>
              <a:rPr lang="en-US" sz="2000" dirty="0">
                <a:latin typeface="Tahoma" charset="0"/>
              </a:rPr>
              <a:t>Sentiment analysis</a:t>
            </a:r>
          </a:p>
          <a:p>
            <a:pPr lvl="1"/>
            <a:r>
              <a:rPr lang="en-US" sz="2000" dirty="0">
                <a:latin typeface="Tahoma" charset="0"/>
              </a:rPr>
              <a:t>Spelling correction</a:t>
            </a:r>
          </a:p>
          <a:p>
            <a:pPr lvl="1"/>
            <a:r>
              <a:rPr lang="en-US" sz="2000" dirty="0">
                <a:latin typeface="Tahoma" charset="0"/>
              </a:rPr>
              <a:t>Machine translation</a:t>
            </a:r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04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6B2A8D47-50A2-0F4F-AF65-3A88AD9C40CE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41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Counting 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Simple counting lies at the core of any probabilistic approach. So let’s first take a look at what we’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re counting.</a:t>
            </a:r>
          </a:p>
          <a:p>
            <a:pPr lvl="2"/>
            <a:r>
              <a:rPr lang="en-US" sz="2000" i="1" dirty="0">
                <a:solidFill>
                  <a:schemeClr val="accent2"/>
                </a:solidFill>
                <a:latin typeface="Tahoma" charset="0"/>
              </a:rPr>
              <a:t>He stepped out into the hall, was delighted to encounter a water brother.</a:t>
            </a:r>
            <a:endParaRPr lang="en-US" sz="2000" dirty="0">
              <a:latin typeface="Tahoma" charset="0"/>
            </a:endParaRP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15 if we include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,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 and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.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Tahoma" charset="0"/>
                <a:ea typeface="ＭＳ Ｐゴシック" charset="0"/>
              </a:rPr>
              <a:t> as separate tokens.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Assuming we include the comma and period as tokens, how many bigrams are there?</a:t>
            </a: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77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DE916528-9152-574C-9B5E-62C10AA2AAC2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Language Modeling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Now that we know how to count, let’s go back to word prediction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We can model the word prediction task as the ability to assess the conditional probability of a word given the previous words in the sequence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P(w</a:t>
            </a:r>
            <a:r>
              <a:rPr lang="en-US" sz="2000" baseline="-25000" dirty="0">
                <a:latin typeface="Tahoma" charset="0"/>
              </a:rPr>
              <a:t>n</a:t>
            </a:r>
            <a:r>
              <a:rPr lang="en-US" sz="2000" dirty="0">
                <a:latin typeface="Tahoma" charset="0"/>
              </a:rPr>
              <a:t>|w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,w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…w</a:t>
            </a:r>
            <a:r>
              <a:rPr lang="en-US" sz="2000" baseline="-25000" dirty="0">
                <a:latin typeface="Tahoma" charset="0"/>
              </a:rPr>
              <a:t>n-1</a:t>
            </a:r>
            <a:r>
              <a:rPr lang="en-US" sz="2000" dirty="0">
                <a:latin typeface="Tahoma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We’ll refer to statistical models that can give us this value as </a:t>
            </a:r>
            <a:r>
              <a:rPr lang="en-US" sz="2800" i="1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Language Models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79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35570F6C-77FD-D241-862E-8DF9E081504B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43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Language Modeling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How might we go about calculating such a conditional probability? 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  <a:latin typeface="Tahoma" charset="0"/>
              </a:rPr>
              <a:t>One way is to use the definition of conditional probabilities and look for counts. So to get</a:t>
            </a:r>
          </a:p>
          <a:p>
            <a:pPr lvl="1"/>
            <a:r>
              <a:rPr lang="en-US" sz="2000" dirty="0">
                <a:latin typeface="Tahoma" charset="0"/>
              </a:rPr>
              <a:t>P(</a:t>
            </a:r>
            <a:r>
              <a:rPr lang="en-US" sz="2000" i="1" dirty="0">
                <a:latin typeface="Tahoma" charset="0"/>
              </a:rPr>
              <a:t>the </a:t>
            </a:r>
            <a:r>
              <a:rPr lang="en-US" sz="2000" dirty="0">
                <a:latin typeface="Tahoma" charset="0"/>
              </a:rPr>
              <a:t>| </a:t>
            </a:r>
            <a:r>
              <a:rPr lang="en-US" sz="2000" i="1" dirty="0">
                <a:latin typeface="Tahoma" charset="0"/>
              </a:rPr>
              <a:t>its water is so transparent that</a:t>
            </a:r>
            <a:r>
              <a:rPr lang="en-US" sz="2000" dirty="0">
                <a:latin typeface="Tahoma" charset="0"/>
              </a:rPr>
              <a:t>)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By definition that’</a:t>
            </a:r>
            <a:r>
              <a:rPr lang="en-US" altLang="ja-JP" sz="2000" dirty="0">
                <a:latin typeface="Tahoma" charset="0"/>
                <a:ea typeface="ＭＳ Ｐゴシック" charset="0"/>
                <a:cs typeface="ＭＳ Ｐゴシック" charset="0"/>
              </a:rPr>
              <a:t>s</a:t>
            </a:r>
          </a:p>
          <a:p>
            <a:pPr lvl="1">
              <a:buFont typeface="Wingdings" charset="0"/>
              <a:buNone/>
            </a:pPr>
            <a:r>
              <a:rPr lang="en-US" sz="2000" u="sng" dirty="0">
                <a:latin typeface="Tahoma" charset="0"/>
              </a:rPr>
              <a:t>P(</a:t>
            </a:r>
            <a:r>
              <a:rPr lang="en-US" sz="2000" i="1" u="sng" dirty="0">
                <a:latin typeface="Tahoma" charset="0"/>
              </a:rPr>
              <a:t>its water is so transparent that the</a:t>
            </a:r>
            <a:r>
              <a:rPr lang="en-US" sz="2000" u="sng" dirty="0">
                <a:latin typeface="Tahoma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 P(</a:t>
            </a:r>
            <a:r>
              <a:rPr lang="en-US" sz="2000" i="1" dirty="0">
                <a:latin typeface="Tahoma" charset="0"/>
              </a:rPr>
              <a:t>its water is so transparent that</a:t>
            </a:r>
            <a:r>
              <a:rPr lang="en-US" sz="2000" dirty="0">
                <a:latin typeface="Tahoma" charset="0"/>
              </a:rPr>
              <a:t>)</a:t>
            </a:r>
          </a:p>
          <a:p>
            <a:r>
              <a:rPr lang="en-US" sz="2400" dirty="0">
                <a:latin typeface="Tahoma" charset="0"/>
              </a:rPr>
              <a:t>We can get each of those from counts in a large corpus</a:t>
            </a:r>
            <a:r>
              <a:rPr lang="en-US" sz="2800" dirty="0">
                <a:latin typeface="Tahom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695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EB979FB-5D81-184B-ACAE-618EA3C8775C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44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Very Easy Estimate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P(the | its water is so transparent that) =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u="sng" dirty="0">
                <a:latin typeface="Tahoma" charset="0"/>
                <a:ea typeface="ＭＳ Ｐゴシック" charset="0"/>
                <a:cs typeface="ＭＳ Ｐゴシック" charset="0"/>
              </a:rPr>
              <a:t>Count(its water is so transparent that the)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 Count(its water is so transparent that)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11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3581051-FEE8-A447-939F-8B7CD45424CD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45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Very Easy Estimate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According to Google those counts are 1320 and 1420 so the conditional probability of interest is...  	</a:t>
            </a:r>
          </a:p>
          <a:p>
            <a:pPr marL="685800" lvl="2" indent="-342900">
              <a:defRPr/>
            </a:pPr>
            <a:r>
              <a:rPr lang="en-US" sz="2000" dirty="0">
                <a:latin typeface="Tahoma" charset="0"/>
              </a:rPr>
              <a:t>P(the | its water is so transparent that) = </a:t>
            </a:r>
            <a:r>
              <a:rPr lang="en-US" dirty="0">
                <a:latin typeface="Tahoma" charset="0"/>
                <a:cs typeface="ＭＳ Ｐゴシック" charset="0"/>
              </a:rPr>
              <a:t>0.93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09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3581051-FEE8-A447-939F-8B7CD45424CD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46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Very Easy Estimate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12001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about “matrix”</a:t>
            </a:r>
          </a:p>
          <a:p>
            <a:pPr>
              <a:defRPr/>
            </a:pPr>
            <a:r>
              <a:rPr lang="en-US" dirty="0">
                <a:latin typeface="Tahoma" charset="0"/>
              </a:rPr>
              <a:t>That gives you a 0.  0/1420 = ?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217EDA-143B-7F41-BEC3-DE58B480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1455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w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kern="0" dirty="0">
                <a:latin typeface="Tahoma" charset="0"/>
              </a:rPr>
              <a:t>How about “you”</a:t>
            </a:r>
          </a:p>
          <a:p>
            <a:pPr>
              <a:defRPr/>
            </a:pPr>
            <a:r>
              <a:rPr lang="en-US" kern="0" dirty="0">
                <a:latin typeface="Tahoma" charset="0"/>
              </a:rPr>
              <a:t>That gives you a 1.  1/1420 = 0.0007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BE5852D-16FB-114A-9FCA-2FCFF426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147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w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kern="0" dirty="0">
                <a:latin typeface="Tahoma" charset="0"/>
              </a:rPr>
              <a:t>How about “she”</a:t>
            </a:r>
          </a:p>
          <a:p>
            <a:pPr>
              <a:defRPr/>
            </a:pPr>
            <a:r>
              <a:rPr lang="en-US" kern="0" dirty="0">
                <a:latin typeface="Tahoma" charset="0"/>
              </a:rPr>
              <a:t>That gives you a 0.  0/1420 = hmmm</a:t>
            </a:r>
          </a:p>
        </p:txBody>
      </p:sp>
    </p:spTree>
    <p:extLst>
      <p:ext uri="{BB962C8B-B14F-4D97-AF65-F5344CB8AC3E}">
        <p14:creationId xmlns:p14="http://schemas.microsoft.com/office/powerpoint/2010/main" val="138112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874027DB-F5AF-D84C-A9C1-2739CAB12771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47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Language Modeling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39433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Unfortunately, for most sequences, and for most text collections, we won’t get good estimates from this method.</a:t>
            </a:r>
          </a:p>
          <a:p>
            <a:pPr lvl="1">
              <a:defRPr/>
            </a:pPr>
            <a:r>
              <a:rPr lang="en-US" sz="2400" dirty="0">
                <a:latin typeface="Tahoma" charset="0"/>
              </a:rPr>
              <a:t>What we’re likely to get are 0 counts.</a:t>
            </a:r>
          </a:p>
          <a:p>
            <a:pPr>
              <a:defRPr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Clearly, we’ll have to be a little more clever to make this scheme work.</a:t>
            </a:r>
          </a:p>
          <a:p>
            <a:pPr lvl="1">
              <a:defRPr/>
            </a:pPr>
            <a:r>
              <a:rPr lang="en-US" sz="2400" dirty="0">
                <a:latin typeface="Tahoma" charset="0"/>
              </a:rPr>
              <a:t>Let’s first use the chain rule for probability</a:t>
            </a:r>
          </a:p>
          <a:p>
            <a:pPr lvl="1">
              <a:defRPr/>
            </a:pPr>
            <a:r>
              <a:rPr lang="en-US" sz="2400" dirty="0">
                <a:latin typeface="Tahoma" charset="0"/>
              </a:rPr>
              <a:t>And then apply a particularly useful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1177401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0B76E53C-F418-7D44-B8E3-28EDC4CCE6B1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48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The Chain Rule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71550"/>
            <a:ext cx="81534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Recall the definition of conditional probabilities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Rewriting: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For sequences...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P(A,B,C,D) = P(A)P(B|A)P(C|A,B)P(D|A,B,C)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In general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P(x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,x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,x</a:t>
            </a:r>
            <a:r>
              <a:rPr lang="en-US" sz="2000" baseline="-25000" dirty="0">
                <a:latin typeface="Tahoma" charset="0"/>
              </a:rPr>
              <a:t>3</a:t>
            </a:r>
            <a:r>
              <a:rPr lang="en-US" sz="2000" dirty="0">
                <a:latin typeface="Tahoma" charset="0"/>
              </a:rPr>
              <a:t>,…</a:t>
            </a:r>
            <a:r>
              <a:rPr lang="en-US" sz="2000" dirty="0" err="1">
                <a:latin typeface="Tahoma" charset="0"/>
              </a:rPr>
              <a:t>x</a:t>
            </a:r>
            <a:r>
              <a:rPr lang="en-US" sz="2000" baseline="-25000" dirty="0" err="1">
                <a:latin typeface="Tahoma" charset="0"/>
              </a:rPr>
              <a:t>n</a:t>
            </a:r>
            <a:r>
              <a:rPr lang="en-US" sz="2000" dirty="0">
                <a:latin typeface="Tahoma" charset="0"/>
              </a:rPr>
              <a:t>) = P(x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)P(x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|x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)P(x</a:t>
            </a:r>
            <a:r>
              <a:rPr lang="en-US" sz="2000" baseline="-25000" dirty="0">
                <a:latin typeface="Tahoma" charset="0"/>
              </a:rPr>
              <a:t>3</a:t>
            </a:r>
            <a:r>
              <a:rPr lang="en-US" sz="2000" dirty="0">
                <a:latin typeface="Tahoma" charset="0"/>
              </a:rPr>
              <a:t>|x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,x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)…P(x</a:t>
            </a:r>
            <a:r>
              <a:rPr lang="en-US" sz="2000" baseline="-25000" dirty="0">
                <a:latin typeface="Tahoma" charset="0"/>
              </a:rPr>
              <a:t>n</a:t>
            </a:r>
            <a:r>
              <a:rPr lang="en-US" sz="2000" dirty="0">
                <a:latin typeface="Tahoma" charset="0"/>
              </a:rPr>
              <a:t>|x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…x</a:t>
            </a:r>
            <a:r>
              <a:rPr lang="en-US" sz="2000" baseline="-25000" dirty="0">
                <a:latin typeface="Tahoma" charset="0"/>
              </a:rPr>
              <a:t>n-1</a:t>
            </a:r>
            <a:r>
              <a:rPr lang="en-US" sz="2000" dirty="0">
                <a:latin typeface="Tahoma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graphicFrame>
        <p:nvGraphicFramePr>
          <p:cNvPr id="901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056248"/>
              </p:ext>
            </p:extLst>
          </p:nvPr>
        </p:nvGraphicFramePr>
        <p:xfrm>
          <a:off x="4663282" y="1510183"/>
          <a:ext cx="2255836" cy="73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4" imgW="1231900" imgH="419100" progId="Equation.3">
                  <p:embed/>
                </p:oleObj>
              </mc:Choice>
              <mc:Fallback>
                <p:oleObj name="Equation" r:id="rId4" imgW="1231900" imgH="419100" progId="Equation.3">
                  <p:embed/>
                  <p:pic>
                    <p:nvPicPr>
                      <p:cNvPr id="901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282" y="1510183"/>
                        <a:ext cx="2255836" cy="73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427987"/>
              </p:ext>
            </p:extLst>
          </p:nvPr>
        </p:nvGraphicFramePr>
        <p:xfrm>
          <a:off x="2667000" y="2419350"/>
          <a:ext cx="3124200" cy="38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6" imgW="1524000" imgH="203200" progId="Equation.3">
                  <p:embed/>
                </p:oleObj>
              </mc:Choice>
              <mc:Fallback>
                <p:oleObj name="Equation" r:id="rId6" imgW="1524000" imgH="203200" progId="Equation.3">
                  <p:embed/>
                  <p:pic>
                    <p:nvPicPr>
                      <p:cNvPr id="46490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19350"/>
                        <a:ext cx="3124200" cy="389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230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6259F28-C9A4-B048-B8E8-20C24E6DD52F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49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The Chain Rule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P(its water was so transparent)=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P(its)*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   P(</a:t>
            </a:r>
            <a:r>
              <a:rPr lang="en-US" sz="1800" dirty="0" err="1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water|its</a:t>
            </a: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)*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P(</a:t>
            </a:r>
            <a:r>
              <a:rPr lang="en-US" sz="1800" dirty="0" err="1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was|its</a:t>
            </a: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water)*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   P(</a:t>
            </a:r>
            <a:r>
              <a:rPr lang="en-US" sz="1800" dirty="0" err="1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so|its</a:t>
            </a: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water was)*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            P(</a:t>
            </a:r>
            <a:r>
              <a:rPr lang="en-US" sz="1800" dirty="0" err="1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transparent|its</a:t>
            </a:r>
            <a:r>
              <a:rPr lang="en-US" sz="1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 water was so)</a:t>
            </a:r>
          </a:p>
        </p:txBody>
      </p:sp>
      <p:pic>
        <p:nvPicPr>
          <p:cNvPr id="92166" name="Picture 4" descr="chain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7750"/>
            <a:ext cx="6629400" cy="122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50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3943350"/>
          </a:xfrm>
        </p:spPr>
        <p:txBody>
          <a:bodyPr/>
          <a:lstStyle/>
          <a:p>
            <a:r>
              <a:rPr lang="en-US" dirty="0"/>
              <a:t>First, what is a vocabulary (or lexicon)</a:t>
            </a:r>
          </a:p>
          <a:p>
            <a:pPr lvl="1"/>
            <a:r>
              <a:rPr lang="en-US" dirty="0"/>
              <a:t>What words are needed for a particular language application? All? A subset?</a:t>
            </a:r>
          </a:p>
          <a:p>
            <a:pPr lvl="1"/>
            <a:r>
              <a:rPr lang="en-US" dirty="0"/>
              <a:t>How many?</a:t>
            </a:r>
          </a:p>
          <a:p>
            <a:pPr lvl="1"/>
            <a:r>
              <a:rPr lang="en-US" dirty="0"/>
              <a:t>How do we determine the right list?</a:t>
            </a:r>
          </a:p>
          <a:p>
            <a:pPr lvl="1"/>
            <a:r>
              <a:rPr lang="en-US" dirty="0"/>
              <a:t>Is it finite or will we be adding new words?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7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9089B00-CC84-CD4C-94F8-FA0A89463A31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50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Unfortunately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458200" cy="3829050"/>
          </a:xfrm>
        </p:spPr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There are still a lot of problematic long sequences in there.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In general, we’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ll never be able to get enough data to compute the statistics for those longer prefixes</a:t>
            </a:r>
          </a:p>
          <a:p>
            <a:pPr lvl="1"/>
            <a:r>
              <a:rPr lang="en-US" sz="2400" dirty="0">
                <a:latin typeface="Tahoma" charset="0"/>
              </a:rPr>
              <a:t>Same problem we had for the original sequence.</a:t>
            </a:r>
          </a:p>
        </p:txBody>
      </p:sp>
    </p:spTree>
    <p:extLst>
      <p:ext uri="{BB962C8B-B14F-4D97-AF65-F5344CB8AC3E}">
        <p14:creationId xmlns:p14="http://schemas.microsoft.com/office/powerpoint/2010/main" val="1224844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7778AA3-F929-6842-9289-FF6D966BA9B3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51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Independence Assumption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Make the simplifying assumption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P(</a:t>
            </a:r>
            <a:r>
              <a:rPr lang="en-US" sz="2400" dirty="0" err="1">
                <a:latin typeface="Tahoma" charset="0"/>
              </a:rPr>
              <a:t>lizard|the,other,day,I,was,walking,along,and,saw,a</a:t>
            </a:r>
            <a:r>
              <a:rPr lang="en-US" sz="2400" dirty="0">
                <a:latin typeface="Tahoma" charset="0"/>
              </a:rPr>
              <a:t>) </a:t>
            </a:r>
            <a:r>
              <a:rPr lang="en-US" sz="2400" dirty="0">
                <a:solidFill>
                  <a:srgbClr val="A50021"/>
                </a:solidFill>
                <a:latin typeface="Tahoma" charset="0"/>
              </a:rPr>
              <a:t>= P(</a:t>
            </a:r>
            <a:r>
              <a:rPr lang="en-US" sz="2400" dirty="0" err="1">
                <a:solidFill>
                  <a:srgbClr val="A50021"/>
                </a:solidFill>
                <a:latin typeface="Tahoma" charset="0"/>
              </a:rPr>
              <a:t>lizard|a</a:t>
            </a:r>
            <a:r>
              <a:rPr lang="en-US" sz="2400" dirty="0">
                <a:solidFill>
                  <a:srgbClr val="A50021"/>
                </a:solidFill>
                <a:latin typeface="Tahoma" charset="0"/>
              </a:rPr>
              <a:t>)</a:t>
            </a:r>
            <a:endParaRPr lang="en-US" dirty="0">
              <a:solidFill>
                <a:srgbClr val="A50021"/>
              </a:solidFill>
              <a:latin typeface="Tahoma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Or maybe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P(</a:t>
            </a:r>
            <a:r>
              <a:rPr lang="en-US" sz="2400" dirty="0" err="1">
                <a:latin typeface="Tahoma" charset="0"/>
              </a:rPr>
              <a:t>lizard|the,other,day,I,was,walking,along,and,saw,a</a:t>
            </a:r>
            <a:r>
              <a:rPr lang="en-US" sz="2400" dirty="0">
                <a:latin typeface="Tahoma" charset="0"/>
              </a:rPr>
              <a:t>) </a:t>
            </a:r>
            <a:r>
              <a:rPr lang="en-US" sz="2400" dirty="0">
                <a:solidFill>
                  <a:srgbClr val="A50021"/>
                </a:solidFill>
                <a:latin typeface="Tahoma" charset="0"/>
              </a:rPr>
              <a:t>= P(</a:t>
            </a:r>
            <a:r>
              <a:rPr lang="en-US" sz="2400" dirty="0" err="1">
                <a:solidFill>
                  <a:srgbClr val="A50021"/>
                </a:solidFill>
                <a:latin typeface="Tahoma" charset="0"/>
              </a:rPr>
              <a:t>lizard|saw,a</a:t>
            </a:r>
            <a:r>
              <a:rPr lang="en-US" sz="2400" dirty="0">
                <a:solidFill>
                  <a:srgbClr val="A50021"/>
                </a:solidFill>
                <a:latin typeface="Tahoma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>
              <a:solidFill>
                <a:srgbClr val="A50021"/>
              </a:solidFill>
              <a:latin typeface="Tahoma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That is, the probability in question is to some degree </a:t>
            </a:r>
            <a:r>
              <a:rPr lang="en-US" sz="2800" i="1" dirty="0">
                <a:solidFill>
                  <a:srgbClr val="3333FF"/>
                </a:solidFill>
                <a:latin typeface="Tahoma" charset="0"/>
                <a:ea typeface="ＭＳ Ｐゴシック" charset="0"/>
                <a:cs typeface="ＭＳ Ｐゴシック" charset="0"/>
              </a:rPr>
              <a:t>independent</a:t>
            </a:r>
            <a:r>
              <a:rPr lang="en-US" sz="2800" dirty="0">
                <a:solidFill>
                  <a:srgbClr val="3333FF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of its earlier history.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97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77AF7A1E-9160-914C-839B-801B3821C4B7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Independence Assumption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142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This particular kind of independence assumption is called a </a:t>
            </a:r>
            <a:r>
              <a:rPr lang="en-US" sz="2800" i="1">
                <a:latin typeface="Tahoma" charset="0"/>
                <a:ea typeface="ＭＳ Ｐゴシック" charset="0"/>
                <a:cs typeface="ＭＳ Ｐゴシック" charset="0"/>
              </a:rPr>
              <a:t>Markov assumption</a:t>
            </a:r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 after the Russian mathematician Andrei Markov.</a:t>
            </a:r>
          </a:p>
          <a:p>
            <a:pPr>
              <a:lnSpc>
                <a:spcPct val="90000"/>
              </a:lnSpc>
            </a:pPr>
            <a:endParaRPr lang="en-US" sz="28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67300" name="Picture 4" descr="hockey-mark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43150"/>
            <a:ext cx="1770063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7301" name="Picture 5" descr="marko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43150"/>
            <a:ext cx="20256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12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518DA2DC-DB90-0246-AEF8-15A613664D54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53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685800" y="1123950"/>
            <a:ext cx="7772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So for each component in the product replace with the approximation (assuming a prefix of size  N - 1)</a:t>
            </a: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Bigram version</a:t>
            </a: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100357" name="Object 2"/>
          <p:cNvGraphicFramePr>
            <a:graphicFrameLocks noChangeAspect="1"/>
          </p:cNvGraphicFramePr>
          <p:nvPr/>
        </p:nvGraphicFramePr>
        <p:xfrm>
          <a:off x="1295400" y="2286000"/>
          <a:ext cx="6140450" cy="54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1739900" imgH="203200" progId="Equation.3">
                  <p:embed/>
                </p:oleObj>
              </mc:Choice>
              <mc:Fallback>
                <p:oleObj name="Equation" r:id="rId4" imgW="1739900" imgH="203200" progId="Equation.3">
                  <p:embed/>
                  <p:pic>
                    <p:nvPicPr>
                      <p:cNvPr id="1003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6140450" cy="540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5725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Markov Assumption</a:t>
            </a:r>
          </a:p>
        </p:txBody>
      </p:sp>
      <p:graphicFrame>
        <p:nvGraphicFramePr>
          <p:cNvPr id="1003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405340"/>
              </p:ext>
            </p:extLst>
          </p:nvPr>
        </p:nvGraphicFramePr>
        <p:xfrm>
          <a:off x="1452562" y="4013157"/>
          <a:ext cx="5826125" cy="54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6" imgW="1651000" imgH="203200" progId="Equation.3">
                  <p:embed/>
                </p:oleObj>
              </mc:Choice>
              <mc:Fallback>
                <p:oleObj name="Equation" r:id="rId6" imgW="1651000" imgH="203200" progId="Equation.3">
                  <p:embed/>
                  <p:pic>
                    <p:nvPicPr>
                      <p:cNvPr id="1003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2" y="4013157"/>
                        <a:ext cx="5826125" cy="540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470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reading Chapter 3:</a:t>
            </a:r>
          </a:p>
          <a:p>
            <a:pPr lvl="1"/>
            <a:r>
              <a:rPr lang="en-US" dirty="0"/>
              <a:t>More modeling</a:t>
            </a:r>
          </a:p>
          <a:p>
            <a:pPr lvl="1"/>
            <a:r>
              <a:rPr lang="en-US" dirty="0"/>
              <a:t>Smoothing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57250"/>
            <a:ext cx="8686800" cy="44577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i="1" dirty="0"/>
              <a:t>V</a:t>
            </a:r>
            <a:r>
              <a:rPr lang="en-US" dirty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/>
              <a:t>|</a:t>
            </a:r>
            <a:r>
              <a:rPr lang="en-US" sz="1800" i="1" dirty="0"/>
              <a:t>V </a:t>
            </a:r>
            <a:r>
              <a:rPr lang="en-US" sz="1800" dirty="0"/>
              <a:t>|</a:t>
            </a:r>
            <a:r>
              <a:rPr lang="en-US" sz="1800" i="1" dirty="0"/>
              <a:t> </a:t>
            </a:r>
            <a:r>
              <a:rPr lang="en-US" sz="1800" dirty="0"/>
              <a:t>is the size of the vocabulary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09329"/>
              </p:ext>
            </p:extLst>
          </p:nvPr>
        </p:nvGraphicFramePr>
        <p:xfrm>
          <a:off x="381000" y="2800350"/>
          <a:ext cx="8382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accent4"/>
                          </a:solidFill>
                        </a:rPr>
                        <a:t>Tokens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accent4"/>
                          </a:solidFill>
                        </a:rPr>
                        <a:t>Types = |V|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Switchboard phone</a:t>
                      </a:r>
                      <a:r>
                        <a:rPr lang="en-US" sz="1800" baseline="0" dirty="0"/>
                        <a:t> conversations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  <a:r>
                        <a:rPr lang="en-US" sz="1800" baseline="0" dirty="0"/>
                        <a:t> thousand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31</a:t>
                      </a:r>
                      <a:r>
                        <a:rPr lang="en-US" sz="1800" baseline="0" dirty="0"/>
                        <a:t> thousand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Google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B34DE-389A-4B44-9DC5-77B114D3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5572-EB7A-BF47-8C91-6DCA753A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Heaps’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50A4-16CE-6546-8B75-B9482DC4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Roughly, the size of the vocabulary grows somewhat faster than the square root of the corpus size</a:t>
            </a:r>
          </a:p>
          <a:p>
            <a:r>
              <a:rPr lang="en-US" sz="2800" dirty="0"/>
              <a:t>Where </a:t>
            </a:r>
            <a:r>
              <a:rPr lang="en-US" sz="2800" i="1" dirty="0"/>
              <a:t>k</a:t>
            </a:r>
            <a:r>
              <a:rPr lang="en-US" sz="2800" dirty="0"/>
              <a:t> and 𝜷 are free variables. Usually k is between 10 an 100 and 𝜷 is between .6 and .7.</a:t>
            </a:r>
          </a:p>
          <a:p>
            <a:r>
              <a:rPr lang="en-US" sz="2800" dirty="0"/>
              <a:t>Which really means that the rate of growth of the vocabulary tails off as the corpus grows in size but never completely flattens out.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386BD-5BC0-0F49-9C5C-8CB70629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E6FEF-BF59-144B-A048-DEC40E0B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33550"/>
            <a:ext cx="1981200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8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1D6B-A6A4-C84E-B450-52F4D544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Heaps’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54407-BC90-4C41-8953-E2B04126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E4045-9997-F24D-A74E-C6A4F74B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00150"/>
            <a:ext cx="4826000" cy="33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5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Simple Tokenization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534400" cy="3733800"/>
          </a:xfrm>
        </p:spPr>
        <p:txBody>
          <a:bodyPr/>
          <a:lstStyle/>
          <a:p>
            <a:r>
              <a:rPr lang="en-US" sz="2800" dirty="0"/>
              <a:t>Given a text file, output all the word types and their associated frequencies in a given text corpus</a:t>
            </a:r>
          </a:p>
          <a:p>
            <a:pPr lvl="1"/>
            <a:r>
              <a:rPr lang="en-US" sz="1600" dirty="0"/>
              <a:t>Inspired by Ken Church’s UNIX for Poets.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800" dirty="0"/>
              <a:t>Unix has many commands to deal with basic text processing operations</a:t>
            </a:r>
          </a:p>
          <a:p>
            <a:pPr lvl="1"/>
            <a:r>
              <a:rPr lang="en-US" sz="2400" dirty="0"/>
              <a:t>Original Unix designers cared a lot about text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E9E06-A217-BD45-B851-F947B9AA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924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Times" charset="0"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Times" charset="0"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2004:Templates:Presentations:Designs:Lightbar</Template>
  <TotalTime>29783</TotalTime>
  <Words>2570</Words>
  <Application>Microsoft Macintosh PowerPoint</Application>
  <PresentationFormat>On-screen Show (16:9)</PresentationFormat>
  <Paragraphs>475</Paragraphs>
  <Slides>54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9" baseType="lpstr">
      <vt:lpstr>ＭＳ Ｐゴシック</vt:lpstr>
      <vt:lpstr>Arial</vt:lpstr>
      <vt:lpstr>Bradley Hand ITC TT-Bold</vt:lpstr>
      <vt:lpstr>Calibri</vt:lpstr>
      <vt:lpstr>Courier</vt:lpstr>
      <vt:lpstr>Lucida Sans</vt:lpstr>
      <vt:lpstr>Symbol</vt:lpstr>
      <vt:lpstr>Tahoma</vt:lpstr>
      <vt:lpstr>Times</vt:lpstr>
      <vt:lpstr>Times New Roman</vt:lpstr>
      <vt:lpstr>Verdana</vt:lpstr>
      <vt:lpstr>Wingdings</vt:lpstr>
      <vt:lpstr>华文黑体</vt:lpstr>
      <vt:lpstr>Lightbar</vt:lpstr>
      <vt:lpstr>Equation</vt:lpstr>
      <vt:lpstr>Natural Language Processing</vt:lpstr>
      <vt:lpstr>Today</vt:lpstr>
      <vt:lpstr>Text Normalization</vt:lpstr>
      <vt:lpstr>Counting Words</vt:lpstr>
      <vt:lpstr>Vocabulary</vt:lpstr>
      <vt:lpstr>How many words?</vt:lpstr>
      <vt:lpstr>Heaps’ Law</vt:lpstr>
      <vt:lpstr>Heaps’ Law</vt:lpstr>
      <vt:lpstr>Simple Tokenization in UNIX</vt:lpstr>
      <vt:lpstr>Step 1</vt:lpstr>
      <vt:lpstr>The first step: tokenizing</vt:lpstr>
      <vt:lpstr>The second step: sorting</vt:lpstr>
      <vt:lpstr>Then some counting</vt:lpstr>
      <vt:lpstr>Issues in Tokenization</vt:lpstr>
      <vt:lpstr>Tokenization: language issues</vt:lpstr>
      <vt:lpstr>Tokenization: language issues</vt:lpstr>
      <vt:lpstr>Word Segmentation in Chinese</vt:lpstr>
      <vt:lpstr>Maximum Matching Word Segmentation</vt:lpstr>
      <vt:lpstr>Max-match English Example</vt:lpstr>
      <vt:lpstr>Case folding</vt:lpstr>
      <vt:lpstr>Lemmatization</vt:lpstr>
      <vt:lpstr>Stemming</vt:lpstr>
      <vt:lpstr>Complex Morphology</vt:lpstr>
      <vt:lpstr>Sentence Segmentation</vt:lpstr>
      <vt:lpstr>ML Approach</vt:lpstr>
      <vt:lpstr>PowerPoint Presentation</vt:lpstr>
      <vt:lpstr>PowerPoint Presentation</vt:lpstr>
      <vt:lpstr>PowerPoint Presentation</vt:lpstr>
      <vt:lpstr>PowerPoint Presentation</vt:lpstr>
      <vt:lpstr>Segmentation Features</vt:lpstr>
      <vt:lpstr>PowerPoint Presentation</vt:lpstr>
      <vt:lpstr>Extracted Features</vt:lpstr>
      <vt:lpstr>Classifier Training</vt:lpstr>
      <vt:lpstr>HW 1: 50 Points</vt:lpstr>
      <vt:lpstr>HW 1: 50 Points</vt:lpstr>
      <vt:lpstr>Admin</vt:lpstr>
      <vt:lpstr>Word Prediction</vt:lpstr>
      <vt:lpstr>Word Prediction</vt:lpstr>
      <vt:lpstr>N-Gram Models</vt:lpstr>
      <vt:lpstr>Applications</vt:lpstr>
      <vt:lpstr>Counting </vt:lpstr>
      <vt:lpstr>Language Modeling</vt:lpstr>
      <vt:lpstr>Language Modeling</vt:lpstr>
      <vt:lpstr>Very Easy Estimate</vt:lpstr>
      <vt:lpstr>Very Easy Estimate</vt:lpstr>
      <vt:lpstr>Very Easy Estimate</vt:lpstr>
      <vt:lpstr>Language Modeling</vt:lpstr>
      <vt:lpstr>The Chain Rule</vt:lpstr>
      <vt:lpstr>The Chain Rule</vt:lpstr>
      <vt:lpstr>Unfortunately</vt:lpstr>
      <vt:lpstr>Independence Assumption</vt:lpstr>
      <vt:lpstr>Independence Assumption</vt:lpstr>
      <vt:lpstr>Markov Assumption</vt:lpstr>
      <vt:lpstr>Next Week</vt:lpstr>
    </vt:vector>
  </TitlesOfParts>
  <Company>University of Colorado at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5582 Artificial Intelligence</dc:title>
  <dc:creator>James Martin</dc:creator>
  <cp:lastModifiedBy>James H. Martin</cp:lastModifiedBy>
  <cp:revision>192</cp:revision>
  <cp:lastPrinted>2015-09-03T19:13:26Z</cp:lastPrinted>
  <dcterms:created xsi:type="dcterms:W3CDTF">2011-01-10T17:32:19Z</dcterms:created>
  <dcterms:modified xsi:type="dcterms:W3CDTF">2018-08-30T21:44:44Z</dcterms:modified>
</cp:coreProperties>
</file>