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485" r:id="rId4"/>
    <p:sldId id="498" r:id="rId5"/>
    <p:sldId id="499" r:id="rId6"/>
    <p:sldId id="500" r:id="rId7"/>
    <p:sldId id="501" r:id="rId8"/>
    <p:sldId id="503" r:id="rId9"/>
    <p:sldId id="504" r:id="rId10"/>
    <p:sldId id="505" r:id="rId11"/>
    <p:sldId id="507" r:id="rId12"/>
    <p:sldId id="508" r:id="rId13"/>
    <p:sldId id="509" r:id="rId14"/>
    <p:sldId id="527" r:id="rId15"/>
    <p:sldId id="510" r:id="rId16"/>
    <p:sldId id="511" r:id="rId17"/>
    <p:sldId id="512" r:id="rId18"/>
    <p:sldId id="513" r:id="rId19"/>
    <p:sldId id="514" r:id="rId20"/>
    <p:sldId id="515" r:id="rId21"/>
    <p:sldId id="520" r:id="rId22"/>
    <p:sldId id="518" r:id="rId23"/>
    <p:sldId id="519" r:id="rId24"/>
    <p:sldId id="521" r:id="rId25"/>
    <p:sldId id="523" r:id="rId26"/>
    <p:sldId id="524" r:id="rId27"/>
    <p:sldId id="525" r:id="rId28"/>
    <p:sldId id="522" r:id="rId29"/>
    <p:sldId id="526" r:id="rId30"/>
    <p:sldId id="556" r:id="rId31"/>
    <p:sldId id="391" r:id="rId32"/>
    <p:sldId id="392" r:id="rId33"/>
    <p:sldId id="393" r:id="rId34"/>
    <p:sldId id="483" r:id="rId35"/>
    <p:sldId id="394" r:id="rId36"/>
    <p:sldId id="395" r:id="rId37"/>
    <p:sldId id="396" r:id="rId38"/>
    <p:sldId id="438" r:id="rId39"/>
    <p:sldId id="397" r:id="rId4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35"/>
    <p:restoredTop sz="94658"/>
  </p:normalViewPr>
  <p:slideViewPr>
    <p:cSldViewPr>
      <p:cViewPr varScale="1">
        <p:scale>
          <a:sx n="144" d="100"/>
          <a:sy n="144" d="100"/>
        </p:scale>
        <p:origin x="192" y="1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46F64B20-5DE3-5544-940A-6FFEA9571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8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0210215-8F4C-D44E-AAFD-899981308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C10D4D-B3F9-7247-8B6F-D1206ABCE7B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997022-186C-AC46-A089-8DB7F2DC471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4990DD-0F74-B143-BB91-29716E60DC0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6DEDA62-DEEB-C744-B9D5-F21BD324B02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16BD22-C555-2B43-85C4-53B80287C70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16BD22-C555-2B43-85C4-53B80287C70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05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7B7C90B-3E0D-C04B-AB3C-54FE5F28E58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82E01C-FF36-D340-AC55-EDA7EE3C7FA7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B4B15D-9D76-8040-AC94-74337D311F0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FF1687-7545-AC47-9D1C-7EE08E1781A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5352F9-4035-6E4B-AB4B-29F4D45CF5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E6F663-3B78-2C4D-8A29-310B6740183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214E9B-AA82-AC41-B1D5-944546BE856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773D42-3E68-C042-8521-BEC34FAB160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E95157-E6AF-8E47-9240-61771E55DCF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B37C66-F30B-7A4B-883E-A52963A6B9C3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8F900B-DDFA-584E-87B0-00B2F72ADA4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2D48EC-D39F-6C42-B1BB-B69D76B359F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1638CB-2026-6D49-A2C7-066BF93E184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CE22DD-C92A-E049-A44A-2661D4793B4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7CD490-AFF9-3A4D-AE6F-FF38CFC78ED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30C48A-5F60-4D41-823F-0432323B443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07F26F-EFBF-A948-BF68-6E6DFD9B4AD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5E03AB-B296-D74B-AF57-EE65B26AD4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D8FD923-B3CA-0543-9D3F-86F415D99A4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8FE4BD-B735-F640-9301-75A5DDE96DD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732FAA-5F8C-1348-8FDA-9EDD726A0F63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64E707-9D25-AE40-B73B-F898F0885D2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0F5F9D-9D07-4748-A8B1-9E76C61D11D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1D4A1-0CDF-1540-8F53-C308F2A5410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E7E1E6-7141-5847-8A7C-75A0C33BB45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30F406-0FD8-304E-BDCF-31317588EB6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48DA590-1E4E-D04E-B277-FB7A9AB648F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38060-1FAC-A641-A340-F9B0D763422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82DB580-6345-3442-9137-D7CFDBAC3F6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23F3-C6A0-834D-9D39-E9D0E41F7DC8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2ABF-B8EA-4842-956E-730F58CAA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64156-5D61-FF41-8B8A-6C4E7E749883}" type="datetime1">
              <a:rPr lang="en-US" smtClean="0"/>
              <a:t>9/4/18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1E77B-EAE9-0C41-8DDE-F966424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04B32-D917-A747-9C3F-AF33ACF60CCA}" type="datetime1">
              <a:rPr lang="en-US" smtClean="0"/>
              <a:t>9/4/18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4E3D-5FF4-E442-BB80-F504AFBDE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1556A-A6BC-0448-A5EF-6C390B7EC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6AE-0019-1648-803C-044EAC30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B8F0F-1A55-8249-8670-A581BFCF5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3F454-F4C0-0F42-A663-A159357B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CAF0-5B59-A747-A0DA-EC8A6DE30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6651-6C19-1D4C-B2B9-6225C5826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3D7F1-0313-A34D-AE82-AE20583F1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0A93A-7FC3-9744-8D60-7666171AD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7A160-31A9-2E4E-A167-6B0832786600}" type="datetime1">
              <a:rPr lang="en-US" smtClean="0"/>
              <a:t>9/4/18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B3FC-2A39-ED4D-AAFA-1D1AD70D7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C95-F7EF-F944-B50B-D779B2D02B38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CD903-0ACD-524D-90C8-3BC50D3F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DF23F454-F4C0-0F42-A663-A159357B3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44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 -- Lecture 3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CSCI 5832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889875" y="1388269"/>
            <a:ext cx="184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0E469E51-B723-8543-99B0-367AFCE458F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1420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&lt;s&gt; I am Sam &lt;/s&gt;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&lt;s&gt; Sam I am &lt;/s&gt;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&lt;s&gt; I do not like green eggs and ham &lt;/s&gt;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4454" name="Picture 4" descr="bigra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00451"/>
            <a:ext cx="5372100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5" descr="n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57450"/>
            <a:ext cx="83962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8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0274F507-595D-8447-89DC-71A2087C20A4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89154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Berkeley Restaurant Project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can you tell me about any good </a:t>
            </a:r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cantonese</a:t>
            </a:r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 restaurants close by</a:t>
            </a:r>
          </a:p>
          <a:p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mid priced </a:t>
            </a:r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thai</a:t>
            </a:r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 food is what </a:t>
            </a:r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ja-JP" alt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m looking for</a:t>
            </a:r>
          </a:p>
          <a:p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tell me about chez </a:t>
            </a:r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panisse</a:t>
            </a:r>
            <a:endParaRPr lang="en-US" sz="2400" i="1" dirty="0">
              <a:solidFill>
                <a:srgbClr val="330099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can you give me a listing of the kinds of food that are available</a:t>
            </a:r>
          </a:p>
          <a:p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ja-JP" alt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m looking for a good place to eat breakfast</a:t>
            </a:r>
          </a:p>
          <a:p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when is </a:t>
            </a:r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caffe</a:t>
            </a:r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 err="1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venezia</a:t>
            </a:r>
            <a:r>
              <a:rPr lang="en-US" sz="2400" i="1" dirty="0">
                <a:solidFill>
                  <a:srgbClr val="330099"/>
                </a:solidFill>
                <a:latin typeface="Tahoma" charset="0"/>
                <a:ea typeface="ＭＳ Ｐゴシック" charset="0"/>
                <a:cs typeface="ＭＳ Ｐゴシック" charset="0"/>
              </a:rPr>
              <a:t> open during the day</a:t>
            </a:r>
          </a:p>
        </p:txBody>
      </p:sp>
    </p:spTree>
    <p:extLst>
      <p:ext uri="{BB962C8B-B14F-4D97-AF65-F5344CB8AC3E}">
        <p14:creationId xmlns:p14="http://schemas.microsoft.com/office/powerpoint/2010/main" val="29655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9ABAA4AD-B2BF-154D-98DB-B82E466F49C9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Vocabulary size is 1446  |V|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Out of 9222 sentences</a:t>
            </a:r>
          </a:p>
          <a:p>
            <a:pPr lvl="1"/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I want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altLang="ja-JP" dirty="0">
                <a:latin typeface="Tahoma" charset="0"/>
              </a:rPr>
              <a:t> occurred 827 times</a:t>
            </a:r>
            <a:endParaRPr lang="en-US" dirty="0">
              <a:latin typeface="Tahoma" charset="0"/>
            </a:endParaRPr>
          </a:p>
        </p:txBody>
      </p:sp>
      <p:pic>
        <p:nvPicPr>
          <p:cNvPr id="110598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0"/>
            <a:ext cx="9067800" cy="24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23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884F14E-23EF-AA42-9186-30E3A81E3614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Bigram Probabilities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Divide bigram counts by the prefix unigram counts to get bigram probabilities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pic>
        <p:nvPicPr>
          <p:cNvPr id="112647" name="Picture 5" descr="ber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4778"/>
            <a:ext cx="7785100" cy="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berp1">
            <a:extLst>
              <a:ext uri="{FF2B5EF4-FFF2-40B4-BE49-F238E27FC236}">
                <a16:creationId xmlns:a16="http://schemas.microsoft.com/office/drawing/2014/main" id="{FBC28E4F-DE27-DF4B-96E3-69476DB5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0"/>
            <a:ext cx="9067800" cy="24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1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884F14E-23EF-AA42-9186-30E3A81E3614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Bigram Probabilities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Divide bigram counts by the prefix unigram counts to get bigram probabilities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pic>
        <p:nvPicPr>
          <p:cNvPr id="112646" name="Picture 4" descr="ber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4150"/>
            <a:ext cx="8305800" cy="22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7" name="Picture 5" descr="berp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4778"/>
            <a:ext cx="7785100" cy="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5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45711-B0CC-8A4D-BC0B-575FE9C165C8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1440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Bigram Estimates of Sentence Probabilities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229600" cy="3543300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P(&lt;s&gt; I want </a:t>
            </a:r>
            <a:r>
              <a:rPr lang="en-US" sz="2800" dirty="0" err="1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english</a:t>
            </a: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food &lt;/s&gt;) =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	  P(</a:t>
            </a:r>
            <a:r>
              <a:rPr lang="en-US" sz="2800" dirty="0" err="1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|&lt;s&gt;)*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P(</a:t>
            </a:r>
            <a:r>
              <a:rPr lang="en-US" sz="2800" dirty="0" err="1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want|I</a:t>
            </a: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)*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P(</a:t>
            </a:r>
            <a:r>
              <a:rPr lang="en-US" sz="2800" dirty="0" err="1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english|want</a:t>
            </a: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)*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 P(</a:t>
            </a:r>
            <a:r>
              <a:rPr lang="en-US" sz="2800" dirty="0" err="1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food|english</a:t>
            </a: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)*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   P(&lt;/s&gt;|food)*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    =.000031</a:t>
            </a:r>
          </a:p>
        </p:txBody>
      </p:sp>
    </p:spTree>
    <p:extLst>
      <p:ext uri="{BB962C8B-B14F-4D97-AF65-F5344CB8AC3E}">
        <p14:creationId xmlns:p14="http://schemas.microsoft.com/office/powerpoint/2010/main" val="214387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59729ED-7177-DF45-BAAC-E4BA95D0D9B8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Kinds of Knowledge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71650"/>
            <a:ext cx="4038600" cy="3086100"/>
          </a:xfrm>
        </p:spPr>
        <p:txBody>
          <a:bodyPr/>
          <a:lstStyle/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 dirty="0" err="1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english|want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)  = .0011</a:t>
            </a:r>
          </a:p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 dirty="0" err="1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chinese|want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) =  .0065</a:t>
            </a:r>
          </a:p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 dirty="0" err="1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to|want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) = .66</a:t>
            </a:r>
          </a:p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P(eat | to) = .28</a:t>
            </a:r>
          </a:p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P(food | to) = 0</a:t>
            </a:r>
          </a:p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P(want | spend) = 0</a:t>
            </a:r>
          </a:p>
          <a:p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P (</a:t>
            </a:r>
            <a:r>
              <a:rPr lang="en-US" sz="2400" dirty="0" err="1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 | &lt;s&gt;) = .25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42" name="Rectangle 5"/>
          <p:cNvSpPr>
            <a:spLocks noChangeArrowheads="1"/>
          </p:cNvSpPr>
          <p:nvPr/>
        </p:nvSpPr>
        <p:spPr bwMode="auto">
          <a:xfrm>
            <a:off x="381000" y="914400"/>
            <a:ext cx="8229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charset="0"/>
              <a:buChar char="§"/>
            </a:pPr>
            <a:endParaRPr lang="en-US" sz="2800">
              <a:solidFill>
                <a:srgbClr val="590A0E"/>
              </a:solidFill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457200" y="895350"/>
            <a:ext cx="8305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As crude as they are,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-gram probabilities capture a range of interesting facts about language.</a:t>
            </a:r>
            <a:endParaRPr lang="en-US" sz="2400" dirty="0">
              <a:solidFill>
                <a:srgbClr val="590A0E"/>
              </a:solidFill>
            </a:endParaRPr>
          </a:p>
        </p:txBody>
      </p:sp>
      <p:sp>
        <p:nvSpPr>
          <p:cNvPr id="580616" name="Text Box 8"/>
          <p:cNvSpPr txBox="1">
            <a:spLocks noChangeArrowheads="1"/>
          </p:cNvSpPr>
          <p:nvPr/>
        </p:nvSpPr>
        <p:spPr bwMode="auto">
          <a:xfrm>
            <a:off x="4724400" y="2000250"/>
            <a:ext cx="1741883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World knowledge</a:t>
            </a:r>
          </a:p>
        </p:txBody>
      </p:sp>
      <p:sp>
        <p:nvSpPr>
          <p:cNvPr id="580617" name="Text Box 9"/>
          <p:cNvSpPr txBox="1">
            <a:spLocks noChangeArrowheads="1"/>
          </p:cNvSpPr>
          <p:nvPr/>
        </p:nvSpPr>
        <p:spPr bwMode="auto">
          <a:xfrm>
            <a:off x="4038600" y="3257550"/>
            <a:ext cx="137160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4114800" y="4476750"/>
            <a:ext cx="1056299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Discourse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6" grpId="0" animBg="1"/>
      <p:bldP spid="580617" grpId="0" animBg="1"/>
      <p:bldP spid="5806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D80A7BBD-E414-CC44-8ACF-99D1ED534DB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Shannon’</a:t>
            </a:r>
            <a:r>
              <a:rPr lang="en-US" altLang="ja-JP" b="0" dirty="0">
                <a:latin typeface="Verdana" charset="0"/>
                <a:ea typeface="ＭＳ Ｐゴシック" charset="0"/>
                <a:cs typeface="ＭＳ Ｐゴシック" charset="0"/>
              </a:rPr>
              <a:t>s Method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Assigning probabilities to sentences is all well and good, but it’</a:t>
            </a:r>
            <a:r>
              <a:rPr lang="en-US" altLang="ja-JP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s not terribly illuminating.  </a:t>
            </a:r>
          </a:p>
          <a:p>
            <a:r>
              <a:rPr lang="en-US" altLang="ja-JP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A more entertaining task is to turn the model around and use it to </a:t>
            </a:r>
            <a:r>
              <a:rPr lang="en-US" altLang="ja-JP" sz="2800" dirty="0">
                <a:solidFill>
                  <a:schemeClr val="hlink"/>
                </a:solidFill>
                <a:latin typeface="Tahoma" charset="0"/>
                <a:ea typeface="ＭＳ Ｐゴシック" charset="0"/>
                <a:cs typeface="ＭＳ Ｐゴシック" charset="0"/>
              </a:rPr>
              <a:t>generate</a:t>
            </a:r>
            <a:r>
              <a:rPr lang="en-US" altLang="ja-JP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random sentences that are </a:t>
            </a:r>
            <a:r>
              <a:rPr lang="en-US" altLang="ja-JP" sz="28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altLang="ja-JP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the sentences from which the model was derived.</a:t>
            </a:r>
          </a:p>
          <a:p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Generally attributed to 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   Claude Shannon.</a:t>
            </a:r>
          </a:p>
        </p:txBody>
      </p:sp>
      <p:pic>
        <p:nvPicPr>
          <p:cNvPr id="581636" name="Picture 4" descr="shan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62350"/>
            <a:ext cx="1127125" cy="11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6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95655DB-A9BF-F049-B015-4BB72C113AEA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Shannon’</a:t>
            </a:r>
            <a:r>
              <a:rPr lang="en-US" altLang="ja-JP" b="0" dirty="0">
                <a:latin typeface="Verdana" charset="0"/>
                <a:ea typeface="ＭＳ Ｐゴシック" charset="0"/>
                <a:cs typeface="ＭＳ Ｐゴシック" charset="0"/>
              </a:rPr>
              <a:t>s Method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3371850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Sample a random bigram (&lt;s&gt;, w) according to the probability distribution over bigrams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Now sample a new random bigram (w, x) according to its probability. </a:t>
            </a:r>
            <a:r>
              <a:rPr lang="en-US" sz="2000" dirty="0">
                <a:latin typeface="Tahoma" charset="0"/>
              </a:rPr>
              <a:t>Where the prefix </a:t>
            </a:r>
            <a:r>
              <a:rPr lang="en-US" sz="2000" dirty="0">
                <a:solidFill>
                  <a:schemeClr val="accent1"/>
                </a:solidFill>
                <a:latin typeface="Tahoma" charset="0"/>
              </a:rPr>
              <a:t>w matches the suffix of the first bigram chosen.</a:t>
            </a:r>
            <a:endParaRPr lang="en-US" sz="2000" dirty="0">
              <a:latin typeface="Tahoma" charset="0"/>
            </a:endParaRPr>
          </a:p>
          <a:p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And so on until we randomly choose a (y, &lt;/s&gt;)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Then string them together</a:t>
            </a:r>
            <a:endParaRPr lang="en-US" sz="1800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&lt;s&gt; I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 I</a:t>
            </a: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 want</a:t>
            </a:r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>
                <a:solidFill>
                  <a:srgbClr val="A50021"/>
                </a:solidFill>
                <a:latin typeface="Tahoma" charset="0"/>
              </a:rPr>
              <a:t>want</a:t>
            </a:r>
            <a:r>
              <a:rPr lang="en-US" sz="1600" dirty="0">
                <a:latin typeface="Tahoma" charset="0"/>
              </a:rPr>
              <a:t> to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       </a:t>
            </a:r>
            <a:r>
              <a:rPr lang="en-US" sz="1600" dirty="0">
                <a:solidFill>
                  <a:srgbClr val="A50021"/>
                </a:solidFill>
                <a:latin typeface="Tahoma" charset="0"/>
              </a:rPr>
              <a:t>to</a:t>
            </a:r>
            <a:r>
              <a:rPr lang="en-US" sz="1600" dirty="0">
                <a:latin typeface="Tahoma" charset="0"/>
              </a:rPr>
              <a:t> eat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		            </a:t>
            </a:r>
            <a:r>
              <a:rPr lang="en-US" sz="1600" dirty="0">
                <a:solidFill>
                  <a:srgbClr val="A50021"/>
                </a:solidFill>
                <a:latin typeface="Tahoma" charset="0"/>
              </a:rPr>
              <a:t>eat</a:t>
            </a:r>
            <a:r>
              <a:rPr lang="en-US" sz="1600" dirty="0">
                <a:latin typeface="Tahoma" charset="0"/>
              </a:rPr>
              <a:t> Chinese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			      </a:t>
            </a:r>
            <a:r>
              <a:rPr lang="en-US" sz="1600" dirty="0">
                <a:solidFill>
                  <a:srgbClr val="A50021"/>
                </a:solidFill>
                <a:latin typeface="Tahoma" charset="0"/>
              </a:rPr>
              <a:t>Chinese</a:t>
            </a:r>
            <a:r>
              <a:rPr lang="en-US" sz="1600" dirty="0">
                <a:latin typeface="Tahoma" charset="0"/>
              </a:rPr>
              <a:t> food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			                  </a:t>
            </a:r>
            <a:r>
              <a:rPr lang="en-US" sz="1600" dirty="0">
                <a:solidFill>
                  <a:srgbClr val="A50021"/>
                </a:solidFill>
                <a:latin typeface="Tahoma" charset="0"/>
              </a:rPr>
              <a:t>food </a:t>
            </a:r>
            <a:r>
              <a:rPr lang="en-US" sz="1600" dirty="0">
                <a:latin typeface="Tahoma" charset="0"/>
              </a:rPr>
              <a:t> &lt;/s&gt;</a:t>
            </a:r>
          </a:p>
          <a:p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8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89C6D4B-3E66-324C-8E8A-E36A73E5653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19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Shakespeare</a:t>
            </a:r>
          </a:p>
        </p:txBody>
      </p:sp>
      <p:pic>
        <p:nvPicPr>
          <p:cNvPr id="122885" name="Picture 3" descr="shak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62800" cy="41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8A98BBE-F4FB-2441-AF5F-A892C5455E89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language modeling with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-grams</a:t>
            </a:r>
          </a:p>
          <a:p>
            <a:pPr lvl="1"/>
            <a:r>
              <a:rPr lang="en-US" dirty="0">
                <a:latin typeface="Tahoma" charset="0"/>
              </a:rPr>
              <a:t>Probabilistic model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Independence assumptions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Practical Issues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Dealing with zeroes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04ADF64-03D8-C743-ABA7-6995B9589CD6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Shakespeare as a Corpus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N=884,647 tokens, V=29,066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Shakespeare produced 300,000 bigram types out of V</a:t>
            </a:r>
            <a:r>
              <a:rPr lang="en-US" sz="2800" baseline="30000" dirty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= 844 million possible bigrams...</a:t>
            </a:r>
          </a:p>
          <a:p>
            <a:pPr lvl="1"/>
            <a:r>
              <a:rPr lang="en-US" sz="2400" dirty="0">
                <a:latin typeface="Tahoma" charset="0"/>
              </a:rPr>
              <a:t> So, 99.96% of the possible bigrams were never seen (have zero entries in the table)</a:t>
            </a:r>
          </a:p>
          <a:p>
            <a:pPr lvl="1"/>
            <a:r>
              <a:rPr lang="en-US" sz="2400" dirty="0">
                <a:latin typeface="Tahoma" charset="0"/>
              </a:rPr>
              <a:t>This is the biggest problem in language modeling; we’</a:t>
            </a:r>
            <a:r>
              <a:rPr lang="en-US" altLang="ja-JP" sz="2400" dirty="0">
                <a:latin typeface="Tahoma" charset="0"/>
              </a:rPr>
              <a:t>ll come back to it.</a:t>
            </a:r>
          </a:p>
          <a:p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Quadrigrams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are worse:   What's coming out looks </a:t>
            </a:r>
          </a:p>
          <a:p>
            <a:pPr marL="0" indent="0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  like Shakespeare because it </a:t>
            </a:r>
            <a:r>
              <a:rPr lang="en-US" sz="2400" i="1" dirty="0">
                <a:latin typeface="Tahoma" charset="0"/>
                <a:ea typeface="ＭＳ Ｐゴシック" charset="0"/>
                <a:cs typeface="ＭＳ Ｐゴシック" charset="0"/>
              </a:rPr>
              <a:t>is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Shakespeare</a:t>
            </a: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4934" name="Picture 6" descr="shakespea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2" y="3867150"/>
            <a:ext cx="1227138" cy="118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7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9792996-1845-8244-AE29-157B58DD32D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Model Evaluation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How do we know if our models are any good?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And in particular, how do we know if one model is better than another.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Well Shannon’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s game gives us an intuition.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generated texts from the higher order models surely sound better.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That is, they sound more like the text the model was obtained from.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generated texts from the WSJ and Shakespeare models look very different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That is, they look like they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’</a:t>
            </a:r>
            <a:r>
              <a:rPr lang="en-US" altLang="ja-JP" sz="1800" dirty="0">
                <a:latin typeface="Tahoma" charset="0"/>
                <a:ea typeface="ＭＳ Ｐゴシック" charset="0"/>
              </a:rPr>
              <a:t>re based on different underlying models.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But what does that mean? How can we make that notion operational?</a:t>
            </a:r>
          </a:p>
        </p:txBody>
      </p:sp>
    </p:spTree>
    <p:extLst>
      <p:ext uri="{BB962C8B-B14F-4D97-AF65-F5344CB8AC3E}">
        <p14:creationId xmlns:p14="http://schemas.microsoft.com/office/powerpoint/2010/main" val="54002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20F5229-5D8C-3B44-8F32-B2F3BC8B459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Evaluating </a:t>
            </a:r>
            <a:r>
              <a:rPr lang="en-US" b="0" i="1" dirty="0">
                <a:latin typeface="Verdana" charset="0"/>
                <a:ea typeface="ＭＳ Ｐゴシック" charset="0"/>
                <a:cs typeface="ＭＳ Ｐゴシック" charset="0"/>
              </a:rPr>
              <a:t>N</a:t>
            </a: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-Gram Models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Best evaluation for a language model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Put model A into an application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For example, a machine translation system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Evaluate the performance of the application with model 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Put model B into the application and evaluate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Compare performance of the application with the two models</a:t>
            </a:r>
          </a:p>
          <a:p>
            <a:pPr lvl="2">
              <a:lnSpc>
                <a:spcPct val="90000"/>
              </a:lnSpc>
            </a:pPr>
            <a:r>
              <a:rPr lang="en-US" sz="1800" i="1" dirty="0">
                <a:latin typeface="Tahoma" charset="0"/>
              </a:rPr>
              <a:t>Extrinsic evaluation</a:t>
            </a:r>
          </a:p>
          <a:p>
            <a:pPr lvl="2">
              <a:lnSpc>
                <a:spcPct val="90000"/>
              </a:lnSpc>
            </a:pPr>
            <a:r>
              <a:rPr lang="en-US" sz="1800" i="1" dirty="0">
                <a:latin typeface="Tahoma" charset="0"/>
              </a:rPr>
              <a:t>A/B Testing</a:t>
            </a:r>
            <a:endParaRPr lang="en-US" sz="1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A8EA049-167F-6F47-915B-244CC5DE842F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Extrinsic evaluation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This is really time-consuming and can be hard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Not something you want to do unless you’re pretty sure you’ve got a good solution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As a intermediate evaluation, in order to run rapid experiments we evaluate N-grams with an </a:t>
            </a:r>
            <a:r>
              <a:rPr lang="en-US" sz="2000" i="1" dirty="0">
                <a:solidFill>
                  <a:srgbClr val="A50021"/>
                </a:solidFill>
                <a:latin typeface="Tahoma" charset="0"/>
              </a:rPr>
              <a:t>intrinsic</a:t>
            </a:r>
            <a:r>
              <a:rPr lang="en-US" sz="2000" dirty="0">
                <a:latin typeface="Tahoma" charset="0"/>
              </a:rPr>
              <a:t> evaluation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 evaluation that tries to capture how good the model is intrinsically, not how much it improves performance in some larger system</a:t>
            </a:r>
          </a:p>
        </p:txBody>
      </p:sp>
    </p:spTree>
    <p:extLst>
      <p:ext uri="{BB962C8B-B14F-4D97-AF65-F5344CB8AC3E}">
        <p14:creationId xmlns:p14="http://schemas.microsoft.com/office/powerpoint/2010/main" val="269447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87B8CD2-A030-8D40-ACB1-1A51A201A20E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57250"/>
            <a:ext cx="8001000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Standard method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Train parameters of our model on a </a:t>
            </a:r>
            <a:r>
              <a:rPr lang="en-US" sz="2400" i="1" dirty="0">
                <a:latin typeface="Tahoma" charset="0"/>
              </a:rPr>
              <a:t>training set</a:t>
            </a:r>
            <a:r>
              <a:rPr lang="en-US" sz="2400" dirty="0">
                <a:latin typeface="Tahoma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Evaluate the model on some new data: a </a:t>
            </a:r>
            <a:r>
              <a:rPr lang="en-US" sz="2400" i="1" dirty="0">
                <a:latin typeface="Tahoma" charset="0"/>
              </a:rPr>
              <a:t>test set</a:t>
            </a:r>
            <a:r>
              <a:rPr lang="en-US" sz="2400" dirty="0">
                <a:latin typeface="Tahoma" charset="0"/>
              </a:rPr>
              <a:t>.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dataset which is different than our training set, but is drawn from the same source</a:t>
            </a:r>
          </a:p>
        </p:txBody>
      </p:sp>
    </p:spTree>
    <p:extLst>
      <p:ext uri="{BB962C8B-B14F-4D97-AF65-F5344CB8AC3E}">
        <p14:creationId xmlns:p14="http://schemas.microsoft.com/office/powerpoint/2010/main" val="256725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4B0DCC3-F653-4548-A124-F5D56F5A40DE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Perplexity</a:t>
            </a:r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intuition behind perplexity is as a measure is the notion of surprise.</a:t>
            </a:r>
          </a:p>
          <a:p>
            <a:pPr lvl="1"/>
            <a:r>
              <a:rPr lang="en-US" dirty="0">
                <a:latin typeface="Tahoma" charset="0"/>
              </a:rPr>
              <a:t>How surprised is the language model when it sees the test set?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Where surprise is a measure of...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Gee, I </a:t>
            </a:r>
            <a:r>
              <a:rPr lang="en-US" dirty="0" err="1">
                <a:latin typeface="Tahoma" charset="0"/>
                <a:ea typeface="ＭＳ Ｐゴシック" charset="0"/>
              </a:rPr>
              <a:t>didn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see that coming...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 more surprised the model is, the lower the probability it assigned to the test set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 higher the probability, the less surprised it was</a:t>
            </a:r>
          </a:p>
        </p:txBody>
      </p:sp>
    </p:spTree>
    <p:extLst>
      <p:ext uri="{BB962C8B-B14F-4D97-AF65-F5344CB8AC3E}">
        <p14:creationId xmlns:p14="http://schemas.microsoft.com/office/powerpoint/2010/main" val="87588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686052B-C759-754D-A093-24560A4623C5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pic>
        <p:nvPicPr>
          <p:cNvPr id="140292" name="Picture 5" descr="p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66950"/>
            <a:ext cx="3352800" cy="7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Perplexity</a:t>
            </a:r>
          </a:p>
        </p:txBody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5029200" cy="302895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Perplexity is just the probability of a test set (assigned by the language model), as normalized by the number of words: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Chain rule:</a:t>
            </a: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For bigrams: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0295" name="Picture 4" descr="pp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57250"/>
            <a:ext cx="3041650" cy="97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6" name="Picture 6" descr="pp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81350"/>
            <a:ext cx="30099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7" name="Rectangle 7"/>
          <p:cNvSpPr>
            <a:spLocks noChangeArrowheads="1"/>
          </p:cNvSpPr>
          <p:nvPr/>
        </p:nvSpPr>
        <p:spPr bwMode="auto">
          <a:xfrm>
            <a:off x="609600" y="3943350"/>
            <a:ext cx="8458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US" sz="2800" dirty="0">
                <a:solidFill>
                  <a:srgbClr val="590A0E"/>
                </a:solidFill>
              </a:rPr>
              <a:t>Minimizing model perplexity is the same as maximizing probability of a test set</a:t>
            </a:r>
          </a:p>
        </p:txBody>
      </p:sp>
    </p:spTree>
    <p:extLst>
      <p:ext uri="{BB962C8B-B14F-4D97-AF65-F5344CB8AC3E}">
        <p14:creationId xmlns:p14="http://schemas.microsoft.com/office/powerpoint/2010/main" val="205004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FF776F3E-4AD6-D84E-840F-04DBB2290A96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Lower perplexity is better</a:t>
            </a: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Training 38 million words, test 1.5 million words, WSJ</a:t>
            </a:r>
          </a:p>
        </p:txBody>
      </p:sp>
      <p:pic>
        <p:nvPicPr>
          <p:cNvPr id="142342" name="Picture 4" descr="per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71750"/>
            <a:ext cx="655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091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65FB2E6-3277-3C4C-8D2C-0E36A49AF389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Practical Issues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Once we start looking at test data, we’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ll run into words that we haven’t seen before. So our models won’t work. 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Standard solution: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cs typeface="ＭＳ Ｐゴシック" charset="0"/>
              </a:rPr>
              <a:t>Given a corpus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Create a fixed lexicon L, of size V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latin typeface="Tahoma" charset="0"/>
                <a:ea typeface="ＭＳ Ｐゴシック" charset="0"/>
              </a:rPr>
              <a:t>Say from a dictionary or 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latin typeface="Tahoma" charset="0"/>
                <a:ea typeface="ＭＳ Ｐゴシック" charset="0"/>
              </a:rPr>
              <a:t>A subset of terms from the training set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At text normalization phase, any training word not in L is changed to  &lt;UNK&gt;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Collect counts for that as for any normal word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 test time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Use UNK counts for any word not seen in training</a:t>
            </a:r>
          </a:p>
        </p:txBody>
      </p:sp>
    </p:spTree>
    <p:extLst>
      <p:ext uri="{BB962C8B-B14F-4D97-AF65-F5344CB8AC3E}">
        <p14:creationId xmlns:p14="http://schemas.microsoft.com/office/powerpoint/2010/main" val="136031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44A18CE-93EF-E44A-81BD-B775908957BE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Practical Issues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Multiplying a bunch of really small numbers &lt; 0 is a really bad idea.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Underflow is likely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So do everything in log space</a:t>
            </a:r>
          </a:p>
          <a:p>
            <a:pPr lvl="1"/>
            <a:r>
              <a:rPr lang="en-US" dirty="0">
                <a:latin typeface="Tahoma" charset="0"/>
              </a:rPr>
              <a:t>Avoids underflow (and adding is faster than multiplying)</a:t>
            </a:r>
          </a:p>
        </p:txBody>
      </p:sp>
      <p:pic>
        <p:nvPicPr>
          <p:cNvPr id="144390" name="Picture 4" descr="l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71950"/>
            <a:ext cx="8794750" cy="47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4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44005-E06A-1146-A2A8-9EDF36B65DAA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Word Prediction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Guess the next word...</a:t>
            </a:r>
          </a:p>
          <a:p>
            <a:pPr lvl="1"/>
            <a:r>
              <a:rPr lang="en-US" i="1" dirty="0">
                <a:latin typeface="Tahoma" charset="0"/>
              </a:rPr>
              <a:t>So I notice three guys standing on the ???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28850"/>
            <a:ext cx="62484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What are some of the knowledge sources you used to come up with those predictions?</a:t>
            </a:r>
          </a:p>
        </p:txBody>
      </p:sp>
    </p:spTree>
    <p:extLst>
      <p:ext uri="{BB962C8B-B14F-4D97-AF65-F5344CB8AC3E}">
        <p14:creationId xmlns:p14="http://schemas.microsoft.com/office/powerpoint/2010/main" val="33975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AB5E-637C-D54F-9A5F-A11F2252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5AEC-BC6B-5D47-8A09-C98A63E2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  <a:p>
            <a:r>
              <a:rPr lang="en-US" dirty="0"/>
              <a:t>HW discussion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75AB0-FA5D-AA44-9DE2-60C218CC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7EAD69F2-3074-BF45-9994-233B0FC9E74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Smoothing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Back to Shakespeare</a:t>
            </a:r>
          </a:p>
          <a:p>
            <a:pPr lvl="1"/>
            <a:r>
              <a:rPr lang="en-US" sz="2000" dirty="0">
                <a:latin typeface="Tahoma" charset="0"/>
              </a:rPr>
              <a:t>Shakespeare produced 300,000 bigram types out of V</a:t>
            </a:r>
            <a:r>
              <a:rPr lang="en-US" sz="2000" baseline="30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= 844 million possible bigrams</a:t>
            </a:r>
            <a:r>
              <a:rPr lang="mr-IN" sz="2000" dirty="0">
                <a:latin typeface="Tahoma" charset="0"/>
              </a:rPr>
              <a:t>…</a:t>
            </a:r>
            <a:r>
              <a:rPr lang="en-US" sz="2000" dirty="0">
                <a:latin typeface="Tahoma" charset="0"/>
              </a:rPr>
              <a:t>  meaning 99.96% of the possible bigrams were never seen </a:t>
            </a:r>
          </a:p>
          <a:p>
            <a:pPr lvl="1"/>
            <a:r>
              <a:rPr lang="en-US" sz="2000" dirty="0">
                <a:latin typeface="Tahoma" charset="0"/>
              </a:rPr>
              <a:t>Does that mean that any sentence that contains one of those bigrams should have a probability of 0?</a:t>
            </a:r>
          </a:p>
          <a:p>
            <a:pPr lvl="1"/>
            <a:r>
              <a:rPr lang="en-US" sz="2000" dirty="0">
                <a:latin typeface="Tahoma" charset="0"/>
              </a:rPr>
              <a:t>For generation (Shannon game) it means we’ll never emit those bigrams</a:t>
            </a:r>
          </a:p>
          <a:p>
            <a:pPr lvl="1"/>
            <a:r>
              <a:rPr lang="en-US" sz="2000" dirty="0">
                <a:latin typeface="Tahoma" charset="0"/>
              </a:rPr>
              <a:t>For analysis it’</a:t>
            </a:r>
            <a:r>
              <a:rPr lang="en-US" altLang="ja-JP" sz="2000" dirty="0">
                <a:latin typeface="Tahoma" charset="0"/>
              </a:rPr>
              <a:t>s problematic because if we run across a new bigram in the future then we have no choice but to assign it a probability of zero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82C8C7F2-56D3-7F4E-B918-6201A05ADBC3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4" y="122635"/>
            <a:ext cx="8828087" cy="615553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Zero Counts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001000" cy="36254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Some of those zeros are really zeros...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Things that really aren’t ever going to happen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  <a:ea typeface="ＭＳ Ｐゴシック" charset="0"/>
                <a:cs typeface="ＭＳ Ｐゴシック" charset="0"/>
              </a:rPr>
              <a:t>On the other hand, some of them are just rare events.  That is, </a:t>
            </a:r>
            <a:r>
              <a:rPr lang="en-US" sz="1400" dirty="0">
                <a:latin typeface="Tahoma" charset="0"/>
              </a:rPr>
              <a:t>if the training corpus had been a little bigger they would have had a non-zero count</a:t>
            </a:r>
          </a:p>
          <a:p>
            <a:pPr marL="1143000" lvl="2">
              <a:lnSpc>
                <a:spcPct val="90000"/>
              </a:lnSpc>
            </a:pPr>
            <a:r>
              <a:rPr lang="en-US" sz="1600" dirty="0">
                <a:latin typeface="Tahoma" charset="0"/>
                <a:ea typeface="ＭＳ Ｐゴシック" charset="0"/>
              </a:rPr>
              <a:t>What would that count be in all likelihood?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Zipf’</a:t>
            </a:r>
            <a:r>
              <a:rPr lang="en-US" altLang="ja-JP" sz="2000" dirty="0" err="1">
                <a:latin typeface="Tahoma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Law (long tail phenomenon):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A small number of events occur with high frequency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A large number of events occur with low frequency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You can quickly collect statistics on the high frequency events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You might have to wait an arbitrarily long time to get valid statistics on low frequency events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Result: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Our estimates are sparse! We have no counts at all for the vast number of things we want to estimate!</a:t>
            </a:r>
          </a:p>
        </p:txBody>
      </p:sp>
      <p:pic>
        <p:nvPicPr>
          <p:cNvPr id="3" name="Picture 2" descr="shakes-1000-cou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14350"/>
            <a:ext cx="4836160" cy="362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AA3A898-5E00-674F-B509-07C06165E3A3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Laplace Smoothing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229600" cy="394335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Also known as Add-One smoothing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Just add one to all the counts!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Very simple</a:t>
            </a: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MLE estimate:</a:t>
            </a: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Laplace estimate:</a:t>
            </a: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4998" name="Picture 4" descr="addon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5550"/>
            <a:ext cx="1714500" cy="86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6" descr="lapl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14750"/>
            <a:ext cx="3530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7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71550"/>
            <a:ext cx="1524000" cy="13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6454C72-2B2D-DE4C-B134-3090F2CE9D0C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8704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43001"/>
            <a:ext cx="9067801" cy="24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269B109A-48B5-B343-8986-33A1553A4D07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89916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Laplace-Smoothed Bigram Counts</a:t>
            </a:r>
          </a:p>
        </p:txBody>
      </p:sp>
      <p:pic>
        <p:nvPicPr>
          <p:cNvPr id="89093" name="Picture 3" descr="addon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7300"/>
            <a:ext cx="8915400" cy="2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D6B2A5B0-CF34-E14F-9EF6-F0D7508EFA1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89154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Laplace-Smoothed Bigram Probabilities</a:t>
            </a:r>
          </a:p>
        </p:txBody>
      </p:sp>
      <p:pic>
        <p:nvPicPr>
          <p:cNvPr id="91141" name="Picture 3" descr="addon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702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4" descr="laplac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351"/>
            <a:ext cx="9144000" cy="185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745225C2-5122-A54E-A9FE-6373B97F5EB7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93190" name="Picture 4" descr="laplac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9144000" cy="22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Reconstituted Counts (2)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4CC4D5E5-D520-5D49-A434-4F61A43A11F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pic>
        <p:nvPicPr>
          <p:cNvPr id="95237" name="Picture 4" descr="laplac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1"/>
            <a:ext cx="8001000" cy="200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59619"/>
            <a:ext cx="8077200" cy="217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CC7F895-D365-994E-B3AF-B62F66E4FA52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Big Change to the Counts!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C(want to) went from 608 to 238!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to|want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) from .66 to .26!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Discount d= c*/c</a:t>
            </a:r>
          </a:p>
          <a:p>
            <a:pPr lvl="1">
              <a:defRPr/>
            </a:pPr>
            <a:r>
              <a:rPr lang="en-US" sz="1800" dirty="0">
                <a:latin typeface="Tahoma" charset="0"/>
              </a:rPr>
              <a:t>d for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sz="1800" dirty="0" err="1">
                <a:latin typeface="Tahoma" charset="0"/>
              </a:rPr>
              <a:t>chinese</a:t>
            </a:r>
            <a:r>
              <a:rPr lang="en-US" sz="1800" dirty="0">
                <a:latin typeface="Tahoma" charset="0"/>
              </a:rPr>
              <a:t> food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sz="1800" dirty="0">
                <a:latin typeface="Tahoma" charset="0"/>
              </a:rPr>
              <a:t> =.10!!! A 10x reduction</a:t>
            </a:r>
          </a:p>
          <a:p>
            <a:pPr lvl="1">
              <a:defRPr/>
            </a:pPr>
            <a:r>
              <a:rPr lang="en-US" sz="1800" dirty="0">
                <a:latin typeface="Tahoma" charset="0"/>
              </a:rPr>
              <a:t>So, in general, Laplace is a very blunt instrument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Because of this Laplace smoothing not often used for language models, as we have much better methods</a:t>
            </a:r>
          </a:p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Despite its flaws Laplace (add-1) is still used to smooth other probabilistic models in NLP and IR, especially</a:t>
            </a:r>
          </a:p>
          <a:p>
            <a:pPr lvl="1">
              <a:defRPr/>
            </a:pPr>
            <a:r>
              <a:rPr lang="en-US" sz="1600" dirty="0">
                <a:latin typeface="Tahoma" charset="0"/>
              </a:rPr>
              <a:t>For pilot studies</a:t>
            </a:r>
          </a:p>
          <a:p>
            <a:pPr lvl="1">
              <a:defRPr/>
            </a:pPr>
            <a:r>
              <a:rPr lang="en-US" sz="1600" dirty="0">
                <a:latin typeface="Tahoma" charset="0"/>
              </a:rPr>
              <a:t>In document classification</a:t>
            </a:r>
          </a:p>
          <a:p>
            <a:pPr lvl="1">
              <a:defRPr/>
            </a:pPr>
            <a:r>
              <a:rPr lang="en-US" sz="1600" dirty="0">
                <a:latin typeface="Tahoma" charset="0"/>
              </a:rPr>
              <a:t>In domains where the number of zeros isn’t so huge.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0B76E53C-F418-7D44-B8E3-28EDC4CCE6B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The Chain Rule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1550"/>
            <a:ext cx="81534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Recall the definition of conditional probabilities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Rewriting: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For sequences...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P(A,B,C,D) = P(A)P(B|A)P(C|A,B)P(D|A,B,C)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In general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P(x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,x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,x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,…</a:t>
            </a:r>
            <a:r>
              <a:rPr lang="en-US" sz="2000" dirty="0" err="1">
                <a:latin typeface="Tahoma" charset="0"/>
              </a:rPr>
              <a:t>x</a:t>
            </a:r>
            <a:r>
              <a:rPr lang="en-US" sz="2000" baseline="-25000" dirty="0" err="1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) = P(x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)P(x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|x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)P(x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|x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,x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)…P(x</a:t>
            </a:r>
            <a:r>
              <a:rPr lang="en-US" sz="2000" baseline="-25000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|x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…x</a:t>
            </a:r>
            <a:r>
              <a:rPr lang="en-US" sz="2000" baseline="-25000" dirty="0">
                <a:latin typeface="Tahoma" charset="0"/>
              </a:rPr>
              <a:t>n-1</a:t>
            </a:r>
            <a:r>
              <a:rPr lang="en-US" sz="2000" dirty="0">
                <a:latin typeface="Tahoma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graphicFrame>
        <p:nvGraphicFramePr>
          <p:cNvPr id="90118" name="Object 2"/>
          <p:cNvGraphicFramePr>
            <a:graphicFrameLocks noChangeAspect="1"/>
          </p:cNvGraphicFramePr>
          <p:nvPr/>
        </p:nvGraphicFramePr>
        <p:xfrm>
          <a:off x="4754564" y="1612106"/>
          <a:ext cx="2878137" cy="7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8" name="Equation" r:id="rId4" imgW="1231900" imgH="419100" progId="Equation.3">
                  <p:embed/>
                </p:oleObj>
              </mc:Choice>
              <mc:Fallback>
                <p:oleObj name="Equation" r:id="rId4" imgW="1231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4" y="1612106"/>
                        <a:ext cx="2878137" cy="73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97636"/>
              </p:ext>
            </p:extLst>
          </p:nvPr>
        </p:nvGraphicFramePr>
        <p:xfrm>
          <a:off x="2667000" y="2419350"/>
          <a:ext cx="3886200" cy="3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9" name="Equation" r:id="rId6" imgW="1524000" imgH="203200" progId="Equation.3">
                  <p:embed/>
                </p:oleObj>
              </mc:Choice>
              <mc:Fallback>
                <p:oleObj name="Equation" r:id="rId6" imgW="1524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19350"/>
                        <a:ext cx="3886200" cy="389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33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6259F28-C9A4-B048-B8E8-20C24E6DD52F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The Chain Rule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P(its water was so transparent)=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P(its)*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water|its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was|its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water)*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so|its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water was)*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transparent|its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water was so)</a:t>
            </a:r>
          </a:p>
        </p:txBody>
      </p:sp>
      <p:pic>
        <p:nvPicPr>
          <p:cNvPr id="92166" name="Picture 4" descr="chain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986588" cy="122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19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9089B00-CC84-CD4C-94F8-FA0A89463A3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Unfortunately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458200" cy="382905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There are still a lot of problematic long sequences in there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In general, we’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ll never be able to get enough data to compute the statistics for those longer prefixes</a:t>
            </a:r>
          </a:p>
          <a:p>
            <a:pPr lvl="1"/>
            <a:r>
              <a:rPr lang="en-US" sz="2400" dirty="0">
                <a:latin typeface="Tahoma" charset="0"/>
              </a:rPr>
              <a:t>Same problem we had for the original sequence.</a:t>
            </a:r>
          </a:p>
        </p:txBody>
      </p:sp>
    </p:spTree>
    <p:extLst>
      <p:ext uri="{BB962C8B-B14F-4D97-AF65-F5344CB8AC3E}">
        <p14:creationId xmlns:p14="http://schemas.microsoft.com/office/powerpoint/2010/main" val="33191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7778AA3-F929-6842-9289-FF6D966BA9B3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Independence Assumption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Make the simplifying assumption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P(</a:t>
            </a:r>
            <a:r>
              <a:rPr lang="en-US" sz="2400" dirty="0" err="1">
                <a:latin typeface="Tahoma" charset="0"/>
              </a:rPr>
              <a:t>lizard|the,other,day,I,was,walking,along,and,saw,a</a:t>
            </a:r>
            <a:r>
              <a:rPr lang="en-US" sz="2400" dirty="0">
                <a:latin typeface="Tahoma" charset="0"/>
              </a:rPr>
              <a:t>) 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= P(</a:t>
            </a:r>
            <a:r>
              <a:rPr lang="en-US" sz="2400" dirty="0" err="1">
                <a:solidFill>
                  <a:srgbClr val="A50021"/>
                </a:solidFill>
                <a:latin typeface="Tahoma" charset="0"/>
              </a:rPr>
              <a:t>lizard|a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)</a:t>
            </a:r>
            <a:endParaRPr lang="en-US" dirty="0">
              <a:solidFill>
                <a:srgbClr val="A50021"/>
              </a:solidFill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Or maybe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P(</a:t>
            </a:r>
            <a:r>
              <a:rPr lang="en-US" sz="2400" dirty="0" err="1">
                <a:latin typeface="Tahoma" charset="0"/>
              </a:rPr>
              <a:t>lizard|the,other,day,I,was,walking,along,and,saw,a</a:t>
            </a:r>
            <a:r>
              <a:rPr lang="en-US" sz="2400" dirty="0">
                <a:latin typeface="Tahoma" charset="0"/>
              </a:rPr>
              <a:t>) 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= P(</a:t>
            </a:r>
            <a:r>
              <a:rPr lang="en-US" sz="2400" dirty="0" err="1">
                <a:solidFill>
                  <a:srgbClr val="A50021"/>
                </a:solidFill>
                <a:latin typeface="Tahoma" charset="0"/>
              </a:rPr>
              <a:t>lizard|saw,a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solidFill>
                <a:srgbClr val="A50021"/>
              </a:solidFill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That is, the probability in question is to some degree </a:t>
            </a:r>
            <a:r>
              <a:rPr lang="en-US" sz="2800" i="1" dirty="0">
                <a:solidFill>
                  <a:srgbClr val="3333FF"/>
                </a:solidFill>
                <a:latin typeface="Tahoma" charset="0"/>
                <a:ea typeface="ＭＳ Ｐゴシック" charset="0"/>
                <a:cs typeface="ＭＳ Ｐゴシック" charset="0"/>
              </a:rPr>
              <a:t>independent</a:t>
            </a:r>
            <a:r>
              <a:rPr lang="en-US" sz="2800" dirty="0">
                <a:solidFill>
                  <a:srgbClr val="3333FF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of its earlier history.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18DA2DC-DB90-0246-AEF8-15A613664D54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So for each component in the product replace with the approximation (assuming a prefix of size  N - 1)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Bigram version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00357" name="Object 2"/>
          <p:cNvGraphicFramePr>
            <a:graphicFrameLocks noChangeAspect="1"/>
          </p:cNvGraphicFramePr>
          <p:nvPr/>
        </p:nvGraphicFramePr>
        <p:xfrm>
          <a:off x="1295400" y="2286000"/>
          <a:ext cx="6140450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6" name="Equation" r:id="rId4" imgW="1739900" imgH="203200" progId="Equation.3">
                  <p:embed/>
                </p:oleObj>
              </mc:Choice>
              <mc:Fallback>
                <p:oleObj name="Equation" r:id="rId4" imgW="1739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140450" cy="54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Markov Assumption</a:t>
            </a:r>
          </a:p>
        </p:txBody>
      </p:sp>
      <p:graphicFrame>
        <p:nvGraphicFramePr>
          <p:cNvPr id="100359" name="Object 3"/>
          <p:cNvGraphicFramePr>
            <a:graphicFrameLocks noChangeAspect="1"/>
          </p:cNvGraphicFramePr>
          <p:nvPr/>
        </p:nvGraphicFramePr>
        <p:xfrm>
          <a:off x="1447801" y="3543300"/>
          <a:ext cx="5826125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7" name="Equation" r:id="rId6" imgW="1651000" imgH="203200" progId="Equation.3">
                  <p:embed/>
                </p:oleObj>
              </mc:Choice>
              <mc:Fallback>
                <p:oleObj name="Equation" r:id="rId6" imgW="1651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1" y="3543300"/>
                        <a:ext cx="5826125" cy="54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6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A8A0794-CBE2-0B48-AD7F-D2ECC97607CA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1440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Estimating Bigram Probabilities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371475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Maximum Likelihood Estimate (MLE)</a:t>
            </a:r>
          </a:p>
        </p:txBody>
      </p:sp>
      <p:graphicFrame>
        <p:nvGraphicFramePr>
          <p:cNvPr id="102406" name="Object 3"/>
          <p:cNvGraphicFramePr>
            <a:graphicFrameLocks noChangeAspect="1"/>
          </p:cNvGraphicFramePr>
          <p:nvPr/>
        </p:nvGraphicFramePr>
        <p:xfrm>
          <a:off x="914400" y="2114550"/>
          <a:ext cx="6172200" cy="10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2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14550"/>
                        <a:ext cx="6172200" cy="1072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346678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32525</TotalTime>
  <Words>1807</Words>
  <Application>Microsoft Macintosh PowerPoint</Application>
  <PresentationFormat>On-screen Show (16:9)</PresentationFormat>
  <Paragraphs>301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Bradley Hand ITC TT-Bold</vt:lpstr>
      <vt:lpstr>Symbol</vt:lpstr>
      <vt:lpstr>Tahoma</vt:lpstr>
      <vt:lpstr>Times</vt:lpstr>
      <vt:lpstr>Times New Roman</vt:lpstr>
      <vt:lpstr>Verdana</vt:lpstr>
      <vt:lpstr>Wingdings</vt:lpstr>
      <vt:lpstr>SLP</vt:lpstr>
      <vt:lpstr>Equation</vt:lpstr>
      <vt:lpstr>Natural Language Processing</vt:lpstr>
      <vt:lpstr>Today</vt:lpstr>
      <vt:lpstr>Word Prediction</vt:lpstr>
      <vt:lpstr>The Chain Rule</vt:lpstr>
      <vt:lpstr>The Chain Rule</vt:lpstr>
      <vt:lpstr>Unfortunately</vt:lpstr>
      <vt:lpstr>Independence Assumption</vt:lpstr>
      <vt:lpstr>Markov Assumption</vt:lpstr>
      <vt:lpstr>Estimating Bigram Probabilities</vt:lpstr>
      <vt:lpstr>Example</vt:lpstr>
      <vt:lpstr>Berkeley Restaurant Project</vt:lpstr>
      <vt:lpstr>Bigram Counts</vt:lpstr>
      <vt:lpstr>Bigram Probabilities</vt:lpstr>
      <vt:lpstr>Bigram Probabilities</vt:lpstr>
      <vt:lpstr>Bigram Estimates of Sentence Probabilities</vt:lpstr>
      <vt:lpstr>Kinds of Knowledge</vt:lpstr>
      <vt:lpstr>Shannon’s Method</vt:lpstr>
      <vt:lpstr>Shannon’s Method</vt:lpstr>
      <vt:lpstr>Shakespeare</vt:lpstr>
      <vt:lpstr>Shakespeare as a Corpus</vt:lpstr>
      <vt:lpstr>Model Evaluation</vt:lpstr>
      <vt:lpstr>Evaluating N-Gram Models</vt:lpstr>
      <vt:lpstr>Evaluation</vt:lpstr>
      <vt:lpstr>Evaluation</vt:lpstr>
      <vt:lpstr>Perplexity</vt:lpstr>
      <vt:lpstr>Perplexity</vt:lpstr>
      <vt:lpstr>Lower perplexity is better</vt:lpstr>
      <vt:lpstr>Practical Issues</vt:lpstr>
      <vt:lpstr>Practical Issues</vt:lpstr>
      <vt:lpstr>Admin</vt:lpstr>
      <vt:lpstr>Smoothing</vt:lpstr>
      <vt:lpstr>Zero Counts</vt:lpstr>
      <vt:lpstr>Laplace Smoothing</vt:lpstr>
      <vt:lpstr>Bigram Counts</vt:lpstr>
      <vt:lpstr>Laplace-Smoothed Bigram Counts</vt:lpstr>
      <vt:lpstr>Laplace-Smoothed Bigram Probabilities</vt:lpstr>
      <vt:lpstr>Reconstituted Counts</vt:lpstr>
      <vt:lpstr>Reconstituted Counts (2)</vt:lpstr>
      <vt:lpstr>Big Change to the Counts!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176</cp:revision>
  <cp:lastPrinted>2009-01-29T17:38:39Z</cp:lastPrinted>
  <dcterms:created xsi:type="dcterms:W3CDTF">2011-01-27T15:58:45Z</dcterms:created>
  <dcterms:modified xsi:type="dcterms:W3CDTF">2018-09-04T22:28:40Z</dcterms:modified>
</cp:coreProperties>
</file>