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audio1.bin" ContentType="audio/unknown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0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413" r:id="rId11"/>
    <p:sldId id="527" r:id="rId12"/>
    <p:sldId id="528" r:id="rId13"/>
    <p:sldId id="537" r:id="rId14"/>
    <p:sldId id="538" r:id="rId15"/>
    <p:sldId id="539" r:id="rId16"/>
    <p:sldId id="536" r:id="rId17"/>
    <p:sldId id="553" r:id="rId18"/>
    <p:sldId id="551" r:id="rId19"/>
    <p:sldId id="530" r:id="rId20"/>
    <p:sldId id="531" r:id="rId21"/>
    <p:sldId id="540" r:id="rId22"/>
    <p:sldId id="532" r:id="rId23"/>
    <p:sldId id="534" r:id="rId24"/>
    <p:sldId id="543" r:id="rId25"/>
    <p:sldId id="542" r:id="rId26"/>
    <p:sldId id="554" r:id="rId27"/>
    <p:sldId id="555" r:id="rId28"/>
    <p:sldId id="556" r:id="rId29"/>
    <p:sldId id="475" r:id="rId30"/>
    <p:sldId id="486" r:id="rId31"/>
    <p:sldId id="477" r:id="rId32"/>
    <p:sldId id="488" r:id="rId33"/>
    <p:sldId id="509" r:id="rId34"/>
    <p:sldId id="489" r:id="rId35"/>
    <p:sldId id="490" r:id="rId36"/>
    <p:sldId id="492" r:id="rId37"/>
    <p:sldId id="557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8" r:id="rId47"/>
    <p:sldId id="501" r:id="rId48"/>
    <p:sldId id="450" r:id="rId49"/>
    <p:sldId id="522" r:id="rId50"/>
    <p:sldId id="459" r:id="rId51"/>
    <p:sldId id="462" r:id="rId52"/>
    <p:sldId id="506" r:id="rId5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0"/>
    <p:restoredTop sz="94544"/>
  </p:normalViewPr>
  <p:slideViewPr>
    <p:cSldViewPr>
      <p:cViewPr varScale="1">
        <p:scale>
          <a:sx n="140" d="100"/>
          <a:sy n="140" d="100"/>
        </p:scale>
        <p:origin x="192" y="1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46F64B20-5DE3-5544-940A-6FFEA9571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8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0210215-8F4C-D44E-AAFD-899981308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C10D4D-B3F9-7247-8B6F-D1206ABCE7B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14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0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9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9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3D8769-8607-7240-A998-B03AAEE334D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3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7CADDD-6BCD-1744-89A0-1DB2A95A504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7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27241A-4B78-2A48-812B-A9589C47A6C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8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0956F7-CC02-0047-8548-86083A0C92F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37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8D2CAE-0461-A44B-8856-FEC268339A2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E6F663-3B78-2C4D-8A29-310B6740183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36B67F-E12A-D849-B946-D1B36616F41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9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BE50BC-79DC-E342-8EE1-217CFD85D90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59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6977A3-41E8-454E-A589-609F30A9CE4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9B81AB-884A-594C-9513-07C004A94B7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82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17EDC9-4E80-1A4E-ACEC-A5A18E84CCC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71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84CB55-462E-A64C-9805-4F69971E56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84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78A02A-381C-834B-A047-8F06A981791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70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E87677-46CA-3E4C-B536-57D7F3D4710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49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66A9E8-26CE-1C4D-BC77-808FB100272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9" tIns="45615" rIns="91229" bIns="45615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17AEDA-8C9F-DA43-B713-0ECC54448D7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6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5E03AB-B296-D74B-AF57-EE65B26AD4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72A270-93D9-9D44-8866-A5811586E42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5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A8727-FCFC-FA47-888C-33E00776D595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41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66DF5-EC4B-EF48-8431-01AD36CF513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23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66DF5-EC4B-EF48-8431-01AD36CF513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55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3DAA63-F1D3-3F40-B611-00757AB0738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7BF66E-65B1-1B46-95DE-3D1F953C449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3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D8FD923-B3CA-0543-9D3F-86F415D99A4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8FE4BD-B735-F640-9301-75A5DDE96DD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732FAA-5F8C-1348-8FDA-9EDD726A0F63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64E707-9D25-AE40-B73B-F898F0885D2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0F5F9D-9D07-4748-A8B1-9E76C61D11D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1C094CA-46DE-F24F-BB89-38ADB8111633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3"/>
            <a:ext cx="7772400" cy="110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334D4-E6B1-664E-9281-10F73A4AB66E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1E77B-EAE9-0C41-8DDE-F966424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1BA7-5697-A94B-8381-7CE4D2F8B9B0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4E3D-5FF4-E442-BB80-F504AFBDE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CB9B0-33A3-7B41-B9E2-B31B449C079B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1556A-A6BC-0448-A5EF-6C390B7EC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A0767-7DAC-0840-8AB3-D7A3CBED95F1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CAF0-5B59-A747-A0DA-EC8A6DE30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253DA-B925-EF42-8C38-AF5A18B0758B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6651-6C19-1D4C-B2B9-6225C5826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3AFE-BFD4-0543-B005-6610819A307A}" type="datetime1">
              <a:rPr lang="en-US" smtClean="0"/>
              <a:t>9/5/18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3D7F1-0313-A34D-AE82-AE20583F1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6C9D0-65A6-4647-9013-12AA4F9A1AE8}" type="datetime1">
              <a:rPr lang="en-US" smtClean="0"/>
              <a:t>9/5/18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0A93A-7FC3-9744-8D60-7666171AD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4B60-6A68-5E48-ADEC-F7A3FB0A2F87}" type="datetime1">
              <a:rPr lang="en-US" smtClean="0"/>
              <a:t>9/5/18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B3FC-2A39-ED4D-AAFA-1D1AD70D7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9519-8C87-324C-92E9-5463739C5FA4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CD903-0ACD-524D-90C8-3BC50D3F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32DE2-203C-E44B-BD79-C02477B1EB2C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2ABF-B8EA-4842-956E-730F58CAA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5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FC0A358E-3296-0A43-B61B-D7103AF0BD93}" type="datetime1">
              <a:rPr lang="en-US" smtClean="0"/>
              <a:t>9/5/18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DF23F454-F4C0-0F42-A663-A159357B3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audio" Target="../media/audio1.bin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5832— Lecture 4</a:t>
            </a:r>
          </a:p>
          <a:p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889875" y="1388269"/>
            <a:ext cx="184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79E8754-FFD0-984B-AA9B-B557C9574F2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Types, Tokens and Fish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Much of what’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coming up was first studied by biologists who are often faced with 2 related problems</a:t>
            </a:r>
          </a:p>
          <a:p>
            <a:pPr lvl="1"/>
            <a:r>
              <a:rPr lang="en-US" dirty="0">
                <a:latin typeface="Tahoma" charset="0"/>
              </a:rPr>
              <a:t>Determining how many species occupy a particular area (types)</a:t>
            </a:r>
          </a:p>
          <a:p>
            <a:pPr lvl="1"/>
            <a:r>
              <a:rPr lang="en-US" dirty="0">
                <a:latin typeface="Tahoma" charset="0"/>
              </a:rPr>
              <a:t>And determining how many individuals of a given species are living in a given area (tokens)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935D5DEC-9ED8-5746-90D5-5A753FC0C43E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One Fish Two Fish</a:t>
            </a: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458200" cy="211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Imagine you are fishing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There are known to be 8 species of fish where you’re fishing: carp, perch, whitefish, trout, salmon, eel, catfish, bass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Not sure where this fishing hole is...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Up to now you have caught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10 carp, 3 perch, 2 whitefish, </a:t>
            </a:r>
            <a:r>
              <a:rPr lang="en-US" sz="2000" dirty="0">
                <a:solidFill>
                  <a:srgbClr val="A50021"/>
                </a:solidFill>
                <a:latin typeface="Tahoma" charset="0"/>
              </a:rPr>
              <a:t>1 trout, 1 salmon, 1 eel = 18 fish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How likely is it that the next fish to be caught is an eel?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39942" name="Rectangle 1028"/>
          <p:cNvSpPr>
            <a:spLocks noChangeArrowheads="1"/>
          </p:cNvSpPr>
          <p:nvPr/>
        </p:nvSpPr>
        <p:spPr bwMode="auto">
          <a:xfrm>
            <a:off x="2590800" y="4629150"/>
            <a:ext cx="30225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</a:rPr>
              <a:t>Slide adapted from Josh Goodman</a:t>
            </a:r>
          </a:p>
        </p:txBody>
      </p:sp>
      <p:sp>
        <p:nvSpPr>
          <p:cNvPr id="39943" name="Rectangle 1029"/>
          <p:cNvSpPr>
            <a:spLocks noChangeArrowheads="1"/>
          </p:cNvSpPr>
          <p:nvPr/>
        </p:nvSpPr>
        <p:spPr bwMode="auto">
          <a:xfrm>
            <a:off x="228600" y="2857500"/>
            <a:ext cx="8229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404040"/>
              </a:buClr>
              <a:buFont typeface="Wingdings" charset="0"/>
              <a:buChar char="§"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27047" name="Rectangle 1031"/>
          <p:cNvSpPr>
            <a:spLocks noChangeArrowheads="1"/>
          </p:cNvSpPr>
          <p:nvPr/>
        </p:nvSpPr>
        <p:spPr bwMode="auto">
          <a:xfrm>
            <a:off x="228600" y="3409950"/>
            <a:ext cx="8686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>
                <a:solidFill>
                  <a:srgbClr val="590A0E"/>
                </a:solidFill>
              </a:rPr>
              <a:t>How likely is it that the next fish caught will be a member of one of the as yet to be seen species (bass or catfish)?</a:t>
            </a:r>
          </a:p>
        </p:txBody>
      </p:sp>
      <p:sp>
        <p:nvSpPr>
          <p:cNvPr id="727048" name="Rectangle 1032"/>
          <p:cNvSpPr>
            <a:spLocks noChangeArrowheads="1"/>
          </p:cNvSpPr>
          <p:nvPr/>
        </p:nvSpPr>
        <p:spPr bwMode="auto">
          <a:xfrm>
            <a:off x="228600" y="4171950"/>
            <a:ext cx="8763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>
                <a:solidFill>
                  <a:srgbClr val="590A0E"/>
                </a:solidFill>
              </a:rPr>
              <a:t>Now how likely is it that the next fish caught will be an eel?</a:t>
            </a:r>
          </a:p>
        </p:txBody>
      </p:sp>
    </p:spTree>
    <p:extLst>
      <p:ext uri="{BB962C8B-B14F-4D97-AF65-F5344CB8AC3E}">
        <p14:creationId xmlns:p14="http://schemas.microsoft.com/office/powerpoint/2010/main" val="819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7" grpId="0"/>
      <p:bldP spid="7270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Fishing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steal part of the observed probability mass to give it to the as yet unseen N-Grams.  So the questions are:</a:t>
            </a:r>
          </a:p>
          <a:p>
            <a:pPr lvl="1"/>
            <a:r>
              <a:rPr lang="en-US" dirty="0"/>
              <a:t>How much to steal</a:t>
            </a:r>
          </a:p>
          <a:p>
            <a:pPr lvl="1"/>
            <a:r>
              <a:rPr lang="en-US" dirty="0"/>
              <a:t>How to redistribute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Smoothing Concepts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72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</a:rPr>
              <a:t>Backoff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/>
              <a:t>Using lower order N-grams when counts are lacking for higher order ones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Interpolation</a:t>
            </a:r>
            <a:endParaRPr lang="en-US" b="1" dirty="0">
              <a:ea typeface="ＭＳ Ｐゴシック" charset="0"/>
            </a:endParaRPr>
          </a:p>
          <a:p>
            <a:pPr lvl="1"/>
            <a:r>
              <a:rPr lang="en-US" dirty="0"/>
              <a:t>Mixing unigram, bigram, trigram probabilities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Discounting</a:t>
            </a:r>
          </a:p>
          <a:p>
            <a:pPr lvl="1" eaLnBrk="1" hangingPunct="1"/>
            <a:r>
              <a:rPr lang="en-US" dirty="0"/>
              <a:t>Stealing from the rich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533400" y="2419350"/>
            <a:ext cx="8077200" cy="2362200"/>
          </a:xfrm>
          <a:prstGeom prst="roundRect">
            <a:avLst/>
          </a:prstGeom>
          <a:solidFill>
            <a:schemeClr val="accent1"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459C7-8E86-5C44-897A-2F36C076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7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Linear Interpolation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8534400" cy="382905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Lambdas conditional on context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371600"/>
            <a:ext cx="421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181350"/>
            <a:ext cx="6207949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1428752"/>
            <a:ext cx="1331728" cy="81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E4939-961B-0147-ABB7-3E3F921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7630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held-out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to maximize the probability of held-out data: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Fix the N-gram probabilities (using the training data)</a:t>
            </a: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that give largest probability to held-out set</a:t>
            </a:r>
          </a:p>
        </p:txBody>
      </p:sp>
      <p:sp>
        <p:nvSpPr>
          <p:cNvPr id="4" name="Round Single Corner Rectangle 3"/>
          <p:cNvSpPr/>
          <p:nvPr/>
        </p:nvSpPr>
        <p:spPr>
          <a:xfrm>
            <a:off x="457200" y="16573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657350"/>
            <a:ext cx="1981200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</a:t>
            </a:r>
            <a:r>
              <a:rPr lang="en-US" sz="2400" dirty="0" err="1"/>
              <a:t>Dev</a:t>
            </a:r>
            <a:r>
              <a:rPr lang="en-US" sz="2400" dirty="0"/>
              <a:t>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6553200" y="16573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0A4D6-2876-9142-ABA1-F301ACC7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Absolute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 a small fixed amount from all the observed counts (call that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So instead of</a:t>
            </a:r>
          </a:p>
          <a:p>
            <a:endParaRPr lang="en-US" dirty="0"/>
          </a:p>
          <a:p>
            <a:r>
              <a:rPr lang="en-US" dirty="0"/>
              <a:t>We’ll 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684279"/>
              </p:ext>
            </p:extLst>
          </p:nvPr>
        </p:nvGraphicFramePr>
        <p:xfrm>
          <a:off x="3505200" y="2114550"/>
          <a:ext cx="4876800" cy="84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4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14550"/>
                        <a:ext cx="4876800" cy="84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Untitled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38550"/>
            <a:ext cx="5156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2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Absolute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leaves two issues...</a:t>
            </a:r>
          </a:p>
          <a:p>
            <a:pPr lvl="1"/>
            <a:r>
              <a:rPr lang="en-US" dirty="0"/>
              <a:t>What’s </a:t>
            </a:r>
            <a:r>
              <a:rPr lang="en-US" i="1" dirty="0"/>
              <a:t>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And how to redistribute it?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Absolute Discounting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0150"/>
            <a:ext cx="5334000" cy="38099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much to subtract?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Split training data in ½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Get bigram counts from the first ½ of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Observe how often bigrams that occurred with count </a:t>
            </a:r>
            <a:r>
              <a:rPr lang="en-US" i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 in the first ½ 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occur in the other ½ of the training data.</a:t>
            </a: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54553"/>
              </p:ext>
            </p:extLst>
          </p:nvPr>
        </p:nvGraphicFramePr>
        <p:xfrm>
          <a:off x="5867400" y="1200150"/>
          <a:ext cx="3200400" cy="3717036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training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heldout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 set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5.23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4953000" y="1809750"/>
            <a:ext cx="2514600" cy="25146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0" y="1200150"/>
            <a:ext cx="3352800" cy="1828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" y="514350"/>
            <a:ext cx="990600" cy="533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90A6-D0CB-0245-99DA-133D354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701A62-430C-5844-84A4-CC821973841F}"/>
              </a:ext>
            </a:extLst>
          </p:cNvPr>
          <p:cNvGrpSpPr/>
          <p:nvPr/>
        </p:nvGrpSpPr>
        <p:grpSpPr>
          <a:xfrm>
            <a:off x="940981" y="1955570"/>
            <a:ext cx="4926419" cy="919401"/>
            <a:chOff x="940981" y="1955570"/>
            <a:chExt cx="4926419" cy="919401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940981" y="1955570"/>
              <a:ext cx="4191000" cy="91940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Bigrams that occurred twice in the first batch, occurred on average 1.25 times in the second  batch.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4A3508-9346-FD45-AFE2-F0847D043E28}"/>
                </a:ext>
              </a:extLst>
            </p:cNvPr>
            <p:cNvCxnSpPr/>
            <p:nvPr/>
          </p:nvCxnSpPr>
          <p:spPr bwMode="auto">
            <a:xfrm>
              <a:off x="5105400" y="2419350"/>
              <a:ext cx="762000" cy="76200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41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Absolute Discounting w/ Interpolation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534400" cy="3790950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endParaRPr lang="en-US" sz="2800" dirty="0">
              <a:ea typeface="ＭＳ Ｐゴシック" charset="0"/>
              <a:cs typeface="Calibri"/>
            </a:endParaRPr>
          </a:p>
          <a:p>
            <a:endParaRPr lang="en-US" sz="2800" dirty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sz="28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15245"/>
              </p:ext>
            </p:extLst>
          </p:nvPr>
        </p:nvGraphicFramePr>
        <p:xfrm>
          <a:off x="457200" y="2114550"/>
          <a:ext cx="8197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14550"/>
                        <a:ext cx="81978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1657350"/>
            <a:ext cx="205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discounted bigram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3635" y="3105150"/>
            <a:ext cx="155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unigram </a:t>
            </a:r>
            <a:r>
              <a:rPr lang="en-US" sz="1800" dirty="0" err="1">
                <a:solidFill>
                  <a:srgbClr val="FF0000"/>
                </a:solidFill>
              </a:rPr>
              <a:t>prob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96215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Interpolation weight</a:t>
            </a:r>
          </a:p>
        </p:txBody>
      </p:sp>
    </p:spTree>
    <p:extLst>
      <p:ext uri="{BB962C8B-B14F-4D97-AF65-F5344CB8AC3E}">
        <p14:creationId xmlns:p14="http://schemas.microsoft.com/office/powerpoint/2010/main" val="1035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8A98BBE-F4FB-2441-AF5F-A892C5455E89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language modeling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Smoothing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Laplace smoothing (add-1)</a:t>
            </a:r>
          </a:p>
          <a:p>
            <a:pPr lvl="2"/>
            <a:r>
              <a:rPr lang="en-US" dirty="0" err="1">
                <a:latin typeface="Tahoma" charset="0"/>
                <a:ea typeface="ＭＳ Ｐゴシック" charset="0"/>
              </a:rPr>
              <a:t>Kneyser</a:t>
            </a:r>
            <a:r>
              <a:rPr lang="en-US" dirty="0">
                <a:latin typeface="Tahoma" charset="0"/>
                <a:ea typeface="ＭＳ Ｐゴシック" charset="0"/>
              </a:rPr>
              <a:t>-Ney</a:t>
            </a:r>
          </a:p>
          <a:p>
            <a:pPr lvl="1"/>
            <a:r>
              <a:rPr lang="en-US" dirty="0">
                <a:latin typeface="Tahoma" charset="0"/>
              </a:rPr>
              <a:t>Part of speech tagging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Hidden Markov Models (HMMs)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Better estimate for probabilities of unigrams.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Shannon generator: </a:t>
            </a:r>
            <a:r>
              <a:rPr lang="en-US" sz="2400" i="1" dirty="0"/>
              <a:t>I can’t see without my reading</a:t>
            </a:r>
            <a:r>
              <a:rPr lang="en-US" sz="2400" i="1" dirty="0">
                <a:latin typeface="Calibri"/>
                <a:cs typeface="Calibri"/>
              </a:rPr>
              <a:t>___________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 lvl="1" eaLnBrk="1" hangingPunct="1"/>
            <a:r>
              <a:rPr lang="en-US" altLang="ja-JP" sz="2400" dirty="0">
                <a:latin typeface="Calibri"/>
                <a:ea typeface="ＭＳ Ｐゴシック" charset="0"/>
                <a:cs typeface="Calibri"/>
              </a:rPr>
              <a:t>“Kong” is more common than “glasses”</a:t>
            </a: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… but “</a:t>
            </a:r>
            <a:r>
              <a:rPr lang="en-US" altLang="ja-JP" sz="2400" dirty="0">
                <a:latin typeface="Calibri"/>
                <a:cs typeface="Calibri"/>
              </a:rPr>
              <a:t>Kong” frequently follows “Hong”, not “reading”.</a:t>
            </a:r>
          </a:p>
          <a:p>
            <a:pPr eaLnBrk="1" hangingPunct="1"/>
            <a:r>
              <a:rPr lang="en-US" altLang="ja-JP" dirty="0">
                <a:latin typeface="Calibri"/>
                <a:cs typeface="Calibri"/>
              </a:rPr>
              <a:t>Really shouldn’t be using P(w)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169" y="1951077"/>
            <a:ext cx="76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Kong</a:t>
            </a: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1450"/>
            <a:ext cx="7467600" cy="742950"/>
          </a:xfrm>
        </p:spPr>
        <p:txBody>
          <a:bodyPr/>
          <a:lstStyle/>
          <a:p>
            <a:pPr eaLnBrk="1" hangingPunct="1"/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Using 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951077"/>
            <a:ext cx="9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C19D-DF01-DF41-938A-5C571C4C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3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Kneser</a:t>
            </a:r>
            <a:r>
              <a:rPr lang="en-US" b="0" dirty="0"/>
              <a:t>-Ney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altLang="ja-JP" i="1" dirty="0"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):  How likely is it for </a:t>
            </a:r>
            <a:r>
              <a:rPr lang="en-US" altLang="ja-JP" i="1" dirty="0"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 to appear in a new context  (</a:t>
            </a:r>
            <a:r>
              <a:rPr lang="en-US" altLang="ja-JP" dirty="0" err="1">
                <a:latin typeface="Calibri"/>
                <a:ea typeface="ＭＳ Ｐゴシック" charset="0"/>
                <a:cs typeface="Calibri"/>
              </a:rPr>
              <a:t>ie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. as the second word in bigram)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For each word, count the number of bigram </a:t>
            </a:r>
            <a:r>
              <a:rPr lang="en-US" i="1" dirty="0">
                <a:latin typeface="Calibri"/>
                <a:cs typeface="Calibri"/>
              </a:rPr>
              <a:t>types</a:t>
            </a:r>
            <a:r>
              <a:rPr lang="en-US" dirty="0">
                <a:latin typeface="Calibri"/>
                <a:cs typeface="Calibri"/>
              </a:rPr>
              <a:t> it completes</a:t>
            </a:r>
          </a:p>
          <a:p>
            <a:pPr marL="457200" lvl="1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672413"/>
              </p:ext>
            </p:extLst>
          </p:nvPr>
        </p:nvGraphicFramePr>
        <p:xfrm>
          <a:off x="609600" y="3257550"/>
          <a:ext cx="8115694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1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57550"/>
                        <a:ext cx="8115694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7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467600" cy="742950"/>
          </a:xfrm>
        </p:spPr>
        <p:txBody>
          <a:bodyPr/>
          <a:lstStyle/>
          <a:p>
            <a:pPr eaLnBrk="1" hangingPunct="1"/>
            <a:r>
              <a:rPr lang="en-US" b="0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-Ney Smoothing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534400" cy="3714750"/>
          </a:xfrm>
        </p:spPr>
        <p:txBody>
          <a:bodyPr/>
          <a:lstStyle/>
          <a:p>
            <a:r>
              <a:rPr lang="en-US" sz="2800" dirty="0">
                <a:ea typeface="ＭＳ Ｐゴシック" charset="0"/>
                <a:cs typeface="Calibri"/>
              </a:rPr>
              <a:t>Normalize by the total number of word bigram types to get a true probability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61938"/>
              </p:ext>
            </p:extLst>
          </p:nvPr>
        </p:nvGraphicFramePr>
        <p:xfrm>
          <a:off x="1066800" y="2628901"/>
          <a:ext cx="683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9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28901"/>
                        <a:ext cx="683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D9A8A-468D-C342-8523-ED02B11A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-Ney Smoothing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87198"/>
              </p:ext>
            </p:extLst>
          </p:nvPr>
        </p:nvGraphicFramePr>
        <p:xfrm>
          <a:off x="401644" y="1504952"/>
          <a:ext cx="80978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0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44" y="1504952"/>
                        <a:ext cx="80978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2037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1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81350"/>
                        <a:ext cx="472974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1" y="2647950"/>
            <a:ext cx="692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λ</a:t>
            </a:r>
            <a:r>
              <a:rPr lang="en-US" sz="1800" dirty="0">
                <a:latin typeface="+mn-lt"/>
              </a:rPr>
              <a:t> is a normalizing constant; the probability mass we’ve discounted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34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normalized discount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>
                <a:solidFill>
                  <a:srgbClr val="FF0000"/>
                </a:solidFill>
              </a:rPr>
              <a:t>i-1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446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smoothing “</a:t>
            </a:r>
            <a:r>
              <a:rPr lang="en-US" dirty="0" err="1"/>
              <a:t>chinese</a:t>
            </a:r>
            <a:r>
              <a:rPr lang="en-US" dirty="0"/>
              <a:t> food”. We’ll need:</a:t>
            </a:r>
          </a:p>
          <a:p>
            <a:pPr lvl="1"/>
            <a:r>
              <a:rPr lang="en-US" dirty="0"/>
              <a:t>Count(“</a:t>
            </a:r>
            <a:r>
              <a:rPr lang="en-US" dirty="0" err="1"/>
              <a:t>chinese</a:t>
            </a:r>
            <a:r>
              <a:rPr lang="en-US" dirty="0"/>
              <a:t> food”)</a:t>
            </a:r>
          </a:p>
          <a:p>
            <a:pPr lvl="1"/>
            <a:r>
              <a:rPr lang="en-US" dirty="0"/>
              <a:t>Count(“</a:t>
            </a:r>
            <a:r>
              <a:rPr lang="en-US" dirty="0" err="1"/>
              <a:t>chinese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P_continuation</a:t>
            </a:r>
            <a:r>
              <a:rPr lang="en-US" dirty="0"/>
              <a:t>(“food”)</a:t>
            </a:r>
          </a:p>
          <a:p>
            <a:pPr lvl="2"/>
            <a:r>
              <a:rPr lang="en-US" dirty="0"/>
              <a:t>Count of bigrams “food” completes</a:t>
            </a:r>
          </a:p>
          <a:p>
            <a:pPr lvl="2"/>
            <a:r>
              <a:rPr lang="en-US" dirty="0"/>
              <a:t>Count of all bigram types</a:t>
            </a:r>
          </a:p>
          <a:p>
            <a:pPr lvl="1"/>
            <a:r>
              <a:rPr lang="en-US" dirty="0"/>
              <a:t>Count of bigrams that “</a:t>
            </a:r>
            <a:r>
              <a:rPr lang="en-US" dirty="0" err="1"/>
              <a:t>chinese</a:t>
            </a:r>
            <a:r>
              <a:rPr lang="en-US" dirty="0"/>
              <a:t>” starts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E9117-C6C2-DD4D-B6C8-0E7788EABE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“</a:t>
            </a:r>
            <a:r>
              <a:rPr lang="en-US" dirty="0" err="1"/>
              <a:t>chinese</a:t>
            </a:r>
            <a:r>
              <a:rPr lang="en-US" dirty="0"/>
              <a:t> food”. We’ll need:</a:t>
            </a:r>
          </a:p>
          <a:p>
            <a:pPr lvl="1"/>
            <a:r>
              <a:rPr lang="en-US" dirty="0"/>
              <a:t>Count(“</a:t>
            </a:r>
            <a:r>
              <a:rPr lang="en-US" dirty="0" err="1"/>
              <a:t>chinese</a:t>
            </a:r>
            <a:r>
              <a:rPr lang="en-US" dirty="0"/>
              <a:t> food”)  				</a:t>
            </a:r>
            <a:r>
              <a:rPr lang="en-US" dirty="0">
                <a:solidFill>
                  <a:srgbClr val="009900"/>
                </a:solidFill>
              </a:rPr>
              <a:t>82</a:t>
            </a:r>
          </a:p>
          <a:p>
            <a:pPr lvl="1"/>
            <a:r>
              <a:rPr lang="en-US" dirty="0"/>
              <a:t>Count(“</a:t>
            </a:r>
            <a:r>
              <a:rPr lang="en-US" dirty="0" err="1"/>
              <a:t>chinese</a:t>
            </a:r>
            <a:r>
              <a:rPr lang="en-US" dirty="0"/>
              <a:t>”) 					</a:t>
            </a:r>
            <a:r>
              <a:rPr lang="en-US" dirty="0">
                <a:solidFill>
                  <a:srgbClr val="009900"/>
                </a:solidFill>
              </a:rPr>
              <a:t>158</a:t>
            </a:r>
          </a:p>
          <a:p>
            <a:pPr lvl="1"/>
            <a:r>
              <a:rPr lang="en-US" dirty="0" err="1"/>
              <a:t>P_continuation</a:t>
            </a:r>
            <a:r>
              <a:rPr lang="en-US" dirty="0"/>
              <a:t>(“food”)</a:t>
            </a:r>
          </a:p>
          <a:p>
            <a:pPr lvl="2"/>
            <a:r>
              <a:rPr lang="en-US" dirty="0"/>
              <a:t>Count of bigrams “food” completes		</a:t>
            </a:r>
            <a:r>
              <a:rPr lang="en-US" dirty="0">
                <a:solidFill>
                  <a:srgbClr val="009900"/>
                </a:solidFill>
              </a:rPr>
              <a:t>110</a:t>
            </a:r>
          </a:p>
          <a:p>
            <a:pPr lvl="2"/>
            <a:r>
              <a:rPr lang="en-US" dirty="0"/>
              <a:t>Count of all bigram types  			</a:t>
            </a:r>
            <a:r>
              <a:rPr lang="en-US" dirty="0">
                <a:solidFill>
                  <a:srgbClr val="009900"/>
                </a:solidFill>
              </a:rPr>
              <a:t>9421</a:t>
            </a:r>
          </a:p>
          <a:p>
            <a:pPr lvl="1"/>
            <a:r>
              <a:rPr lang="en-US" dirty="0"/>
              <a:t>Count of bigrams that “</a:t>
            </a:r>
            <a:r>
              <a:rPr lang="en-US" dirty="0" err="1"/>
              <a:t>chinese</a:t>
            </a:r>
            <a:r>
              <a:rPr lang="en-US" dirty="0"/>
              <a:t>” starts 	</a:t>
            </a:r>
            <a:r>
              <a:rPr lang="en-US" dirty="0">
                <a:solidFill>
                  <a:srgbClr val="009900"/>
                </a:solidFill>
              </a:rPr>
              <a:t>17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E9117-C6C2-DD4D-B6C8-0E7788EABE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Smoothing N-gram counts is directed at N-grams for words that have occurred.</a:t>
            </a:r>
          </a:p>
          <a:p>
            <a:r>
              <a:rPr lang="en-US" dirty="0"/>
              <a:t>Dealing with unknown words (UNK) is a separate (related) issue.</a:t>
            </a:r>
          </a:p>
          <a:p>
            <a:r>
              <a:rPr lang="en-US" dirty="0"/>
              <a:t>The more data you have the less important the choice of smoothing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SRILM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really have to implement any of this stuff.</a:t>
            </a:r>
          </a:p>
          <a:p>
            <a:r>
              <a:rPr lang="en-US" dirty="0"/>
              <a:t>The standard tool to use is the SRI Language Modeling Toolkit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9F89-8654-8741-8226-2F4E10058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Parts of 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B74C-939D-2343-9F6D-480C393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CAF0-5B59-A747-A0DA-EC8A6DE3066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4AED15FA-FF79-0A46-8F3E-A43C6AC81F5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Word Classes: Parts of Speech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2296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8 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ish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traditional parts of speech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Noun, verb, adjective, preposition, adverb, article, interjection, pronoun, conjunction, </a:t>
            </a:r>
            <a:r>
              <a:rPr lang="en-US" dirty="0" err="1">
                <a:latin typeface="Tahoma" charset="0"/>
              </a:rPr>
              <a:t>etc</a:t>
            </a:r>
            <a:endParaRPr lang="en-US" dirty="0">
              <a:latin typeface="Tahoma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Lots of names for this notion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</a:rPr>
              <a:t>Part of speech, lexical category, word class, morphological class, lexical tag...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Lots of debate within linguistics about the number, nature, and universality of these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We’</a:t>
            </a:r>
            <a:r>
              <a:rPr lang="en-US" altLang="ja-JP" dirty="0">
                <a:latin typeface="Tahoma" charset="0"/>
                <a:ea typeface="ＭＳ Ｐゴシック" charset="0"/>
              </a:rPr>
              <a:t>ll largely ignore this debate.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AA3A898-5E00-674F-B509-07C06165E3A3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Laplace Smoothing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229600" cy="394335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Also known as Add-One smoothing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Just add one to all the counts!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Very simple</a:t>
            </a: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MLE estimate:</a:t>
            </a: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Laplace estimate:</a:t>
            </a: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4998" name="Picture 4" descr="addon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5550"/>
            <a:ext cx="1714500" cy="86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6" descr="lapl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14750"/>
            <a:ext cx="3530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7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71550"/>
            <a:ext cx="1524000" cy="13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344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22ED8C05-102E-1F4F-A8D2-45481AAEBCCF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Penn </a:t>
            </a:r>
            <a:r>
              <a:rPr lang="en-US" b="0" dirty="0" err="1">
                <a:latin typeface="Verdana" charset="0"/>
                <a:ea typeface="ＭＳ Ｐゴシック" charset="0"/>
                <a:cs typeface="ＭＳ Ｐゴシック" charset="0"/>
              </a:rPr>
              <a:t>TreeBank</a:t>
            </a: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 POS </a:t>
            </a:r>
            <a:r>
              <a:rPr lang="en-US" b="0" dirty="0" err="1">
                <a:latin typeface="Verdana" charset="0"/>
                <a:ea typeface="ＭＳ Ｐゴシック" charset="0"/>
                <a:cs typeface="ＭＳ Ｐゴシック" charset="0"/>
              </a:rPr>
              <a:t>Tagset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89507" name="Picture 3" descr="fig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72924"/>
            <a:ext cx="7162800" cy="4165997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19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6088D3B-3F27-BB49-A9A7-394A9535C1F7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POS Tagging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5350"/>
            <a:ext cx="8229600" cy="131445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process of assigning a part of speech or lexical class marker to each word in a text.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3505200" y="2038350"/>
            <a:ext cx="5638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sz="2400" dirty="0">
                <a:solidFill>
                  <a:srgbClr val="590A0E"/>
                </a:solidFill>
              </a:rPr>
              <a:t>			</a:t>
            </a:r>
            <a:r>
              <a:rPr lang="en-US" dirty="0">
                <a:solidFill>
                  <a:schemeClr val="hlink"/>
                </a:solidFill>
              </a:rPr>
              <a:t>WORD		 	tag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endParaRPr lang="en-US" dirty="0">
              <a:solidFill>
                <a:schemeClr val="hlink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rgbClr val="590A0E"/>
                </a:solidFill>
              </a:rPr>
              <a:t>			</a:t>
            </a:r>
            <a:r>
              <a:rPr lang="en-US" b="1" dirty="0">
                <a:solidFill>
                  <a:schemeClr val="hlink"/>
                </a:solidFill>
              </a:rPr>
              <a:t>the			DET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			koala			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			put 			V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			the 			DET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			keys			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			on			P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			the			DET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sz="2400" b="1" dirty="0">
                <a:solidFill>
                  <a:schemeClr val="hlink"/>
                </a:solidFill>
              </a:rPr>
              <a:t>			</a:t>
            </a:r>
            <a:r>
              <a:rPr lang="en-US" b="1" dirty="0">
                <a:solidFill>
                  <a:schemeClr val="hlink"/>
                </a:solidFill>
              </a:rPr>
              <a:t>table			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27096" y="2419350"/>
            <a:ext cx="4675296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is our first example of a </a:t>
            </a:r>
            <a:r>
              <a:rPr lang="en-US" sz="2800" i="1" dirty="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rPr>
              <a:t>sequence labeling</a:t>
            </a:r>
            <a:r>
              <a:rPr lang="en-US" sz="2800" i="1" dirty="0">
                <a:latin typeface="Tahoma" charset="0"/>
                <a:ea typeface="ＭＳ Ｐゴシック" charset="0"/>
                <a:cs typeface="ＭＳ Ｐゴシック" charset="0"/>
              </a:rPr>
              <a:t> task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i="1" dirty="0">
                <a:latin typeface="Tahoma" charset="0"/>
              </a:rPr>
              <a:t>Assigning a category label to each element of a sequence.</a:t>
            </a:r>
            <a:endParaRPr lang="en-US" sz="2400" i="1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69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C79133E-EAD9-E147-8784-A2A271A47FE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POS Tagging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458200" cy="403860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Words typically have more than one part of speech:  </a:t>
            </a:r>
            <a:r>
              <a:rPr lang="en-US" sz="2800" i="1" dirty="0">
                <a:latin typeface="Tahoma" charset="0"/>
                <a:ea typeface="ＭＳ Ｐゴシック" charset="0"/>
                <a:cs typeface="ＭＳ Ｐゴシック" charset="0"/>
              </a:rPr>
              <a:t>back</a:t>
            </a:r>
          </a:p>
          <a:p>
            <a:pPr lvl="1"/>
            <a:r>
              <a:rPr lang="en-US" sz="2000" dirty="0">
                <a:latin typeface="Tahoma" charset="0"/>
              </a:rPr>
              <a:t>The </a:t>
            </a:r>
            <a:r>
              <a:rPr lang="en-US" sz="2000" i="1" dirty="0">
                <a:latin typeface="Tahoma" charset="0"/>
              </a:rPr>
              <a:t>back</a:t>
            </a:r>
            <a:r>
              <a:rPr lang="en-US" sz="2000" dirty="0">
                <a:latin typeface="Tahoma" charset="0"/>
              </a:rPr>
              <a:t> door = JJ</a:t>
            </a:r>
          </a:p>
          <a:p>
            <a:pPr lvl="1"/>
            <a:r>
              <a:rPr lang="en-US" sz="2000" dirty="0">
                <a:latin typeface="Tahoma" charset="0"/>
              </a:rPr>
              <a:t>On my </a:t>
            </a:r>
            <a:r>
              <a:rPr lang="en-US" sz="2000" i="1" dirty="0">
                <a:latin typeface="Tahoma" charset="0"/>
              </a:rPr>
              <a:t>back</a:t>
            </a:r>
            <a:r>
              <a:rPr lang="en-US" sz="2000" dirty="0">
                <a:latin typeface="Tahoma" charset="0"/>
              </a:rPr>
              <a:t> = NN</a:t>
            </a:r>
          </a:p>
          <a:p>
            <a:pPr lvl="1"/>
            <a:r>
              <a:rPr lang="en-US" sz="2000" dirty="0">
                <a:latin typeface="Tahoma" charset="0"/>
              </a:rPr>
              <a:t>Win the voters </a:t>
            </a:r>
            <a:r>
              <a:rPr lang="en-US" sz="2000" i="1" dirty="0">
                <a:latin typeface="Tahoma" charset="0"/>
              </a:rPr>
              <a:t>back</a:t>
            </a:r>
            <a:r>
              <a:rPr lang="en-US" sz="2000" dirty="0">
                <a:latin typeface="Tahoma" charset="0"/>
              </a:rPr>
              <a:t> = RB</a:t>
            </a:r>
          </a:p>
          <a:p>
            <a:pPr lvl="1"/>
            <a:r>
              <a:rPr lang="en-US" sz="2000" dirty="0">
                <a:latin typeface="Tahoma" charset="0"/>
              </a:rPr>
              <a:t>Promised to </a:t>
            </a:r>
            <a:r>
              <a:rPr lang="en-US" sz="2000" i="1" dirty="0">
                <a:latin typeface="Tahoma" charset="0"/>
              </a:rPr>
              <a:t>back</a:t>
            </a:r>
            <a:r>
              <a:rPr lang="en-US" sz="2000" dirty="0">
                <a:latin typeface="Tahoma" charset="0"/>
              </a:rPr>
              <a:t> the bill = VB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POS tagging problem is to determine the tag for a particular instance of a word in context</a:t>
            </a:r>
          </a:p>
          <a:p>
            <a:pPr lvl="1"/>
            <a:r>
              <a:rPr lang="en-US" sz="2400" dirty="0">
                <a:latin typeface="Tahoma" charset="0"/>
                <a:cs typeface="ＭＳ Ｐゴシック" charset="0"/>
              </a:rPr>
              <a:t>Usually a sentence</a:t>
            </a:r>
          </a:p>
        </p:txBody>
      </p:sp>
    </p:spTree>
    <p:extLst>
      <p:ext uri="{BB962C8B-B14F-4D97-AF65-F5344CB8AC3E}">
        <p14:creationId xmlns:p14="http://schemas.microsoft.com/office/powerpoint/2010/main" val="270705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POS Tagging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 this is distinct from the task of identifying which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sense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of a word is being used given a particular part of speech. That’s called word sense disambiguation. We’ll get to that later. </a:t>
            </a:r>
          </a:p>
          <a:p>
            <a:pPr lvl="1"/>
            <a:r>
              <a:rPr lang="en-US" dirty="0">
                <a:latin typeface="Tahoma" charset="0"/>
              </a:rPr>
              <a:t>“… </a:t>
            </a:r>
            <a:r>
              <a:rPr lang="en-US" i="1" dirty="0">
                <a:solidFill>
                  <a:srgbClr val="FF0000"/>
                </a:solidFill>
                <a:latin typeface="Tahoma" charset="0"/>
              </a:rPr>
              <a:t>backed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the car into a pole”</a:t>
            </a:r>
          </a:p>
          <a:p>
            <a:pPr lvl="1"/>
            <a:r>
              <a:rPr lang="en-US" dirty="0">
                <a:latin typeface="Tahoma" charset="0"/>
              </a:rPr>
              <a:t>“… </a:t>
            </a:r>
            <a:r>
              <a:rPr lang="en-US" i="1" dirty="0">
                <a:solidFill>
                  <a:srgbClr val="009900"/>
                </a:solidFill>
                <a:latin typeface="Tahoma" charset="0"/>
              </a:rPr>
              <a:t>backed</a:t>
            </a:r>
            <a:r>
              <a:rPr lang="en-US" dirty="0">
                <a:solidFill>
                  <a:srgbClr val="0099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the wrong candidate”</a:t>
            </a:r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83B8CC64-9274-6847-B387-05BAF4BE2FA5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1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3620C6D-69BB-E04B-B6D1-F00E025F272F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89154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How Hard is POS Tagging? Measuring Ambiguity</a:t>
            </a:r>
          </a:p>
        </p:txBody>
      </p:sp>
      <p:pic>
        <p:nvPicPr>
          <p:cNvPr id="802819" name="Picture 3" descr="fig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85950"/>
            <a:ext cx="8686800" cy="2787254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48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9C603C57-9ED7-A74B-823D-E164CCD3BACE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Methods for POS Tagging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Rule-based tagging</a:t>
            </a:r>
            <a:endParaRPr lang="en-US" dirty="0">
              <a:latin typeface="Tahoma" charset="0"/>
            </a:endParaRPr>
          </a:p>
          <a:p>
            <a:pPr marL="533400" indent="-53340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Probabilistic sequence models</a:t>
            </a:r>
          </a:p>
          <a:p>
            <a:pPr marL="1295400" lvl="2" indent="-381000"/>
            <a:r>
              <a:rPr lang="en-US" dirty="0">
                <a:latin typeface="Tahoma" charset="0"/>
                <a:ea typeface="ＭＳ Ｐゴシック" charset="0"/>
              </a:rPr>
              <a:t>HMM (Hidden Markov Model) tagging</a:t>
            </a:r>
          </a:p>
          <a:p>
            <a:pPr marL="1295400" lvl="2" indent="-381000"/>
            <a:r>
              <a:rPr lang="en-US" dirty="0">
                <a:latin typeface="Tahoma" charset="0"/>
                <a:ea typeface="ＭＳ Ｐゴシック" charset="0"/>
              </a:rPr>
              <a:t>MEMMs (Maximum Entropy Markov Models)</a:t>
            </a:r>
          </a:p>
          <a:p>
            <a:pPr marL="1295400" lvl="2" indent="-381000"/>
            <a:r>
              <a:rPr lang="en-US" dirty="0">
                <a:latin typeface="Tahoma" charset="0"/>
                <a:ea typeface="ＭＳ Ｐゴシック" charset="0"/>
              </a:rPr>
              <a:t>RNNs (Recurrent 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92318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245B51B8-739A-5A47-B8DB-9E2386D28A7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9050"/>
            <a:ext cx="8915400" cy="80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0" dirty="0">
                <a:latin typeface="Verdana" charset="0"/>
                <a:ea typeface="ＭＳ Ｐゴシック" charset="0"/>
                <a:cs typeface="ＭＳ Ｐゴシック" charset="0"/>
              </a:rPr>
              <a:t>POS Tagging as Sequence Labeling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534400" cy="394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We are given a sentence (an 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observation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 or 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sequence of observations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chemeClr val="accent1"/>
                </a:solidFill>
              </a:rPr>
              <a:t>Secretariat is expected to race tomorrow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What is the best sequence of tags that corresponds to this sequence of observations?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Probabilistic view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Consider all possible sequences of tags and assign a probability to each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Out of this universe of sequences, choose the tag sequence that is most probable given the observation sequence of n words w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…</a:t>
            </a:r>
            <a:r>
              <a:rPr lang="en-US" sz="2000" dirty="0" err="1">
                <a:latin typeface="Tahoma" charset="0"/>
              </a:rPr>
              <a:t>w</a:t>
            </a:r>
            <a:r>
              <a:rPr lang="en-US" sz="2000" baseline="-25000" dirty="0" err="1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711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9F89-8654-8741-8226-2F4E10058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Hidden Markov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B74C-939D-2343-9F6D-480C393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CAF0-5B59-A747-A0DA-EC8A6DE3066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3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FEF6997-8F14-C94A-8A52-8F0389FC25FC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Probabilistic Approach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229600" cy="394335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We want, out of all sequences of n tags t</a:t>
            </a:r>
            <a:r>
              <a:rPr lang="en-US" sz="2800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800" dirty="0" err="1"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the single tag sequence such that </a:t>
            </a:r>
          </a:p>
          <a:p>
            <a:pPr>
              <a:buFont typeface="Wingdings" charset="0"/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			P(t</a:t>
            </a:r>
            <a:r>
              <a:rPr lang="en-US" sz="2800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…t</a:t>
            </a:r>
            <a:r>
              <a:rPr lang="en-US" sz="2800" baseline="-25000" dirty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|w</a:t>
            </a:r>
            <a:r>
              <a:rPr lang="en-US" sz="2800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800" dirty="0" err="1">
                <a:latin typeface="Tahoma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28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) is highest.</a:t>
            </a:r>
          </a:p>
          <a:p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Hat ^ means 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our estimate of the best one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err="1">
                <a:latin typeface="Tahoma" charset="0"/>
                <a:ea typeface="ＭＳ Ｐゴシック" charset="0"/>
                <a:cs typeface="ＭＳ Ｐゴシック" charset="0"/>
              </a:rPr>
              <a:t>Argmax</a:t>
            </a:r>
            <a:r>
              <a:rPr lang="en-US" sz="28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f(x) means 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the x such that f(x) is maximized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11012" name="Picture 4" descr="argmax1"/>
          <p:cNvPicPr>
            <a:picLocks noChangeAspect="1" noChangeArrowheads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2133600" y="2495550"/>
            <a:ext cx="4648200" cy="941097"/>
          </a:xfrm>
          <a:prstGeom prst="rect">
            <a:avLst/>
          </a:prstGeom>
          <a:solidFill>
            <a:schemeClr val="accent2">
              <a:alpha val="75000"/>
            </a:schemeClr>
          </a:solidFill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864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FAA415C4-B254-9D47-A528-C5E66E4C0E68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Getting to HMMs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This equation gives us our objective</a:t>
            </a:r>
          </a:p>
          <a:p>
            <a:pPr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How do we make this operational? How to compute this value? Two steps</a:t>
            </a:r>
          </a:p>
          <a:p>
            <a:pPr lvl="1"/>
            <a:r>
              <a:rPr lang="en-US" sz="2400" dirty="0">
                <a:latin typeface="Tahoma" charset="0"/>
              </a:rPr>
              <a:t>Use Bayes rule to transform this equation into a new set of equations</a:t>
            </a:r>
          </a:p>
          <a:p>
            <a:pPr lvl="1"/>
            <a:r>
              <a:rPr lang="en-US" sz="2400" dirty="0">
                <a:latin typeface="Tahoma" charset="0"/>
              </a:rPr>
              <a:t>Use independence assumptions to make computing these tractable</a:t>
            </a:r>
          </a:p>
        </p:txBody>
      </p:sp>
      <p:pic>
        <p:nvPicPr>
          <p:cNvPr id="35846" name="Picture 4" descr="argma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581150"/>
            <a:ext cx="3657600" cy="74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61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6454C72-2B2D-DE4C-B134-3090F2CE9D0C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8704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43001"/>
            <a:ext cx="9067801" cy="24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84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4D128A95-75CC-0142-B768-A314765C586A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Using Bayes Rule</a:t>
            </a:r>
          </a:p>
        </p:txBody>
      </p:sp>
      <p:pic>
        <p:nvPicPr>
          <p:cNvPr id="60422" name="Picture 3" descr="ta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28700"/>
            <a:ext cx="3829050" cy="89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4" descr="ta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4914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5" descr="tag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29050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argmax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000250"/>
            <a:ext cx="3657600" cy="74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0800" y="1257301"/>
            <a:ext cx="20574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Know this.</a:t>
            </a:r>
          </a:p>
        </p:txBody>
      </p:sp>
    </p:spTree>
    <p:extLst>
      <p:ext uri="{BB962C8B-B14F-4D97-AF65-F5344CB8AC3E}">
        <p14:creationId xmlns:p14="http://schemas.microsoft.com/office/powerpoint/2010/main" val="5134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05DC5E1-5050-FE41-BE07-ABDF9D2EDA96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Likelihood and Prior</a:t>
            </a:r>
          </a:p>
        </p:txBody>
      </p:sp>
      <p:pic>
        <p:nvPicPr>
          <p:cNvPr id="39941" name="Picture 3" descr="ta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5130800" cy="121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 descr="tag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1"/>
          <a:stretch>
            <a:fillRect/>
          </a:stretch>
        </p:blipFill>
        <p:spPr bwMode="auto">
          <a:xfrm>
            <a:off x="2590800" y="2228850"/>
            <a:ext cx="40259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 descr="tag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28950"/>
            <a:ext cx="42545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" descr="tag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3351"/>
            <a:ext cx="7797800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715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371600"/>
            <a:ext cx="993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7160" name="Picture 8" descr="markov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28950"/>
            <a:ext cx="8588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3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4" descr="ta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14750"/>
            <a:ext cx="2971800" cy="6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5A8F8EA-88B4-DD43-BCAF-424EBE94B89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Two Kinds of Probabilities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763000" cy="3543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Tag transition probabilities p(t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|t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i-1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Tahoma" charset="0"/>
              </a:rPr>
              <a:t>Determiners likely to precede </a:t>
            </a:r>
            <a:r>
              <a:rPr lang="en-US" dirty="0" err="1">
                <a:latin typeface="Tahoma" charset="0"/>
              </a:rPr>
              <a:t>adjs</a:t>
            </a:r>
            <a:r>
              <a:rPr lang="en-US" dirty="0">
                <a:latin typeface="Tahoma" charset="0"/>
              </a:rPr>
              <a:t> and nouns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That/DT flight/NN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The/DT yellow/JJ hat/NN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So we expect P(NN|DT) and P(JJ|DT) to be high</a:t>
            </a:r>
          </a:p>
          <a:p>
            <a:pPr lvl="1"/>
            <a:r>
              <a:rPr lang="en-US" dirty="0">
                <a:latin typeface="Tahoma" charset="0"/>
              </a:rPr>
              <a:t>Compute P(NN|DT) by counting in a labeled corpus:</a:t>
            </a:r>
            <a:endParaRPr lang="en-US" sz="2400" dirty="0">
              <a:latin typeface="Tahoma" charset="0"/>
            </a:endParaRPr>
          </a:p>
        </p:txBody>
      </p:sp>
      <p:pic>
        <p:nvPicPr>
          <p:cNvPr id="41991" name="Picture 5" descr="ta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48150"/>
            <a:ext cx="6470650" cy="69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857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211FD5E-38A1-FC48-B137-497B886C44A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Two Kinds of Probabilities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8700"/>
            <a:ext cx="8763000" cy="3543300"/>
          </a:xfrm>
        </p:spPr>
        <p:txBody>
          <a:bodyPr/>
          <a:lstStyle/>
          <a:p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Word likelihood probabilities p(</a:t>
            </a:r>
            <a:r>
              <a:rPr lang="en-US" sz="3600" dirty="0" err="1">
                <a:latin typeface="Tahoma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36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600" dirty="0" err="1">
                <a:latin typeface="Tahoma" charset="0"/>
                <a:ea typeface="ＭＳ Ｐゴシック" charset="0"/>
                <a:cs typeface="ＭＳ Ｐゴシック" charset="0"/>
              </a:rPr>
              <a:t>|t</a:t>
            </a:r>
            <a:r>
              <a:rPr lang="en-US" sz="36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3200" dirty="0">
                <a:latin typeface="Tahoma" charset="0"/>
              </a:rPr>
              <a:t>VBZ (3sg </a:t>
            </a:r>
            <a:r>
              <a:rPr lang="en-US" sz="3200" dirty="0" err="1">
                <a:latin typeface="Tahoma" charset="0"/>
              </a:rPr>
              <a:t>Pres</a:t>
            </a:r>
            <a:r>
              <a:rPr lang="en-US" sz="3200" dirty="0">
                <a:latin typeface="Tahoma" charset="0"/>
              </a:rPr>
              <a:t> Verb) likely to be </a:t>
            </a:r>
            <a:r>
              <a:rPr lang="ja-JP" altLang="en-US" sz="3200" dirty="0">
                <a:latin typeface="Tahoma" charset="0"/>
              </a:rPr>
              <a:t>“</a:t>
            </a:r>
            <a:r>
              <a:rPr lang="en-US" altLang="ja-JP" sz="3200" dirty="0">
                <a:latin typeface="Tahoma" charset="0"/>
              </a:rPr>
              <a:t>is</a:t>
            </a:r>
            <a:r>
              <a:rPr lang="ja-JP" altLang="en-US" sz="3200" dirty="0">
                <a:latin typeface="Tahoma" charset="0"/>
              </a:rPr>
              <a:t>”</a:t>
            </a:r>
            <a:endParaRPr lang="en-US" altLang="ja-JP" sz="3200" dirty="0">
              <a:latin typeface="Tahoma" charset="0"/>
            </a:endParaRPr>
          </a:p>
          <a:p>
            <a:pPr lvl="1"/>
            <a:r>
              <a:rPr lang="en-US" sz="3200" dirty="0">
                <a:latin typeface="Tahoma" charset="0"/>
              </a:rPr>
              <a:t>Compute P(</a:t>
            </a:r>
            <a:r>
              <a:rPr lang="en-US" sz="3200" dirty="0" err="1">
                <a:latin typeface="Tahoma" charset="0"/>
              </a:rPr>
              <a:t>is|VBZ</a:t>
            </a:r>
            <a:r>
              <a:rPr lang="en-US" sz="3200" dirty="0">
                <a:latin typeface="Tahoma" charset="0"/>
              </a:rPr>
              <a:t>) by counting in a labeled corpus:</a:t>
            </a:r>
            <a:endParaRPr lang="en-US" dirty="0">
              <a:latin typeface="Tahoma" charset="0"/>
            </a:endParaRPr>
          </a:p>
        </p:txBody>
      </p:sp>
      <p:pic>
        <p:nvPicPr>
          <p:cNvPr id="44038" name="Picture 4" descr="ta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57500"/>
            <a:ext cx="36004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 descr="tag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1"/>
            <a:ext cx="7575550" cy="80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0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FD84DA75-4752-2E43-BED5-ACBC402F4EB4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Example: The Verb </a:t>
            </a:r>
            <a:r>
              <a:rPr lang="ja-JP" altLang="en-US" b="0" dirty="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b="0" dirty="0">
                <a:latin typeface="Verdana" charset="0"/>
                <a:ea typeface="ＭＳ Ｐゴシック" charset="0"/>
                <a:cs typeface="ＭＳ Ｐゴシック" charset="0"/>
              </a:rPr>
              <a:t>race</a:t>
            </a:r>
            <a:r>
              <a:rPr lang="ja-JP" altLang="en-US" b="0" dirty="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59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Secretariat/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NNP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VBZ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expected/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race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tomorrow/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People/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continue/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TO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inquire/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the/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DT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reason/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for/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the/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DT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race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for/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outer/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JJ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space/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D7FF067-B82D-4D48-97B5-068B56E74D82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Disambiguating </a:t>
            </a:r>
            <a:r>
              <a:rPr lang="ja-JP" altLang="en-US" b="0" dirty="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b="0" dirty="0">
                <a:latin typeface="Verdana" charset="0"/>
                <a:ea typeface="ＭＳ Ｐゴシック" charset="0"/>
                <a:cs typeface="ＭＳ Ｐゴシック" charset="0"/>
              </a:rPr>
              <a:t>race</a:t>
            </a:r>
            <a:r>
              <a:rPr lang="ja-JP" altLang="en-US" b="0" dirty="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8133" name="Picture 3" descr="racepos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44000" cy="14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4" descr="raceposw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95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551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0EA55637-9652-F14B-8D98-7430DF1922E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Disambiguating </a:t>
            </a:r>
            <a:r>
              <a:rPr lang="ja-JP" altLang="en-US" b="0" dirty="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b="0" dirty="0">
                <a:latin typeface="Verdana" charset="0"/>
                <a:ea typeface="ＭＳ Ｐゴシック" charset="0"/>
                <a:cs typeface="ＭＳ Ｐゴシック" charset="0"/>
              </a:rPr>
              <a:t>race</a:t>
            </a:r>
            <a:r>
              <a:rPr lang="ja-JP" altLang="en-US" b="0" dirty="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0181" name="Picture 3" descr="racepos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44000" cy="14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4" descr="raceposw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95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ounded Rectangle 2"/>
          <p:cNvSpPr>
            <a:spLocks noChangeArrowheads="1"/>
          </p:cNvSpPr>
          <p:nvPr/>
        </p:nvSpPr>
        <p:spPr bwMode="auto">
          <a:xfrm>
            <a:off x="914400" y="1028700"/>
            <a:ext cx="4572000" cy="37457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971550"/>
            <a:ext cx="4419600" cy="365760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86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848600" y="971550"/>
            <a:ext cx="1066800" cy="350520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86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srgbClr val="0099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32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2088A38-CFC4-834E-A072-F5083CF11EE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229600" cy="4038600"/>
          </a:xfrm>
        </p:spPr>
        <p:txBody>
          <a:bodyPr/>
          <a:lstStyle/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P(NN|TO) = .00047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P(VB|TO) = .83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race|NN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 = .00057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race|VB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 = .00012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P(NR|VB) = .0027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P(NR|NN) = .0012</a:t>
            </a:r>
          </a:p>
          <a:p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P(VB|TO)P(NR|VB)P(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race|VB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 = .00000027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P(NN|TO)P(NR|NN)P(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race|NN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)=.00000000032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So we (correctly) choose the verb tag for “race”</a:t>
            </a:r>
          </a:p>
        </p:txBody>
      </p:sp>
      <p:pic>
        <p:nvPicPr>
          <p:cNvPr id="52230" name="Picture 4" descr="raceposwr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1"/>
            <a:ext cx="5105400" cy="8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3" descr="raceposr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00150"/>
            <a:ext cx="5105400" cy="79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713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625E93A-D011-AE40-812E-96FD366B952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Hidden Markov Models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we’ve just described is called a Hidden Markov Model (HMM)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is an example of a </a:t>
            </a:r>
            <a:r>
              <a:rPr lang="en-US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generative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model.</a:t>
            </a:r>
          </a:p>
          <a:p>
            <a:pPr lvl="1"/>
            <a:r>
              <a:rPr lang="en-US" sz="2400" dirty="0">
                <a:latin typeface="Tahoma" charset="0"/>
              </a:rPr>
              <a:t>There is a </a:t>
            </a:r>
            <a:r>
              <a:rPr lang="en-US" sz="2400" dirty="0">
                <a:solidFill>
                  <a:schemeClr val="accent1"/>
                </a:solidFill>
                <a:latin typeface="Tahoma" charset="0"/>
              </a:rPr>
              <a:t>hidden</a:t>
            </a:r>
            <a:r>
              <a:rPr lang="en-US" sz="2400" dirty="0">
                <a:latin typeface="Tahoma" charset="0"/>
              </a:rPr>
              <a:t> underlying generator of observable events</a:t>
            </a:r>
          </a:p>
          <a:p>
            <a:pPr lvl="1"/>
            <a:r>
              <a:rPr lang="en-US" sz="2400" dirty="0">
                <a:latin typeface="Tahoma" charset="0"/>
              </a:rPr>
              <a:t>The hidden generator can be modeled as a network of states and transitions</a:t>
            </a:r>
          </a:p>
          <a:p>
            <a:pPr lvl="1"/>
            <a:r>
              <a:rPr lang="en-US" sz="2400" dirty="0">
                <a:latin typeface="Tahoma" charset="0"/>
              </a:rPr>
              <a:t>We want to infer the underlying state sequence given the observed event sequence</a:t>
            </a:r>
          </a:p>
        </p:txBody>
      </p:sp>
    </p:spTree>
    <p:extLst>
      <p:ext uri="{BB962C8B-B14F-4D97-AF65-F5344CB8AC3E}">
        <p14:creationId xmlns:p14="http://schemas.microsoft.com/office/powerpoint/2010/main" val="638231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625E93A-D011-AE40-812E-96FD366B952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HMM Tagging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The hidden process is the unseen process of part of speech sequences</a:t>
            </a:r>
          </a:p>
          <a:p>
            <a:pPr lvl="1"/>
            <a:r>
              <a:rPr lang="en-US" sz="2400" dirty="0">
                <a:latin typeface="Tahoma" charset="0"/>
              </a:rPr>
              <a:t>Modeled as states and state transitions</a:t>
            </a:r>
          </a:p>
          <a:p>
            <a:r>
              <a:rPr lang="en-US" sz="2800" dirty="0">
                <a:latin typeface="Tahoma" charset="0"/>
              </a:rPr>
              <a:t>The observations are the words that are emitted for each POS</a:t>
            </a:r>
          </a:p>
          <a:p>
            <a:pPr lvl="1"/>
            <a:r>
              <a:rPr lang="en-US" sz="2400" dirty="0">
                <a:latin typeface="Tahoma" charset="0"/>
              </a:rPr>
              <a:t>Modeled as emissions from states</a:t>
            </a:r>
          </a:p>
        </p:txBody>
      </p:sp>
    </p:spTree>
    <p:extLst>
      <p:ext uri="{BB962C8B-B14F-4D97-AF65-F5344CB8AC3E}">
        <p14:creationId xmlns:p14="http://schemas.microsoft.com/office/powerpoint/2010/main" val="40973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269B109A-48B5-B343-8986-33A1553A4D07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89916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Laplace-Smoothed Bigram Counts</a:t>
            </a:r>
          </a:p>
        </p:txBody>
      </p:sp>
      <p:pic>
        <p:nvPicPr>
          <p:cNvPr id="89093" name="Picture 3" descr="addon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7300"/>
            <a:ext cx="8915400" cy="2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97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33ED225-E2CE-9B46-848E-A970FFB5AC2C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71550"/>
            <a:ext cx="8153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States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Q = q</a:t>
            </a:r>
            <a:r>
              <a:rPr lang="en-US" sz="2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, q</a:t>
            </a:r>
            <a:r>
              <a:rPr lang="en-US" sz="2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000" dirty="0" err="1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0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;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Observations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O= o</a:t>
            </a:r>
            <a:r>
              <a:rPr lang="en-US" sz="2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, o</a:t>
            </a:r>
            <a:r>
              <a:rPr lang="en-US" sz="2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000" dirty="0" err="1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0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;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observation is a symbol from a vocabulary V = {v</a:t>
            </a:r>
            <a:r>
              <a:rPr lang="en-US" sz="1800" baseline="-25000" dirty="0">
                <a:latin typeface="Tahoma" charset="0"/>
              </a:rPr>
              <a:t>1</a:t>
            </a:r>
            <a:r>
              <a:rPr lang="en-US" sz="1800" dirty="0">
                <a:latin typeface="Tahoma" charset="0"/>
              </a:rPr>
              <a:t>,v</a:t>
            </a:r>
            <a:r>
              <a:rPr lang="en-US" sz="1800" baseline="-25000" dirty="0">
                <a:latin typeface="Tahoma" charset="0"/>
              </a:rPr>
              <a:t>2</a:t>
            </a:r>
            <a:r>
              <a:rPr lang="en-US" sz="1800" dirty="0">
                <a:latin typeface="Tahoma" charset="0"/>
              </a:rPr>
              <a:t>,…</a:t>
            </a:r>
            <a:r>
              <a:rPr lang="en-US" sz="1800" dirty="0" err="1">
                <a:latin typeface="Tahoma" charset="0"/>
              </a:rPr>
              <a:t>v</a:t>
            </a:r>
            <a:r>
              <a:rPr lang="en-US" sz="1800" baseline="-25000" dirty="0" err="1">
                <a:latin typeface="Tahoma" charset="0"/>
              </a:rPr>
              <a:t>V</a:t>
            </a:r>
            <a:r>
              <a:rPr lang="en-US" sz="1800" dirty="0">
                <a:latin typeface="Tahoma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Transition probabilities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Transition probability matrix A = {</a:t>
            </a:r>
            <a:r>
              <a:rPr lang="en-US" sz="2000" dirty="0" err="1">
                <a:latin typeface="Times New Roman" charset="0"/>
              </a:rPr>
              <a:t>a</a:t>
            </a:r>
            <a:r>
              <a:rPr lang="en-US" sz="2000" baseline="-25000" dirty="0" err="1">
                <a:latin typeface="Times New Roman" charset="0"/>
              </a:rPr>
              <a:t>ij</a:t>
            </a:r>
            <a:r>
              <a:rPr lang="en-US" sz="2000" dirty="0">
                <a:latin typeface="Times New Roman" charset="0"/>
              </a:rPr>
              <a:t>}</a:t>
            </a:r>
            <a:endParaRPr lang="en-US" sz="1800" dirty="0">
              <a:latin typeface="Tahoma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Observation likelihoods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Output probability matrix B={b</a:t>
            </a:r>
            <a:r>
              <a:rPr lang="en-US" sz="2000" baseline="-25000" dirty="0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(k)}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Special initial probability vector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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8373" name="Object 2"/>
          <p:cNvGraphicFramePr>
            <a:graphicFrameLocks noChangeAspect="1"/>
          </p:cNvGraphicFramePr>
          <p:nvPr>
            <p:extLst/>
          </p:nvPr>
        </p:nvGraphicFramePr>
        <p:xfrm>
          <a:off x="2743200" y="4629150"/>
          <a:ext cx="339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5" name="Equation" r:id="rId4" imgW="1485900" imgH="177800" progId="Equation.3">
                  <p:embed/>
                </p:oleObj>
              </mc:Choice>
              <mc:Fallback>
                <p:oleObj name="Equation" r:id="rId4" imgW="1485900" imgH="177800" progId="Equation.3">
                  <p:embed/>
                  <p:pic>
                    <p:nvPicPr>
                      <p:cNvPr id="583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29150"/>
                        <a:ext cx="3390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>
            <p:extLst/>
          </p:nvPr>
        </p:nvGraphicFramePr>
        <p:xfrm>
          <a:off x="2362200" y="2647950"/>
          <a:ext cx="4864100" cy="35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6" name="Equation" r:id="rId6" imgW="2108200" imgH="203200" progId="Equation.3">
                  <p:embed/>
                </p:oleObj>
              </mc:Choice>
              <mc:Fallback>
                <p:oleObj name="Equation" r:id="rId6" imgW="2108200" imgH="203200" progId="Equation.3">
                  <p:embed/>
                  <p:pic>
                    <p:nvPicPr>
                      <p:cNvPr id="583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47950"/>
                        <a:ext cx="4864100" cy="35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4"/>
          <p:cNvGraphicFramePr>
            <a:graphicFrameLocks noChangeAspect="1"/>
          </p:cNvGraphicFramePr>
          <p:nvPr>
            <p:extLst/>
          </p:nvPr>
        </p:nvGraphicFramePr>
        <p:xfrm>
          <a:off x="2209800" y="3714750"/>
          <a:ext cx="3751263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7" name="Equation" r:id="rId8" imgW="1625600" imgH="177800" progId="Equation.3">
                  <p:embed/>
                </p:oleObj>
              </mc:Choice>
              <mc:Fallback>
                <p:oleObj name="Equation" r:id="rId8" imgW="1625600" imgH="177800" progId="Equation.3">
                  <p:embed/>
                  <p:pic>
                    <p:nvPicPr>
                      <p:cNvPr id="583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14750"/>
                        <a:ext cx="3751263" cy="30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2647663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844ED9E-45A6-3844-8441-0535318F3842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857250"/>
          </a:xfrm>
        </p:spPr>
        <p:txBody>
          <a:bodyPr/>
          <a:lstStyle/>
          <a:p>
            <a:r>
              <a:rPr lang="en-US" sz="3600" b="0" dirty="0">
                <a:latin typeface="Verdana" charset="0"/>
                <a:ea typeface="ＭＳ Ｐゴシック" charset="0"/>
                <a:cs typeface="ＭＳ Ｐゴシック" charset="0"/>
              </a:rPr>
              <a:t>POS Tagging as an HMM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4999A-949F-AF42-A1C9-992074D7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00150"/>
            <a:ext cx="6934200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Question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286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there are 30 or so tags in the Penn set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And the average sentence is around 20 words...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many tag sequences do we have to enumerate to argmax over?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C5BD01D-3831-A44C-848E-F1994EE59DE9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3714750"/>
            <a:ext cx="10247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000000"/>
                </a:solidFill>
              </a:rPr>
              <a:t>30</a:t>
            </a:r>
            <a:r>
              <a:rPr lang="en-US" sz="3600" baseline="30000" dirty="0">
                <a:solidFill>
                  <a:srgbClr val="000000"/>
                </a:solidFill>
              </a:rPr>
              <a:t>20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D6B2A5B0-CF34-E14F-9EF6-F0D7508EFA1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89154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Laplace-Smoothed Bigram Probabilities</a:t>
            </a:r>
          </a:p>
        </p:txBody>
      </p:sp>
      <p:pic>
        <p:nvPicPr>
          <p:cNvPr id="91141" name="Picture 3" descr="addon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702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4" descr="laplac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351"/>
            <a:ext cx="9144000" cy="185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7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745225C2-5122-A54E-A9FE-6373B97F5EB7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Reconstituted Bigram Counts</a:t>
            </a:r>
          </a:p>
        </p:txBody>
      </p:sp>
      <p:pic>
        <p:nvPicPr>
          <p:cNvPr id="93190" name="Picture 4" descr="laplac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9144000" cy="22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85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Reconstituted Counts (2)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4CC4D5E5-D520-5D49-A434-4F61A43A11F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pic>
        <p:nvPicPr>
          <p:cNvPr id="95237" name="Picture 4" descr="laplac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1"/>
            <a:ext cx="8001000" cy="200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59619"/>
            <a:ext cx="8077200" cy="217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15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CC7F895-D365-994E-B3AF-B62F66E4FA52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 Change to the Counts!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C(want to) went from 608 to 238!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to|want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 from .66 to .26!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Discount d= c*/c</a:t>
            </a:r>
          </a:p>
          <a:p>
            <a:pPr lvl="1">
              <a:defRPr/>
            </a:pPr>
            <a:r>
              <a:rPr lang="en-US" sz="1800" dirty="0">
                <a:latin typeface="Tahoma" charset="0"/>
              </a:rPr>
              <a:t>d for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sz="1800" dirty="0" err="1">
                <a:latin typeface="Tahoma" charset="0"/>
              </a:rPr>
              <a:t>chinese</a:t>
            </a:r>
            <a:r>
              <a:rPr lang="en-US" sz="1800" dirty="0">
                <a:latin typeface="Tahoma" charset="0"/>
              </a:rPr>
              <a:t> food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sz="1800" dirty="0">
                <a:latin typeface="Tahoma" charset="0"/>
              </a:rPr>
              <a:t> =.10!!! A 10x reduction</a:t>
            </a:r>
          </a:p>
          <a:p>
            <a:pPr lvl="1">
              <a:defRPr/>
            </a:pPr>
            <a:r>
              <a:rPr lang="en-US" sz="1800" dirty="0">
                <a:latin typeface="Tahoma" charset="0"/>
              </a:rPr>
              <a:t>So, in general, Laplace is a very blunt instrument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Because of this Laplace smoothing not often used for language models, as we have much better methods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Despite its flaws Laplace (add-1) is still used to smooth other probabilistic models in NLP and IR, especially</a:t>
            </a:r>
          </a:p>
          <a:p>
            <a:pPr lvl="1">
              <a:defRPr/>
            </a:pPr>
            <a:r>
              <a:rPr lang="en-US" sz="1600" dirty="0">
                <a:latin typeface="Tahoma" charset="0"/>
              </a:rPr>
              <a:t>For pilot studies</a:t>
            </a:r>
          </a:p>
          <a:p>
            <a:pPr lvl="1">
              <a:defRPr/>
            </a:pPr>
            <a:r>
              <a:rPr lang="en-US" sz="1600" dirty="0">
                <a:latin typeface="Tahoma" charset="0"/>
              </a:rPr>
              <a:t>In document classification</a:t>
            </a:r>
          </a:p>
          <a:p>
            <a:pPr lvl="1">
              <a:defRPr/>
            </a:pPr>
            <a:r>
              <a:rPr lang="en-US" sz="1600" dirty="0">
                <a:latin typeface="Tahoma" charset="0"/>
              </a:rPr>
              <a:t>In domains 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1781575623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28488</TotalTime>
  <Words>1896</Words>
  <Application>Microsoft Macintosh PowerPoint</Application>
  <PresentationFormat>On-screen Show (16:9)</PresentationFormat>
  <Paragraphs>382</Paragraphs>
  <Slides>52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ＭＳ Ｐゴシック</vt:lpstr>
      <vt:lpstr>Arial</vt:lpstr>
      <vt:lpstr>Bradley Hand ITC TT-Bold</vt:lpstr>
      <vt:lpstr>Calibri</vt:lpstr>
      <vt:lpstr>Symbol</vt:lpstr>
      <vt:lpstr>Tahoma</vt:lpstr>
      <vt:lpstr>Times</vt:lpstr>
      <vt:lpstr>Times New Roman</vt:lpstr>
      <vt:lpstr>Verdana</vt:lpstr>
      <vt:lpstr>Wingdings</vt:lpstr>
      <vt:lpstr>SLP</vt:lpstr>
      <vt:lpstr>Equation</vt:lpstr>
      <vt:lpstr>Natural Language Processing</vt:lpstr>
      <vt:lpstr>Today</vt:lpstr>
      <vt:lpstr>Laplace Smoothing</vt:lpstr>
      <vt:lpstr>Bigram Counts</vt:lpstr>
      <vt:lpstr>Laplace-Smoothed Bigram Counts</vt:lpstr>
      <vt:lpstr>Laplace-Smoothed Bigram Probabilities</vt:lpstr>
      <vt:lpstr>Reconstituted Bigram Counts</vt:lpstr>
      <vt:lpstr>Reconstituted Counts (2)</vt:lpstr>
      <vt:lpstr>Big Change to the Counts!</vt:lpstr>
      <vt:lpstr>Types, Tokens and Fish</vt:lpstr>
      <vt:lpstr>One Fish Two Fish</vt:lpstr>
      <vt:lpstr>Fishing Lesson</vt:lpstr>
      <vt:lpstr>Smoothing Concepts</vt:lpstr>
      <vt:lpstr>Linear Interpolation</vt:lpstr>
      <vt:lpstr>How to set the Lambdas?</vt:lpstr>
      <vt:lpstr>Absolute Discounting</vt:lpstr>
      <vt:lpstr>Absolute Discounting</vt:lpstr>
      <vt:lpstr>Absolute Discounting</vt:lpstr>
      <vt:lpstr>Absolute Discounting w/ Interpolation</vt:lpstr>
      <vt:lpstr>Using Context</vt:lpstr>
      <vt:lpstr>Kneser-Ney Smoothing</vt:lpstr>
      <vt:lpstr>Kneser-Ney Smoothing</vt:lpstr>
      <vt:lpstr>Kneser-Ney Smoothing</vt:lpstr>
      <vt:lpstr>BERP</vt:lpstr>
      <vt:lpstr>BERP</vt:lpstr>
      <vt:lpstr>Caveats</vt:lpstr>
      <vt:lpstr>SRILM</vt:lpstr>
      <vt:lpstr>PowerPoint Presentation</vt:lpstr>
      <vt:lpstr>Word Classes: Parts of Speech</vt:lpstr>
      <vt:lpstr>Penn TreeBank POS Tagset</vt:lpstr>
      <vt:lpstr>POS Tagging</vt:lpstr>
      <vt:lpstr>POS Tagging</vt:lpstr>
      <vt:lpstr>POS Tagging</vt:lpstr>
      <vt:lpstr>How Hard is POS Tagging? Measuring Ambiguity</vt:lpstr>
      <vt:lpstr>Methods for POS Tagging</vt:lpstr>
      <vt:lpstr>POS Tagging as Sequence Labeling</vt:lpstr>
      <vt:lpstr>PowerPoint Presentation</vt:lpstr>
      <vt:lpstr>Probabilistic Approach</vt:lpstr>
      <vt:lpstr>Getting to HMMs</vt:lpstr>
      <vt:lpstr>Using Bayes Rule</vt:lpstr>
      <vt:lpstr>Likelihood and Prior</vt:lpstr>
      <vt:lpstr>Two Kinds of Probabilities</vt:lpstr>
      <vt:lpstr>Two Kinds of Probabilities</vt:lpstr>
      <vt:lpstr>Example: The Verb “race”</vt:lpstr>
      <vt:lpstr>Disambiguating “race”</vt:lpstr>
      <vt:lpstr>Disambiguating “race”</vt:lpstr>
      <vt:lpstr>Example</vt:lpstr>
      <vt:lpstr>Hidden Markov Models</vt:lpstr>
      <vt:lpstr>HMM Tagging</vt:lpstr>
      <vt:lpstr>Hidden Markov Models</vt:lpstr>
      <vt:lpstr>POS Tagging as an HMM</vt:lpstr>
      <vt:lpstr>Question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194</cp:revision>
  <cp:lastPrinted>2015-09-15T18:28:37Z</cp:lastPrinted>
  <dcterms:created xsi:type="dcterms:W3CDTF">2011-01-27T15:58:45Z</dcterms:created>
  <dcterms:modified xsi:type="dcterms:W3CDTF">2018-09-06T23:13:26Z</dcterms:modified>
</cp:coreProperties>
</file>