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0" r:id="rId3"/>
    <p:sldId id="367" r:id="rId4"/>
    <p:sldId id="368" r:id="rId5"/>
    <p:sldId id="370" r:id="rId6"/>
    <p:sldId id="371" r:id="rId7"/>
    <p:sldId id="388" r:id="rId8"/>
    <p:sldId id="399" r:id="rId9"/>
    <p:sldId id="386" r:id="rId10"/>
    <p:sldId id="405" r:id="rId11"/>
    <p:sldId id="406" r:id="rId12"/>
    <p:sldId id="400" r:id="rId13"/>
    <p:sldId id="373" r:id="rId14"/>
    <p:sldId id="374" r:id="rId15"/>
    <p:sldId id="375" r:id="rId16"/>
    <p:sldId id="376" r:id="rId17"/>
    <p:sldId id="377" r:id="rId18"/>
    <p:sldId id="378" r:id="rId19"/>
    <p:sldId id="390" r:id="rId20"/>
    <p:sldId id="379" r:id="rId21"/>
    <p:sldId id="380" r:id="rId22"/>
    <p:sldId id="381" r:id="rId23"/>
    <p:sldId id="382" r:id="rId24"/>
    <p:sldId id="391" r:id="rId25"/>
    <p:sldId id="384" r:id="rId26"/>
    <p:sldId id="385" r:id="rId27"/>
    <p:sldId id="383" r:id="rId28"/>
    <p:sldId id="401" r:id="rId29"/>
    <p:sldId id="398" r:id="rId30"/>
    <p:sldId id="392" r:id="rId31"/>
    <p:sldId id="402" r:id="rId32"/>
    <p:sldId id="403" r:id="rId33"/>
    <p:sldId id="404" r:id="rId3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60033"/>
    <a:srgbClr val="FF9900"/>
    <a:srgbClr val="3333FF"/>
    <a:srgbClr val="CC00CC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9"/>
    <p:restoredTop sz="94573"/>
  </p:normalViewPr>
  <p:slideViewPr>
    <p:cSldViewPr>
      <p:cViewPr varScale="1">
        <p:scale>
          <a:sx n="133" d="100"/>
          <a:sy n="133" d="100"/>
        </p:scale>
        <p:origin x="192" y="1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</a:defRPr>
            </a:lvl1pPr>
          </a:lstStyle>
          <a:p>
            <a:pPr>
              <a:defRPr/>
            </a:pPr>
            <a:fld id="{AE01DE9D-0B79-EE4C-81B6-EEDC3D1E5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81F773-2FD4-DA4E-AA96-3D4B439CA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EC96A8-562D-394B-BDBD-785ED5841DE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1E11D01-11A3-934B-B223-020807B6DDE6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181813"/>
              </a:solidFill>
            </a:endParaRPr>
          </a:p>
        </p:txBody>
      </p:sp>
      <p:sp>
        <p:nvSpPr>
          <p:cNvPr id="56115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3"/>
            <a:ext cx="7772400" cy="11037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115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019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28879-8613-9E41-944E-36A082AEFC87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1DA7-8887-0F49-9185-F89FF8114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1DD1-3660-164D-9548-F973E138534C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68F44-9305-0C40-BB17-42DD8BC68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2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43226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98BC2-4FB2-F34F-A02D-3D26D9D63DBF}" type="datetime1">
              <a:rPr lang="en-US" smtClean="0"/>
              <a:t>9/27/18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17741-D282-C748-8AB9-CE97B6844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914400"/>
            <a:ext cx="8229600" cy="3943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8B04-1787-1A49-87A7-BBCDE10656B2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D5C6-1CFE-A64B-A3AC-94659FCA8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2E747-482E-C845-AA6F-EB7DF261FA5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DD8BE-556E-3440-9013-11CC55881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CF6F0-F4B4-4042-B0BD-2A225EC237D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6D55C-4D7B-F44C-8071-96814FC0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3338B-5B83-A349-9CD4-20261D9B502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EE22-548E-DA4E-BC49-31545281C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52785-94B7-EB43-8F29-7D89F167626E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F407B-ACCD-E141-AF18-C2F0709B9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4427F-54D6-6B4D-AE2D-DEECD3BEA89C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81FBC-BDB1-AE46-BF76-0BAAF627D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8C3A-83DA-D543-ABC2-5DD77117D814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044AE-37C5-484E-9BFE-25EF6DDC0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768FD-91FA-5E44-A5EB-C8AF0A273386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1E1F-53E5-4D49-BB4C-FBB7996C7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C2F9E-8ACE-024F-934E-F1A7E0273B1E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AAA69-C1DB-6548-98C3-2AA6C2951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5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3E5695E9-A74C-DF49-AAE6-435B0D7C8B62}" type="datetime1">
              <a:rPr lang="en-US" smtClean="0"/>
              <a:t>9/27/18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84FDDFA9-9A25-A34B-A7E8-8FD4C622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CSCI 5832—Lecture 10</a:t>
            </a:r>
          </a:p>
          <a:p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2-Layer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67200" y="895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054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619500" y="12205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V="1">
            <a:off x="4457700" y="127635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0" idx="4"/>
          </p:cNvCxnSpPr>
          <p:nvPr/>
        </p:nvCxnSpPr>
        <p:spPr bwMode="auto">
          <a:xfrm flipH="1" flipV="1">
            <a:off x="4457700" y="1276350"/>
            <a:ext cx="8382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3754204" y="1276350"/>
            <a:ext cx="703496" cy="1122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724150"/>
            <a:ext cx="2286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637196" y="2779946"/>
            <a:ext cx="1125304" cy="13920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19500" y="2724150"/>
            <a:ext cx="24384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724150"/>
            <a:ext cx="12368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19500" y="2724150"/>
            <a:ext cx="33528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724150"/>
            <a:ext cx="20750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2" idx="4"/>
          </p:cNvCxnSpPr>
          <p:nvPr/>
        </p:nvCxnSpPr>
        <p:spPr bwMode="auto">
          <a:xfrm flipV="1">
            <a:off x="2382604" y="2724150"/>
            <a:ext cx="29132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95900" y="2724150"/>
            <a:ext cx="16764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457700" y="2724150"/>
            <a:ext cx="25146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0"/>
          </p:cNvCxnSpPr>
          <p:nvPr/>
        </p:nvCxnSpPr>
        <p:spPr bwMode="auto">
          <a:xfrm flipH="1" flipV="1">
            <a:off x="4495800" y="2800350"/>
            <a:ext cx="1562100" cy="1371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95900" y="2724150"/>
            <a:ext cx="7620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419600" y="2800350"/>
            <a:ext cx="3429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0"/>
          </p:cNvCxnSpPr>
          <p:nvPr/>
        </p:nvCxnSpPr>
        <p:spPr bwMode="auto">
          <a:xfrm flipV="1">
            <a:off x="4762500" y="2820754"/>
            <a:ext cx="515704" cy="1427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724150"/>
            <a:ext cx="10668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4"/>
          </p:cNvCxnSpPr>
          <p:nvPr/>
        </p:nvCxnSpPr>
        <p:spPr bwMode="auto">
          <a:xfrm flipV="1">
            <a:off x="3390900" y="2724150"/>
            <a:ext cx="19050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48000" y="14287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57400" y="3105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8200" y="666750"/>
            <a:ext cx="3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pic>
        <p:nvPicPr>
          <p:cNvPr id="86" name="Picture 85" descr="hidd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43150"/>
            <a:ext cx="2451100" cy="59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895350"/>
            <a:ext cx="2057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1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957E-4573-F948-9812-82CC80E1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Two Layer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D2BF1-F3C5-BF43-B9C1-862176E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58516-1A10-7B46-BFBF-82AC28F8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28750"/>
            <a:ext cx="3311123" cy="271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FDF68-4037-C34A-8AAD-8E0F6684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40" y="3189007"/>
            <a:ext cx="4461278" cy="1915085"/>
          </a:xfrm>
          <a:prstGeom prst="rect">
            <a:avLst/>
          </a:prstGeom>
        </p:spPr>
      </p:pic>
      <p:pic>
        <p:nvPicPr>
          <p:cNvPr id="7" name="Picture 6" descr="unit.png">
            <a:extLst>
              <a:ext uri="{FF2B5EF4-FFF2-40B4-BE49-F238E27FC236}">
                <a16:creationId xmlns:a16="http://schemas.microsoft.com/office/drawing/2014/main" id="{72EE6E27-4725-3041-B12B-95FEDF09B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93291"/>
            <a:ext cx="1981200" cy="18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8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3430-79BF-FD46-9D0F-51DECC01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0E47-2118-B143-B41A-308F3C7B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so how do we apply these networks to language problems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Language modeling</a:t>
            </a:r>
          </a:p>
          <a:p>
            <a:pPr lvl="1"/>
            <a:r>
              <a:rPr lang="en-US" dirty="0"/>
              <a:t>Sequence labeling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E33F6-90A1-2C4A-8F89-296B1D07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915400" cy="800100"/>
          </a:xfrm>
        </p:spPr>
        <p:txBody>
          <a:bodyPr/>
          <a:lstStyle/>
          <a:p>
            <a:r>
              <a:rPr lang="en-US" b="0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apply this approach to the problem of sentiment analysis doing exactly what we did with logistic regression</a:t>
            </a:r>
          </a:p>
          <a:p>
            <a:r>
              <a:rPr lang="en-US" dirty="0"/>
              <a:t>Input layer are binary features as before</a:t>
            </a:r>
          </a:p>
          <a:p>
            <a:r>
              <a:rPr lang="en-US" dirty="0"/>
              <a:t>Output layer is number between </a:t>
            </a:r>
          </a:p>
          <a:p>
            <a:pPr marL="0" indent="0">
              <a:buNone/>
            </a:pPr>
            <a:r>
              <a:rPr lang="en-US" dirty="0"/>
              <a:t>0 and 1 (&gt; .5 is positive)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638800" y="2562222"/>
            <a:ext cx="3048000" cy="2550939"/>
            <a:chOff x="936533" y="895350"/>
            <a:chExt cx="6528539" cy="4428383"/>
          </a:xfrm>
        </p:grpSpPr>
        <p:sp>
          <p:nvSpPr>
            <p:cNvPr id="7" name="Oval 6"/>
            <p:cNvSpPr/>
            <p:nvPr/>
          </p:nvSpPr>
          <p:spPr bwMode="auto">
            <a:xfrm>
              <a:off x="3581400" y="272415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4290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267200" y="8953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1054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2672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12" name="Straight Arrow Connector 11"/>
            <p:cNvCxnSpPr>
              <a:stCxn id="8" idx="0"/>
              <a:endCxn id="9" idx="3"/>
            </p:cNvCxnSpPr>
            <p:nvPr/>
          </p:nvCxnSpPr>
          <p:spPr bwMode="auto">
            <a:xfrm flipV="1">
              <a:off x="3619500" y="1220554"/>
              <a:ext cx="703496" cy="1122596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11" idx="0"/>
              <a:endCxn id="9" idx="4"/>
            </p:cNvCxnSpPr>
            <p:nvPr/>
          </p:nvCxnSpPr>
          <p:spPr bwMode="auto">
            <a:xfrm flipV="1">
              <a:off x="4457700" y="1276350"/>
              <a:ext cx="0" cy="1066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0" idx="0"/>
              <a:endCxn id="9" idx="4"/>
            </p:cNvCxnSpPr>
            <p:nvPr/>
          </p:nvCxnSpPr>
          <p:spPr bwMode="auto">
            <a:xfrm flipH="1" flipV="1">
              <a:off x="4457700" y="1276350"/>
              <a:ext cx="838200" cy="1066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8" idx="7"/>
              <a:endCxn id="9" idx="4"/>
            </p:cNvCxnSpPr>
            <p:nvPr/>
          </p:nvCxnSpPr>
          <p:spPr bwMode="auto">
            <a:xfrm flipV="1">
              <a:off x="3754204" y="1276350"/>
              <a:ext cx="703496" cy="1122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Oval 15"/>
            <p:cNvSpPr/>
            <p:nvPr/>
          </p:nvSpPr>
          <p:spPr bwMode="auto">
            <a:xfrm>
              <a:off x="3962400" y="455295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057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867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5720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200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21" name="Straight Arrow Connector 20"/>
            <p:cNvCxnSpPr>
              <a:stCxn id="17" idx="0"/>
            </p:cNvCxnSpPr>
            <p:nvPr/>
          </p:nvCxnSpPr>
          <p:spPr bwMode="auto">
            <a:xfrm flipV="1">
              <a:off x="2247900" y="3049354"/>
              <a:ext cx="2456096" cy="1122596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0"/>
              <a:endCxn id="8" idx="4"/>
            </p:cNvCxnSpPr>
            <p:nvPr/>
          </p:nvCxnSpPr>
          <p:spPr bwMode="auto">
            <a:xfrm flipV="1">
              <a:off x="3390900" y="2724150"/>
              <a:ext cx="2286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9" idx="0"/>
              <a:endCxn id="7" idx="1"/>
            </p:cNvCxnSpPr>
            <p:nvPr/>
          </p:nvCxnSpPr>
          <p:spPr bwMode="auto">
            <a:xfrm flipH="1" flipV="1">
              <a:off x="3637196" y="2779946"/>
              <a:ext cx="1125304" cy="13920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8" idx="0"/>
              <a:endCxn id="8" idx="4"/>
            </p:cNvCxnSpPr>
            <p:nvPr/>
          </p:nvCxnSpPr>
          <p:spPr bwMode="auto">
            <a:xfrm flipH="1" flipV="1">
              <a:off x="3619500" y="2724150"/>
              <a:ext cx="24384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17" idx="7"/>
              <a:endCxn id="8" idx="4"/>
            </p:cNvCxnSpPr>
            <p:nvPr/>
          </p:nvCxnSpPr>
          <p:spPr bwMode="auto">
            <a:xfrm flipV="1">
              <a:off x="2382604" y="2724150"/>
              <a:ext cx="12368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7818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8" idx="4"/>
            </p:cNvCxnSpPr>
            <p:nvPr/>
          </p:nvCxnSpPr>
          <p:spPr bwMode="auto">
            <a:xfrm flipH="1" flipV="1">
              <a:off x="3619500" y="2724150"/>
              <a:ext cx="33528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17" idx="7"/>
              <a:endCxn id="11" idx="4"/>
            </p:cNvCxnSpPr>
            <p:nvPr/>
          </p:nvCxnSpPr>
          <p:spPr bwMode="auto">
            <a:xfrm flipV="1">
              <a:off x="2382604" y="2724150"/>
              <a:ext cx="20750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endCxn id="10" idx="4"/>
            </p:cNvCxnSpPr>
            <p:nvPr/>
          </p:nvCxnSpPr>
          <p:spPr bwMode="auto">
            <a:xfrm flipV="1">
              <a:off x="2382604" y="2724150"/>
              <a:ext cx="29132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6" idx="0"/>
              <a:endCxn id="10" idx="4"/>
            </p:cNvCxnSpPr>
            <p:nvPr/>
          </p:nvCxnSpPr>
          <p:spPr bwMode="auto">
            <a:xfrm flipH="1" flipV="1">
              <a:off x="5295900" y="2724150"/>
              <a:ext cx="16764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6" idx="0"/>
              <a:endCxn id="11" idx="4"/>
            </p:cNvCxnSpPr>
            <p:nvPr/>
          </p:nvCxnSpPr>
          <p:spPr bwMode="auto">
            <a:xfrm flipH="1" flipV="1">
              <a:off x="4457700" y="2724150"/>
              <a:ext cx="25146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18" idx="0"/>
            </p:cNvCxnSpPr>
            <p:nvPr/>
          </p:nvCxnSpPr>
          <p:spPr bwMode="auto">
            <a:xfrm flipH="1" flipV="1">
              <a:off x="4495800" y="2800350"/>
              <a:ext cx="1562100" cy="1371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18" idx="0"/>
              <a:endCxn id="10" idx="4"/>
            </p:cNvCxnSpPr>
            <p:nvPr/>
          </p:nvCxnSpPr>
          <p:spPr bwMode="auto">
            <a:xfrm flipH="1" flipV="1">
              <a:off x="5295900" y="2724150"/>
              <a:ext cx="7620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19" idx="0"/>
            </p:cNvCxnSpPr>
            <p:nvPr/>
          </p:nvCxnSpPr>
          <p:spPr bwMode="auto">
            <a:xfrm flipH="1" flipV="1">
              <a:off x="4419600" y="2800350"/>
              <a:ext cx="3429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19" idx="0"/>
            </p:cNvCxnSpPr>
            <p:nvPr/>
          </p:nvCxnSpPr>
          <p:spPr bwMode="auto">
            <a:xfrm flipV="1">
              <a:off x="4762500" y="2820754"/>
              <a:ext cx="515704" cy="14273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20" idx="0"/>
              <a:endCxn id="11" idx="4"/>
            </p:cNvCxnSpPr>
            <p:nvPr/>
          </p:nvCxnSpPr>
          <p:spPr bwMode="auto">
            <a:xfrm flipV="1">
              <a:off x="3390900" y="2724150"/>
              <a:ext cx="10668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endCxn id="10" idx="4"/>
            </p:cNvCxnSpPr>
            <p:nvPr/>
          </p:nvCxnSpPr>
          <p:spPr bwMode="auto">
            <a:xfrm flipV="1">
              <a:off x="3390900" y="2724150"/>
              <a:ext cx="19050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048000" y="1428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U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7400" y="31051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W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10400" y="4629150"/>
              <a:ext cx="454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xn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36533" y="4629149"/>
              <a:ext cx="1273266" cy="69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137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Sentiment 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 descr="sentiment-featur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4" y="1028700"/>
            <a:ext cx="8298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is a good example of a classic approach to using NNs for classification</a:t>
            </a:r>
          </a:p>
          <a:p>
            <a:pPr lvl="1"/>
            <a:r>
              <a:rPr lang="en-US" sz="2400" dirty="0"/>
              <a:t>Take an existing set of training items </a:t>
            </a:r>
            <a:r>
              <a:rPr lang="en-US" sz="2400" i="1" dirty="0">
                <a:solidFill>
                  <a:schemeClr val="accent1"/>
                </a:solidFill>
              </a:rPr>
              <a:t>with associated features</a:t>
            </a:r>
            <a:r>
              <a:rPr lang="en-US" sz="2400" dirty="0"/>
              <a:t>, swap out your favorite ML algorithm for a feed-forward network and you’re done, results may or may not be better than you had before</a:t>
            </a:r>
          </a:p>
          <a:p>
            <a:r>
              <a:rPr lang="en-US" sz="2800" dirty="0"/>
              <a:t>If it improves over logistic regression its due to that additional layer which allows the network to reason about non-linear interactions in the information in the features.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Multiclass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more than two classes?</a:t>
            </a:r>
          </a:p>
          <a:p>
            <a:pPr lvl="1"/>
            <a:r>
              <a:rPr lang="en-US" dirty="0"/>
              <a:t>Add more output units (one for each class)</a:t>
            </a:r>
          </a:p>
          <a:p>
            <a:pPr lvl="1"/>
            <a:r>
              <a:rPr lang="en-US" dirty="0"/>
              <a:t>And use a “</a:t>
            </a:r>
            <a:r>
              <a:rPr lang="en-US" dirty="0" err="1"/>
              <a:t>softmax</a:t>
            </a:r>
            <a:r>
              <a:rPr lang="en-US" dirty="0"/>
              <a:t> layer”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6035418" y="3472817"/>
            <a:ext cx="177879" cy="21947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964266" y="3253345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019800" y="2419350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746932" y="3253345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355599" y="3253345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3" name="Straight Arrow Connector 12"/>
          <p:cNvCxnSpPr>
            <a:stCxn id="9" idx="0"/>
            <a:endCxn id="10" idx="3"/>
          </p:cNvCxnSpPr>
          <p:nvPr/>
        </p:nvCxnSpPr>
        <p:spPr bwMode="auto">
          <a:xfrm flipH="1" flipV="1">
            <a:off x="6045850" y="2606681"/>
            <a:ext cx="7356" cy="64666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0"/>
            <a:endCxn id="10" idx="4"/>
          </p:cNvCxnSpPr>
          <p:nvPr/>
        </p:nvCxnSpPr>
        <p:spPr bwMode="auto">
          <a:xfrm flipH="1" flipV="1">
            <a:off x="6108740" y="2638822"/>
            <a:ext cx="335799" cy="6145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1" idx="0"/>
            <a:endCxn id="10" idx="4"/>
          </p:cNvCxnSpPr>
          <p:nvPr/>
        </p:nvCxnSpPr>
        <p:spPr bwMode="auto">
          <a:xfrm flipH="1" flipV="1">
            <a:off x="6108740" y="2638822"/>
            <a:ext cx="727132" cy="6145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7"/>
            <a:endCxn id="10" idx="4"/>
          </p:cNvCxnSpPr>
          <p:nvPr/>
        </p:nvCxnSpPr>
        <p:spPr bwMode="auto">
          <a:xfrm flipH="1" flipV="1">
            <a:off x="6108740" y="2638822"/>
            <a:ext cx="7355" cy="6466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6213296" y="4526285"/>
            <a:ext cx="177879" cy="21947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23903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02690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97902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857539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 bwMode="auto">
          <a:xfrm flipV="1">
            <a:off x="5412842" y="3660149"/>
            <a:ext cx="1146685" cy="64666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1" idx="0"/>
            <a:endCxn id="9" idx="4"/>
          </p:cNvCxnSpPr>
          <p:nvPr/>
        </p:nvCxnSpPr>
        <p:spPr bwMode="auto">
          <a:xfrm flipV="1">
            <a:off x="5946478" y="3472817"/>
            <a:ext cx="106727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0" idx="0"/>
            <a:endCxn id="8" idx="1"/>
          </p:cNvCxnSpPr>
          <p:nvPr/>
        </p:nvCxnSpPr>
        <p:spPr bwMode="auto">
          <a:xfrm flipH="1" flipV="1">
            <a:off x="6061467" y="3504958"/>
            <a:ext cx="525374" cy="8018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9" idx="0"/>
            <a:endCxn id="9" idx="4"/>
          </p:cNvCxnSpPr>
          <p:nvPr/>
        </p:nvCxnSpPr>
        <p:spPr bwMode="auto">
          <a:xfrm flipH="1" flipV="1">
            <a:off x="6053205" y="3472817"/>
            <a:ext cx="1138424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8" idx="7"/>
            <a:endCxn id="9" idx="4"/>
          </p:cNvCxnSpPr>
          <p:nvPr/>
        </p:nvCxnSpPr>
        <p:spPr bwMode="auto">
          <a:xfrm flipV="1">
            <a:off x="5475732" y="3472817"/>
            <a:ext cx="577474" cy="866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7529599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8" name="Straight Arrow Connector 27"/>
          <p:cNvCxnSpPr>
            <a:stCxn id="27" idx="0"/>
            <a:endCxn id="9" idx="4"/>
          </p:cNvCxnSpPr>
          <p:nvPr/>
        </p:nvCxnSpPr>
        <p:spPr bwMode="auto">
          <a:xfrm flipH="1" flipV="1">
            <a:off x="6053205" y="3472817"/>
            <a:ext cx="1565333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8" idx="7"/>
            <a:endCxn id="12" idx="4"/>
          </p:cNvCxnSpPr>
          <p:nvPr/>
        </p:nvCxnSpPr>
        <p:spPr bwMode="auto">
          <a:xfrm flipV="1">
            <a:off x="5475732" y="3472817"/>
            <a:ext cx="968807" cy="866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11" idx="4"/>
          </p:cNvCxnSpPr>
          <p:nvPr/>
        </p:nvCxnSpPr>
        <p:spPr bwMode="auto">
          <a:xfrm flipV="1">
            <a:off x="5475732" y="3472817"/>
            <a:ext cx="1360140" cy="866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7" idx="0"/>
            <a:endCxn id="11" idx="4"/>
          </p:cNvCxnSpPr>
          <p:nvPr/>
        </p:nvCxnSpPr>
        <p:spPr bwMode="auto">
          <a:xfrm flipH="1" flipV="1">
            <a:off x="6835872" y="3472817"/>
            <a:ext cx="782666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7" idx="0"/>
            <a:endCxn id="12" idx="4"/>
          </p:cNvCxnSpPr>
          <p:nvPr/>
        </p:nvCxnSpPr>
        <p:spPr bwMode="auto">
          <a:xfrm flipH="1" flipV="1">
            <a:off x="6444539" y="3472817"/>
            <a:ext cx="1173999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9" idx="0"/>
          </p:cNvCxnSpPr>
          <p:nvPr/>
        </p:nvCxnSpPr>
        <p:spPr bwMode="auto">
          <a:xfrm flipH="1" flipV="1">
            <a:off x="6462326" y="3516712"/>
            <a:ext cx="729303" cy="7901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9" idx="0"/>
            <a:endCxn id="11" idx="4"/>
          </p:cNvCxnSpPr>
          <p:nvPr/>
        </p:nvCxnSpPr>
        <p:spPr bwMode="auto">
          <a:xfrm flipH="1" flipV="1">
            <a:off x="6835872" y="3472817"/>
            <a:ext cx="355757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0" idx="0"/>
          </p:cNvCxnSpPr>
          <p:nvPr/>
        </p:nvCxnSpPr>
        <p:spPr bwMode="auto">
          <a:xfrm flipH="1" flipV="1">
            <a:off x="6426751" y="3516712"/>
            <a:ext cx="160091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20" idx="0"/>
          </p:cNvCxnSpPr>
          <p:nvPr/>
        </p:nvCxnSpPr>
        <p:spPr bwMode="auto">
          <a:xfrm flipV="1">
            <a:off x="6586842" y="3528465"/>
            <a:ext cx="240768" cy="822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1" idx="0"/>
            <a:endCxn id="12" idx="4"/>
          </p:cNvCxnSpPr>
          <p:nvPr/>
        </p:nvCxnSpPr>
        <p:spPr bwMode="auto">
          <a:xfrm flipV="1">
            <a:off x="5946478" y="3472817"/>
            <a:ext cx="498060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endCxn id="11" idx="4"/>
          </p:cNvCxnSpPr>
          <p:nvPr/>
        </p:nvCxnSpPr>
        <p:spPr bwMode="auto">
          <a:xfrm flipV="1">
            <a:off x="5946478" y="3472817"/>
            <a:ext cx="889393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786387" y="2726611"/>
            <a:ext cx="213454" cy="3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23903" y="3692290"/>
            <a:ext cx="213454" cy="3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36326" y="4570179"/>
            <a:ext cx="212274" cy="230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07327" y="4576379"/>
            <a:ext cx="59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6629400" y="2419350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8" name="Straight Arrow Connector 47"/>
          <p:cNvCxnSpPr>
            <a:stCxn id="11" idx="0"/>
            <a:endCxn id="43" idx="4"/>
          </p:cNvCxnSpPr>
          <p:nvPr/>
        </p:nvCxnSpPr>
        <p:spPr bwMode="auto">
          <a:xfrm flipH="1" flipV="1">
            <a:off x="6718340" y="2638822"/>
            <a:ext cx="117532" cy="6145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12" idx="7"/>
            <a:endCxn id="43" idx="3"/>
          </p:cNvCxnSpPr>
          <p:nvPr/>
        </p:nvCxnSpPr>
        <p:spPr bwMode="auto">
          <a:xfrm flipV="1">
            <a:off x="6507428" y="2606681"/>
            <a:ext cx="148022" cy="6788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9" idx="6"/>
            <a:endCxn id="43" idx="3"/>
          </p:cNvCxnSpPr>
          <p:nvPr/>
        </p:nvCxnSpPr>
        <p:spPr bwMode="auto">
          <a:xfrm flipV="1">
            <a:off x="6142145" y="2606681"/>
            <a:ext cx="513305" cy="756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7" name="Picture 56" descr="softma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" y="2571750"/>
            <a:ext cx="552994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4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6019800" cy="3943350"/>
          </a:xfrm>
        </p:spPr>
        <p:txBody>
          <a:bodyPr/>
          <a:lstStyle/>
          <a:p>
            <a:r>
              <a:rPr lang="en-US" dirty="0"/>
              <a:t>But the real power of “</a:t>
            </a:r>
            <a:r>
              <a:rPr lang="en-US" i="1" dirty="0"/>
              <a:t>deep learning</a:t>
            </a:r>
            <a:r>
              <a:rPr lang="en-US" dirty="0"/>
              <a:t>” comes from its ability to infer features from the raw data without the need for human analysts to engineer the features.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943600" y="1733550"/>
            <a:ext cx="2971800" cy="2550939"/>
            <a:chOff x="1099747" y="895350"/>
            <a:chExt cx="6365325" cy="4428383"/>
          </a:xfrm>
        </p:grpSpPr>
        <p:sp>
          <p:nvSpPr>
            <p:cNvPr id="8" name="Oval 7"/>
            <p:cNvSpPr/>
            <p:nvPr/>
          </p:nvSpPr>
          <p:spPr bwMode="auto">
            <a:xfrm>
              <a:off x="3581400" y="272415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4290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267200" y="8953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1054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2672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13" name="Straight Arrow Connector 12"/>
            <p:cNvCxnSpPr>
              <a:stCxn id="9" idx="0"/>
              <a:endCxn id="10" idx="3"/>
            </p:cNvCxnSpPr>
            <p:nvPr/>
          </p:nvCxnSpPr>
          <p:spPr bwMode="auto">
            <a:xfrm flipV="1">
              <a:off x="3619500" y="1220554"/>
              <a:ext cx="703496" cy="1122596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2" idx="0"/>
              <a:endCxn id="10" idx="4"/>
            </p:cNvCxnSpPr>
            <p:nvPr/>
          </p:nvCxnSpPr>
          <p:spPr bwMode="auto">
            <a:xfrm flipV="1">
              <a:off x="4457700" y="1276350"/>
              <a:ext cx="0" cy="1066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1" idx="0"/>
              <a:endCxn id="10" idx="4"/>
            </p:cNvCxnSpPr>
            <p:nvPr/>
          </p:nvCxnSpPr>
          <p:spPr bwMode="auto">
            <a:xfrm flipH="1" flipV="1">
              <a:off x="4457700" y="1276350"/>
              <a:ext cx="838200" cy="1066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9" idx="7"/>
              <a:endCxn id="10" idx="4"/>
            </p:cNvCxnSpPr>
            <p:nvPr/>
          </p:nvCxnSpPr>
          <p:spPr bwMode="auto">
            <a:xfrm flipV="1">
              <a:off x="3754204" y="1276350"/>
              <a:ext cx="703496" cy="1122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3962400" y="455295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57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867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5720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200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22" name="Straight Arrow Connector 21"/>
            <p:cNvCxnSpPr>
              <a:stCxn id="18" idx="0"/>
            </p:cNvCxnSpPr>
            <p:nvPr/>
          </p:nvCxnSpPr>
          <p:spPr bwMode="auto">
            <a:xfrm flipV="1">
              <a:off x="2247900" y="3049354"/>
              <a:ext cx="2456096" cy="1122596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  <a:endCxn id="9" idx="4"/>
            </p:cNvCxnSpPr>
            <p:nvPr/>
          </p:nvCxnSpPr>
          <p:spPr bwMode="auto">
            <a:xfrm flipV="1">
              <a:off x="3390900" y="2724150"/>
              <a:ext cx="2286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0" idx="0"/>
              <a:endCxn id="8" idx="1"/>
            </p:cNvCxnSpPr>
            <p:nvPr/>
          </p:nvCxnSpPr>
          <p:spPr bwMode="auto">
            <a:xfrm flipH="1" flipV="1">
              <a:off x="3637196" y="2779946"/>
              <a:ext cx="1125304" cy="13920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19" idx="0"/>
              <a:endCxn id="9" idx="4"/>
            </p:cNvCxnSpPr>
            <p:nvPr/>
          </p:nvCxnSpPr>
          <p:spPr bwMode="auto">
            <a:xfrm flipH="1" flipV="1">
              <a:off x="3619500" y="2724150"/>
              <a:ext cx="24384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18" idx="7"/>
              <a:endCxn id="9" idx="4"/>
            </p:cNvCxnSpPr>
            <p:nvPr/>
          </p:nvCxnSpPr>
          <p:spPr bwMode="auto">
            <a:xfrm flipV="1">
              <a:off x="2382604" y="2724150"/>
              <a:ext cx="12368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>
              <a:off x="67818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28" name="Straight Arrow Connector 27"/>
            <p:cNvCxnSpPr>
              <a:stCxn id="27" idx="0"/>
              <a:endCxn id="9" idx="4"/>
            </p:cNvCxnSpPr>
            <p:nvPr/>
          </p:nvCxnSpPr>
          <p:spPr bwMode="auto">
            <a:xfrm flipH="1" flipV="1">
              <a:off x="3619500" y="2724150"/>
              <a:ext cx="33528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18" idx="7"/>
              <a:endCxn id="12" idx="4"/>
            </p:cNvCxnSpPr>
            <p:nvPr/>
          </p:nvCxnSpPr>
          <p:spPr bwMode="auto">
            <a:xfrm flipV="1">
              <a:off x="2382604" y="2724150"/>
              <a:ext cx="20750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endCxn id="11" idx="4"/>
            </p:cNvCxnSpPr>
            <p:nvPr/>
          </p:nvCxnSpPr>
          <p:spPr bwMode="auto">
            <a:xfrm flipV="1">
              <a:off x="2382604" y="2724150"/>
              <a:ext cx="29132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7" idx="0"/>
              <a:endCxn id="11" idx="4"/>
            </p:cNvCxnSpPr>
            <p:nvPr/>
          </p:nvCxnSpPr>
          <p:spPr bwMode="auto">
            <a:xfrm flipH="1" flipV="1">
              <a:off x="5295900" y="2724150"/>
              <a:ext cx="16764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27" idx="0"/>
              <a:endCxn id="12" idx="4"/>
            </p:cNvCxnSpPr>
            <p:nvPr/>
          </p:nvCxnSpPr>
          <p:spPr bwMode="auto">
            <a:xfrm flipH="1" flipV="1">
              <a:off x="4457700" y="2724150"/>
              <a:ext cx="25146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19" idx="0"/>
            </p:cNvCxnSpPr>
            <p:nvPr/>
          </p:nvCxnSpPr>
          <p:spPr bwMode="auto">
            <a:xfrm flipH="1" flipV="1">
              <a:off x="4495800" y="2800350"/>
              <a:ext cx="1562100" cy="1371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19" idx="0"/>
              <a:endCxn id="11" idx="4"/>
            </p:cNvCxnSpPr>
            <p:nvPr/>
          </p:nvCxnSpPr>
          <p:spPr bwMode="auto">
            <a:xfrm flipH="1" flipV="1">
              <a:off x="5295900" y="2724150"/>
              <a:ext cx="7620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20" idx="0"/>
            </p:cNvCxnSpPr>
            <p:nvPr/>
          </p:nvCxnSpPr>
          <p:spPr bwMode="auto">
            <a:xfrm flipH="1" flipV="1">
              <a:off x="4419600" y="2800350"/>
              <a:ext cx="3429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20" idx="0"/>
            </p:cNvCxnSpPr>
            <p:nvPr/>
          </p:nvCxnSpPr>
          <p:spPr bwMode="auto">
            <a:xfrm flipV="1">
              <a:off x="4762500" y="2820754"/>
              <a:ext cx="515704" cy="14273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21" idx="0"/>
              <a:endCxn id="12" idx="4"/>
            </p:cNvCxnSpPr>
            <p:nvPr/>
          </p:nvCxnSpPr>
          <p:spPr bwMode="auto">
            <a:xfrm flipV="1">
              <a:off x="3390900" y="2724150"/>
              <a:ext cx="10668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endCxn id="11" idx="4"/>
            </p:cNvCxnSpPr>
            <p:nvPr/>
          </p:nvCxnSpPr>
          <p:spPr bwMode="auto">
            <a:xfrm flipV="1">
              <a:off x="3390900" y="2724150"/>
              <a:ext cx="19050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3048000" y="1428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U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7400" y="31051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W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10400" y="4629150"/>
              <a:ext cx="454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xn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99747" y="4629149"/>
              <a:ext cx="1110053" cy="69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55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might we  “use the input words” directly as an input feature vector?</a:t>
            </a:r>
          </a:p>
          <a:p>
            <a:pPr lvl="1"/>
            <a:r>
              <a:rPr lang="en-US" dirty="0"/>
              <a:t>More generally, how do we represent stuff as vectors of numbers?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4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View the vocabulary as a long </a:t>
            </a:r>
            <a:r>
              <a:rPr lang="en-US" i="1" dirty="0"/>
              <a:t>bit</a:t>
            </a:r>
            <a:r>
              <a:rPr lang="en-US" dirty="0"/>
              <a:t> </a:t>
            </a:r>
            <a:r>
              <a:rPr lang="en-US" i="1" dirty="0"/>
              <a:t>vector</a:t>
            </a:r>
            <a:r>
              <a:rPr lang="en-US" dirty="0"/>
              <a:t>, where each element represents a word. Then, for a given movie review (document), turn on the entry for each word present in the review</a:t>
            </a:r>
          </a:p>
          <a:p>
            <a:pPr marL="914400" lvl="1" indent="-514350"/>
            <a:r>
              <a:rPr lang="en-US" dirty="0"/>
              <a:t>Big long vector of mostly zeroes</a:t>
            </a:r>
          </a:p>
          <a:p>
            <a:pPr marL="914400" lvl="1" indent="-514350"/>
            <a:r>
              <a:rPr lang="en-US" dirty="0"/>
              <a:t>Doesn’t capture word frequency</a:t>
            </a:r>
          </a:p>
          <a:p>
            <a:pPr marL="914400" lvl="1" indent="-51435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8181527-7462-E54B-9D93-3A94C58CF6B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Neural networks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Structure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Basic forward inference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Common NLP use cases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Language models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Sequence classification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Sequence labeling</a:t>
            </a:r>
          </a:p>
          <a:p>
            <a:pPr marL="857250" lvl="2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Do as we did with naïve Bayes, represent the document word positions and assign a word index value to each position...  Where the word index is based on some code for each word in the lexicon.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3943350"/>
          </a:xfrm>
        </p:spPr>
        <p:txBody>
          <a:bodyPr/>
          <a:lstStyle/>
          <a:p>
            <a:r>
              <a:rPr lang="en-US" sz="2800" dirty="0"/>
              <a:t>“cast is great”  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/>
              <a:t>[525, 4812, 121]</a:t>
            </a:r>
          </a:p>
          <a:p>
            <a:r>
              <a:rPr lang="en-US" sz="2800" dirty="0"/>
              <a:t>Problems</a:t>
            </a:r>
          </a:p>
          <a:p>
            <a:pPr lvl="1"/>
            <a:r>
              <a:rPr lang="en-US" sz="2400" dirty="0"/>
              <a:t>Reviews come in different lengths; networks require fixed length input vectors</a:t>
            </a:r>
          </a:p>
          <a:p>
            <a:pPr lvl="2"/>
            <a:r>
              <a:rPr lang="en-US" sz="2000" dirty="0"/>
              <a:t>Pad short reviews to a common fixed length; truncate long reviews</a:t>
            </a:r>
          </a:p>
          <a:p>
            <a:pPr lvl="1"/>
            <a:r>
              <a:rPr lang="en-US" sz="2400" dirty="0"/>
              <a:t>Is 525 “close” to 524?  Yes and no.</a:t>
            </a:r>
          </a:p>
          <a:p>
            <a:pPr lvl="2"/>
            <a:r>
              <a:rPr lang="en-US" sz="2000" dirty="0"/>
              <a:t>Need an encoding that doesn’t imply closeness to the network</a:t>
            </a:r>
          </a:p>
          <a:p>
            <a:pPr lvl="2"/>
            <a:r>
              <a:rPr lang="en-US" sz="2000" dirty="0"/>
              <a:t>Assign each word an index in the vocab, create a long bit vector where the word is “on” and all others are zero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vector for a review is then the concatenation of the word vectors of the words in each position in the review</a:t>
            </a:r>
          </a:p>
          <a:p>
            <a:pPr lvl="1"/>
            <a:r>
              <a:rPr lang="en-US" dirty="0"/>
              <a:t>Suitably padded</a:t>
            </a:r>
          </a:p>
          <a:p>
            <a:r>
              <a:rPr lang="en-US" dirty="0"/>
              <a:t>Two problems...</a:t>
            </a:r>
          </a:p>
          <a:p>
            <a:pPr lvl="1"/>
            <a:r>
              <a:rPr lang="en-US" dirty="0"/>
              <a:t>Still a lot o zeroes</a:t>
            </a:r>
          </a:p>
          <a:p>
            <a:pPr lvl="1"/>
            <a:r>
              <a:rPr lang="en-US" dirty="0"/>
              <a:t>Now nothing is close to anything (the vectors are all orthogonal)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0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Word </a:t>
            </a:r>
            <a:r>
              <a:rPr lang="en-US" b="0" dirty="0" err="1"/>
              <a:t>Embeddings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instead we’ll represent words as short, dense vectors of real numbers</a:t>
            </a:r>
          </a:p>
          <a:p>
            <a:pPr lvl="1"/>
            <a:r>
              <a:rPr lang="en-US" dirty="0"/>
              <a:t>Say with length 50 to 300</a:t>
            </a:r>
          </a:p>
          <a:p>
            <a:pPr lvl="1"/>
            <a:r>
              <a:rPr lang="en-US" dirty="0"/>
              <a:t>View these as dimensions in some high dimensional “meaning space”</a:t>
            </a:r>
          </a:p>
          <a:p>
            <a:pPr lvl="1"/>
            <a:r>
              <a:rPr lang="en-US" dirty="0"/>
              <a:t>Such that words that are similar in meaning are close in the space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Embeddings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1550"/>
            <a:ext cx="7315200" cy="37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5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Sentiment w/ </a:t>
            </a:r>
            <a:r>
              <a:rPr lang="en-US" b="0" dirty="0" err="1"/>
              <a:t>Embeddings</a:t>
            </a:r>
            <a:endParaRPr lang="en-US" b="0" dirty="0"/>
          </a:p>
        </p:txBody>
      </p:sp>
      <p:pic>
        <p:nvPicPr>
          <p:cNvPr id="8" name="Picture 7" descr="nl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31850"/>
            <a:ext cx="7010400" cy="44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return to the problem of language modeling... Calculating the probability of the next word in a sequence given some history. </a:t>
            </a:r>
          </a:p>
          <a:p>
            <a:r>
              <a:rPr lang="en-US" dirty="0"/>
              <a:t>Problem: Now we’re dealing with sequences of arbitrary length.</a:t>
            </a:r>
          </a:p>
          <a:p>
            <a:pPr lvl="1"/>
            <a:r>
              <a:rPr lang="en-US" dirty="0"/>
              <a:t>Sliding windows (of fixed length)</a:t>
            </a:r>
          </a:p>
          <a:p>
            <a:pPr lvl="1"/>
            <a:r>
              <a:rPr lang="en-US" dirty="0"/>
              <a:t>Recurrent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 descr="L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19350"/>
            <a:ext cx="4394200" cy="6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0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Language Model </a:t>
            </a:r>
          </a:p>
        </p:txBody>
      </p:sp>
      <p:pic>
        <p:nvPicPr>
          <p:cNvPr id="8" name="Picture 7" descr="neuralL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13066"/>
            <a:ext cx="8077200" cy="44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Language Model </a:t>
            </a:r>
          </a:p>
        </p:txBody>
      </p:sp>
      <p:pic>
        <p:nvPicPr>
          <p:cNvPr id="8" name="Picture 7" descr="neuralL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6658"/>
            <a:ext cx="7924800" cy="43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1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things are we predicting as output (for the </a:t>
            </a:r>
            <a:r>
              <a:rPr lang="en-US" dirty="0" err="1"/>
              <a:t>softmax</a:t>
            </a:r>
            <a:r>
              <a:rPr lang="en-US" dirty="0"/>
              <a:t> layer)?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1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 descr="neur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3950"/>
            <a:ext cx="6477000" cy="34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4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things are we predicting as output (for the </a:t>
            </a:r>
            <a:r>
              <a:rPr lang="en-US" dirty="0" err="1"/>
              <a:t>softmax</a:t>
            </a:r>
            <a:r>
              <a:rPr lang="en-US" dirty="0"/>
              <a:t> layer)?</a:t>
            </a:r>
          </a:p>
          <a:p>
            <a:pPr lvl="1"/>
            <a:r>
              <a:rPr lang="en-US" dirty="0"/>
              <a:t>|V|</a:t>
            </a:r>
          </a:p>
          <a:p>
            <a:pPr lvl="2"/>
            <a:r>
              <a:rPr lang="en-US" dirty="0"/>
              <a:t>Training takes forever</a:t>
            </a:r>
          </a:p>
          <a:p>
            <a:pPr lvl="2"/>
            <a:r>
              <a:rPr lang="en-US" dirty="0"/>
              <a:t>So does forward inference</a:t>
            </a:r>
          </a:p>
          <a:p>
            <a:pPr lvl="2"/>
            <a:r>
              <a:rPr lang="en-US" dirty="0"/>
              <a:t>In most applications we don’t need the full distribution, just the probability of a small candidate set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E66B-FA79-AE4D-991E-B92EFD8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Sequence Tagging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64401-8A17-EE43-8AE6-82C4E5D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9C7CD-6155-DA4E-A1D7-07452F49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00566"/>
            <a:ext cx="6694376" cy="44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9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3662-01A9-6648-AD4B-51EF869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F6B2-EEEC-7B42-8D6A-F8D4CF12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NNs </a:t>
            </a:r>
            <a:r>
              <a:rPr lang="en-US" sz="2000" dirty="0">
                <a:sym typeface="Wingdings" pitchFamily="2" charset="2"/>
              </a:rPr>
              <a:t> Logistic regression with</a:t>
            </a:r>
          </a:p>
          <a:p>
            <a:pPr lvl="1"/>
            <a:r>
              <a:rPr lang="en-US" sz="1800" dirty="0">
                <a:sym typeface="Wingdings" pitchFamily="2" charset="2"/>
              </a:rPr>
              <a:t>More layers</a:t>
            </a:r>
          </a:p>
          <a:p>
            <a:pPr lvl="1"/>
            <a:r>
              <a:rPr lang="en-US" sz="1800" dirty="0">
                <a:sym typeface="Wingdings" pitchFamily="2" charset="2"/>
              </a:rPr>
              <a:t>Non-linear activations across layers</a:t>
            </a:r>
          </a:p>
          <a:p>
            <a:r>
              <a:rPr lang="en-US" sz="2000" dirty="0">
                <a:sym typeface="Wingdings" pitchFamily="2" charset="2"/>
              </a:rPr>
              <a:t>Classification</a:t>
            </a:r>
          </a:p>
          <a:p>
            <a:pPr lvl="1"/>
            <a:r>
              <a:rPr lang="en-US" sz="1800" dirty="0">
                <a:sym typeface="Wingdings" pitchFamily="2" charset="2"/>
              </a:rPr>
              <a:t>Text embeddings as inputs</a:t>
            </a:r>
          </a:p>
          <a:p>
            <a:pPr lvl="1"/>
            <a:r>
              <a:rPr lang="en-US" sz="1800" dirty="0" err="1">
                <a:sym typeface="Wingdings" pitchFamily="2" charset="2"/>
              </a:rPr>
              <a:t>Softmax</a:t>
            </a:r>
            <a:r>
              <a:rPr lang="en-US" sz="1800" dirty="0">
                <a:sym typeface="Wingdings" pitchFamily="2" charset="2"/>
              </a:rPr>
              <a:t> over classes as output</a:t>
            </a:r>
          </a:p>
          <a:p>
            <a:r>
              <a:rPr lang="en-US" sz="2000" dirty="0">
                <a:sym typeface="Wingdings" pitchFamily="2" charset="2"/>
              </a:rPr>
              <a:t>Language models</a:t>
            </a:r>
          </a:p>
          <a:p>
            <a:pPr lvl="1"/>
            <a:r>
              <a:rPr lang="en-US" sz="1800" dirty="0">
                <a:sym typeface="Wingdings" pitchFamily="2" charset="2"/>
              </a:rPr>
              <a:t>Sliding window over embeddings as input</a:t>
            </a:r>
          </a:p>
          <a:p>
            <a:pPr lvl="1"/>
            <a:r>
              <a:rPr lang="en-US" sz="1800" dirty="0" err="1">
                <a:sym typeface="Wingdings" pitchFamily="2" charset="2"/>
              </a:rPr>
              <a:t>Softmax</a:t>
            </a:r>
            <a:r>
              <a:rPr lang="en-US" sz="1800" dirty="0">
                <a:sym typeface="Wingdings" pitchFamily="2" charset="2"/>
              </a:rPr>
              <a:t> over vocab as output</a:t>
            </a:r>
          </a:p>
          <a:p>
            <a:r>
              <a:rPr lang="en-US" sz="2200" dirty="0">
                <a:sym typeface="Wingdings" pitchFamily="2" charset="2"/>
              </a:rPr>
              <a:t>Sequence classification</a:t>
            </a:r>
          </a:p>
          <a:p>
            <a:pPr lvl="1"/>
            <a:r>
              <a:rPr lang="en-US" sz="1800" dirty="0">
                <a:sym typeface="Wingdings" pitchFamily="2" charset="2"/>
              </a:rPr>
              <a:t>Sliding window over embeddings as input</a:t>
            </a:r>
          </a:p>
          <a:p>
            <a:pPr lvl="1"/>
            <a:r>
              <a:rPr lang="en-US" sz="1800" dirty="0" err="1">
                <a:sym typeface="Wingdings" pitchFamily="2" charset="2"/>
              </a:rPr>
              <a:t>Softmax</a:t>
            </a:r>
            <a:r>
              <a:rPr lang="en-US" sz="1800" dirty="0">
                <a:sym typeface="Wingdings" pitchFamily="2" charset="2"/>
              </a:rPr>
              <a:t> over </a:t>
            </a:r>
            <a:r>
              <a:rPr lang="en-US" sz="1800" dirty="0" err="1">
                <a:sym typeface="Wingdings" pitchFamily="2" charset="2"/>
              </a:rPr>
              <a:t>tagset</a:t>
            </a:r>
            <a:r>
              <a:rPr lang="en-US" sz="1800" dirty="0">
                <a:sym typeface="Wingdings" pitchFamily="2" charset="2"/>
              </a:rPr>
              <a:t> as outputs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78755-7668-0045-958A-3F571CAD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D253-B253-4F48-ABAB-FE69C259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Worries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F04F-DDDE-D545-88A9-38A5E04D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exactly do we provide inputs to a NN text classifier?</a:t>
            </a:r>
          </a:p>
          <a:p>
            <a:r>
              <a:rPr lang="en-US" dirty="0" err="1"/>
              <a:t>Softmax</a:t>
            </a:r>
            <a:r>
              <a:rPr lang="en-US" dirty="0"/>
              <a:t> over entire vocab is an issue</a:t>
            </a:r>
          </a:p>
          <a:p>
            <a:r>
              <a:rPr lang="en-US" dirty="0"/>
              <a:t>Sliding windows are problematic</a:t>
            </a:r>
          </a:p>
          <a:p>
            <a:endParaRPr lang="en-US" dirty="0"/>
          </a:p>
          <a:p>
            <a:r>
              <a:rPr lang="en-US" dirty="0"/>
              <a:t>And where do all those weights come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77C2-2B52-7444-8BA7-17363AB3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Single Unit</a:t>
            </a:r>
            <a:br>
              <a:rPr lang="en-US" b="0" dirty="0"/>
            </a:br>
            <a:r>
              <a:rPr lang="en-US" sz="2400" b="0" dirty="0"/>
              <a:t>McCulloch-Pitts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Picture 8" descr="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47750"/>
            <a:ext cx="4038600" cy="367437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4" idx="3"/>
          </p:cNvCxnSpPr>
          <p:nvPr/>
        </p:nvCxnSpPr>
        <p:spPr bwMode="auto">
          <a:xfrm>
            <a:off x="1427396" y="2592154"/>
            <a:ext cx="249004" cy="21131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19400" y="3486150"/>
            <a:ext cx="1445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Weights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38400" y="4248150"/>
            <a:ext cx="191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Input layer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4600" y="2724150"/>
            <a:ext cx="2446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Weighted sum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6400" y="1962150"/>
            <a:ext cx="346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Non-linear transform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28800" y="971550"/>
            <a:ext cx="2669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Activation value</a:t>
            </a:r>
          </a:p>
        </p:txBody>
      </p:sp>
    </p:spTree>
    <p:extLst>
      <p:ext uri="{BB962C8B-B14F-4D97-AF65-F5344CB8AC3E}">
        <p14:creationId xmlns:p14="http://schemas.microsoft.com/office/powerpoint/2010/main" val="416150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Non-Linear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squ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95350"/>
            <a:ext cx="6654800" cy="4065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962150"/>
            <a:ext cx="16219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81535"/>
                </a:solidFill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365245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Non-Linear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otherSqu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" y="1123950"/>
            <a:ext cx="9144000" cy="29034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4248150"/>
            <a:ext cx="94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981535"/>
                </a:solidFill>
              </a:rPr>
              <a:t>Tanh</a:t>
            </a:r>
            <a:endParaRPr lang="en-US" sz="2800" dirty="0">
              <a:solidFill>
                <a:srgbClr val="9815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4248150"/>
            <a:ext cx="87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981535"/>
                </a:solidFill>
              </a:rPr>
              <a:t>Relu</a:t>
            </a:r>
            <a:endParaRPr lang="en-US" sz="2800" dirty="0">
              <a:solidFill>
                <a:srgbClr val="981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4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Networks of Units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3434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V="1">
            <a:off x="3695700" y="5347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405212" y="4180271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56" name="Straight Arrow Connector 55"/>
          <p:cNvCxnSpPr>
            <a:cxnSpLocks/>
            <a:stCxn id="34" idx="1"/>
            <a:endCxn id="13" idx="4"/>
          </p:cNvCxnSpPr>
          <p:nvPr/>
        </p:nvCxnSpPr>
        <p:spPr bwMode="auto">
          <a:xfrm flipH="1" flipV="1">
            <a:off x="4533900" y="2038350"/>
            <a:ext cx="23036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0"/>
            <a:endCxn id="13" idx="4"/>
          </p:cNvCxnSpPr>
          <p:nvPr/>
        </p:nvCxnSpPr>
        <p:spPr bwMode="auto">
          <a:xfrm flipH="1" flipV="1">
            <a:off x="4533900" y="2038350"/>
            <a:ext cx="61812" cy="21419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86000" y="2724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cxnSp>
        <p:nvCxnSpPr>
          <p:cNvPr id="53" name="Straight Arrow Connector 52"/>
          <p:cNvCxnSpPr>
            <a:cxnSpLocks/>
            <a:stCxn id="23" idx="1"/>
            <a:endCxn id="13" idx="4"/>
          </p:cNvCxnSpPr>
          <p:nvPr/>
        </p:nvCxnSpPr>
        <p:spPr bwMode="auto">
          <a:xfrm flipH="1" flipV="1">
            <a:off x="4533900" y="2038350"/>
            <a:ext cx="13892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5883B2-8B8A-1341-901C-859C80CFD51F}"/>
              </a:ext>
            </a:extLst>
          </p:cNvPr>
          <p:cNvCxnSpPr>
            <a:cxnSpLocks/>
            <a:stCxn id="21" idx="7"/>
            <a:endCxn id="13" idx="4"/>
          </p:cNvCxnSpPr>
          <p:nvPr/>
        </p:nvCxnSpPr>
        <p:spPr bwMode="auto">
          <a:xfrm flipV="1">
            <a:off x="2382604" y="2038350"/>
            <a:ext cx="21512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B7B1FA-8A15-EA49-ADDB-7F99D5C557DE}"/>
              </a:ext>
            </a:extLst>
          </p:cNvPr>
          <p:cNvCxnSpPr>
            <a:cxnSpLocks/>
            <a:stCxn id="25" idx="0"/>
            <a:endCxn id="13" idx="4"/>
          </p:cNvCxnSpPr>
          <p:nvPr/>
        </p:nvCxnSpPr>
        <p:spPr bwMode="auto">
          <a:xfrm flipV="1">
            <a:off x="3390900" y="2038350"/>
            <a:ext cx="11430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CC8E8B-B18B-2848-A396-4793BCD14DE4}"/>
                  </a:ext>
                </a:extLst>
              </p:cNvPr>
              <p:cNvSpPr txBox="1"/>
              <p:nvPr/>
            </p:nvSpPr>
            <p:spPr>
              <a:xfrm>
                <a:off x="3660511" y="1266036"/>
                <a:ext cx="55861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CC8E8B-B18B-2848-A396-4793BCD14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11" y="1266036"/>
                <a:ext cx="558614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7FBFDDE-046A-6C48-9842-7F40767350F5}"/>
              </a:ext>
            </a:extLst>
          </p:cNvPr>
          <p:cNvSpPr txBox="1"/>
          <p:nvPr/>
        </p:nvSpPr>
        <p:spPr>
          <a:xfrm>
            <a:off x="5218615" y="1065981"/>
            <a:ext cx="3126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Binary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1471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Network of Units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5052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292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3434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 bwMode="auto">
          <a:xfrm flipV="1">
            <a:off x="3695700" y="5347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038350"/>
            <a:ext cx="3048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9" idx="4"/>
          </p:cNvCxnSpPr>
          <p:nvPr/>
        </p:nvCxnSpPr>
        <p:spPr bwMode="auto">
          <a:xfrm flipH="1" flipV="1">
            <a:off x="3695700" y="2038350"/>
            <a:ext cx="10668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95700" y="2038350"/>
            <a:ext cx="2362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038350"/>
            <a:ext cx="13130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95700" y="2038350"/>
            <a:ext cx="32766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038350"/>
            <a:ext cx="21512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7"/>
            <a:endCxn id="12" idx="4"/>
          </p:cNvCxnSpPr>
          <p:nvPr/>
        </p:nvCxnSpPr>
        <p:spPr bwMode="auto">
          <a:xfrm flipV="1">
            <a:off x="2382604" y="2038350"/>
            <a:ext cx="28370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19700" y="2038350"/>
            <a:ext cx="17526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533900" y="2038350"/>
            <a:ext cx="24384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0"/>
            <a:endCxn id="9" idx="4"/>
          </p:cNvCxnSpPr>
          <p:nvPr/>
        </p:nvCxnSpPr>
        <p:spPr bwMode="auto">
          <a:xfrm flipH="1" flipV="1">
            <a:off x="3695700" y="2038350"/>
            <a:ext cx="23622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19700" y="2038350"/>
            <a:ext cx="8382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0"/>
            <a:endCxn id="13" idx="4"/>
          </p:cNvCxnSpPr>
          <p:nvPr/>
        </p:nvCxnSpPr>
        <p:spPr bwMode="auto">
          <a:xfrm flipH="1" flipV="1">
            <a:off x="4533900" y="2038350"/>
            <a:ext cx="2286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0"/>
            <a:endCxn id="12" idx="4"/>
          </p:cNvCxnSpPr>
          <p:nvPr/>
        </p:nvCxnSpPr>
        <p:spPr bwMode="auto">
          <a:xfrm flipV="1">
            <a:off x="4762500" y="2038350"/>
            <a:ext cx="4572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038350"/>
            <a:ext cx="11430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0"/>
            <a:endCxn id="12" idx="4"/>
          </p:cNvCxnSpPr>
          <p:nvPr/>
        </p:nvCxnSpPr>
        <p:spPr bwMode="auto">
          <a:xfrm flipV="1">
            <a:off x="3390900" y="2038350"/>
            <a:ext cx="18288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86000" y="2724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23" idx="0"/>
            <a:endCxn id="13" idx="4"/>
          </p:cNvCxnSpPr>
          <p:nvPr/>
        </p:nvCxnSpPr>
        <p:spPr bwMode="auto">
          <a:xfrm flipH="1" flipV="1">
            <a:off x="4533900" y="2038350"/>
            <a:ext cx="15240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8468" y="1200150"/>
            <a:ext cx="343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Fully connected single layer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B8C570-51D7-BE46-B301-0DD21A1A76A8}"/>
              </a:ext>
            </a:extLst>
          </p:cNvPr>
          <p:cNvSpPr txBox="1"/>
          <p:nvPr/>
        </p:nvSpPr>
        <p:spPr>
          <a:xfrm>
            <a:off x="5710766" y="1224414"/>
            <a:ext cx="343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Multinomial Logistic </a:t>
            </a:r>
          </a:p>
          <a:p>
            <a:r>
              <a:rPr lang="en-US" sz="2800" dirty="0">
                <a:solidFill>
                  <a:srgbClr val="981535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1918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Multilayer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67200" y="895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054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619500" y="12205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V="1">
            <a:off x="4457700" y="127635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0" idx="4"/>
          </p:cNvCxnSpPr>
          <p:nvPr/>
        </p:nvCxnSpPr>
        <p:spPr bwMode="auto">
          <a:xfrm flipH="1" flipV="1">
            <a:off x="4457700" y="1276350"/>
            <a:ext cx="8382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3754204" y="1276350"/>
            <a:ext cx="703496" cy="1122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724150"/>
            <a:ext cx="2286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637196" y="2779946"/>
            <a:ext cx="1125304" cy="13920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19500" y="2724150"/>
            <a:ext cx="24384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724150"/>
            <a:ext cx="12368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19500" y="2724150"/>
            <a:ext cx="33528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724150"/>
            <a:ext cx="20750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2" idx="4"/>
          </p:cNvCxnSpPr>
          <p:nvPr/>
        </p:nvCxnSpPr>
        <p:spPr bwMode="auto">
          <a:xfrm flipV="1">
            <a:off x="2382604" y="2724150"/>
            <a:ext cx="29132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95900" y="2724150"/>
            <a:ext cx="16764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457700" y="2724150"/>
            <a:ext cx="25146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0"/>
          </p:cNvCxnSpPr>
          <p:nvPr/>
        </p:nvCxnSpPr>
        <p:spPr bwMode="auto">
          <a:xfrm flipH="1" flipV="1">
            <a:off x="4495800" y="2800350"/>
            <a:ext cx="1562100" cy="1371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95900" y="2724150"/>
            <a:ext cx="7620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419600" y="2800350"/>
            <a:ext cx="3429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0"/>
          </p:cNvCxnSpPr>
          <p:nvPr/>
        </p:nvCxnSpPr>
        <p:spPr bwMode="auto">
          <a:xfrm flipV="1">
            <a:off x="4762500" y="2820754"/>
            <a:ext cx="515704" cy="1427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724150"/>
            <a:ext cx="10668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4"/>
          </p:cNvCxnSpPr>
          <p:nvPr/>
        </p:nvCxnSpPr>
        <p:spPr bwMode="auto">
          <a:xfrm flipV="1">
            <a:off x="3390900" y="2724150"/>
            <a:ext cx="19050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48000" y="14287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57400" y="3105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8200" y="666750"/>
            <a:ext cx="3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pic>
        <p:nvPicPr>
          <p:cNvPr id="86" name="Picture 85" descr="hidd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43150"/>
            <a:ext cx="2451100" cy="59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895350"/>
            <a:ext cx="2057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61828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32852</TotalTime>
  <Words>844</Words>
  <Application>Microsoft Macintosh PowerPoint</Application>
  <PresentationFormat>On-screen Show (16:9)</PresentationFormat>
  <Paragraphs>182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Bradley Hand ITC TT-Bold</vt:lpstr>
      <vt:lpstr>Cambria Math</vt:lpstr>
      <vt:lpstr>Tahoma</vt:lpstr>
      <vt:lpstr>Times</vt:lpstr>
      <vt:lpstr>Times New Roman</vt:lpstr>
      <vt:lpstr>Verdana</vt:lpstr>
      <vt:lpstr>Wingdings</vt:lpstr>
      <vt:lpstr>SLP</vt:lpstr>
      <vt:lpstr>Natural Language Processing</vt:lpstr>
      <vt:lpstr>Today</vt:lpstr>
      <vt:lpstr>Neurons</vt:lpstr>
      <vt:lpstr>Single Unit McCulloch-Pitts</vt:lpstr>
      <vt:lpstr>Non-Linear Functions</vt:lpstr>
      <vt:lpstr>Non-Linear Functions</vt:lpstr>
      <vt:lpstr>Networks of Units</vt:lpstr>
      <vt:lpstr>Network of Units</vt:lpstr>
      <vt:lpstr>Multilayer Network</vt:lpstr>
      <vt:lpstr>2-Layer Network</vt:lpstr>
      <vt:lpstr>Two Layer Notation</vt:lpstr>
      <vt:lpstr>Use Cases</vt:lpstr>
      <vt:lpstr>Sentiment Analysis</vt:lpstr>
      <vt:lpstr>Sentiment Features</vt:lpstr>
      <vt:lpstr>NN Classification</vt:lpstr>
      <vt:lpstr>Multiclass Outputs</vt:lpstr>
      <vt:lpstr>NN Classification</vt:lpstr>
      <vt:lpstr>NN Sentiment Classification</vt:lpstr>
      <vt:lpstr>NN Sentiment Classification</vt:lpstr>
      <vt:lpstr>NN Sentiment Classification</vt:lpstr>
      <vt:lpstr>NN Sentiment Classification</vt:lpstr>
      <vt:lpstr>NN Sentiment Classification</vt:lpstr>
      <vt:lpstr>Word Embeddings</vt:lpstr>
      <vt:lpstr>Embeddings</vt:lpstr>
      <vt:lpstr>NN Sentiment w/ Embeddings</vt:lpstr>
      <vt:lpstr>Neural Language Models</vt:lpstr>
      <vt:lpstr>Neural Language Model </vt:lpstr>
      <vt:lpstr>Neural Language Model </vt:lpstr>
      <vt:lpstr>Issues</vt:lpstr>
      <vt:lpstr>Issues</vt:lpstr>
      <vt:lpstr>Neural Sequence Tagging</vt:lpstr>
      <vt:lpstr>Summary</vt:lpstr>
      <vt:lpstr>Worries</vt:lpstr>
    </vt:vector>
  </TitlesOfParts>
  <Company>University of Colorado at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5582 Artificial Intelligence</dc:title>
  <dc:creator>James Martin</dc:creator>
  <cp:lastModifiedBy>James H. Martin</cp:lastModifiedBy>
  <cp:revision>252</cp:revision>
  <cp:lastPrinted>2018-09-25T19:15:41Z</cp:lastPrinted>
  <dcterms:created xsi:type="dcterms:W3CDTF">2010-02-15T22:25:39Z</dcterms:created>
  <dcterms:modified xsi:type="dcterms:W3CDTF">2018-09-27T19:28:05Z</dcterms:modified>
</cp:coreProperties>
</file>