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480" r:id="rId4"/>
    <p:sldId id="481" r:id="rId5"/>
    <p:sldId id="413" r:id="rId6"/>
    <p:sldId id="419" r:id="rId7"/>
    <p:sldId id="460" r:id="rId8"/>
    <p:sldId id="461" r:id="rId9"/>
    <p:sldId id="437" r:id="rId10"/>
    <p:sldId id="440" r:id="rId11"/>
    <p:sldId id="468" r:id="rId12"/>
    <p:sldId id="438" r:id="rId13"/>
    <p:sldId id="474" r:id="rId14"/>
    <p:sldId id="478" r:id="rId15"/>
    <p:sldId id="479" r:id="rId16"/>
    <p:sldId id="448" r:id="rId17"/>
    <p:sldId id="406" r:id="rId18"/>
    <p:sldId id="402" r:id="rId19"/>
    <p:sldId id="404" r:id="rId20"/>
    <p:sldId id="411" r:id="rId21"/>
    <p:sldId id="412" r:id="rId22"/>
    <p:sldId id="418" r:id="rId23"/>
    <p:sldId id="421" r:id="rId24"/>
    <p:sldId id="424" r:id="rId25"/>
    <p:sldId id="423" r:id="rId26"/>
    <p:sldId id="470" r:id="rId27"/>
    <p:sldId id="472" r:id="rId28"/>
    <p:sldId id="471" r:id="rId29"/>
    <p:sldId id="473" r:id="rId30"/>
    <p:sldId id="475" r:id="rId31"/>
    <p:sldId id="476" r:id="rId32"/>
    <p:sldId id="477" r:id="rId3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9900"/>
    <a:srgbClr val="660033"/>
    <a:srgbClr val="3333FF"/>
    <a:srgbClr val="CC00CC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559"/>
    <p:restoredTop sz="94812"/>
  </p:normalViewPr>
  <p:slideViewPr>
    <p:cSldViewPr>
      <p:cViewPr varScale="1">
        <p:scale>
          <a:sx n="139" d="100"/>
          <a:sy n="139" d="100"/>
        </p:scale>
        <p:origin x="184" y="18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</a:defRPr>
            </a:lvl1pPr>
          </a:lstStyle>
          <a:p>
            <a:pPr>
              <a:defRPr/>
            </a:pPr>
            <a:fld id="{AE01DE9D-0B79-EE4C-81B6-EEDC3D1E5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7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81F773-2FD4-DA4E-AA96-3D4B439CA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EC96A8-562D-394B-BDBD-785ED5841DE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1E11D01-11A3-934B-B223-020807B6DDE6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a</a:t>
            </a:r>
            <a:r>
              <a:rPr lang="en-US" baseline="0" dirty="0"/>
              <a:t> sliding window.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1F773-2FD4-DA4E-AA96-3D4B439CA6A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181813"/>
              </a:solidFill>
            </a:endParaRPr>
          </a:p>
        </p:txBody>
      </p:sp>
      <p:sp>
        <p:nvSpPr>
          <p:cNvPr id="56115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3"/>
            <a:ext cx="7772400" cy="11037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115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019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16FE9-C915-9B4B-B888-0EE94A9C685F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91DA7-8887-0F49-9185-F89FF8114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D3B98-3C6D-1D4A-AAED-0BC496F920D9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68F44-9305-0C40-BB17-42DD8BC68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14402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943226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EEEF6-5A23-CA43-902A-A09A6A1F20F9}" type="datetime1">
              <a:rPr lang="en-US" smtClean="0"/>
              <a:t>10/16/18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17741-D282-C748-8AB9-CE97B6844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914400"/>
            <a:ext cx="8229600" cy="3943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7BC5E-2242-7C4E-9823-6F1475E04317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D5C6-1CFE-A64B-A3AC-94659FCA8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A7A1B-E962-DD4E-910C-04FC3D53AB07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DD8BE-556E-3440-9013-11CC55881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DA98B-EF73-AE49-838F-1B0E073780E4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6D55C-4D7B-F44C-8071-96814FC0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CDF1-335B-4749-BD9E-8EFCE2A58835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EEE22-548E-DA4E-BC49-31545281C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5C1B7-0099-1F4C-B315-17940D18F160}" type="datetime1">
              <a:rPr lang="en-US" smtClean="0"/>
              <a:t>10/16/18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F407B-ACCD-E141-AF18-C2F0709B9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F07F2-DF1E-F94A-A5B3-59810BDA064E}" type="datetime1">
              <a:rPr lang="en-US" smtClean="0"/>
              <a:t>10/16/18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81FBC-BDB1-AE46-BF76-0BAAF627D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DD604-4459-6040-BBAB-F6EB5EB32BFE}" type="datetime1">
              <a:rPr lang="en-US" smtClean="0"/>
              <a:t>10/16/18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044AE-37C5-484E-9BFE-25EF6DDC0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CBC8-E41D-B54A-9714-FF702E0DC34B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1E1F-53E5-4D49-BB4C-FBB7996C7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7F07-3A0C-6A41-9FA5-6C3D86858F06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AAA69-C1DB-6548-98C3-2AA6C2951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5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89F13AD3-9B7E-C042-89B3-AB9488906C86}" type="datetime1">
              <a:rPr lang="en-US" smtClean="0"/>
              <a:t>10/16/18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84FDDFA9-9A25-A34B-A7E8-8FD4C6225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/>
                </a:solidFill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CSCI 5832—Lecture 14</a:t>
            </a:r>
          </a:p>
          <a:p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Labeling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09666" y="2192432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27185E-086D-D844-8790-BC61C105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35957"/>
            <a:ext cx="7391400" cy="3626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74ABC-8614-7B41-B7EB-BCFCC34B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47950"/>
            <a:ext cx="1213827" cy="800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0031F7-1B0E-1D4F-8F82-3E5BEE21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647950"/>
            <a:ext cx="1213827" cy="8001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140AC47-D3EA-B24F-A0A6-3E97FF9C0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52" y="2647950"/>
            <a:ext cx="1213827" cy="8001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30729D5-8599-034B-A078-02ED563A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04" y="2647950"/>
            <a:ext cx="1213827" cy="8001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3D59A9-F61D-2843-BFEA-4EAA7825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56" y="2647950"/>
            <a:ext cx="1213827" cy="8001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D03B2-1EEE-544D-840D-F71432F9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9158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Labeling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09666" y="2192432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27185E-086D-D844-8790-BC61C105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35957"/>
            <a:ext cx="7391400" cy="362671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8CF43-007C-A049-80FD-8D8F8DC3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2775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705401" y="3302697"/>
            <a:ext cx="2868837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A2BDEF8-C433-F842-B46F-3681825A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98456"/>
            <a:ext cx="6400800" cy="3795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8BBACB-BC07-8041-931E-899237512037}"/>
              </a:ext>
            </a:extLst>
          </p:cNvPr>
          <p:cNvSpPr txBox="1"/>
          <p:nvPr/>
        </p:nvSpPr>
        <p:spPr>
          <a:xfrm>
            <a:off x="457200" y="97155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Intermediate outputs aren’t needed. Only the hidden layer activations.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Training is driven by the loss from the classification task.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12849-36F8-3B4A-AE20-E8168A08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7937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EB8-A3D7-7D4E-A4C0-28773136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Problem: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21D4-1335-0749-A0E5-132BF08C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situations where dealing solely with word embeddings is a problem</a:t>
            </a:r>
          </a:p>
          <a:p>
            <a:pPr lvl="1"/>
            <a:r>
              <a:rPr lang="en-US" dirty="0"/>
              <a:t>Unknown words</a:t>
            </a:r>
          </a:p>
          <a:p>
            <a:pPr lvl="1"/>
            <a:r>
              <a:rPr lang="en-US" dirty="0"/>
              <a:t>Lack of access to morphological information</a:t>
            </a:r>
          </a:p>
          <a:p>
            <a:pPr lvl="2"/>
            <a:r>
              <a:rPr lang="en-US" dirty="0"/>
              <a:t>Antifracking -- &gt; anti-frack-</a:t>
            </a:r>
            <a:r>
              <a:rPr lang="en-US" dirty="0" err="1"/>
              <a:t>ing</a:t>
            </a:r>
            <a:endParaRPr lang="en-US" dirty="0"/>
          </a:p>
          <a:p>
            <a:pPr lvl="1"/>
            <a:r>
              <a:rPr lang="en-US" dirty="0"/>
              <a:t>Languages where its infeasible to list all the words</a:t>
            </a:r>
          </a:p>
          <a:p>
            <a:pPr lvl="2"/>
            <a:r>
              <a:rPr lang="en-US" dirty="0"/>
              <a:t>Polysynthetic and agglutinative languages 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56EF-5CFF-A14D-8D04-D868FE55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6ADDE-8D35-C140-8E86-713131E8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42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DE94-69D2-C24C-9E0D-F7C22BF1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3350"/>
            <a:ext cx="8915400" cy="800100"/>
          </a:xfrm>
        </p:spPr>
        <p:txBody>
          <a:bodyPr/>
          <a:lstStyle/>
          <a:p>
            <a:r>
              <a:rPr lang="en-US" b="0" dirty="0"/>
              <a:t>Solution</a:t>
            </a:r>
            <a:br>
              <a:rPr lang="en-US" b="0" dirty="0"/>
            </a:br>
            <a:r>
              <a:rPr lang="en-US" b="0" dirty="0"/>
              <a:t>Add Character Embeddings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15A7-04E5-E147-A53F-3C36A0EA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DCAF-4D21-7C4E-99AB-E950DA71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4637A-B699-F74F-96D9-A8995F82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212064"/>
            <a:ext cx="6248400" cy="37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CF39-239F-1A4D-947D-B91B2AF0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09550"/>
            <a:ext cx="8915400" cy="800100"/>
          </a:xfrm>
        </p:spPr>
        <p:txBody>
          <a:bodyPr/>
          <a:lstStyle/>
          <a:p>
            <a:r>
              <a:rPr lang="en-US" b="0" dirty="0"/>
              <a:t>Generating Character-Level Embeddings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FA83-F415-104D-B6CD-E328BF4D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161A-8367-904A-A0E4-11AA5E8C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4800C-A764-C640-84EE-95D7D01B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238396"/>
            <a:ext cx="6553200" cy="37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4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Proceeds pretty much as with normal feedforward networks</a:t>
            </a:r>
          </a:p>
          <a:p>
            <a:pPr lvl="1"/>
            <a:r>
              <a:rPr lang="en-US" dirty="0"/>
              <a:t>Need training data</a:t>
            </a:r>
          </a:p>
          <a:p>
            <a:pPr lvl="1"/>
            <a:r>
              <a:rPr lang="en-US" dirty="0"/>
              <a:t>Weights are randomly initialized</a:t>
            </a:r>
          </a:p>
          <a:p>
            <a:pPr lvl="1"/>
            <a:r>
              <a:rPr lang="en-US" dirty="0"/>
              <a:t>Loss function is based on the end application</a:t>
            </a:r>
          </a:p>
          <a:p>
            <a:pPr lvl="1"/>
            <a:r>
              <a:rPr lang="en-US" dirty="0"/>
              <a:t>Error is </a:t>
            </a:r>
            <a:r>
              <a:rPr lang="en-US" dirty="0" err="1"/>
              <a:t>backpropagated</a:t>
            </a:r>
            <a:r>
              <a:rPr lang="en-US" dirty="0"/>
              <a:t> as before</a:t>
            </a:r>
          </a:p>
          <a:p>
            <a:pPr lvl="1"/>
            <a:r>
              <a:rPr lang="en-US" dirty="0"/>
              <a:t>Weights are shared across timesteps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FF 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943350"/>
          </a:xfrm>
        </p:spPr>
        <p:txBody>
          <a:bodyPr/>
          <a:lstStyle/>
          <a:p>
            <a:r>
              <a:rPr lang="en-US" sz="2800" dirty="0"/>
              <a:t>For every item (</a:t>
            </a:r>
            <a:r>
              <a:rPr lang="en-US" sz="2800" dirty="0" err="1"/>
              <a:t>x,y</a:t>
            </a:r>
            <a:r>
              <a:rPr lang="en-US" sz="2800" dirty="0"/>
              <a:t>) in the training set</a:t>
            </a:r>
          </a:p>
          <a:p>
            <a:pPr lvl="1"/>
            <a:r>
              <a:rPr lang="en-US" sz="2400" dirty="0"/>
              <a:t>Run forward computation to find an answer for x</a:t>
            </a:r>
          </a:p>
          <a:p>
            <a:pPr lvl="1"/>
            <a:r>
              <a:rPr lang="en-US" sz="2400" dirty="0"/>
              <a:t>For every output node</a:t>
            </a:r>
          </a:p>
          <a:p>
            <a:pPr lvl="2"/>
            <a:r>
              <a:rPr lang="en-US" sz="2000" dirty="0"/>
              <a:t>Assess the difference between true value y and the computed value y’</a:t>
            </a:r>
          </a:p>
          <a:p>
            <a:pPr lvl="2"/>
            <a:r>
              <a:rPr lang="en-US" sz="2000" dirty="0"/>
              <a:t>For every weight from the hidden layer to the output layer</a:t>
            </a:r>
          </a:p>
          <a:p>
            <a:pPr lvl="3"/>
            <a:r>
              <a:rPr lang="en-US" sz="1800" dirty="0"/>
              <a:t>Update the weight  (w = w + delta)</a:t>
            </a:r>
          </a:p>
          <a:p>
            <a:pPr lvl="1"/>
            <a:r>
              <a:rPr lang="en-US" sz="2400" dirty="0"/>
              <a:t>For very hidden node</a:t>
            </a:r>
          </a:p>
          <a:p>
            <a:pPr lvl="2"/>
            <a:r>
              <a:rPr lang="en-US" sz="2000" dirty="0"/>
              <a:t>Assess how much blame it deserves for the current answer</a:t>
            </a:r>
          </a:p>
          <a:p>
            <a:pPr lvl="2"/>
            <a:r>
              <a:rPr lang="en-US" sz="2000" dirty="0"/>
              <a:t>For every weight from the input layer to the hidden layer</a:t>
            </a:r>
          </a:p>
          <a:p>
            <a:pPr lvl="3"/>
            <a:r>
              <a:rPr lang="en-US" sz="1800" dirty="0"/>
              <a:t>Update the weight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F350B-95BB-114A-A1BA-16A30DA8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7739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114550"/>
            <a:ext cx="4152900" cy="1079500"/>
          </a:xfrm>
          <a:prstGeom prst="rect">
            <a:avLst/>
          </a:prstGeom>
        </p:spPr>
      </p:pic>
      <p:pic>
        <p:nvPicPr>
          <p:cNvPr id="8" name="Picture 7" descr="un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7750"/>
            <a:ext cx="2698547" cy="24551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E96BF-A6AD-8D4D-880D-C7EAC987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0671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Individual 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Derivative of the loss function </a:t>
            </a:r>
            <a:r>
              <a:rPr lang="en-US" sz="2800" dirty="0" err="1"/>
              <a:t>wrt</a:t>
            </a:r>
            <a:r>
              <a:rPr lang="en-US" sz="2800" dirty="0"/>
              <a:t> 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Derivative of the activation function (y) </a:t>
            </a:r>
            <a:r>
              <a:rPr lang="en-US" sz="2800" dirty="0" err="1"/>
              <a:t>wrt</a:t>
            </a:r>
            <a:r>
              <a:rPr lang="en-US" sz="2800" dirty="0"/>
              <a:t> the sum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Derivative of the sum </a:t>
            </a:r>
            <a:r>
              <a:rPr lang="en-US" sz="2800" dirty="0" err="1"/>
              <a:t>wrt</a:t>
            </a:r>
            <a:r>
              <a:rPr lang="en-US" sz="2800" dirty="0"/>
              <a:t> the weights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80B64-B430-1A4F-AF2A-54B48A72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8709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latin typeface="Arial" charset="0"/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latin typeface="Arial" charset="0"/>
              <a:cs typeface="Arial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B8181527-7462-E54B-9D93-3A94C58CF6B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Quiz review</a:t>
            </a:r>
          </a:p>
          <a:p>
            <a:r>
              <a:rPr lang="en-US" dirty="0">
                <a:latin typeface="Tahoma" charset="0"/>
              </a:rPr>
              <a:t>HW comments</a:t>
            </a:r>
          </a:p>
          <a:p>
            <a:r>
              <a:rPr lang="en-US" dirty="0">
                <a:latin typeface="Tahoma" charset="0"/>
              </a:rPr>
              <a:t>Recurrent networks</a:t>
            </a:r>
          </a:p>
          <a:p>
            <a:pPr lvl="1"/>
            <a:r>
              <a:rPr lang="en-US" dirty="0">
                <a:latin typeface="Tahoma" charset="0"/>
              </a:rPr>
              <a:t>Review</a:t>
            </a:r>
          </a:p>
          <a:p>
            <a:pPr lvl="1"/>
            <a:r>
              <a:rPr lang="en-US" dirty="0" err="1">
                <a:latin typeface="Tahoma" charset="0"/>
              </a:rPr>
              <a:t>Subword</a:t>
            </a:r>
            <a:r>
              <a:rPr lang="en-US" dirty="0">
                <a:latin typeface="Tahoma" charset="0"/>
              </a:rPr>
              <a:t> units</a:t>
            </a:r>
          </a:p>
          <a:p>
            <a:pPr lvl="1"/>
            <a:r>
              <a:rPr lang="en-US" dirty="0">
                <a:latin typeface="Tahoma" charset="0"/>
              </a:rPr>
              <a:t>Learning in RNNs</a:t>
            </a:r>
          </a:p>
          <a:p>
            <a:pPr lvl="1"/>
            <a:r>
              <a:rPr lang="en-US" dirty="0">
                <a:latin typeface="Tahoma" charset="0"/>
              </a:rPr>
              <a:t>LSTMs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Updating the layer from the hidden to the output is just like logistic regression since we have direct access to the error</a:t>
            </a:r>
          </a:p>
          <a:p>
            <a:pPr lvl="1"/>
            <a:r>
              <a:rPr lang="en-US" sz="2000" dirty="0"/>
              <a:t>We have the output and the correct answer.</a:t>
            </a:r>
          </a:p>
          <a:p>
            <a:r>
              <a:rPr lang="en-US" sz="2400" dirty="0"/>
              <a:t>To perform the same process on the previous layer we would need to know how far off the hidden unit values are... But we don’t have that knowledge.</a:t>
            </a:r>
          </a:p>
          <a:p>
            <a:r>
              <a:rPr lang="en-US" sz="2400" dirty="0"/>
              <a:t>The intuition is to take the sum of the output unit errors scaled by how much each hidden unit contributed to that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50572-7BA2-6249-A40A-E98C023C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4018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Previous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" name="Picture 8" descr="du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047750"/>
            <a:ext cx="7023100" cy="3124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AF1C7-02BF-B74F-A738-0509F9F6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AF198-7881-0A43-8642-B3B6DDB6C271}"/>
              </a:ext>
            </a:extLst>
          </p:cNvPr>
          <p:cNvSpPr txBox="1"/>
          <p:nvPr/>
        </p:nvSpPr>
        <p:spPr>
          <a:xfrm>
            <a:off x="5715000" y="241935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error term for a hidden unit is the weighted sum of the errors its contributed to.</a:t>
            </a:r>
          </a:p>
        </p:txBody>
      </p:sp>
    </p:spTree>
    <p:extLst>
      <p:ext uri="{BB962C8B-B14F-4D97-AF65-F5344CB8AC3E}">
        <p14:creationId xmlns:p14="http://schemas.microsoft.com/office/powerpoint/2010/main" val="345274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162D-D33B-2748-9ABF-595BAF9B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02D0E-D64D-344E-9935-BA8782BB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23160"/>
            <a:ext cx="3338286" cy="438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E97C-644F-184D-83A6-E4B47D1C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0D830-27D5-E64A-AB98-DE130722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84370"/>
            <a:ext cx="2305050" cy="164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0B03C-B543-BA4D-AB0C-755F5DE3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197" y="2266950"/>
            <a:ext cx="6669803" cy="28765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A1C00-F266-694F-8643-F2B04C43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207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1B03-0C0C-9B45-ABA6-91535FB3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BA2A2-DE55-DA40-BA86-06ED7DA8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27481"/>
            <a:ext cx="5956300" cy="4070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418A8-8222-A049-B2F5-6230BC6A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DE3F7-D721-884D-8696-E372A42F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0130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Multilayer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86200" y="1133505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  <a:endCxn id="10" idx="3"/>
          </p:cNvCxnSpPr>
          <p:nvPr/>
        </p:nvCxnSpPr>
        <p:spPr bwMode="auto">
          <a:xfrm flipV="1">
            <a:off x="3619500" y="1458709"/>
            <a:ext cx="322496" cy="884441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0"/>
            <a:endCxn id="10" idx="4"/>
          </p:cNvCxnSpPr>
          <p:nvPr/>
        </p:nvCxnSpPr>
        <p:spPr bwMode="auto">
          <a:xfrm flipH="1" flipV="1">
            <a:off x="4076700" y="1514505"/>
            <a:ext cx="381000" cy="8286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7"/>
            <a:endCxn id="10" idx="4"/>
          </p:cNvCxnSpPr>
          <p:nvPr/>
        </p:nvCxnSpPr>
        <p:spPr bwMode="auto">
          <a:xfrm flipV="1">
            <a:off x="3754204" y="1514505"/>
            <a:ext cx="322496" cy="8844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724150"/>
            <a:ext cx="2286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0"/>
            <a:endCxn id="8" idx="1"/>
          </p:cNvCxnSpPr>
          <p:nvPr/>
        </p:nvCxnSpPr>
        <p:spPr bwMode="auto">
          <a:xfrm flipH="1" flipV="1">
            <a:off x="3637196" y="2779946"/>
            <a:ext cx="1125304" cy="1392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4" idx="0"/>
          </p:cNvCxnSpPr>
          <p:nvPr/>
        </p:nvCxnSpPr>
        <p:spPr bwMode="auto">
          <a:xfrm flipH="1" flipV="1">
            <a:off x="4419600" y="2800350"/>
            <a:ext cx="3429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724150"/>
            <a:ext cx="10668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2652798" y="1559084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  <a:r>
              <a:rPr lang="en-US" sz="2800" baseline="30000" dirty="0">
                <a:solidFill>
                  <a:srgbClr val="590A0E"/>
                </a:solidFill>
              </a:rPr>
              <a:t>2</a:t>
            </a:r>
            <a:endParaRPr lang="en-US" sz="2800" dirty="0">
              <a:solidFill>
                <a:srgbClr val="590A0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01715" y="3186440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  <a:r>
              <a:rPr lang="en-US" sz="2800" baseline="30000" dirty="0">
                <a:solidFill>
                  <a:srgbClr val="590A0E"/>
                </a:solidFill>
              </a:rPr>
              <a:t>1</a:t>
            </a:r>
            <a:endParaRPr lang="en-US" sz="2800" dirty="0">
              <a:solidFill>
                <a:srgbClr val="590A0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41996" y="682081"/>
            <a:ext cx="3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498328" y="462909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00400" y="468488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8D2CAE-9BBB-774E-BDA5-A9D6E5669DE1}"/>
              </a:ext>
            </a:extLst>
          </p:cNvPr>
          <p:cNvSpPr txBox="1"/>
          <p:nvPr/>
        </p:nvSpPr>
        <p:spPr>
          <a:xfrm>
            <a:off x="4762500" y="1220530"/>
            <a:ext cx="404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Assume a sigmoid activation on the output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3C8C0D-BCAF-534D-9121-39D071F387C6}"/>
              </a:ext>
            </a:extLst>
          </p:cNvPr>
          <p:cNvSpPr txBox="1"/>
          <p:nvPr/>
        </p:nvSpPr>
        <p:spPr>
          <a:xfrm>
            <a:off x="4933143" y="2364373"/>
            <a:ext cx="3846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Assume a RELU activation on the hidden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05F80-ED52-4A48-835B-C490BBD4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7088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B167-6F9E-5941-86C0-904D8A90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D6D3B-7100-CA4D-9682-3E71C69B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1577B-915E-6748-9749-8A5D482D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8558"/>
            <a:ext cx="8534400" cy="35778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D79D2-FD5A-5949-BDB0-99953C5D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155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SRN Unrolled in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785733" y="2161121"/>
            <a:ext cx="2743032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875380-A032-B045-92EE-6F164AFF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2222"/>
            <a:ext cx="6705600" cy="41016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315A6-7DE9-0D4A-B81F-33683050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5603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C8C5-4FAE-0242-B6E8-5DBC5B14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SRN Version: Forward Pass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D38D-49EA-C146-898D-3303013A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54431-C249-9A4A-8226-E230C89B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226E3-4D51-D544-9051-A34F972F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66" y="884583"/>
            <a:ext cx="6088069" cy="39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7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C8C5-4FAE-0242-B6E8-5DBC5B14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SRN </a:t>
            </a:r>
            <a:r>
              <a:rPr lang="en-US" b="0" dirty="0" err="1"/>
              <a:t>Version:Backward</a:t>
            </a:r>
            <a:r>
              <a:rPr lang="en-US" b="0" dirty="0"/>
              <a:t> Pass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D38D-49EA-C146-898D-3303013A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54431-C249-9A4A-8226-E230C89B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7D47F-E778-A842-9285-579E3920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95350"/>
            <a:ext cx="5511800" cy="36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C5C1-855B-B348-B30A-BF8C1F98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LSTMs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FB75-22DA-B448-B900-AB70DB3A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Simple recurrent networks don’t work well as the sequences get longer.</a:t>
            </a:r>
          </a:p>
          <a:p>
            <a:pPr lvl="1"/>
            <a:r>
              <a:rPr lang="en-US" dirty="0"/>
              <a:t>Hard to train because of all the multiplications back in time.</a:t>
            </a:r>
          </a:p>
          <a:p>
            <a:pPr lvl="1"/>
            <a:r>
              <a:rPr lang="en-US" dirty="0"/>
              <a:t>Hard to get the hidden units to remember exactly what they need to remember over time.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1F3A-BE36-0443-85EF-B261A4BD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7A9B-B00F-5844-88C8-BE40AADF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0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3BA1-6BF7-7B48-BB01-27568767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BCBB-6639-AC4F-BED6-0F2135CD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Lots of different answers</a:t>
            </a:r>
          </a:p>
          <a:p>
            <a:r>
              <a:rPr lang="en-US" sz="2800" dirty="0"/>
              <a:t>Highest accuracy is 94.69  (5512 / 5821)</a:t>
            </a:r>
          </a:p>
          <a:p>
            <a:r>
              <a:rPr lang="en-US" sz="2800" dirty="0"/>
              <a:t>Recurring bug in otherwise correct implementation is not outputting the tags for the final sentence (5816 outputs)</a:t>
            </a:r>
          </a:p>
          <a:p>
            <a:r>
              <a:rPr lang="en-US" sz="2800" dirty="0"/>
              <a:t>Differences in accuracy among the top ones mainly due to training data differences</a:t>
            </a:r>
          </a:p>
          <a:p>
            <a:r>
              <a:rPr lang="en-US" sz="2800" dirty="0"/>
              <a:t>Below 92 is probably a serious bug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86F1F-AE9D-3145-B3EA-373703B9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E1B6-1DE4-FA4F-8A2C-610CC66B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6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1EBA-96E5-9E47-99D9-EF526CB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LSTMs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C35A-7682-2C41-8879-E29B5A01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Use more complex units that explicitly manage a (1) context layer through the (2) use of “gates”.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99B8B-B83C-F046-AB56-BD46665D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9172-DF4D-4D4A-8225-FBD8C1C2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2E103-0D0C-2A4C-8071-12098DFB0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95652"/>
            <a:ext cx="4419600" cy="24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2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63A9-7165-6047-8507-15F83DB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LSTMs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11AC-69D9-5946-8C12-C41B13D0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BC97-AFE2-A34C-B669-BBBADF7F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3F237-E8A2-7843-BE7D-E601194F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81150"/>
            <a:ext cx="3886200" cy="273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F01CD-2B9E-424A-8156-8A0F827A0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314" y="2260600"/>
            <a:ext cx="1955800" cy="276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B42235-AD12-3D44-8792-950D41BB6259}"/>
              </a:ext>
            </a:extLst>
          </p:cNvPr>
          <p:cNvSpPr txBox="1"/>
          <p:nvPr/>
        </p:nvSpPr>
        <p:spPr>
          <a:xfrm>
            <a:off x="795119" y="1733550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Usual thing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F27B8-0DE4-DF49-BAEF-DF6A31D849ED}"/>
              </a:ext>
            </a:extLst>
          </p:cNvPr>
          <p:cNvSpPr txBox="1"/>
          <p:nvPr/>
        </p:nvSpPr>
        <p:spPr>
          <a:xfrm>
            <a:off x="1904414" y="226263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Input, forget and output gates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9165C-49A6-884A-8D31-B8DA5AEF1529}"/>
              </a:ext>
            </a:extLst>
          </p:cNvPr>
          <p:cNvSpPr txBox="1"/>
          <p:nvPr/>
        </p:nvSpPr>
        <p:spPr>
          <a:xfrm>
            <a:off x="1" y="341847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Decide what to forget and insert, store as new 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948D5-8E42-414D-BBCE-9A878843FFE8}"/>
              </a:ext>
            </a:extLst>
          </p:cNvPr>
          <p:cNvSpPr txBox="1"/>
          <p:nvPr/>
        </p:nvSpPr>
        <p:spPr>
          <a:xfrm>
            <a:off x="-10647" y="3939772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the new </a:t>
            </a:r>
            <a:r>
              <a:rPr lang="en-US" i="1" dirty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9E8E20-8565-6C4A-BE94-3B1CC0D4C135}"/>
              </a:ext>
            </a:extLst>
          </p:cNvPr>
          <p:cNvSpPr txBox="1"/>
          <p:nvPr/>
        </p:nvSpPr>
        <p:spPr>
          <a:xfrm>
            <a:off x="152400" y="2262632"/>
            <a:ext cx="1392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Think of these as bit masks</a:t>
            </a:r>
          </a:p>
        </p:txBody>
      </p:sp>
    </p:spTree>
    <p:extLst>
      <p:ext uri="{BB962C8B-B14F-4D97-AF65-F5344CB8AC3E}">
        <p14:creationId xmlns:p14="http://schemas.microsoft.com/office/powerpoint/2010/main" val="253303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CCD5-669F-9C48-A59D-BD604972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LSTMs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F862-9719-5441-A648-997539CF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34C3-D85C-8245-A9C8-79264B1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C4432-8254-9A49-96DE-D9D9721B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" y="742950"/>
            <a:ext cx="5680756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62214-F97F-0048-B89D-CBB0A7D15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428750"/>
            <a:ext cx="1752600" cy="276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42DE-6264-7B40-B8AE-0272DB0E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C59B-4909-4A41-A0B1-DE4E4183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Buggy output</a:t>
            </a:r>
          </a:p>
          <a:p>
            <a:pPr lvl="1"/>
            <a:r>
              <a:rPr lang="en-US" dirty="0"/>
              <a:t>Not using tabs</a:t>
            </a:r>
          </a:p>
          <a:p>
            <a:pPr lvl="1"/>
            <a:r>
              <a:rPr lang="en-US" dirty="0"/>
              <a:t>Not including blank lines between sentences</a:t>
            </a:r>
          </a:p>
          <a:p>
            <a:pPr lvl="1"/>
            <a:r>
              <a:rPr lang="en-US" dirty="0"/>
              <a:t>Not emitting the ‘.  .’ lines</a:t>
            </a:r>
          </a:p>
          <a:p>
            <a:pPr lvl="1"/>
            <a:r>
              <a:rPr lang="en-US" dirty="0"/>
              <a:t>Not using the test file</a:t>
            </a:r>
          </a:p>
          <a:p>
            <a:pPr lvl="1"/>
            <a:r>
              <a:rPr lang="en-US" dirty="0"/>
              <a:t>Emitting &lt;</a:t>
            </a:r>
            <a:r>
              <a:rPr lang="en-US" dirty="0" err="1"/>
              <a:t>unk</a:t>
            </a:r>
            <a:r>
              <a:rPr lang="en-US" dirty="0"/>
              <a:t>&gt; instead of a word</a:t>
            </a:r>
          </a:p>
          <a:p>
            <a:pPr lvl="1"/>
            <a:r>
              <a:rPr lang="en-US" dirty="0"/>
              <a:t>Using a zip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D05A9-0325-D949-8EB7-6E3C2B6B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CAED1-49F1-924E-AA5E-0FBF82E7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Simple 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Feed words/inputs in a sequence one at a time, compute a corresponding output at each step </a:t>
            </a:r>
          </a:p>
          <a:p>
            <a:r>
              <a:rPr lang="en-US" sz="2400" dirty="0"/>
              <a:t>Add a copy of the previous hidden layer as input to the current hidden layer as context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4610100" y="432843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8BBF416-8318-DF42-8ADD-2B0C279A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7732"/>
            <a:ext cx="1727200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C63835-9237-3E4E-8622-F497B252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830" y="2537732"/>
            <a:ext cx="5623598" cy="23771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44907-0E4D-C848-8D2C-2406E695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1151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Unrolled in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785733" y="2161121"/>
            <a:ext cx="2743032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875380-A032-B045-92EE-6F164AFF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2222"/>
            <a:ext cx="6705600" cy="41016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1F99-87C5-1E4F-BE25-40144E6F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3594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430E-5D60-2F41-8EE5-58FB0DC7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Inference in SRN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C028C-36EB-AC41-ABEB-302777BF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97D4D-86DE-6D43-9B12-31782508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45855"/>
            <a:ext cx="7299998" cy="3085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EC029-A78A-C041-B81C-0B50A31A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08" y="2038350"/>
            <a:ext cx="3285392" cy="965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E0A26-8FF2-F44C-AEB0-4861C4ED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0726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204A-6407-C04D-B1A7-1AB3FAB2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8F0D-E52A-514A-BA48-DC27DD92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DC89E-A590-BE4B-B66A-9BBFB142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41" y="1352550"/>
            <a:ext cx="7103517" cy="235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B0932C-AD25-994A-BF3A-21F5B800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249827"/>
            <a:ext cx="4699591" cy="287462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BA21C-C10C-C241-9B2F-5AB276F1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4150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Common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  <a:p>
            <a:pPr lvl="1"/>
            <a:r>
              <a:rPr lang="en-US" dirty="0"/>
              <a:t>Predict the next word P(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| w</a:t>
            </a:r>
            <a:r>
              <a:rPr lang="en-US" baseline="-25000" dirty="0"/>
              <a:t>1</a:t>
            </a:r>
            <a:r>
              <a:rPr lang="mr-IN" baseline="-25000" dirty="0"/>
              <a:t>…</a:t>
            </a:r>
            <a:r>
              <a:rPr lang="en-US" dirty="0"/>
              <a:t>w</a:t>
            </a:r>
            <a:r>
              <a:rPr lang="en-US" baseline="-25000" dirty="0"/>
              <a:t>i-1</a:t>
            </a:r>
            <a:r>
              <a:rPr lang="en-US" dirty="0"/>
              <a:t>)</a:t>
            </a:r>
          </a:p>
          <a:p>
            <a:r>
              <a:rPr lang="en-US" dirty="0"/>
              <a:t>Sequence labeling</a:t>
            </a:r>
          </a:p>
          <a:p>
            <a:pPr lvl="1"/>
            <a:r>
              <a:rPr lang="en-US" dirty="0"/>
              <a:t>POS tagging, IOB tagging, parsing</a:t>
            </a:r>
          </a:p>
          <a:p>
            <a:r>
              <a:rPr lang="en-US" dirty="0"/>
              <a:t>Sequence classification</a:t>
            </a:r>
          </a:p>
          <a:p>
            <a:pPr lvl="1"/>
            <a:r>
              <a:rPr lang="en-US" dirty="0"/>
              <a:t>Classify a whole sequence (sentiment, deception, topic classification, authorship,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663C-EA8E-744C-8B18-1D3F2DA1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8777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36320</TotalTime>
  <Words>995</Words>
  <Application>Microsoft Macintosh PowerPoint</Application>
  <PresentationFormat>On-screen Show (16:9)</PresentationFormat>
  <Paragraphs>179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Arial</vt:lpstr>
      <vt:lpstr>Bradley Hand ITC TT-Bold</vt:lpstr>
      <vt:lpstr>Tahoma</vt:lpstr>
      <vt:lpstr>Times</vt:lpstr>
      <vt:lpstr>Times New Roman</vt:lpstr>
      <vt:lpstr>Verdana</vt:lpstr>
      <vt:lpstr>Wingdings</vt:lpstr>
      <vt:lpstr>SLP</vt:lpstr>
      <vt:lpstr>Natural Language Processing</vt:lpstr>
      <vt:lpstr>Today</vt:lpstr>
      <vt:lpstr>HW</vt:lpstr>
      <vt:lpstr>HW</vt:lpstr>
      <vt:lpstr>Simple Recurrent Neural Network</vt:lpstr>
      <vt:lpstr>Unrolled in Time</vt:lpstr>
      <vt:lpstr>Inference in SRN</vt:lpstr>
      <vt:lpstr>Sequence Processing</vt:lpstr>
      <vt:lpstr>Common Use Cases</vt:lpstr>
      <vt:lpstr>Sequence Labeling</vt:lpstr>
      <vt:lpstr>Sequence Labeling</vt:lpstr>
      <vt:lpstr>Sequence Classification</vt:lpstr>
      <vt:lpstr>Problem: Words</vt:lpstr>
      <vt:lpstr>Solution Add Character Embeddings</vt:lpstr>
      <vt:lpstr>Generating Character-Level Embeddings</vt:lpstr>
      <vt:lpstr>Learning</vt:lpstr>
      <vt:lpstr>FF Network Training</vt:lpstr>
      <vt:lpstr>Weight Updates</vt:lpstr>
      <vt:lpstr>Individual Pieces</vt:lpstr>
      <vt:lpstr>Layers</vt:lpstr>
      <vt:lpstr>Previous Layer</vt:lpstr>
      <vt:lpstr>Example</vt:lpstr>
      <vt:lpstr>Example</vt:lpstr>
      <vt:lpstr>Multilayer Network</vt:lpstr>
      <vt:lpstr>Example </vt:lpstr>
      <vt:lpstr>SRN Unrolled in Time</vt:lpstr>
      <vt:lpstr>SRN Version: Forward Pass</vt:lpstr>
      <vt:lpstr>SRN Version:Backward Pass</vt:lpstr>
      <vt:lpstr>LSTMs</vt:lpstr>
      <vt:lpstr>LSTMs</vt:lpstr>
      <vt:lpstr>LSTMs</vt:lpstr>
      <vt:lpstr>LSTMs</vt:lpstr>
    </vt:vector>
  </TitlesOfParts>
  <Company>University of Colorado at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5582 Artificial Intelligence</dc:title>
  <dc:creator>James Martin</dc:creator>
  <cp:lastModifiedBy>James H. Martin</cp:lastModifiedBy>
  <cp:revision>289</cp:revision>
  <cp:lastPrinted>2017-11-17T21:56:19Z</cp:lastPrinted>
  <dcterms:created xsi:type="dcterms:W3CDTF">2010-02-15T22:25:39Z</dcterms:created>
  <dcterms:modified xsi:type="dcterms:W3CDTF">2018-10-16T19:41:09Z</dcterms:modified>
</cp:coreProperties>
</file>