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3"/>
  </p:notesMasterIdLst>
  <p:handoutMasterIdLst>
    <p:handoutMasterId r:id="rId44"/>
  </p:handoutMasterIdLst>
  <p:sldIdLst>
    <p:sldId id="256" r:id="rId2"/>
    <p:sldId id="421" r:id="rId3"/>
    <p:sldId id="695" r:id="rId4"/>
    <p:sldId id="764" r:id="rId5"/>
    <p:sldId id="765" r:id="rId6"/>
    <p:sldId id="766" r:id="rId7"/>
    <p:sldId id="700" r:id="rId8"/>
    <p:sldId id="701" r:id="rId9"/>
    <p:sldId id="704" r:id="rId10"/>
    <p:sldId id="705" r:id="rId11"/>
    <p:sldId id="728" r:id="rId12"/>
    <p:sldId id="731" r:id="rId13"/>
    <p:sldId id="732" r:id="rId14"/>
    <p:sldId id="729" r:id="rId15"/>
    <p:sldId id="733" r:id="rId16"/>
    <p:sldId id="761" r:id="rId17"/>
    <p:sldId id="770" r:id="rId18"/>
    <p:sldId id="762" r:id="rId19"/>
    <p:sldId id="706" r:id="rId20"/>
    <p:sldId id="707" r:id="rId21"/>
    <p:sldId id="708" r:id="rId22"/>
    <p:sldId id="709" r:id="rId23"/>
    <p:sldId id="711" r:id="rId24"/>
    <p:sldId id="738" r:id="rId25"/>
    <p:sldId id="739" r:id="rId26"/>
    <p:sldId id="740" r:id="rId27"/>
    <p:sldId id="741" r:id="rId28"/>
    <p:sldId id="742" r:id="rId29"/>
    <p:sldId id="743" r:id="rId30"/>
    <p:sldId id="768" r:id="rId31"/>
    <p:sldId id="744" r:id="rId32"/>
    <p:sldId id="749" r:id="rId33"/>
    <p:sldId id="769" r:id="rId34"/>
    <p:sldId id="750" r:id="rId35"/>
    <p:sldId id="751" r:id="rId36"/>
    <p:sldId id="752" r:id="rId37"/>
    <p:sldId id="753" r:id="rId38"/>
    <p:sldId id="754" r:id="rId39"/>
    <p:sldId id="755" r:id="rId40"/>
    <p:sldId id="756" r:id="rId41"/>
    <p:sldId id="760" r:id="rId4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FFFF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/>
    <p:restoredTop sz="94654"/>
  </p:normalViewPr>
  <p:slideViewPr>
    <p:cSldViewPr>
      <p:cViewPr varScale="1">
        <p:scale>
          <a:sx n="159" d="100"/>
          <a:sy n="159" d="100"/>
        </p:scale>
        <p:origin x="280" y="176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4AD524-F922-3744-8379-75E37776F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CB167A-1847-6E4C-A7FE-70DC06423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0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7C2F55-9745-794E-99A5-716513561050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E8253E-D78C-0A4D-A8B5-F87E9154A50A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49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8EC2C-07E6-304D-983B-536F044BEC79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0D31B1-B11D-8A48-95FB-F0ECE6F6767B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8EC2C-07E6-304D-983B-536F044BEC79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77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8EC2C-07E6-304D-983B-536F044BEC79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29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8EC2C-07E6-304D-983B-536F044BEC79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4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8EC2C-07E6-304D-983B-536F044BEC79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91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F1F422-1CAC-1649-B5DD-F81CEAF729C7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08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C2CE28-A4C3-6841-97A4-1D0D103DDC50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1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4E18C-8127-C743-BAF9-B5877E5D324A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7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E38B30-2CB5-D343-957F-63D2DCD47AA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73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76685F-E74E-0744-8800-4F0939577AFD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64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2CB5D6-EC07-B646-A36A-3A9CAF5BE503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9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5E04D7-188A-2A46-BFA2-DCEEA64DABEF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54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5E04D7-188A-2A46-BFA2-DCEEA64DABEF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8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397D41-15A6-664E-AC2E-E285BF8331CF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88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9A872D-811C-2F4E-88B5-6C8C5D7F0DCC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87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4964E-E0CC-3342-8D3F-A68C1DF71F30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22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FAAD55-1A50-2845-B9C2-2138EB734FBE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41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9795F0-3899-984A-995E-7912B878F4EB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04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D365D6-CE0B-C245-8519-CAA2F6FF4DF6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7C19E5-85D3-3C46-86E2-B74CF7D9D041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7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E5338-0483-114D-BA5B-C33B04BB8AA1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7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5B833F-2969-4F45-BFE5-8326182197B6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8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3D5515-6D71-7243-B0FC-28BCC4A6AFC5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8EC2C-07E6-304D-983B-536F044BEC79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B9A88E-E497-A74B-9FBD-2B883CFDA4F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9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63317B-834E-8749-99C3-8DD5B1C7D9FE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5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07E4A1-5AEB-884C-8369-DDB35494C67B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1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9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8229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943225"/>
            <a:ext cx="8229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61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0F7FE-388C-F84C-81A1-CCB20D17D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0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81000" y="2943225"/>
            <a:ext cx="8229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0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625"/>
            <a:ext cx="7696200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67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669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31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57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34CCD-C58E-BC4D-9DF0-AD59192F4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7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01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326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pitchFamily="-110" charset="0"/>
              <a:ea typeface="+mn-ea"/>
              <a:cs typeface="+mn-cs"/>
            </a:endParaRPr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47625"/>
            <a:ext cx="7696200" cy="7778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8255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6" r:id="rId10"/>
    <p:sldLayoutId id="2147483797" r:id="rId11"/>
    <p:sldLayoutId id="214748380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0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0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0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0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solidFill>
                <a:srgbClr val="A5002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CSCI 5832—Lecture 17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47625"/>
            <a:ext cx="7696200" cy="777875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Problems with Simple PCFGs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probability model we’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re using is just based on the the bag of rules in the derivation…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sz="2400" dirty="0">
                <a:latin typeface="Tahoma" charset="0"/>
              </a:rPr>
              <a:t>Doesn’</a:t>
            </a:r>
            <a:r>
              <a:rPr lang="en-US" altLang="ja-JP" sz="2400" dirty="0">
                <a:latin typeface="Tahoma" charset="0"/>
              </a:rPr>
              <a:t>t take the actual words into account in any useful way.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sz="2400" dirty="0">
                <a:latin typeface="Tahoma" charset="0"/>
              </a:rPr>
              <a:t>Doesn’</a:t>
            </a:r>
            <a:r>
              <a:rPr lang="en-US" altLang="ja-JP" sz="2400" dirty="0">
                <a:latin typeface="Tahoma" charset="0"/>
              </a:rPr>
              <a:t>t take into account </a:t>
            </a:r>
            <a:r>
              <a:rPr lang="en-US" altLang="ja-JP" sz="2400" i="1" dirty="0">
                <a:solidFill>
                  <a:srgbClr val="A50021"/>
                </a:solidFill>
                <a:latin typeface="Tahoma" charset="0"/>
              </a:rPr>
              <a:t>where</a:t>
            </a:r>
            <a:r>
              <a:rPr lang="en-US" altLang="ja-JP" sz="2400" dirty="0">
                <a:latin typeface="Tahoma" charset="0"/>
              </a:rPr>
              <a:t> in the derivation a rule is used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sz="2400" i="1" dirty="0">
                <a:latin typeface="Tahoma" charset="0"/>
              </a:rPr>
              <a:t>Doesn’</a:t>
            </a:r>
            <a:r>
              <a:rPr lang="en-US" altLang="ja-JP" sz="2400" i="1" dirty="0">
                <a:latin typeface="Tahoma" charset="0"/>
              </a:rPr>
              <a:t>t work terribly well</a:t>
            </a:r>
            <a:endParaRPr lang="en-US" altLang="ja-JP" sz="2400" dirty="0">
              <a:latin typeface="Tahoma" charset="0"/>
            </a:endParaRPr>
          </a:p>
          <a:p>
            <a:pPr marL="1314450" lvl="2" indent="-457200"/>
            <a:r>
              <a:rPr lang="en-US" sz="2000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That is, the most probable parse </a:t>
            </a:r>
            <a:r>
              <a:rPr lang="en-US" sz="2000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isn</a:t>
            </a:r>
            <a:r>
              <a:rPr lang="ja-JP" altLang="en-US" sz="2000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’</a:t>
            </a:r>
            <a:r>
              <a:rPr lang="en-US" altLang="ja-JP" sz="2000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t usually the right one (the one in the </a:t>
            </a:r>
            <a:r>
              <a:rPr lang="en-US" altLang="ja-JP" sz="2000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treebank</a:t>
            </a:r>
            <a:r>
              <a:rPr lang="en-US" altLang="ja-JP" sz="2000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 test set).</a:t>
            </a:r>
            <a:endParaRPr lang="en-US" sz="2000" dirty="0">
              <a:solidFill>
                <a:srgbClr val="008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9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639"/>
            <a:ext cx="7696200" cy="777875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Evaluation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458200" cy="3992564"/>
          </a:xfrm>
        </p:spPr>
        <p:txBody>
          <a:bodyPr/>
          <a:lstStyle/>
          <a:p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First, how do we measure how well a parser is working?</a:t>
            </a:r>
          </a:p>
          <a:p>
            <a:pPr lvl="1"/>
            <a:r>
              <a:rPr lang="en-US" altLang="ja-JP" sz="2400" dirty="0">
                <a:latin typeface="Tahoma" charset="0"/>
                <a:cs typeface="ＭＳ Ｐゴシック" charset="0"/>
              </a:rPr>
              <a:t>Assume we have a training/</a:t>
            </a:r>
            <a:r>
              <a:rPr lang="en-US" altLang="ja-JP" sz="2400" dirty="0" err="1">
                <a:latin typeface="Tahoma" charset="0"/>
                <a:cs typeface="ＭＳ Ｐゴシック" charset="0"/>
              </a:rPr>
              <a:t>dev</a:t>
            </a:r>
            <a:r>
              <a:rPr lang="en-US" altLang="ja-JP" sz="2400" dirty="0">
                <a:latin typeface="Tahoma" charset="0"/>
                <a:cs typeface="ＭＳ Ｐゴシック" charset="0"/>
              </a:rPr>
              <a:t> set from a </a:t>
            </a:r>
            <a:r>
              <a:rPr lang="en-US" altLang="ja-JP" sz="2400" dirty="0" err="1">
                <a:latin typeface="Tahoma" charset="0"/>
                <a:cs typeface="ＭＳ Ｐゴシック" charset="0"/>
              </a:rPr>
              <a:t>treebank</a:t>
            </a:r>
            <a:r>
              <a:rPr lang="en-US" altLang="ja-JP" sz="2400" dirty="0">
                <a:latin typeface="Tahoma" charset="0"/>
                <a:cs typeface="ＭＳ Ｐゴシック" charset="0"/>
              </a:rPr>
              <a:t> so we have “reference” answers for some set of trees.</a:t>
            </a:r>
          </a:p>
          <a:p>
            <a:r>
              <a:rPr lang="en-US" altLang="ja-JP" sz="2800" dirty="0">
                <a:latin typeface="Tahoma" charset="0"/>
                <a:cs typeface="ＭＳ Ｐゴシック" charset="0"/>
              </a:rPr>
              <a:t>We could look for straight accuracy across a test set of sentences</a:t>
            </a:r>
          </a:p>
          <a:p>
            <a:pPr lvl="1"/>
            <a:r>
              <a:rPr lang="en-US" altLang="ja-JP" sz="2400" dirty="0">
                <a:latin typeface="Tahoma" charset="0"/>
                <a:cs typeface="ＭＳ Ｐゴシック" charset="0"/>
              </a:rPr>
              <a:t>How many sentences received exactly the correct parse?</a:t>
            </a:r>
          </a:p>
        </p:txBody>
      </p:sp>
    </p:spTree>
    <p:extLst>
      <p:ext uri="{BB962C8B-B14F-4D97-AF65-F5344CB8AC3E}">
        <p14:creationId xmlns:p14="http://schemas.microsoft.com/office/powerpoint/2010/main" val="64450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That’s too depressing</a:t>
            </a:r>
          </a:p>
          <a:p>
            <a:r>
              <a:rPr lang="en-US" sz="2800" dirty="0"/>
              <a:t>And not informative enough --- we might be making useful changes to the system and not see any improvement given this metric</a:t>
            </a:r>
          </a:p>
          <a:p>
            <a:pPr lvl="1"/>
            <a:r>
              <a:rPr lang="en-US" sz="2400" dirty="0"/>
              <a:t>The trees are getting better, but they’re still not right.</a:t>
            </a:r>
          </a:p>
          <a:p>
            <a:r>
              <a:rPr lang="en-US" sz="2800" dirty="0"/>
              <a:t>A better metric looks at the contents of the reference tree and the hypothesis tree</a:t>
            </a:r>
          </a:p>
        </p:txBody>
      </p:sp>
    </p:spTree>
    <p:extLst>
      <p:ext uri="{BB962C8B-B14F-4D97-AF65-F5344CB8AC3E}">
        <p14:creationId xmlns:p14="http://schemas.microsoft.com/office/powerpoint/2010/main" val="385618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6B3E46-C657-7C4C-B903-811F641A13BC}" type="slidenum">
              <a:rPr lang="en-US" sz="1400">
                <a:solidFill>
                  <a:srgbClr val="590A0E"/>
                </a:solidFill>
              </a:rPr>
              <a:pPr/>
              <a:t>13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66750"/>
            <a:ext cx="8229600" cy="41910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Consider...</a:t>
            </a:r>
          </a:p>
          <a:p>
            <a:pPr lvl="1"/>
            <a:r>
              <a:rPr lang="en-US" i="1" dirty="0">
                <a:latin typeface="Tahoma" charset="0"/>
              </a:rPr>
              <a:t>Book the dinner flight</a:t>
            </a:r>
          </a:p>
        </p:txBody>
      </p:sp>
      <p:pic>
        <p:nvPicPr>
          <p:cNvPr id="1934340" name="Picture 4" descr="bookdinn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9838" y="1964154"/>
            <a:ext cx="2590799" cy="2980227"/>
          </a:xfrm>
          <a:prstGeom prst="rect">
            <a:avLst/>
          </a:prstGeom>
          <a:noFill/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</p:pic>
      <p:pic>
        <p:nvPicPr>
          <p:cNvPr id="1934341" name="Picture 5" descr="bookdinner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964154"/>
            <a:ext cx="3222838" cy="2889923"/>
          </a:xfrm>
          <a:prstGeom prst="rect">
            <a:avLst/>
          </a:prstGeom>
          <a:noFill/>
          <a:effectLst>
            <a:outerShdw blurRad="63500" dist="38058" dir="899993" algn="ctr" rotWithShape="0">
              <a:schemeClr val="tx2">
                <a:alpha val="74998"/>
              </a:scheme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905001" y="1657350"/>
            <a:ext cx="141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1" y="1657350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answer</a:t>
            </a:r>
          </a:p>
        </p:txBody>
      </p:sp>
    </p:spTree>
    <p:extLst>
      <p:ext uri="{BB962C8B-B14F-4D97-AF65-F5344CB8AC3E}">
        <p14:creationId xmlns:p14="http://schemas.microsoft.com/office/powerpoint/2010/main" val="186842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38503E-D044-7449-8022-BE2D27D01367}" type="slidenum">
              <a:rPr lang="en-US" sz="1400">
                <a:solidFill>
                  <a:srgbClr val="590A0E"/>
                </a:solidFill>
              </a:rPr>
              <a:pPr/>
              <a:t>14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Evaluation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00100"/>
            <a:ext cx="8458200" cy="367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Precision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What fraction of the sub-trees in the hypothesis match corresponding sub-trees in the reference answer?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How much of what we’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re producing is right?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Recall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What fraction of the sub-trees in the reference answer did we actually get?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How much of what we should have gotten did we actually get?</a:t>
            </a:r>
          </a:p>
        </p:txBody>
      </p:sp>
    </p:spTree>
    <p:extLst>
      <p:ext uri="{BB962C8B-B14F-4D97-AF65-F5344CB8AC3E}">
        <p14:creationId xmlns:p14="http://schemas.microsoft.com/office/powerpoint/2010/main" val="372847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6B3E46-C657-7C4C-B903-811F641A13BC}" type="slidenum">
              <a:rPr lang="en-US" sz="1400">
                <a:solidFill>
                  <a:srgbClr val="590A0E"/>
                </a:solidFill>
              </a:rPr>
              <a:pPr/>
              <a:t>15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4146"/>
            <a:ext cx="8229600" cy="4370804"/>
          </a:xfrm>
        </p:spPr>
        <p:txBody>
          <a:bodyPr/>
          <a:lstStyle/>
          <a:p>
            <a:r>
              <a:rPr lang="en-US" i="1" dirty="0">
                <a:latin typeface="Tahoma" charset="0"/>
              </a:rPr>
              <a:t>Book the dinner flight</a:t>
            </a:r>
          </a:p>
        </p:txBody>
      </p:sp>
      <p:pic>
        <p:nvPicPr>
          <p:cNvPr id="1934340" name="Picture 4" descr="bookdinn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8616" y="1364068"/>
            <a:ext cx="2798763" cy="3219450"/>
          </a:xfrm>
          <a:prstGeom prst="rect">
            <a:avLst/>
          </a:prstGeom>
          <a:noFill/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</p:pic>
      <p:pic>
        <p:nvPicPr>
          <p:cNvPr id="1934341" name="Picture 5" descr="bookdinner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918702"/>
            <a:ext cx="2971799" cy="2664816"/>
          </a:xfrm>
          <a:prstGeom prst="rect">
            <a:avLst/>
          </a:prstGeom>
          <a:noFill/>
          <a:effectLst>
            <a:outerShdw blurRad="63500" dist="38058" dir="899993" algn="ctr" rotWithShape="0">
              <a:schemeClr val="tx2">
                <a:alpha val="74998"/>
              </a:scheme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09600" y="1925052"/>
            <a:ext cx="141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403" y="938618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answer</a:t>
            </a:r>
          </a:p>
        </p:txBody>
      </p:sp>
    </p:spTree>
    <p:extLst>
      <p:ext uri="{BB962C8B-B14F-4D97-AF65-F5344CB8AC3E}">
        <p14:creationId xmlns:p14="http://schemas.microsoft.com/office/powerpoint/2010/main" val="19454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6B3E46-C657-7C4C-B903-811F641A13BC}" type="slidenum">
              <a:rPr lang="en-US" sz="1400">
                <a:solidFill>
                  <a:srgbClr val="590A0E"/>
                </a:solidFill>
              </a:rPr>
              <a:pPr/>
              <a:t>16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57151"/>
            <a:ext cx="8915400" cy="1066800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Example: Precision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7704"/>
            <a:ext cx="8229600" cy="4157246"/>
          </a:xfrm>
        </p:spPr>
        <p:txBody>
          <a:bodyPr/>
          <a:lstStyle/>
          <a:p>
            <a:r>
              <a:rPr lang="en-US" i="1" dirty="0">
                <a:latin typeface="Tahoma" charset="0"/>
              </a:rPr>
              <a:t>Book the dinner flight</a:t>
            </a:r>
          </a:p>
        </p:txBody>
      </p:sp>
      <p:pic>
        <p:nvPicPr>
          <p:cNvPr id="1934340" name="Picture 4" descr="bookdinn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3319" y="1902411"/>
            <a:ext cx="2798763" cy="3219450"/>
          </a:xfrm>
          <a:prstGeom prst="rect">
            <a:avLst/>
          </a:prstGeom>
          <a:noFill/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</p:pic>
      <p:pic>
        <p:nvPicPr>
          <p:cNvPr id="1934341" name="Picture 5" descr="bookdinner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2395066"/>
            <a:ext cx="3047999" cy="2733145"/>
          </a:xfrm>
          <a:prstGeom prst="rect">
            <a:avLst/>
          </a:prstGeom>
          <a:noFill/>
          <a:effectLst>
            <a:outerShdw blurRad="63500" dist="38058" dir="899993" algn="ctr" rotWithShape="0">
              <a:schemeClr val="tx2">
                <a:alpha val="74998"/>
              </a:scheme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53627" y="2080796"/>
            <a:ext cx="141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0358" y="1582710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answer</a:t>
            </a:r>
          </a:p>
        </p:txBody>
      </p:sp>
      <p:sp>
        <p:nvSpPr>
          <p:cNvPr id="4" name="Oval 3"/>
          <p:cNvSpPr/>
          <p:nvPr/>
        </p:nvSpPr>
        <p:spPr>
          <a:xfrm>
            <a:off x="1295400" y="2314575"/>
            <a:ext cx="3810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7000" y="3476625"/>
            <a:ext cx="5334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80863" y="3898343"/>
            <a:ext cx="3810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25363" y="4287421"/>
            <a:ext cx="6096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11063" y="3857625"/>
            <a:ext cx="8382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25464" y="4303155"/>
            <a:ext cx="5334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1" y="1138654"/>
            <a:ext cx="1535697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Precision: 6/10</a:t>
            </a:r>
          </a:p>
        </p:txBody>
      </p:sp>
    </p:spTree>
    <p:extLst>
      <p:ext uri="{BB962C8B-B14F-4D97-AF65-F5344CB8AC3E}">
        <p14:creationId xmlns:p14="http://schemas.microsoft.com/office/powerpoint/2010/main" val="101477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6B3E46-C657-7C4C-B903-811F641A13BC}" type="slidenum">
              <a:rPr lang="en-US" sz="1400">
                <a:solidFill>
                  <a:srgbClr val="590A0E"/>
                </a:solidFill>
              </a:rPr>
              <a:pPr/>
              <a:t>17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57151"/>
            <a:ext cx="8915400" cy="1066800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Example: Precision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7704"/>
            <a:ext cx="8229600" cy="4157246"/>
          </a:xfrm>
        </p:spPr>
        <p:txBody>
          <a:bodyPr/>
          <a:lstStyle/>
          <a:p>
            <a:r>
              <a:rPr lang="en-US" i="1" dirty="0">
                <a:latin typeface="Tahoma" charset="0"/>
              </a:rPr>
              <a:t>Book the dinner flight</a:t>
            </a:r>
          </a:p>
        </p:txBody>
      </p:sp>
      <p:pic>
        <p:nvPicPr>
          <p:cNvPr id="1934340" name="Picture 4" descr="bookdinn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3319" y="1902411"/>
            <a:ext cx="2798763" cy="3219450"/>
          </a:xfrm>
          <a:prstGeom prst="rect">
            <a:avLst/>
          </a:prstGeom>
          <a:noFill/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</p:pic>
      <p:pic>
        <p:nvPicPr>
          <p:cNvPr id="1934341" name="Picture 5" descr="bookdinner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2395066"/>
            <a:ext cx="3047999" cy="2733145"/>
          </a:xfrm>
          <a:prstGeom prst="rect">
            <a:avLst/>
          </a:prstGeom>
          <a:noFill/>
          <a:effectLst>
            <a:outerShdw blurRad="63500" dist="38058" dir="899993" algn="ctr" rotWithShape="0">
              <a:schemeClr val="tx2">
                <a:alpha val="74998"/>
              </a:scheme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53627" y="2080796"/>
            <a:ext cx="141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0358" y="1582710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answer</a:t>
            </a:r>
          </a:p>
        </p:txBody>
      </p:sp>
      <p:sp>
        <p:nvSpPr>
          <p:cNvPr id="4" name="Oval 3"/>
          <p:cNvSpPr/>
          <p:nvPr/>
        </p:nvSpPr>
        <p:spPr>
          <a:xfrm>
            <a:off x="1295400" y="2314575"/>
            <a:ext cx="3810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11063" y="3857625"/>
            <a:ext cx="8382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1" y="1138654"/>
            <a:ext cx="153516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Precision: 2/10</a:t>
            </a:r>
          </a:p>
        </p:txBody>
      </p:sp>
    </p:spTree>
    <p:extLst>
      <p:ext uri="{BB962C8B-B14F-4D97-AF65-F5344CB8AC3E}">
        <p14:creationId xmlns:p14="http://schemas.microsoft.com/office/powerpoint/2010/main" val="24040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6B3E46-C657-7C4C-B903-811F641A13BC}" type="slidenum">
              <a:rPr lang="en-US" sz="1400">
                <a:solidFill>
                  <a:srgbClr val="590A0E"/>
                </a:solidFill>
              </a:rPr>
              <a:pPr/>
              <a:t>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Example: Recall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4146"/>
            <a:ext cx="8229600" cy="4370804"/>
          </a:xfrm>
        </p:spPr>
        <p:txBody>
          <a:bodyPr/>
          <a:lstStyle/>
          <a:p>
            <a:r>
              <a:rPr lang="en-US" i="1">
                <a:latin typeface="Tahoma" charset="0"/>
              </a:rPr>
              <a:t>Book </a:t>
            </a:r>
            <a:r>
              <a:rPr lang="en-US" i="1" dirty="0">
                <a:latin typeface="Tahoma" charset="0"/>
              </a:rPr>
              <a:t>the dinner flight</a:t>
            </a:r>
          </a:p>
        </p:txBody>
      </p:sp>
      <p:pic>
        <p:nvPicPr>
          <p:cNvPr id="1934340" name="Picture 4" descr="bookdinn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9937" y="1530350"/>
            <a:ext cx="2798763" cy="3219450"/>
          </a:xfrm>
          <a:prstGeom prst="rect">
            <a:avLst/>
          </a:prstGeom>
          <a:noFill/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</p:pic>
      <p:pic>
        <p:nvPicPr>
          <p:cNvPr id="1934341" name="Picture 5" descr="bookdinner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7301" y="2044700"/>
            <a:ext cx="2743200" cy="2459831"/>
          </a:xfrm>
          <a:prstGeom prst="rect">
            <a:avLst/>
          </a:prstGeom>
          <a:noFill/>
          <a:effectLst>
            <a:outerShdw blurRad="63500" dist="38058" dir="899993" algn="ctr" rotWithShape="0">
              <a:schemeClr val="tx2">
                <a:alpha val="74998"/>
              </a:scheme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905001" y="1657350"/>
            <a:ext cx="141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2300" y="1198146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answer</a:t>
            </a:r>
          </a:p>
        </p:txBody>
      </p:sp>
      <p:sp>
        <p:nvSpPr>
          <p:cNvPr id="14" name="Oval 13"/>
          <p:cNvSpPr/>
          <p:nvPr/>
        </p:nvSpPr>
        <p:spPr>
          <a:xfrm>
            <a:off x="6972300" y="3486150"/>
            <a:ext cx="7620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91300" y="1530350"/>
            <a:ext cx="381000" cy="381000"/>
          </a:xfrm>
          <a:prstGeom prst="ellipse">
            <a:avLst/>
          </a:prstGeom>
          <a:solidFill>
            <a:srgbClr val="008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62601" y="819150"/>
            <a:ext cx="1261756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Recall: 2/11</a:t>
            </a:r>
          </a:p>
        </p:txBody>
      </p:sp>
    </p:spTree>
    <p:extLst>
      <p:ext uri="{BB962C8B-B14F-4D97-AF65-F5344CB8AC3E}">
        <p14:creationId xmlns:p14="http://schemas.microsoft.com/office/powerpoint/2010/main" val="30110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E6AC2E-2040-1C4F-9703-966CD2AAB1DD}" type="slidenum">
              <a:rPr lang="en-US" sz="1400">
                <a:solidFill>
                  <a:srgbClr val="590A0E"/>
                </a:solidFill>
              </a:rPr>
              <a:pPr/>
              <a:t>19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209550"/>
            <a:ext cx="89154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Sources of Difficulty for PCFGs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81150"/>
            <a:ext cx="8229600" cy="28194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Attachment ambiguities</a:t>
            </a:r>
          </a:p>
          <a:p>
            <a:pPr lvl="1"/>
            <a:r>
              <a:rPr lang="en-US" dirty="0">
                <a:latin typeface="Tahoma" charset="0"/>
              </a:rPr>
              <a:t>PP attachment</a:t>
            </a:r>
          </a:p>
          <a:p>
            <a:pPr lvl="1"/>
            <a:r>
              <a:rPr lang="en-US" dirty="0">
                <a:latin typeface="Tahoma" charset="0"/>
              </a:rPr>
              <a:t>Coordination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83483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47625"/>
            <a:ext cx="7696200" cy="777875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71550"/>
            <a:ext cx="8229600" cy="3797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Where we are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Grammars (Chapter 10)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CKY Parsing (Chapter 11)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Today: Statistical Parsing (Chapter 12)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Next: Dependency Parsing (Chapter 13)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PP Attachment</a:t>
            </a:r>
          </a:p>
        </p:txBody>
      </p:sp>
      <p:pic>
        <p:nvPicPr>
          <p:cNvPr id="2018308" name="Picture 4" descr="dumped-tre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201738"/>
            <a:ext cx="4272281" cy="3517920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  <p:pic>
        <p:nvPicPr>
          <p:cNvPr id="2018309" name="Picture 5" descr="dumped-tre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01738"/>
            <a:ext cx="3810000" cy="3517920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77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139213-D68D-EF41-BA54-E4AA4FBAAC26}" type="slidenum">
              <a:rPr lang="en-US" sz="1400">
                <a:solidFill>
                  <a:srgbClr val="590A0E"/>
                </a:solidFill>
              </a:rPr>
              <a:pPr/>
              <a:t>21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PP Attachment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0100"/>
            <a:ext cx="8229600" cy="6096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Another view</a:t>
            </a:r>
          </a:p>
        </p:txBody>
      </p:sp>
      <p:pic>
        <p:nvPicPr>
          <p:cNvPr id="2019332" name="Picture 4" descr="dumped-tre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52551"/>
            <a:ext cx="7670800" cy="3559175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153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7FA7A9-1765-C34C-8AC4-18AC7CC55DF0}" type="slidenum">
              <a:rPr lang="en-US" sz="1400">
                <a:solidFill>
                  <a:srgbClr val="590A0E"/>
                </a:solidFill>
              </a:rPr>
              <a:pPr/>
              <a:t>22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Coordination</a:t>
            </a:r>
          </a:p>
        </p:txBody>
      </p:sp>
      <p:pic>
        <p:nvPicPr>
          <p:cNvPr id="2020356" name="Picture 4" descr="coordin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1631" y="2261741"/>
            <a:ext cx="7269969" cy="2824164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  <p:sp>
        <p:nvSpPr>
          <p:cNvPr id="98310" name="Text Box 5"/>
          <p:cNvSpPr txBox="1">
            <a:spLocks noChangeArrowheads="1"/>
          </p:cNvSpPr>
          <p:nvPr/>
        </p:nvSpPr>
        <p:spPr bwMode="auto">
          <a:xfrm>
            <a:off x="127000" y="1047750"/>
            <a:ext cx="8864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A50021"/>
                </a:solidFill>
              </a:rPr>
              <a:t>Most grammars have a rule (implicitly) of the form </a:t>
            </a:r>
          </a:p>
          <a:p>
            <a:pPr eaLnBrk="1" hangingPunct="1"/>
            <a:r>
              <a:rPr lang="en-US" sz="2800" dirty="0">
                <a:solidFill>
                  <a:srgbClr val="A50021"/>
                </a:solidFill>
              </a:rPr>
              <a:t>X -&gt; X and X. This leads to massive ambiguity problems.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205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F4406-4715-A147-BD45-E71FF4D88E42}" type="slidenum">
              <a:rPr lang="en-US" sz="1400">
                <a:solidFill>
                  <a:srgbClr val="590A0E"/>
                </a:solidFill>
              </a:rPr>
              <a:pPr/>
              <a:t>23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Better Statistical Parsing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6106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We’ll consider the two main approaches to overcoming these shortcomings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>
                <a:latin typeface="Tahoma" charset="0"/>
              </a:rPr>
              <a:t>Rewriting the grammar to better capture the dependencies among rules 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>
                <a:latin typeface="Tahoma" charset="0"/>
              </a:rPr>
              <a:t>Integrate lexical dependencies into the model</a:t>
            </a:r>
          </a:p>
          <a:p>
            <a:pPr marL="1314450" lvl="2" indent="-457200">
              <a:buFont typeface="Arial" charset="0"/>
              <a:buAutoNum type="arabicPeriod"/>
            </a:pPr>
            <a:r>
              <a:rPr lang="en-US" dirty="0">
                <a:latin typeface="Tahoma" charset="0"/>
                <a:ea typeface="ＭＳ Ｐゴシック" charset="0"/>
              </a:rPr>
              <a:t>And come up with the independence assumptions needed to make it work.</a:t>
            </a:r>
          </a:p>
          <a:p>
            <a:pPr marL="990600" lvl="1" indent="-533400">
              <a:buNone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2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C1DD50-7CFE-2E41-BCFF-9A597924AA50}" type="slidenum">
              <a:rPr lang="en-US" sz="1400">
                <a:solidFill>
                  <a:srgbClr val="590A0E"/>
                </a:solidFill>
              </a:rPr>
              <a:pPr/>
              <a:t>24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Solution 1: Rule Rewriting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0100"/>
            <a:ext cx="8229600" cy="39052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grammar rewriting approach attempts to better capture local tree information by rewriting the grammar so that the rules capture the regularities we want.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</a:rPr>
              <a:t>By splitting and merging the non-terminals in the grammar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</a:rPr>
              <a:t>Example: split NPs into different classes… that is, split the NP rules into separate rules</a:t>
            </a:r>
          </a:p>
        </p:txBody>
      </p:sp>
    </p:spTree>
    <p:extLst>
      <p:ext uri="{BB962C8B-B14F-4D97-AF65-F5344CB8AC3E}">
        <p14:creationId xmlns:p14="http://schemas.microsoft.com/office/powerpoint/2010/main" val="262543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76EA80-99D4-8C44-9C7C-951BD3B4157D}" type="slidenum">
              <a:rPr lang="en-US" sz="1400">
                <a:solidFill>
                  <a:srgbClr val="590A0E"/>
                </a:solidFill>
              </a:rPr>
              <a:pPr/>
              <a:t>25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Motivation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00100"/>
            <a:ext cx="8610600" cy="3114675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Our CFG rules for NPs don’t condition on where in a tree the rule is applied (that’s why they’re context-free)</a:t>
            </a:r>
            <a:endParaRPr lang="en-US" sz="2800" dirty="0">
              <a:solidFill>
                <a:srgbClr val="A5002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But we know that not all the rules will occur with equal frequency in all contexts.</a:t>
            </a:r>
          </a:p>
          <a:p>
            <a:pPr lvl="1"/>
            <a:r>
              <a:rPr lang="en-US" sz="2400" dirty="0">
                <a:latin typeface="Tahoma" charset="0"/>
              </a:rPr>
              <a:t>Consider </a:t>
            </a:r>
            <a:r>
              <a:rPr lang="en-US" sz="2400" i="1" dirty="0"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s that </a:t>
            </a: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</a:rPr>
              <a:t>involve pronouns vs. </a:t>
            </a: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</a:rPr>
              <a:t>those that don’</a:t>
            </a:r>
            <a:r>
              <a:rPr lang="en-US" altLang="ja-JP" sz="2400" dirty="0">
                <a:latin typeface="Tahoma" charset="0"/>
              </a:rPr>
              <a:t>t.</a:t>
            </a:r>
            <a:endParaRPr lang="en-US" sz="2400" dirty="0">
              <a:latin typeface="Tahoma" charset="0"/>
            </a:endParaRPr>
          </a:p>
        </p:txBody>
      </p:sp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3149600"/>
            <a:ext cx="5029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317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Example: NPs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6D463E5-3166-714C-9486-CE839C1FF2F0}" type="slidenum">
              <a:rPr lang="en-US" sz="1400">
                <a:solidFill>
                  <a:srgbClr val="590A0E"/>
                </a:solidFill>
              </a:rPr>
              <a:pPr/>
              <a:t>26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 we might take this single rule </a:t>
            </a:r>
          </a:p>
          <a:p>
            <a:pPr lvl="1">
              <a:defRPr/>
            </a:pPr>
            <a:r>
              <a:rPr lang="en-US" dirty="0"/>
              <a:t>NP </a:t>
            </a:r>
            <a:r>
              <a:rPr lang="en-US" dirty="0">
                <a:sym typeface="Wingdings"/>
              </a:rPr>
              <a:t>--&gt; </a:t>
            </a:r>
            <a:r>
              <a:rPr lang="en-US" dirty="0"/>
              <a:t>Pronoun</a:t>
            </a:r>
          </a:p>
          <a:p>
            <a:pPr>
              <a:defRPr/>
            </a:pPr>
            <a:r>
              <a:rPr lang="en-US" dirty="0"/>
              <a:t>And replace it with two rules</a:t>
            </a:r>
          </a:p>
          <a:p>
            <a:pPr lvl="1">
              <a:defRPr/>
            </a:pPr>
            <a:r>
              <a:rPr lang="en-US" dirty="0" err="1"/>
              <a:t>NP_Subj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--&gt; Pronoun</a:t>
            </a:r>
          </a:p>
          <a:p>
            <a:pPr lvl="1">
              <a:defRPr/>
            </a:pPr>
            <a:r>
              <a:rPr lang="en-US" dirty="0" err="1">
                <a:sym typeface="Wingdings"/>
              </a:rPr>
              <a:t>NP_Obj</a:t>
            </a:r>
            <a:r>
              <a:rPr lang="en-US" dirty="0">
                <a:sym typeface="Wingdings"/>
              </a:rPr>
              <a:t> --&gt; Pronoun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Wingdings"/>
              </a:rPr>
              <a:t>Separate rules with different counts in the </a:t>
            </a:r>
            <a:r>
              <a:rPr lang="en-US" dirty="0" err="1">
                <a:sym typeface="Wingdings"/>
              </a:rPr>
              <a:t>treebank</a:t>
            </a:r>
            <a:r>
              <a:rPr lang="en-US" dirty="0">
                <a:sym typeface="Wingdings"/>
              </a:rPr>
              <a:t> and therefore different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6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559CDF-1BE9-C74E-9FA3-F40BB3FD9514}" type="slidenum">
              <a:rPr lang="en-US" sz="1400">
                <a:solidFill>
                  <a:srgbClr val="590A0E"/>
                </a:solidFill>
              </a:rPr>
              <a:pPr/>
              <a:t>27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Rule Rewriting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Three approaches</a:t>
            </a:r>
          </a:p>
          <a:p>
            <a:pPr marL="971550" lvl="1" indent="-514350">
              <a:buFont typeface="Verdana" charset="0"/>
              <a:buAutoNum type="arabicPeriod"/>
            </a:pPr>
            <a:r>
              <a:rPr lang="en-US" sz="2400" dirty="0">
                <a:latin typeface="Tahoma" charset="0"/>
              </a:rPr>
              <a:t>Use linguistic knowledge to directly rewrite rules by hand</a:t>
            </a:r>
          </a:p>
          <a:p>
            <a:pPr marL="1314450" lvl="2" indent="-457200">
              <a:buFont typeface="Verdana" charset="0"/>
              <a:buAutoNum type="arabicPeriod"/>
            </a:pPr>
            <a:r>
              <a:rPr lang="en-US" sz="2000" dirty="0" err="1">
                <a:latin typeface="Tahoma" charset="0"/>
                <a:ea typeface="ＭＳ Ｐゴシック" charset="0"/>
              </a:rPr>
              <a:t>NP_Obj</a:t>
            </a:r>
            <a:r>
              <a:rPr lang="en-US" sz="2000" dirty="0">
                <a:latin typeface="Tahoma" charset="0"/>
                <a:ea typeface="ＭＳ Ｐゴシック" charset="0"/>
              </a:rPr>
              <a:t> and the </a:t>
            </a:r>
            <a:r>
              <a:rPr lang="en-US" sz="2000" dirty="0" err="1">
                <a:latin typeface="Tahoma" charset="0"/>
                <a:ea typeface="ＭＳ Ｐゴシック" charset="0"/>
              </a:rPr>
              <a:t>NP_Subj</a:t>
            </a:r>
            <a:r>
              <a:rPr lang="en-US" sz="2000" dirty="0">
                <a:latin typeface="Tahoma" charset="0"/>
                <a:ea typeface="ＭＳ Ｐゴシック" charset="0"/>
              </a:rPr>
              <a:t> approach</a:t>
            </a:r>
          </a:p>
          <a:p>
            <a:pPr marL="971550" lvl="1" indent="-514350">
              <a:buFont typeface="Verdana" charset="0"/>
              <a:buAutoNum type="arabicPeriod"/>
            </a:pPr>
            <a:r>
              <a:rPr lang="en-US" sz="2400" dirty="0">
                <a:latin typeface="Tahoma" charset="0"/>
              </a:rPr>
              <a:t>Automatically rewrite the rules using local context to capture some of what we want</a:t>
            </a:r>
          </a:p>
          <a:p>
            <a:pPr marL="1314450" lvl="2" indent="-457200">
              <a:buFont typeface="Verdana" charset="0"/>
              <a:buAutoNum type="arabicPeriod"/>
            </a:pPr>
            <a:r>
              <a:rPr lang="en-US" sz="2000" dirty="0">
                <a:latin typeface="Tahoma" charset="0"/>
                <a:ea typeface="ＭＳ Ｐゴシック" charset="0"/>
              </a:rPr>
              <a:t>That is incorporate some context into the rules</a:t>
            </a:r>
          </a:p>
          <a:p>
            <a:pPr marL="971550" lvl="1" indent="-514350">
              <a:buFont typeface="Verdana" charset="0"/>
              <a:buAutoNum type="arabicPeriod"/>
            </a:pPr>
            <a:r>
              <a:rPr lang="en-US" sz="2400" dirty="0">
                <a:latin typeface="Tahoma" charset="0"/>
              </a:rPr>
              <a:t>Search through the space of all possible rewrites for the grammar that maximizes the probability of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1575349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F5CBA-E9BB-DB44-B857-35E7CB99F32D}" type="slidenum">
              <a:rPr lang="en-US" sz="1400">
                <a:solidFill>
                  <a:srgbClr val="590A0E"/>
                </a:solidFill>
              </a:rPr>
              <a:pPr/>
              <a:t>28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Local Context Approach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23950"/>
            <a:ext cx="8229600" cy="36449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Condition the rules based on parent nodes</a:t>
            </a:r>
          </a:p>
          <a:p>
            <a:pPr lvl="1"/>
            <a:r>
              <a:rPr lang="en-US" dirty="0">
                <a:latin typeface="Tahoma" charset="0"/>
              </a:rPr>
              <a:t>Splitting based on tree-context captures some of the linguistic intuitions we saw with the NP example</a:t>
            </a:r>
          </a:p>
        </p:txBody>
      </p:sp>
    </p:spTree>
    <p:extLst>
      <p:ext uri="{BB962C8B-B14F-4D97-AF65-F5344CB8AC3E}">
        <p14:creationId xmlns:p14="http://schemas.microsoft.com/office/powerpoint/2010/main" val="4189759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5621"/>
          <a:stretch>
            <a:fillRect/>
          </a:stretch>
        </p:blipFill>
        <p:spPr>
          <a:xfrm>
            <a:off x="1905000" y="1228444"/>
            <a:ext cx="5334000" cy="3518461"/>
          </a:xfrm>
        </p:spPr>
      </p:pic>
      <p:sp>
        <p:nvSpPr>
          <p:cNvPr id="64516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55A0A6-29C9-6246-BCD5-213F0EC11527}" type="slidenum">
              <a:rPr lang="en-US" sz="1400">
                <a:solidFill>
                  <a:srgbClr val="590A0E"/>
                </a:solidFill>
              </a:rPr>
              <a:pPr/>
              <a:t>29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9050"/>
            <a:ext cx="7772400" cy="1143000"/>
          </a:xfrm>
        </p:spPr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Parent Annotation</a:t>
            </a:r>
          </a:p>
        </p:txBody>
      </p:sp>
    </p:spTree>
    <p:extLst>
      <p:ext uri="{BB962C8B-B14F-4D97-AF65-F5344CB8AC3E}">
        <p14:creationId xmlns:p14="http://schemas.microsoft.com/office/powerpoint/2010/main" val="33705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17475"/>
            <a:ext cx="7696200" cy="777875"/>
          </a:xfrm>
        </p:spPr>
        <p:txBody>
          <a:bodyPr/>
          <a:lstStyle/>
          <a:p>
            <a:pPr algn="r"/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Simple Probability Model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95350"/>
            <a:ext cx="8229600" cy="23622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derivation (tree) consists of the collection of grammar rules that are in the tree</a:t>
            </a:r>
          </a:p>
          <a:p>
            <a:pPr lvl="1"/>
            <a:r>
              <a:rPr lang="en-US" dirty="0">
                <a:solidFill>
                  <a:srgbClr val="A50021"/>
                </a:solidFill>
                <a:latin typeface="Tahoma" charset="0"/>
              </a:rPr>
              <a:t>The probability of a tree is the product of the probabilities of the rules in the derivation.</a:t>
            </a:r>
          </a:p>
        </p:txBody>
      </p:sp>
      <p:pic>
        <p:nvPicPr>
          <p:cNvPr id="737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30575"/>
            <a:ext cx="5638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548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5621"/>
          <a:stretch>
            <a:fillRect/>
          </a:stretch>
        </p:blipFill>
        <p:spPr>
          <a:xfrm>
            <a:off x="1143001" y="895351"/>
            <a:ext cx="2481263" cy="1636713"/>
          </a:xfrm>
        </p:spPr>
      </p:pic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Parent Annotation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2876550"/>
            <a:ext cx="82296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Now we have non-terminals NP^S and NP^VP that should capture the subject/object and pronoun/full NP cases. That is…</a:t>
            </a:r>
            <a:endParaRPr lang="en-US" sz="1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NP^S -&gt; PRP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NP^VP -&gt; DT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VP^S -&gt; NP^VP</a:t>
            </a:r>
          </a:p>
        </p:txBody>
      </p:sp>
      <p:pic>
        <p:nvPicPr>
          <p:cNvPr id="6451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89"/>
          <a:stretch>
            <a:fillRect/>
          </a:stretch>
        </p:blipFill>
        <p:spPr>
          <a:xfrm>
            <a:off x="5105400" y="926307"/>
            <a:ext cx="2800350" cy="1778000"/>
          </a:xfrm>
        </p:spPr>
      </p:pic>
    </p:spTree>
    <p:extLst>
      <p:ext uri="{BB962C8B-B14F-4D97-AF65-F5344CB8AC3E}">
        <p14:creationId xmlns:p14="http://schemas.microsoft.com/office/powerpoint/2010/main" val="1211057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E3E38-498F-A945-8DBB-8B2A80D315A0}" type="slidenum">
              <a:rPr lang="en-US" sz="1400">
                <a:solidFill>
                  <a:srgbClr val="590A0E"/>
                </a:solidFill>
              </a:rPr>
              <a:pPr/>
              <a:t>31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Auto Rewriting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If this is such a good idea we may as well apply a learning approach to it.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Start with a grammar (perhaps a </a:t>
            </a:r>
            <a:r>
              <a:rPr lang="en-US" sz="2800" dirty="0" err="1">
                <a:latin typeface="Tahoma" charset="0"/>
                <a:ea typeface="ＭＳ Ｐゴシック" charset="0"/>
                <a:cs typeface="ＭＳ Ｐゴシック" charset="0"/>
              </a:rPr>
              <a:t>treebank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grammar)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Search through the space of splits/merges for the grammar that in maximizes parsing performance on a held-out </a:t>
            </a:r>
            <a:r>
              <a:rPr lang="en-US" sz="2800" dirty="0" err="1">
                <a:latin typeface="Tahoma" charset="0"/>
                <a:ea typeface="ＭＳ Ｐゴシック" charset="0"/>
                <a:cs typeface="ＭＳ Ｐゴシック" charset="0"/>
              </a:rPr>
              <a:t>dev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set. </a:t>
            </a:r>
          </a:p>
        </p:txBody>
      </p:sp>
    </p:spTree>
    <p:extLst>
      <p:ext uri="{BB962C8B-B14F-4D97-AF65-F5344CB8AC3E}">
        <p14:creationId xmlns:p14="http://schemas.microsoft.com/office/powerpoint/2010/main" val="3417446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874FBF-660F-254F-91C5-057CC42CEFE5}" type="slidenum">
              <a:rPr lang="en-US" sz="1400">
                <a:solidFill>
                  <a:srgbClr val="590A0E"/>
                </a:solidFill>
              </a:rPr>
              <a:pPr/>
              <a:t>32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74625"/>
            <a:ext cx="7696200" cy="777875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Solution 2</a:t>
            </a:r>
            <a:r>
              <a:rPr lang="en-US" b="0">
                <a:latin typeface="Verdana" charset="0"/>
                <a:ea typeface="ＭＳ Ｐゴシック" charset="0"/>
                <a:cs typeface="ＭＳ Ｐゴシック" charset="0"/>
              </a:rPr>
              <a:t>: Lexicalized Grammars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8750"/>
            <a:ext cx="8229600" cy="30480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Lexicalize the grammars with heads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Compute the rule probabilities on these lexicalized rules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Run probabilistic CKY as before</a:t>
            </a:r>
          </a:p>
        </p:txBody>
      </p:sp>
    </p:spTree>
    <p:extLst>
      <p:ext uri="{BB962C8B-B14F-4D97-AF65-F5344CB8AC3E}">
        <p14:creationId xmlns:p14="http://schemas.microsoft.com/office/powerpoint/2010/main" val="1282819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Dumped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02DB48-532A-7942-AA60-A118B17163E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4" descr="dumped-tre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71551"/>
            <a:ext cx="4648200" cy="3827463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685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Dumped Example</a:t>
            </a:r>
          </a:p>
        </p:txBody>
      </p:sp>
      <p:pic>
        <p:nvPicPr>
          <p:cNvPr id="1993887" name="Picture 159" descr="dumped-hea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00150"/>
            <a:ext cx="8655050" cy="3221038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816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B88FB0-0408-B145-824B-E7017E746730}" type="slidenum">
              <a:rPr lang="en-US" sz="1200">
                <a:solidFill>
                  <a:srgbClr val="590A0E"/>
                </a:solidFill>
              </a:rPr>
              <a:pPr/>
              <a:t>35</a:t>
            </a:fld>
            <a:endParaRPr lang="en-US" sz="1200">
              <a:solidFill>
                <a:srgbClr val="590A0E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Verdana" charset="0"/>
                <a:ea typeface="ＭＳ Ｐゴシック" charset="0"/>
                <a:cs typeface="ＭＳ Ｐゴシック" charset="0"/>
              </a:rPr>
              <a:t>How?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We used to have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VP -&gt; V NP PP 		P(this </a:t>
            </a:r>
            <a:r>
              <a:rPr lang="en-US" sz="2400" dirty="0" err="1">
                <a:latin typeface="Tahoma" charset="0"/>
              </a:rPr>
              <a:t>rule|VP</a:t>
            </a:r>
            <a:r>
              <a:rPr lang="en-US" sz="2400" dirty="0">
                <a:latin typeface="Tahoma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That’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s the count of this rule divided by the number of VPs in a </a:t>
            </a:r>
            <a:r>
              <a:rPr lang="en-US" altLang="ja-JP" sz="2000" dirty="0" err="1">
                <a:latin typeface="Tahoma" charset="0"/>
                <a:ea typeface="ＭＳ Ｐゴシック" charset="0"/>
              </a:rPr>
              <a:t>treebank</a:t>
            </a:r>
            <a:endParaRPr lang="en-US" altLang="ja-JP" sz="2000" dirty="0">
              <a:latin typeface="Tahom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Now we have fully lexicalized rules...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VP(dumped) -&gt; V(dumped) NP(sacks) PP(into)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To get the probability for that just count and divide</a:t>
            </a:r>
            <a:endParaRPr lang="en-US" sz="2400" dirty="0">
              <a:solidFill>
                <a:srgbClr val="008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03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Use Independence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825500"/>
            <a:ext cx="8493126" cy="39433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When stuck, exploit independence and collect the statistics you can. There are a large number of ways to do this</a:t>
            </a:r>
            <a:r>
              <a:rPr lang="mr-IN" dirty="0">
                <a:latin typeface="Tahoma" charset="0"/>
                <a:ea typeface="ＭＳ Ｐゴシック" charset="0"/>
                <a:cs typeface="ＭＳ Ｐゴシック" charset="0"/>
              </a:rPr>
              <a:t>…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Let’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 consider one generative story: given a rule we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ll</a:t>
            </a:r>
          </a:p>
          <a:p>
            <a:pPr marL="1333500" lvl="2" indent="-533400">
              <a:buFont typeface="Arial" charset="0"/>
              <a:buAutoNum type="arabicPeriod"/>
            </a:pPr>
            <a:r>
              <a:rPr lang="en-US" dirty="0">
                <a:latin typeface="Tahoma" charset="0"/>
              </a:rPr>
              <a:t>Generate the head</a:t>
            </a:r>
          </a:p>
          <a:p>
            <a:pPr marL="1333500" lvl="2" indent="-533400">
              <a:buFont typeface="Arial" charset="0"/>
              <a:buAutoNum type="arabicPeriod"/>
            </a:pPr>
            <a:r>
              <a:rPr lang="en-US" dirty="0">
                <a:latin typeface="Tahoma" charset="0"/>
              </a:rPr>
              <a:t>Generate the stuff to the left of the head</a:t>
            </a:r>
          </a:p>
          <a:p>
            <a:pPr marL="1333500" lvl="2" indent="-533400">
              <a:buFont typeface="Arial" charset="0"/>
              <a:buAutoNum type="arabicPeriod"/>
            </a:pPr>
            <a:r>
              <a:rPr lang="en-US" dirty="0">
                <a:latin typeface="Tahoma" charset="0"/>
              </a:rPr>
              <a:t>Generate the stuff to the right of the head</a:t>
            </a:r>
          </a:p>
        </p:txBody>
      </p:sp>
    </p:spTree>
    <p:extLst>
      <p:ext uri="{BB962C8B-B14F-4D97-AF65-F5344CB8AC3E}">
        <p14:creationId xmlns:p14="http://schemas.microsoft.com/office/powerpoint/2010/main" val="4255722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7D864A-754F-DA42-B058-FC48A6F979D1}" type="slidenum">
              <a:rPr lang="en-US" sz="1400">
                <a:solidFill>
                  <a:srgbClr val="590A0E"/>
                </a:solidFill>
              </a:rPr>
              <a:pPr/>
              <a:t>37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534400" cy="472440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So the probability of a lexicalized rule such as </a:t>
            </a:r>
          </a:p>
          <a:p>
            <a:pPr lvl="1"/>
            <a:r>
              <a:rPr lang="en-US" sz="2400" dirty="0">
                <a:latin typeface="Tahoma" charset="0"/>
              </a:rPr>
              <a:t>VP(dumped)  </a:t>
            </a:r>
            <a:r>
              <a:rPr lang="en-US" sz="2400" dirty="0">
                <a:latin typeface="Tahoma" charset="0"/>
                <a:sym typeface="Symbol" charset="0"/>
              </a:rPr>
              <a:t> </a:t>
            </a:r>
            <a:r>
              <a:rPr lang="en-US" sz="2400" dirty="0">
                <a:latin typeface="Tahoma" charset="0"/>
              </a:rPr>
              <a:t>V(dumped)NP(sacks)PP(into)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Is the product of the probability of</a:t>
            </a:r>
          </a:p>
          <a:p>
            <a:pPr lvl="1"/>
            <a:r>
              <a:rPr lang="ja-JP" altLang="en-US" sz="2400" i="1" dirty="0">
                <a:latin typeface="Tahoma" charset="0"/>
              </a:rPr>
              <a:t>“</a:t>
            </a:r>
            <a:r>
              <a:rPr lang="en-US" altLang="ja-JP" sz="2400" i="1" dirty="0">
                <a:latin typeface="Tahoma" charset="0"/>
              </a:rPr>
              <a:t>dumped</a:t>
            </a:r>
            <a:r>
              <a:rPr lang="ja-JP" altLang="en-US" sz="2400" i="1" dirty="0">
                <a:latin typeface="Tahoma" charset="0"/>
              </a:rPr>
              <a:t>”</a:t>
            </a:r>
            <a:r>
              <a:rPr lang="en-US" altLang="ja-JP" sz="2400" dirty="0">
                <a:latin typeface="Tahoma" charset="0"/>
              </a:rPr>
              <a:t> as the head of a VP </a:t>
            </a:r>
          </a:p>
          <a:p>
            <a:pPr lvl="1"/>
            <a:r>
              <a:rPr lang="en-US" sz="2400" dirty="0">
                <a:latin typeface="Tahoma" charset="0"/>
              </a:rPr>
              <a:t>With nothing to its left</a:t>
            </a:r>
          </a:p>
          <a:p>
            <a:pPr lvl="1"/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i="1" dirty="0">
                <a:latin typeface="Tahoma" charset="0"/>
              </a:rPr>
              <a:t>sacks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altLang="ja-JP" sz="2400" dirty="0">
                <a:latin typeface="Tahoma" charset="0"/>
              </a:rPr>
              <a:t> as the head of the first right-side thing</a:t>
            </a:r>
          </a:p>
          <a:p>
            <a:pPr lvl="1"/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i="1" dirty="0">
                <a:latin typeface="Tahoma" charset="0"/>
              </a:rPr>
              <a:t>into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altLang="ja-JP" sz="2400" dirty="0">
                <a:latin typeface="Tahoma" charset="0"/>
              </a:rPr>
              <a:t> as the head of the next right-side element</a:t>
            </a:r>
          </a:p>
          <a:p>
            <a:pPr lvl="1"/>
            <a:r>
              <a:rPr lang="en-US" sz="2400" dirty="0">
                <a:latin typeface="Tahoma" charset="0"/>
              </a:rPr>
              <a:t>And nothing after that</a:t>
            </a:r>
          </a:p>
        </p:txBody>
      </p:sp>
    </p:spTree>
    <p:extLst>
      <p:ext uri="{BB962C8B-B14F-4D97-AF65-F5344CB8AC3E}">
        <p14:creationId xmlns:p14="http://schemas.microsoft.com/office/powerpoint/2010/main" val="1828591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131DE1-A6CB-674B-8F96-1001E9CAD36A}" type="slidenum">
              <a:rPr lang="en-US" sz="1400">
                <a:solidFill>
                  <a:srgbClr val="590A0E"/>
                </a:solidFill>
              </a:rPr>
              <a:pPr/>
              <a:t>38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71055"/>
            <a:ext cx="8229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That is, the rule probability for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is estimated as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2950" name="Picture 4" descr="dumped-head-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89062"/>
            <a:ext cx="6705600" cy="89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5" descr="dumped-rul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851313"/>
            <a:ext cx="7683500" cy="165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233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AA649A-1570-2E45-9B50-A392958B8C5E}" type="slidenum">
              <a:rPr lang="en-US" sz="1400">
                <a:solidFill>
                  <a:srgbClr val="590A0E"/>
                </a:solidFill>
              </a:rPr>
              <a:pPr/>
              <a:t>39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Framework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That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s just one simple model</a:t>
            </a:r>
          </a:p>
          <a:p>
            <a:pPr lvl="1"/>
            <a:r>
              <a:rPr lang="en-US" sz="2400" dirty="0">
                <a:latin typeface="Tahoma" charset="0"/>
              </a:rPr>
              <a:t>Collins Model 1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You can imagine a </a:t>
            </a:r>
            <a:r>
              <a:rPr lang="en-US" sz="2800" dirty="0" err="1">
                <a:latin typeface="Tahoma" charset="0"/>
                <a:ea typeface="ＭＳ Ｐゴシック" charset="0"/>
                <a:cs typeface="ＭＳ Ｐゴシック" charset="0"/>
              </a:rPr>
              <a:t>gazzillion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other assumptions that might lead to better models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You just have to make sure that you can get the counts you need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And that it can be used/exploited efficiently during decoding</a:t>
            </a:r>
          </a:p>
        </p:txBody>
      </p:sp>
    </p:spTree>
    <p:extLst>
      <p:ext uri="{BB962C8B-B14F-4D97-AF65-F5344CB8AC3E}">
        <p14:creationId xmlns:p14="http://schemas.microsoft.com/office/powerpoint/2010/main" val="309452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975"/>
            <a:ext cx="7696200" cy="777875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Rule Probabilities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What’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s the probability of a rule?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Start at the top...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tree should have an </a:t>
            </a:r>
            <a:r>
              <a:rPr lang="en-US" sz="2400" i="1" dirty="0">
                <a:solidFill>
                  <a:schemeClr val="accent2"/>
                </a:solidFill>
                <a:latin typeface="Tahoma" charset="0"/>
              </a:rPr>
              <a:t>S</a:t>
            </a:r>
            <a:r>
              <a:rPr lang="en-US" sz="2400" dirty="0">
                <a:latin typeface="Tahoma" charset="0"/>
              </a:rPr>
              <a:t> at the top. So given that we know we need an </a:t>
            </a:r>
            <a:r>
              <a:rPr lang="en-US" sz="2400" i="1" dirty="0">
                <a:solidFill>
                  <a:schemeClr val="accent2"/>
                </a:solidFill>
                <a:latin typeface="Tahoma" charset="0"/>
              </a:rPr>
              <a:t>S</a:t>
            </a:r>
            <a:r>
              <a:rPr lang="en-US" sz="2400" dirty="0">
                <a:latin typeface="Tahoma" charset="0"/>
              </a:rPr>
              <a:t>, we can ask about the probability of each particular </a:t>
            </a:r>
            <a:r>
              <a:rPr lang="en-US" sz="2400" i="1" dirty="0">
                <a:solidFill>
                  <a:schemeClr val="accent2"/>
                </a:solidFill>
                <a:latin typeface="Tahoma" charset="0"/>
              </a:rPr>
              <a:t>S</a:t>
            </a:r>
            <a:r>
              <a:rPr lang="en-US" sz="2400" dirty="0">
                <a:latin typeface="Tahoma" charset="0"/>
              </a:rPr>
              <a:t> rule in the grammar.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That is P(particular S rule | S is what I need)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So in general we need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  For each rule in the grammar  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Tahoma" charset="0"/>
              <a:ea typeface="ＭＳ Ｐゴシック" charset="0"/>
            </a:endParaRPr>
          </a:p>
        </p:txBody>
      </p:sp>
      <p:graphicFrame>
        <p:nvGraphicFramePr>
          <p:cNvPr id="286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80004"/>
              </p:ext>
            </p:extLst>
          </p:nvPr>
        </p:nvGraphicFramePr>
        <p:xfrm>
          <a:off x="4953000" y="3486150"/>
          <a:ext cx="2743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1" name="Equation" r:id="rId4" imgW="825500" imgH="177800" progId="Equation.3">
                  <p:embed/>
                </p:oleObj>
              </mc:Choice>
              <mc:Fallback>
                <p:oleObj name="Equation" r:id="rId4" imgW="825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86150"/>
                        <a:ext cx="2743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29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N-Best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825500"/>
            <a:ext cx="8383587" cy="3943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Statistical parsers are getting quite good, but its still quite silly to expect them to come up with a single best parse given only syntactic information.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But its not so crazy to think that they can come up with the right parse among the top-N parses.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But N-Best approaches and dynamic programming don’t work well together. An alternative is to use heuristic search with an agenda. </a:t>
            </a:r>
          </a:p>
        </p:txBody>
      </p:sp>
    </p:spTree>
    <p:extLst>
      <p:ext uri="{BB962C8B-B14F-4D97-AF65-F5344CB8AC3E}">
        <p14:creationId xmlns:p14="http://schemas.microsoft.com/office/powerpoint/2010/main" val="88304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Finally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5500"/>
            <a:ext cx="8456613" cy="3943350"/>
          </a:xfrm>
        </p:spPr>
        <p:txBody>
          <a:bodyPr/>
          <a:lstStyle/>
          <a:p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Lexicalization is a shallow attempt to incorporate </a:t>
            </a:r>
            <a:r>
              <a:rPr lang="en-US" altLang="ja-JP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semantics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into the syntactic parsing process…</a:t>
            </a:r>
          </a:p>
          <a:p>
            <a:pPr lvl="1"/>
            <a:r>
              <a:rPr lang="en-US" dirty="0">
                <a:latin typeface="Tahoma" charset="0"/>
              </a:rPr>
              <a:t>Duh, picking the right parse requires the use of semantics.</a:t>
            </a:r>
          </a:p>
          <a:p>
            <a:pPr lvl="1"/>
            <a:r>
              <a:rPr lang="en-US" dirty="0">
                <a:latin typeface="Tahoma" charset="0"/>
              </a:rPr>
              <a:t>Which we’ll get to real soon now.</a:t>
            </a:r>
          </a:p>
        </p:txBody>
      </p:sp>
    </p:spTree>
    <p:extLst>
      <p:ext uri="{BB962C8B-B14F-4D97-AF65-F5344CB8AC3E}">
        <p14:creationId xmlns:p14="http://schemas.microsoft.com/office/powerpoint/2010/main" val="1632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92075"/>
            <a:ext cx="7696200" cy="777875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Training the Model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69950"/>
            <a:ext cx="8305800" cy="3797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We can get the estimates we need from an annotated database (i.e., a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treebank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lvl="1"/>
            <a:endParaRPr lang="en-US" dirty="0">
              <a:solidFill>
                <a:srgbClr val="008000"/>
              </a:solidFill>
              <a:latin typeface="Tahoma" charset="0"/>
            </a:endParaRPr>
          </a:p>
          <a:p>
            <a:pPr lvl="2"/>
            <a:r>
              <a:rPr lang="en-US" dirty="0">
                <a:solidFill>
                  <a:schemeClr val="accent3"/>
                </a:solidFill>
                <a:latin typeface="Tahoma" charset="0"/>
              </a:rPr>
              <a:t>For example, to get the probability for a particular </a:t>
            </a:r>
            <a:r>
              <a:rPr lang="en-US" i="1" dirty="0">
                <a:solidFill>
                  <a:schemeClr val="accent3"/>
                </a:solidFill>
                <a:latin typeface="Tahoma" charset="0"/>
              </a:rPr>
              <a:t>VP</a:t>
            </a:r>
            <a:r>
              <a:rPr lang="en-US" dirty="0">
                <a:solidFill>
                  <a:schemeClr val="accent3"/>
                </a:solidFill>
                <a:latin typeface="Tahoma" charset="0"/>
              </a:rPr>
              <a:t> rule, just count all the times the rule is used and divide by the number of </a:t>
            </a:r>
            <a:r>
              <a:rPr lang="en-US" i="1" dirty="0">
                <a:solidFill>
                  <a:schemeClr val="accent3"/>
                </a:solidFill>
                <a:latin typeface="Tahoma" charset="0"/>
              </a:rPr>
              <a:t>VP</a:t>
            </a:r>
            <a:r>
              <a:rPr lang="en-US" dirty="0">
                <a:solidFill>
                  <a:schemeClr val="accent3"/>
                </a:solidFill>
                <a:latin typeface="Tahoma" charset="0"/>
              </a:rPr>
              <a:t>s overall.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14550"/>
            <a:ext cx="6832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1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625"/>
            <a:ext cx="7696200" cy="777875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approach…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we have to worry about smoothing to deal with zero counts?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950"/>
            <a:ext cx="6832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7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66750"/>
            <a:ext cx="8229600" cy="4191000"/>
          </a:xfrm>
        </p:spPr>
        <p:txBody>
          <a:bodyPr/>
          <a:lstStyle/>
          <a:p>
            <a:r>
              <a:rPr lang="en-US" i="1" dirty="0">
                <a:latin typeface="Tahoma" charset="0"/>
              </a:rPr>
              <a:t>Book the dinner flight</a:t>
            </a:r>
          </a:p>
        </p:txBody>
      </p:sp>
      <p:pic>
        <p:nvPicPr>
          <p:cNvPr id="1934340" name="Picture 4" descr="bookdinn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1395412"/>
            <a:ext cx="2798763" cy="3219450"/>
          </a:xfrm>
          <a:prstGeom prst="rect">
            <a:avLst/>
          </a:prstGeom>
          <a:noFill/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</p:pic>
      <p:pic>
        <p:nvPicPr>
          <p:cNvPr id="1934341" name="Picture 5" descr="bookdinner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0913" y="1395412"/>
            <a:ext cx="3657600" cy="3279775"/>
          </a:xfrm>
          <a:prstGeom prst="rect">
            <a:avLst/>
          </a:prstGeom>
          <a:noFill/>
          <a:effectLst>
            <a:outerShdw blurRad="63500" dist="38058" dir="899993" algn="ctr" rotWithShape="0">
              <a:schemeClr val="tx2">
                <a:alpha val="74998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63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66750"/>
            <a:ext cx="89154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These two trees consist of the following rules</a:t>
            </a:r>
          </a:p>
        </p:txBody>
      </p:sp>
      <p:pic>
        <p:nvPicPr>
          <p:cNvPr id="1936388" name="Picture 4" descr="bagoru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1241692"/>
            <a:ext cx="6096000" cy="2610906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  <p:pic>
        <p:nvPicPr>
          <p:cNvPr id="1936389" name="Picture 5" descr="prob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1686" y="4004997"/>
            <a:ext cx="7575314" cy="700354"/>
          </a:xfrm>
          <a:prstGeom prst="rect">
            <a:avLst/>
          </a:prstGeom>
          <a:noFill/>
          <a:effectLst>
            <a:outerShdw blurRad="63500" dist="38099" dir="2700000" algn="ctr" rotWithShape="0">
              <a:schemeClr val="hlink">
                <a:alpha val="74998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9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Probabilistic CKY</a:t>
            </a:r>
          </a:p>
        </p:txBody>
      </p:sp>
      <p:pic>
        <p:nvPicPr>
          <p:cNvPr id="1942531" name="Picture 3" descr="prob-cky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7013" y="825500"/>
            <a:ext cx="8686800" cy="3883025"/>
          </a:xfrm>
          <a:effectLst>
            <a:outerShdw blurRad="63500" dist="38099" dir="2700000" algn="ctr" rotWithShape="0">
              <a:schemeClr val="accent1">
                <a:alpha val="74998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6283917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24116</TotalTime>
  <Words>1351</Words>
  <Application>Microsoft Macintosh PowerPoint</Application>
  <PresentationFormat>On-screen Show (16:9)</PresentationFormat>
  <Paragraphs>235</Paragraphs>
  <Slides>41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Symbol</vt:lpstr>
      <vt:lpstr>Tahoma</vt:lpstr>
      <vt:lpstr>Times</vt:lpstr>
      <vt:lpstr>Verdana</vt:lpstr>
      <vt:lpstr>Wingdings</vt:lpstr>
      <vt:lpstr>SLP</vt:lpstr>
      <vt:lpstr>Equation</vt:lpstr>
      <vt:lpstr> Natural Language Processing</vt:lpstr>
      <vt:lpstr>Today</vt:lpstr>
      <vt:lpstr>Simple Probability Model</vt:lpstr>
      <vt:lpstr>Rule Probabilities</vt:lpstr>
      <vt:lpstr>Training the Model</vt:lpstr>
      <vt:lpstr>Question</vt:lpstr>
      <vt:lpstr>Example</vt:lpstr>
      <vt:lpstr>Examples</vt:lpstr>
      <vt:lpstr>Probabilistic CKY</vt:lpstr>
      <vt:lpstr>Problems with Simple PCFGs</vt:lpstr>
      <vt:lpstr>Evaluation</vt:lpstr>
      <vt:lpstr>Evaluation</vt:lpstr>
      <vt:lpstr>Example</vt:lpstr>
      <vt:lpstr>Evaluation</vt:lpstr>
      <vt:lpstr>Example</vt:lpstr>
      <vt:lpstr>Example: Precision</vt:lpstr>
      <vt:lpstr>Example: Precision</vt:lpstr>
      <vt:lpstr>Example: Recall</vt:lpstr>
      <vt:lpstr>Sources of Difficulty for PCFGs</vt:lpstr>
      <vt:lpstr>PP Attachment</vt:lpstr>
      <vt:lpstr>PP Attachment</vt:lpstr>
      <vt:lpstr>Coordination</vt:lpstr>
      <vt:lpstr>Better Statistical Parsing</vt:lpstr>
      <vt:lpstr>Solution 1: Rule Rewriting</vt:lpstr>
      <vt:lpstr>Motivation</vt:lpstr>
      <vt:lpstr>Example: NPs</vt:lpstr>
      <vt:lpstr>Rule Rewriting</vt:lpstr>
      <vt:lpstr>Local Context Approach</vt:lpstr>
      <vt:lpstr>Parent Annotation</vt:lpstr>
      <vt:lpstr>Parent Annotation</vt:lpstr>
      <vt:lpstr>Auto Rewriting</vt:lpstr>
      <vt:lpstr>Solution 2: Lexicalized Grammars</vt:lpstr>
      <vt:lpstr>Dumped Example</vt:lpstr>
      <vt:lpstr>Dumped Example</vt:lpstr>
      <vt:lpstr>How?</vt:lpstr>
      <vt:lpstr>Use Independence</vt:lpstr>
      <vt:lpstr>Example</vt:lpstr>
      <vt:lpstr>Example</vt:lpstr>
      <vt:lpstr>Framework</vt:lpstr>
      <vt:lpstr>N-Best</vt:lpstr>
      <vt:lpstr>Finally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256</cp:revision>
  <cp:lastPrinted>2015-10-22T19:37:58Z</cp:lastPrinted>
  <dcterms:created xsi:type="dcterms:W3CDTF">2011-03-01T17:53:35Z</dcterms:created>
  <dcterms:modified xsi:type="dcterms:W3CDTF">2018-10-29T18:46:29Z</dcterms:modified>
  <cp:category/>
</cp:coreProperties>
</file>