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5"/>
  </p:notesMasterIdLst>
  <p:handoutMasterIdLst>
    <p:handoutMasterId r:id="rId56"/>
  </p:handoutMasterIdLst>
  <p:sldIdLst>
    <p:sldId id="256" r:id="rId2"/>
    <p:sldId id="421" r:id="rId3"/>
    <p:sldId id="491" r:id="rId4"/>
    <p:sldId id="496" r:id="rId5"/>
    <p:sldId id="507" r:id="rId6"/>
    <p:sldId id="426" r:id="rId7"/>
    <p:sldId id="480" r:id="rId8"/>
    <p:sldId id="492" r:id="rId9"/>
    <p:sldId id="519" r:id="rId10"/>
    <p:sldId id="495" r:id="rId11"/>
    <p:sldId id="506" r:id="rId12"/>
    <p:sldId id="520" r:id="rId13"/>
    <p:sldId id="422" r:id="rId14"/>
    <p:sldId id="489" r:id="rId15"/>
    <p:sldId id="423" r:id="rId16"/>
    <p:sldId id="427" r:id="rId17"/>
    <p:sldId id="428" r:id="rId18"/>
    <p:sldId id="429" r:id="rId19"/>
    <p:sldId id="493" r:id="rId20"/>
    <p:sldId id="508" r:id="rId21"/>
    <p:sldId id="521" r:id="rId22"/>
    <p:sldId id="430" r:id="rId23"/>
    <p:sldId id="431" r:id="rId24"/>
    <p:sldId id="432" r:id="rId25"/>
    <p:sldId id="447" r:id="rId26"/>
    <p:sldId id="509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448" r:id="rId37"/>
    <p:sldId id="449" r:id="rId38"/>
    <p:sldId id="494" r:id="rId39"/>
    <p:sldId id="457" r:id="rId40"/>
    <p:sldId id="481" r:id="rId41"/>
    <p:sldId id="482" r:id="rId42"/>
    <p:sldId id="510" r:id="rId43"/>
    <p:sldId id="511" r:id="rId44"/>
    <p:sldId id="483" r:id="rId45"/>
    <p:sldId id="522" r:id="rId46"/>
    <p:sldId id="485" r:id="rId47"/>
    <p:sldId id="512" r:id="rId48"/>
    <p:sldId id="513" r:id="rId49"/>
    <p:sldId id="514" r:id="rId50"/>
    <p:sldId id="515" r:id="rId51"/>
    <p:sldId id="516" r:id="rId52"/>
    <p:sldId id="517" r:id="rId53"/>
    <p:sldId id="518" r:id="rId5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6600"/>
    <a:srgbClr val="5400A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/>
    <p:restoredTop sz="94631"/>
  </p:normalViewPr>
  <p:slideViewPr>
    <p:cSldViewPr>
      <p:cViewPr varScale="1">
        <p:scale>
          <a:sx n="194" d="100"/>
          <a:sy n="194" d="100"/>
        </p:scale>
        <p:origin x="192" y="904"/>
      </p:cViewPr>
      <p:guideLst>
        <p:guide orient="horz" pos="1548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A5C4683-C6E9-934F-862A-FF8D040AA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5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1C2C704-2235-5640-B633-F9B43D9E5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65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7FFBAB-67D6-F543-A9CB-8CD0331666D9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284BB9-3049-1843-8399-BB656C4C7706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007007-404C-054E-8E51-AF965F806F40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007007-404C-054E-8E51-AF965F806F40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221" tIns="45610" rIns="91221" bIns="45610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5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C2C704-2235-5640-B633-F9B43D9E54F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181813"/>
              </a:solidFill>
              <a:latin typeface="Tahoma" charset="0"/>
            </a:endParaRPr>
          </a:p>
        </p:txBody>
      </p:sp>
      <p:sp>
        <p:nvSpPr>
          <p:cNvPr id="1639426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1"/>
            <a:ext cx="7772400" cy="110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427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90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96194-D7A7-964A-BC31-BB6C9F588E92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2E0D9-A1B3-E24A-9D69-2A15E39D5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4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6BCF8-94AB-804B-8D2A-80952464D759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10BCA-6904-EC40-A3B2-645E32462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14400"/>
            <a:ext cx="4038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81000" y="2943225"/>
            <a:ext cx="8229600" cy="191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29473-7779-F741-A994-EBE4A5F8DF9C}" type="datetime1">
              <a:rPr lang="en-US" smtClean="0"/>
              <a:t>11/1/18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1FAF-34F0-5C4F-ADAF-B58EC893B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1DAF8-8FC7-5747-89D3-7A8C274CD53D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260A6-5A4B-F34E-A9B3-0CA69E768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F1813-1D9A-5B43-9002-4986660F62EF}" type="datetime1">
              <a:rPr lang="en-US" smtClean="0"/>
              <a:t>11/1/18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C60BD-7910-E94C-9FF0-5DCDD2AEF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A841-201F-7D47-9AAD-590EA452602D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8A5E9-1371-6F47-AEBB-8952C2C40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B3891-D665-6144-8E8A-B44CA5DEA96D}" type="datetime1">
              <a:rPr lang="en-US" smtClean="0"/>
              <a:t>11/1/18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04DBF-7680-0B47-A572-FF6D4867D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AD7-C7AE-A546-89BC-025DEE7E295A}" type="datetime1">
              <a:rPr lang="en-US" smtClean="0"/>
              <a:t>11/1/18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21FBD-DDE8-7849-9BC4-3E6069A7D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9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33C5A-043A-134C-8622-E9A66B6ECF84}" type="datetime1">
              <a:rPr lang="en-US" smtClean="0"/>
              <a:t>11/1/18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521B9-A03B-1042-A022-86BBD9085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C8CF6-7CC9-AC4C-A8A2-FC9AD11E660E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E8F71-7FD0-7A4B-9491-C4FFB9041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3655B-FEC0-3847-95F7-6ED1E7C7633E}" type="datetime1">
              <a:rPr lang="en-US" smtClean="0"/>
              <a:t>11/1/18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B7578-8937-B24E-BF75-3E84D98D8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1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1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" charset="0"/>
              <a:ea typeface="+mn-ea"/>
              <a:cs typeface="+mn-cs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590A0E"/>
                </a:solidFill>
              </a:defRPr>
            </a:lvl1pPr>
          </a:lstStyle>
          <a:p>
            <a:pPr>
              <a:defRPr/>
            </a:pPr>
            <a:fld id="{3B970379-C6BC-5648-A4EB-18F8822E2C05}" type="datetime1">
              <a:rPr lang="en-US" smtClean="0"/>
              <a:t>11/1/18</a:t>
            </a:fld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181813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</a:defRPr>
            </a:lvl1pPr>
          </a:lstStyle>
          <a:p>
            <a:pPr>
              <a:defRPr/>
            </a:pPr>
            <a:fld id="{5AF3753F-E007-214C-9C99-30A51F4BE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0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38150"/>
            <a:ext cx="8077200" cy="1143000"/>
          </a:xfrm>
        </p:spPr>
        <p:txBody>
          <a:bodyPr/>
          <a:lstStyle/>
          <a:p>
            <a:b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Natural Language Processing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495550"/>
            <a:ext cx="6400800" cy="17526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solidFill>
                <a:srgbClr val="A50021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CSCI 5832—Lecture 18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Jim Martin</a:t>
            </a: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Dependency Relations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 descr="labeledDepPars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200150"/>
            <a:ext cx="8334157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2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Universal Dependencies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 descr="universal-dependenci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04980"/>
            <a:ext cx="6781800" cy="40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dominant approaches</a:t>
            </a:r>
          </a:p>
          <a:p>
            <a:pPr lvl="1"/>
            <a:r>
              <a:rPr lang="en-US" dirty="0"/>
              <a:t>Transition-based parsing based on shift-reduce methods</a:t>
            </a:r>
          </a:p>
          <a:p>
            <a:pPr lvl="2"/>
            <a:r>
              <a:rPr lang="en-US" dirty="0"/>
              <a:t>Fast and accurate</a:t>
            </a:r>
          </a:p>
          <a:p>
            <a:pPr lvl="2"/>
            <a:r>
              <a:rPr lang="en-US" dirty="0"/>
              <a:t>But can’t produce certain kinds of trees</a:t>
            </a:r>
          </a:p>
          <a:p>
            <a:pPr lvl="1"/>
            <a:r>
              <a:rPr lang="en-US" dirty="0"/>
              <a:t>Graph-based methods</a:t>
            </a:r>
          </a:p>
          <a:p>
            <a:pPr lvl="2"/>
            <a:r>
              <a:rPr lang="en-US" dirty="0"/>
              <a:t>More accurate on longer dependencies</a:t>
            </a:r>
          </a:p>
          <a:p>
            <a:pPr lvl="2"/>
            <a:r>
              <a:rPr lang="en-US" dirty="0"/>
              <a:t>Can produce non-projective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Transition-Based Parsing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610600" cy="3505200"/>
          </a:xfrm>
        </p:spPr>
        <p:txBody>
          <a:bodyPr/>
          <a:lstStyle/>
          <a:p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Transition-based parsing is a greedy word-by-word approach to parsing</a:t>
            </a:r>
          </a:p>
          <a:p>
            <a:pPr lvl="1"/>
            <a:r>
              <a:rPr lang="en-US" sz="2400" dirty="0">
                <a:latin typeface="Tahoma" charset="0"/>
              </a:rPr>
              <a:t>A single dependency tree is built up an arc at a time as we move left to right through a sentence</a:t>
            </a:r>
          </a:p>
          <a:p>
            <a:pPr lvl="1"/>
            <a:r>
              <a:rPr lang="en-US" sz="2400" dirty="0">
                <a:latin typeface="Tahoma" charset="0"/>
              </a:rPr>
              <a:t>No backtracking</a:t>
            </a:r>
          </a:p>
          <a:p>
            <a:pPr lvl="1"/>
            <a:r>
              <a:rPr lang="en-US" sz="2400" dirty="0">
                <a:latin typeface="Tahoma" charset="0"/>
              </a:rPr>
              <a:t>ML-based classifiers are used to make decisions as we move through the sentence</a:t>
            </a:r>
          </a:p>
          <a:p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D8EF46-21BD-DA4E-A59E-BFA8C3AB9E3B}" type="slidenum">
              <a:rPr lang="en-US" sz="1400">
                <a:solidFill>
                  <a:srgbClr val="590A0E"/>
                </a:solidFill>
              </a:rPr>
              <a:pPr/>
              <a:t>13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Dependency Parse</a:t>
            </a:r>
          </a:p>
        </p:txBody>
      </p:sp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457201" y="3790951"/>
            <a:ext cx="882324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/>
              <a:t>I booked a morning flight.</a:t>
            </a:r>
          </a:p>
        </p:txBody>
      </p:sp>
      <p:sp>
        <p:nvSpPr>
          <p:cNvPr id="18" name="Freeform 17"/>
          <p:cNvSpPr/>
          <p:nvPr/>
        </p:nvSpPr>
        <p:spPr>
          <a:xfrm>
            <a:off x="685800" y="2619376"/>
            <a:ext cx="1524000" cy="1133475"/>
          </a:xfrm>
          <a:custGeom>
            <a:avLst/>
            <a:gdLst>
              <a:gd name="connsiteX0" fmla="*/ 1524000 w 1524000"/>
              <a:gd name="connsiteY0" fmla="*/ 841873 h 1133973"/>
              <a:gd name="connsiteX1" fmla="*/ 800100 w 1524000"/>
              <a:gd name="connsiteY1" fmla="*/ 3673 h 1133973"/>
              <a:gd name="connsiteX2" fmla="*/ 0 w 1524000"/>
              <a:gd name="connsiteY2" fmla="*/ 1133973 h 113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1133973">
                <a:moveTo>
                  <a:pt x="1524000" y="841873"/>
                </a:moveTo>
                <a:cubicBezTo>
                  <a:pt x="1289050" y="398431"/>
                  <a:pt x="1054100" y="-45010"/>
                  <a:pt x="800100" y="3673"/>
                </a:cubicBezTo>
                <a:cubicBezTo>
                  <a:pt x="546100" y="52356"/>
                  <a:pt x="0" y="1133973"/>
                  <a:pt x="0" y="1133973"/>
                </a:cubicBezTo>
              </a:path>
            </a:pathLst>
          </a:cu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209800" y="1514476"/>
            <a:ext cx="5803900" cy="2289175"/>
          </a:xfrm>
          <a:custGeom>
            <a:avLst/>
            <a:gdLst>
              <a:gd name="connsiteX0" fmla="*/ 0 w 5803900"/>
              <a:gd name="connsiteY0" fmla="*/ 1932923 h 2288523"/>
              <a:gd name="connsiteX1" fmla="*/ 3035300 w 5803900"/>
              <a:gd name="connsiteY1" fmla="*/ 2523 h 2288523"/>
              <a:gd name="connsiteX2" fmla="*/ 5803900 w 5803900"/>
              <a:gd name="connsiteY2" fmla="*/ 2288523 h 228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3900" h="2288523">
                <a:moveTo>
                  <a:pt x="0" y="1932923"/>
                </a:moveTo>
                <a:cubicBezTo>
                  <a:pt x="1033991" y="938089"/>
                  <a:pt x="2067983" y="-56744"/>
                  <a:pt x="3035300" y="2523"/>
                </a:cubicBezTo>
                <a:cubicBezTo>
                  <a:pt x="4002617" y="61790"/>
                  <a:pt x="5803900" y="2288523"/>
                  <a:pt x="5803900" y="2288523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3848100" y="2505076"/>
            <a:ext cx="3594100" cy="1527175"/>
          </a:xfrm>
          <a:custGeom>
            <a:avLst/>
            <a:gdLst>
              <a:gd name="connsiteX0" fmla="*/ 3594100 w 3594100"/>
              <a:gd name="connsiteY0" fmla="*/ 1197189 h 1527389"/>
              <a:gd name="connsiteX1" fmla="*/ 1270000 w 3594100"/>
              <a:gd name="connsiteY1" fmla="*/ 3389 h 1527389"/>
              <a:gd name="connsiteX2" fmla="*/ 0 w 3594100"/>
              <a:gd name="connsiteY2" fmla="*/ 1527389 h 152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4100" h="1527389">
                <a:moveTo>
                  <a:pt x="3594100" y="1197189"/>
                </a:moveTo>
                <a:cubicBezTo>
                  <a:pt x="2731558" y="572772"/>
                  <a:pt x="1869017" y="-51644"/>
                  <a:pt x="1270000" y="3389"/>
                </a:cubicBezTo>
                <a:cubicBezTo>
                  <a:pt x="670983" y="58422"/>
                  <a:pt x="335491" y="792905"/>
                  <a:pt x="0" y="1527389"/>
                </a:cubicBezTo>
              </a:path>
            </a:pathLst>
          </a:cu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775200" y="3308350"/>
            <a:ext cx="2603500" cy="685800"/>
          </a:xfrm>
          <a:custGeom>
            <a:avLst/>
            <a:gdLst>
              <a:gd name="connsiteX0" fmla="*/ 2603500 w 2603500"/>
              <a:gd name="connsiteY0" fmla="*/ 584883 h 686483"/>
              <a:gd name="connsiteX1" fmla="*/ 787400 w 2603500"/>
              <a:gd name="connsiteY1" fmla="*/ 683 h 686483"/>
              <a:gd name="connsiteX2" fmla="*/ 0 w 2603500"/>
              <a:gd name="connsiteY2" fmla="*/ 686483 h 68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0" h="686483">
                <a:moveTo>
                  <a:pt x="2603500" y="584883"/>
                </a:moveTo>
                <a:cubicBezTo>
                  <a:pt x="1912408" y="284316"/>
                  <a:pt x="1221317" y="-16250"/>
                  <a:pt x="787400" y="683"/>
                </a:cubicBezTo>
                <a:cubicBezTo>
                  <a:pt x="353483" y="17616"/>
                  <a:pt x="0" y="686483"/>
                  <a:pt x="0" y="686483"/>
                </a:cubicBezTo>
              </a:path>
            </a:pathLst>
          </a:cu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3943350"/>
            <a:ext cx="609600" cy="762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90600" y="3943350"/>
            <a:ext cx="2514600" cy="762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505200" y="3943350"/>
            <a:ext cx="685800" cy="762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267200" y="3943350"/>
            <a:ext cx="2819400" cy="762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2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086600" y="3943350"/>
            <a:ext cx="2044700" cy="762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520298-7099-8D4B-9656-C0D1441C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2C3325-A414-904F-B44C-DC79122C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Transition-Based Parsing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As with phrase-based parsing, we can view this process as a </a:t>
            </a:r>
            <a:r>
              <a:rPr lang="en-US" sz="2800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search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 through a set of states for a state that contains what we want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In the standard notation a </a:t>
            </a:r>
            <a:r>
              <a:rPr lang="en-US" sz="2800" dirty="0">
                <a:solidFill>
                  <a:schemeClr val="accent1"/>
                </a:solidFill>
                <a:latin typeface="Tahoma" charset="0"/>
                <a:ea typeface="ＭＳ Ｐゴシック" charset="0"/>
                <a:cs typeface="ＭＳ Ｐゴシック" charset="0"/>
              </a:rPr>
              <a:t>state, </a:t>
            </a:r>
            <a:r>
              <a:rPr lang="en-US" sz="2800" dirty="0">
                <a:solidFill>
                  <a:srgbClr val="000000"/>
                </a:solidFill>
                <a:latin typeface="Tahoma" charset="0"/>
                <a:ea typeface="ＭＳ Ｐゴシック" charset="0"/>
                <a:cs typeface="ＭＳ Ｐゴシック" charset="0"/>
              </a:rPr>
              <a:t>or configuration, </a:t>
            </a: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consists of three elements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ahoma" charset="0"/>
              </a:rPr>
              <a:t>A stack </a:t>
            </a:r>
            <a:r>
              <a:rPr lang="en-US" sz="2400" dirty="0">
                <a:latin typeface="Tahoma" charset="0"/>
              </a:rPr>
              <a:t>representing partially processed words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ahoma" charset="0"/>
              </a:rPr>
              <a:t>A buffer </a:t>
            </a:r>
            <a:r>
              <a:rPr lang="en-US" sz="2400" dirty="0">
                <a:latin typeface="Tahoma" charset="0"/>
              </a:rPr>
              <a:t>containing words yet to be processed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ahoma" charset="0"/>
              </a:rPr>
              <a:t>A set </a:t>
            </a:r>
            <a:r>
              <a:rPr lang="en-US" sz="2400" dirty="0">
                <a:latin typeface="Tahoma" charset="0"/>
              </a:rPr>
              <a:t>containing the dependency relations determined so far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5AECDF-3B74-394A-B864-DA5515BBA7C1}" type="slidenum">
              <a:rPr lang="en-US" sz="1400">
                <a:solidFill>
                  <a:srgbClr val="590A0E"/>
                </a:solidFill>
              </a:rPr>
              <a:pPr/>
              <a:t>15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Search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The start state looks like this</a:t>
            </a:r>
          </a:p>
          <a:p>
            <a:pPr marL="457200" lvl="1" indent="0">
              <a:buNone/>
              <a:defRPr/>
            </a:pPr>
            <a:r>
              <a:rPr lang="en-US" sz="3200" dirty="0"/>
              <a:t>[[root], [</a:t>
            </a:r>
            <a:r>
              <a:rPr lang="en-US" sz="3200" i="1" dirty="0"/>
              <a:t>word list</a:t>
            </a:r>
            <a:r>
              <a:rPr lang="en-US" sz="3200" dirty="0"/>
              <a:t>], ()]</a:t>
            </a:r>
            <a:endParaRPr lang="en-US" sz="2400" dirty="0"/>
          </a:p>
          <a:p>
            <a:pPr>
              <a:defRPr/>
            </a:pPr>
            <a:r>
              <a:rPr lang="en-US" sz="2800" dirty="0"/>
              <a:t>A valid final state looks like</a:t>
            </a:r>
          </a:p>
          <a:p>
            <a:pPr lvl="1">
              <a:defRPr/>
            </a:pPr>
            <a:r>
              <a:rPr lang="en-US" sz="2400" dirty="0"/>
              <a:t>[[root], [] (R)]</a:t>
            </a:r>
          </a:p>
          <a:p>
            <a:pPr lvl="1">
              <a:defRPr/>
            </a:pPr>
            <a:r>
              <a:rPr lang="en-US" sz="2400" dirty="0"/>
              <a:t>Where R is the set of relations that we’ve discovered. The [] represents the fact that all the words in the sentence are accounted for</a:t>
            </a:r>
          </a:p>
          <a:p>
            <a:pPr lvl="1">
              <a:defRPr/>
            </a:pPr>
            <a:r>
              <a:rPr lang="en-US" sz="2400" dirty="0"/>
              <a:t>Root is a dummy terminal that points to the head of the sentence.</a:t>
            </a:r>
          </a:p>
          <a:p>
            <a:pPr lvl="1">
              <a:defRPr/>
            </a:pPr>
            <a:endParaRPr lang="en-US" sz="2400" dirty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31651C-EF29-0443-9142-2893ADD2215C}" type="slidenum">
              <a:rPr lang="en-US" sz="1400">
                <a:solidFill>
                  <a:srgbClr val="590A0E"/>
                </a:solidFill>
              </a:rPr>
              <a:pPr/>
              <a:t>16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Start</a:t>
            </a:r>
          </a:p>
          <a:p>
            <a:pPr lvl="1">
              <a:defRPr/>
            </a:pPr>
            <a:r>
              <a:rPr lang="en-US" sz="3200" dirty="0"/>
              <a:t>[[root], [</a:t>
            </a:r>
            <a:r>
              <a:rPr lang="en-US" sz="3200" i="1" dirty="0"/>
              <a:t>I booked a morning flight</a:t>
            </a:r>
            <a:r>
              <a:rPr lang="en-US" sz="3200" dirty="0"/>
              <a:t>], ()]</a:t>
            </a:r>
          </a:p>
          <a:p>
            <a:pPr>
              <a:defRPr/>
            </a:pPr>
            <a:r>
              <a:rPr lang="en-US" dirty="0"/>
              <a:t>End</a:t>
            </a:r>
          </a:p>
          <a:p>
            <a:pPr lvl="1">
              <a:defRPr/>
            </a:pPr>
            <a:r>
              <a:rPr lang="en-US" dirty="0"/>
              <a:t>[[root], </a:t>
            </a:r>
          </a:p>
          <a:p>
            <a:pPr marL="457200" lvl="1" indent="0">
              <a:buNone/>
              <a:defRPr/>
            </a:pPr>
            <a:r>
              <a:rPr lang="en-US" dirty="0"/>
              <a:t>	[], </a:t>
            </a:r>
          </a:p>
          <a:p>
            <a:pPr marL="857250" lvl="2" indent="0">
              <a:buNone/>
              <a:defRPr/>
            </a:pPr>
            <a:r>
              <a:rPr lang="en-US" dirty="0"/>
              <a:t>	((booked, I) (booked, flight) (flight, a) (flight, morning))</a:t>
            </a:r>
            <a:r>
              <a:rPr lang="en-US" dirty="0">
                <a:solidFill>
                  <a:schemeClr val="tx1"/>
                </a:solidFill>
              </a:rPr>
              <a:t>]</a:t>
            </a:r>
            <a:endParaRPr lang="en-US" dirty="0"/>
          </a:p>
          <a:p>
            <a:pPr marL="457200" lvl="1" indent="0">
              <a:buNone/>
              <a:defRPr/>
            </a:pPr>
            <a:endParaRPr lang="en-US" dirty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D0337D-3412-1C4D-9E07-496696863032}" type="slidenum">
              <a:rPr lang="en-US" sz="1400">
                <a:solidFill>
                  <a:srgbClr val="590A0E"/>
                </a:solidFill>
              </a:rPr>
              <a:pPr/>
              <a:t>17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Parsing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 parsing problem is how to get from the start state to the final state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To do this let’s define a set of operators that take in a state and produce a new state</a:t>
            </a:r>
            <a:endParaRPr lang="en-US" sz="2800" dirty="0">
              <a:latin typeface="Tahoma" charset="0"/>
            </a:endParaRP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At each step, we choose an operator, apply it to the current state to get the next state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We continue until we reach the goal state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020F4C-7C93-AF4B-985E-4E7ADDBF3AFC}" type="slidenum">
              <a:rPr lang="en-US" sz="1400">
                <a:solidFill>
                  <a:srgbClr val="590A0E"/>
                </a:solidFill>
              </a:rPr>
              <a:pPr/>
              <a:t>18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 descr="de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238250"/>
            <a:ext cx="8509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2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D8586F-EB7A-014A-A1B4-EE2C6257D19E}" type="slidenum">
              <a:rPr lang="en-US" sz="1400">
                <a:solidFill>
                  <a:srgbClr val="590A0E"/>
                </a:solidFill>
              </a:rPr>
              <a:pPr/>
              <a:t>2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Today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Dependency parsing (Chapter 13)</a:t>
            </a:r>
          </a:p>
          <a:p>
            <a:pPr lvl="1"/>
            <a:r>
              <a:rPr lang="en-US" dirty="0">
                <a:latin typeface="Tahoma" charset="0"/>
              </a:rPr>
              <a:t>Dependency trees</a:t>
            </a:r>
          </a:p>
          <a:p>
            <a:pPr lvl="1"/>
            <a:r>
              <a:rPr lang="en-US" dirty="0">
                <a:latin typeface="Tahoma" charset="0"/>
              </a:rPr>
              <a:t>Basic transition-based parsing</a:t>
            </a:r>
          </a:p>
          <a:p>
            <a:pPr lvl="1"/>
            <a:r>
              <a:rPr lang="en-US" dirty="0">
                <a:latin typeface="Tahoma" charset="0"/>
              </a:rPr>
              <a:t>Next time</a:t>
            </a:r>
          </a:p>
          <a:p>
            <a:pPr lvl="2"/>
            <a:r>
              <a:rPr lang="en-US" dirty="0">
                <a:latin typeface="Tahoma" charset="0"/>
              </a:rPr>
              <a:t>Evaluation</a:t>
            </a:r>
          </a:p>
          <a:p>
            <a:pPr lvl="2"/>
            <a:r>
              <a:rPr lang="en-US" dirty="0">
                <a:latin typeface="Tahoma" charset="0"/>
              </a:rPr>
              <a:t>Beam search</a:t>
            </a:r>
          </a:p>
          <a:p>
            <a:pPr lvl="2"/>
            <a:r>
              <a:rPr lang="en-US" dirty="0">
                <a:latin typeface="Tahoma" charset="0"/>
              </a:rPr>
              <a:t>Graph-based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806450"/>
            <a:ext cx="6858000" cy="409675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Arc Standard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standard approach, we’ll use three basic operators</a:t>
            </a:r>
          </a:p>
          <a:p>
            <a:pPr lvl="1"/>
            <a:r>
              <a:rPr lang="en-US" dirty="0"/>
              <a:t>Left</a:t>
            </a:r>
          </a:p>
          <a:p>
            <a:pPr lvl="1"/>
            <a:r>
              <a:rPr lang="en-US" dirty="0"/>
              <a:t>Right </a:t>
            </a:r>
          </a:p>
          <a:p>
            <a:pPr lvl="1"/>
            <a:r>
              <a:rPr lang="en-US" dirty="0"/>
              <a:t>Shift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3950"/>
            <a:ext cx="8229600" cy="3429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Shift takes </a:t>
            </a:r>
            <a:r>
              <a:rPr lang="en-US" sz="2400" i="1" dirty="0">
                <a:solidFill>
                  <a:schemeClr val="accent2"/>
                </a:solidFill>
              </a:rPr>
              <a:t>the next word to be processed </a:t>
            </a:r>
            <a:r>
              <a:rPr lang="en-US" sz="2400" dirty="0"/>
              <a:t>and pushes it onto the stack and removes it from the buffer.</a:t>
            </a:r>
          </a:p>
          <a:p>
            <a:pPr>
              <a:defRPr/>
            </a:pPr>
            <a:r>
              <a:rPr lang="en-US" sz="2400" dirty="0"/>
              <a:t>So a shift for our example at the start looks like this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lvl="1" indent="0">
              <a:buClrTx/>
              <a:buNone/>
              <a:defRPr/>
            </a:pPr>
            <a:r>
              <a:rPr lang="en-US" sz="2000" dirty="0"/>
              <a:t>[[root], [I booked a morning flight], ()]</a:t>
            </a:r>
          </a:p>
          <a:p>
            <a:pPr marL="0" indent="0">
              <a:buNone/>
              <a:defRPr/>
            </a:pPr>
            <a:r>
              <a:rPr lang="en-US" sz="2400" dirty="0">
                <a:sym typeface="Wingdings"/>
              </a:rPr>
              <a:t></a:t>
            </a:r>
          </a:p>
          <a:p>
            <a:pPr marL="0" indent="0">
              <a:buNone/>
              <a:defRPr/>
            </a:pPr>
            <a:r>
              <a:rPr lang="en-US" sz="2400" dirty="0">
                <a:sym typeface="Wingdings"/>
              </a:rPr>
              <a:t>[[root, I], [booked a morning flight], ()]</a:t>
            </a:r>
            <a:endParaRPr lang="en-US" sz="2400" dirty="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03B83E-D6C3-B444-8E07-9319E7E6624C}" type="slidenum">
              <a:rPr lang="en-US" sz="1400">
                <a:solidFill>
                  <a:srgbClr val="590A0E"/>
                </a:solidFill>
              </a:rPr>
              <a:pPr/>
              <a:t>22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The Left operator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/>
              <a:t>Adds relation (a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b) to the set of relations where</a:t>
            </a:r>
          </a:p>
          <a:p>
            <a:pPr lvl="2">
              <a:defRPr/>
            </a:pPr>
            <a:r>
              <a:rPr lang="en-US" sz="1800" dirty="0"/>
              <a:t>a is the top of the stack</a:t>
            </a:r>
          </a:p>
          <a:p>
            <a:pPr lvl="2">
              <a:defRPr/>
            </a:pPr>
            <a:r>
              <a:rPr lang="en-US" sz="1800" dirty="0"/>
              <a:t>b is the word beneath it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sz="2000" dirty="0"/>
              <a:t>Removes b from the stack</a:t>
            </a:r>
          </a:p>
          <a:p>
            <a:pPr marL="571500" indent="-514350">
              <a:defRPr/>
            </a:pPr>
            <a:r>
              <a:rPr lang="en-US" sz="2400" dirty="0"/>
              <a:t>So for the state: </a:t>
            </a:r>
          </a:p>
          <a:p>
            <a:pPr marL="57150" indent="0">
              <a:buNone/>
              <a:defRPr/>
            </a:pPr>
            <a:r>
              <a:rPr lang="en-US" sz="2000" dirty="0">
                <a:sym typeface="Wingdings"/>
              </a:rPr>
              <a:t>[[root, I, booked], [a, morning, flight], ()]</a:t>
            </a:r>
            <a:endParaRPr lang="en-US" sz="2000" dirty="0"/>
          </a:p>
          <a:p>
            <a:pPr marL="57150" indent="0">
              <a:buNone/>
              <a:defRPr/>
            </a:pPr>
            <a:r>
              <a:rPr lang="en-US" sz="2000" dirty="0">
                <a:sym typeface="Wingdings"/>
              </a:rPr>
              <a:t></a:t>
            </a:r>
          </a:p>
          <a:p>
            <a:pPr marL="57150" indent="0">
              <a:buNone/>
              <a:defRPr/>
            </a:pPr>
            <a:r>
              <a:rPr lang="en-US" sz="2000" dirty="0">
                <a:sym typeface="Wingdings"/>
              </a:rPr>
              <a:t>[[root, booked], [a, morning, flight], </a:t>
            </a:r>
          </a:p>
          <a:p>
            <a:pPr marL="57150" indent="0">
              <a:buNone/>
              <a:defRPr/>
            </a:pPr>
            <a:r>
              <a:rPr lang="en-US" sz="2000" dirty="0">
                <a:sym typeface="Wingdings"/>
              </a:rPr>
              <a:t>						(booked  I)]</a:t>
            </a:r>
            <a:endParaRPr lang="en-US" sz="2000" dirty="0"/>
          </a:p>
          <a:p>
            <a:pPr lvl="1">
              <a:defRPr/>
            </a:pPr>
            <a:endParaRPr lang="en-US" sz="2000" dirty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1C2F2A-3DD4-9A47-9A97-467170FA36FC}" type="slidenum">
              <a:rPr lang="en-US" sz="1400">
                <a:solidFill>
                  <a:srgbClr val="590A0E"/>
                </a:solidFill>
              </a:rPr>
              <a:pPr/>
              <a:t>23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  <a:ea typeface="ＭＳ Ｐゴシック" charset="0"/>
                <a:cs typeface="ＭＳ Ｐゴシック" charset="0"/>
              </a:rPr>
              <a:t>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Right operator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Adds (b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a) to the set of relations</a:t>
            </a:r>
          </a:p>
          <a:p>
            <a:pPr marL="1314450" lvl="2" indent="-514350">
              <a:defRPr/>
            </a:pPr>
            <a:r>
              <a:rPr lang="en-US" dirty="0"/>
              <a:t>Where b and a are the same as before: a is the top of the stack, and b is the word below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dirty="0"/>
              <a:t>Pops the stack</a:t>
            </a:r>
          </a:p>
          <a:p>
            <a:pPr marL="57150" indent="0">
              <a:buNone/>
              <a:defRPr/>
            </a:pPr>
            <a:endParaRPr lang="en-US" dirty="0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1156DF-4D31-EE46-83E1-FF4234DC097C}" type="slidenum">
              <a:rPr lang="en-US" sz="1400">
                <a:solidFill>
                  <a:srgbClr val="590A0E"/>
                </a:solidFill>
              </a:rPr>
              <a:pPr/>
              <a:t>24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667661"/>
              </p:ext>
            </p:extLst>
          </p:nvPr>
        </p:nvGraphicFramePr>
        <p:xfrm>
          <a:off x="0" y="-14085"/>
          <a:ext cx="9144000" cy="109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05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5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05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25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233718"/>
              </p:ext>
            </p:extLst>
          </p:nvPr>
        </p:nvGraphicFramePr>
        <p:xfrm>
          <a:off x="0" y="-171450"/>
          <a:ext cx="9144000" cy="125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26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6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853474"/>
              </p:ext>
            </p:extLst>
          </p:nvPr>
        </p:nvGraphicFramePr>
        <p:xfrm>
          <a:off x="0" y="-171450"/>
          <a:ext cx="9144000" cy="1672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27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151936"/>
              </p:ext>
            </p:extLst>
          </p:nvPr>
        </p:nvGraphicFramePr>
        <p:xfrm>
          <a:off x="0" y="-171450"/>
          <a:ext cx="9144000" cy="209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28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722499"/>
              </p:ext>
            </p:extLst>
          </p:nvPr>
        </p:nvGraphicFramePr>
        <p:xfrm>
          <a:off x="0" y="-171450"/>
          <a:ext cx="9144000" cy="2509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a], [morning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29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Dependency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different way of capturing syntax</a:t>
            </a:r>
          </a:p>
          <a:p>
            <a:pPr lvl="1"/>
            <a:r>
              <a:rPr lang="en-US" sz="2000" dirty="0"/>
              <a:t>Emphasis on dependency (head/child) and grammatical relations</a:t>
            </a:r>
          </a:p>
          <a:p>
            <a:pPr lvl="2"/>
            <a:r>
              <a:rPr lang="en-US" sz="1800" dirty="0"/>
              <a:t>Subject, direct object, case, etc.</a:t>
            </a:r>
          </a:p>
          <a:p>
            <a:pPr lvl="1"/>
            <a:r>
              <a:rPr lang="en-US" sz="2000" dirty="0"/>
              <a:t>Constituency does not play a significant role</a:t>
            </a:r>
          </a:p>
          <a:p>
            <a:r>
              <a:rPr lang="en-US" sz="2800" dirty="0"/>
              <a:t>Critical for languages with complex </a:t>
            </a:r>
            <a:r>
              <a:rPr lang="en-US" sz="2800" dirty="0" err="1"/>
              <a:t>morpho</a:t>
            </a:r>
            <a:r>
              <a:rPr lang="en-US" sz="2800" dirty="0"/>
              <a:t>-syntax</a:t>
            </a:r>
          </a:p>
          <a:p>
            <a:r>
              <a:rPr lang="en-US" sz="2800" dirty="0"/>
              <a:t>Significant computational advantages</a:t>
            </a:r>
          </a:p>
          <a:p>
            <a:pPr lvl="1"/>
            <a:r>
              <a:rPr lang="en-US" sz="2400" dirty="0"/>
              <a:t>Linear vs. O(N</a:t>
            </a:r>
            <a:r>
              <a:rPr lang="en-US" sz="2400" baseline="30000" dirty="0"/>
              <a:t>5</a:t>
            </a:r>
            <a:r>
              <a:rPr lang="en-US" sz="2400" dirty="0"/>
              <a:t>) for probabilistic CFGs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137734"/>
              </p:ext>
            </p:extLst>
          </p:nvPr>
        </p:nvGraphicFramePr>
        <p:xfrm>
          <a:off x="0" y="-171450"/>
          <a:ext cx="9144000" cy="2927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a], [morning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morning], [flight],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30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8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538722"/>
              </p:ext>
            </p:extLst>
          </p:nvPr>
        </p:nvGraphicFramePr>
        <p:xfrm>
          <a:off x="0" y="-171450"/>
          <a:ext cx="9144000" cy="3345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a], [morning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morning], [flight],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 morning,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</a:t>
                      </a:r>
                      <a:r>
                        <a:rPr lang="en-US" sz="1800" baseline="0" dirty="0"/>
                        <a:t> [],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31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2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876639"/>
              </p:ext>
            </p:extLst>
          </p:nvPr>
        </p:nvGraphicFramePr>
        <p:xfrm>
          <a:off x="0" y="-171450"/>
          <a:ext cx="9144000" cy="376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a], [morning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morning], [flight],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 morning,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</a:t>
                      </a:r>
                      <a:r>
                        <a:rPr lang="en-US" sz="1800" baseline="0" dirty="0"/>
                        <a:t> [],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 [], [(booked,</a:t>
                      </a:r>
                      <a:r>
                        <a:rPr lang="en-US" sz="1800" baseline="0" dirty="0"/>
                        <a:t> I), (flight, morning)]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32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19991"/>
              </p:ext>
            </p:extLst>
          </p:nvPr>
        </p:nvGraphicFramePr>
        <p:xfrm>
          <a:off x="0" y="-171450"/>
          <a:ext cx="9144000" cy="4439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a], [morning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morning], [flight],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 morning,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</a:t>
                      </a:r>
                      <a:r>
                        <a:rPr lang="en-US" sz="1800" baseline="0" dirty="0"/>
                        <a:t> [],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 [], [(booked,</a:t>
                      </a:r>
                      <a:r>
                        <a:rPr lang="en-US" sz="1800" baseline="0" dirty="0"/>
                        <a:t> I), (flight, morning)]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5560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</a:t>
                      </a:r>
                      <a:r>
                        <a:rPr lang="en-US" sz="1800" baseline="0" dirty="0"/>
                        <a:t>booked, flight], [], [(booked, I), (flight, morning), (flight, a)]}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33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991357"/>
              </p:ext>
            </p:extLst>
          </p:nvPr>
        </p:nvGraphicFramePr>
        <p:xfrm>
          <a:off x="0" y="-171450"/>
          <a:ext cx="9144000" cy="5114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  <a:r>
                        <a:rPr lang="en-US" sz="1800" baseline="0" dirty="0"/>
                        <a:t> State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{[root],</a:t>
                      </a:r>
                      <a:r>
                        <a:rPr lang="en-US" sz="1800" baseline="0" dirty="0"/>
                        <a:t> [I 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I], [booked a morning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I, booked], [a morning</a:t>
                      </a:r>
                      <a:r>
                        <a:rPr lang="en-US" sz="1800" baseline="0" dirty="0"/>
                        <a:t> flight], []}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booked], [a morning</a:t>
                      </a:r>
                      <a:r>
                        <a:rPr lang="en-US" sz="1800" baseline="0" dirty="0"/>
                        <a:t>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a], [morning 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morning], [flight],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 morning,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</a:t>
                      </a:r>
                      <a:r>
                        <a:rPr lang="en-US" sz="1800" baseline="0" dirty="0"/>
                        <a:t> [], [(booked, I)]}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203">
                <a:tc>
                  <a:txBody>
                    <a:bodyPr/>
                    <a:lstStyle/>
                    <a:p>
                      <a:r>
                        <a:rPr lang="en-US" sz="1800" dirty="0"/>
                        <a:t>Left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booked, a,</a:t>
                      </a:r>
                      <a:r>
                        <a:rPr lang="en-US" sz="1800" baseline="0" dirty="0"/>
                        <a:t> flight</a:t>
                      </a:r>
                      <a:r>
                        <a:rPr lang="en-US" sz="1800" dirty="0"/>
                        <a:t>], [], [(booked,</a:t>
                      </a:r>
                      <a:r>
                        <a:rPr lang="en-US" sz="1800" baseline="0" dirty="0"/>
                        <a:t> I), (flight, morning)]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5560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</a:t>
                      </a:r>
                      <a:r>
                        <a:rPr lang="en-US" sz="1800" baseline="0" dirty="0"/>
                        <a:t> booked, flight], [], [(booked, I), (flight, morning), (flight, a)]}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5560">
                <a:tc>
                  <a:txBody>
                    <a:bodyPr/>
                    <a:lstStyle/>
                    <a:p>
                      <a:r>
                        <a:rPr lang="en-US" sz="1800" dirty="0"/>
                        <a:t>Right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{[root, </a:t>
                      </a:r>
                      <a:r>
                        <a:rPr lang="en-US" sz="1800" baseline="0" dirty="0"/>
                        <a:t>booked], [],  [(booked, I), (flight, morning), (flight, a), </a:t>
                      </a:r>
                    </a:p>
                    <a:p>
                      <a:r>
                        <a:rPr lang="en-US" sz="1800" baseline="0" dirty="0"/>
                        <a:t>                            (booked, flight)]}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7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7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9FD46E-BB0E-5143-8B62-BA33DF0406B8}" type="slidenum">
              <a:rPr lang="en-US" sz="1400">
                <a:solidFill>
                  <a:srgbClr val="590A0E"/>
                </a:solidFill>
              </a:rPr>
              <a:pPr/>
              <a:t>34</a:t>
            </a:fld>
            <a:endParaRPr lang="en-US" sz="140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62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15900" y="-806450"/>
            <a:ext cx="8915400" cy="635000"/>
          </a:xfrm>
        </p:spPr>
        <p:txBody>
          <a:bodyPr/>
          <a:lstStyle/>
          <a:p>
            <a:r>
              <a:rPr lang="en-US" sz="3200">
                <a:latin typeface="Verdan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30974"/>
              </p:ext>
            </p:extLst>
          </p:nvPr>
        </p:nvGraphicFramePr>
        <p:xfrm>
          <a:off x="0" y="-171450"/>
          <a:ext cx="9131300" cy="571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9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Operation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</a:t>
                      </a:r>
                      <a:r>
                        <a:rPr lang="en-US" sz="1400" baseline="0" dirty="0"/>
                        <a:t> State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{[root],</a:t>
                      </a:r>
                      <a:r>
                        <a:rPr lang="en-US" sz="1400" baseline="0" dirty="0"/>
                        <a:t> [I booked a morning flight], []}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</a:t>
                      </a:r>
                      <a:r>
                        <a:rPr lang="en-US" sz="1400" baseline="0" dirty="0"/>
                        <a:t> I], [booked a morning flight], []}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 I, booked], [a morning</a:t>
                      </a:r>
                      <a:r>
                        <a:rPr lang="en-US" sz="1400" baseline="0" dirty="0"/>
                        <a:t> flight], []}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 booked], [a morning</a:t>
                      </a:r>
                      <a:r>
                        <a:rPr lang="en-US" sz="1400" baseline="0" dirty="0"/>
                        <a:t> flight], [(booked, I)]}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</a:t>
                      </a:r>
                      <a:r>
                        <a:rPr lang="en-US" sz="1400" baseline="0" dirty="0"/>
                        <a:t> booked, a], [morning flight], [(booked, I)]}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 booked, a,</a:t>
                      </a:r>
                      <a:r>
                        <a:rPr lang="en-US" sz="1400" baseline="0" dirty="0"/>
                        <a:t> morning], [flight], [(booked, I)]}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Shift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 booked, a, morning,</a:t>
                      </a:r>
                      <a:r>
                        <a:rPr lang="en-US" sz="1400" baseline="0" dirty="0"/>
                        <a:t> flight</a:t>
                      </a:r>
                      <a:r>
                        <a:rPr lang="en-US" sz="1400" dirty="0"/>
                        <a:t>],</a:t>
                      </a:r>
                      <a:r>
                        <a:rPr lang="en-US" sz="1400" baseline="0" dirty="0"/>
                        <a:t> [], [(booked, I)]}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401">
                <a:tc>
                  <a:txBody>
                    <a:bodyPr/>
                    <a:lstStyle/>
                    <a:p>
                      <a:r>
                        <a:rPr lang="en-US" sz="1400" dirty="0"/>
                        <a:t>Left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 booked, a,</a:t>
                      </a:r>
                      <a:r>
                        <a:rPr lang="en-US" sz="1400" baseline="0" dirty="0"/>
                        <a:t> flight</a:t>
                      </a:r>
                      <a:r>
                        <a:rPr lang="en-US" sz="1400" dirty="0"/>
                        <a:t>], [], [(booked,</a:t>
                      </a:r>
                      <a:r>
                        <a:rPr lang="en-US" sz="1400" baseline="0" dirty="0"/>
                        <a:t> I), (flight, morning)]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341">
                <a:tc>
                  <a:txBody>
                    <a:bodyPr/>
                    <a:lstStyle/>
                    <a:p>
                      <a:r>
                        <a:rPr lang="en-US" sz="1400" dirty="0"/>
                        <a:t>Left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{[root, </a:t>
                      </a:r>
                      <a:r>
                        <a:rPr lang="en-US" sz="1400" baseline="0" dirty="0"/>
                        <a:t>booked, flight], [], [(booked, I), (flight, morning), (flight, a)]}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341">
                <a:tc>
                  <a:txBody>
                    <a:bodyPr/>
                    <a:lstStyle/>
                    <a:p>
                      <a:r>
                        <a:rPr lang="en-US" sz="1400" dirty="0"/>
                        <a:t>Right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</a:t>
                      </a:r>
                      <a:r>
                        <a:rPr lang="en-US" sz="1400" baseline="0" dirty="0"/>
                        <a:t>root, booked], [],  [(booked, I), (flight, morning), (flight, a), </a:t>
                      </a:r>
                    </a:p>
                    <a:p>
                      <a:r>
                        <a:rPr lang="en-US" sz="1400" baseline="0" dirty="0"/>
                        <a:t>                            (booked, flight)]}</a:t>
                      </a:r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66708">
                <a:tc>
                  <a:txBody>
                    <a:bodyPr/>
                    <a:lstStyle/>
                    <a:p>
                      <a:r>
                        <a:rPr lang="en-US" sz="1400" dirty="0"/>
                        <a:t>Right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{[root],</a:t>
                      </a:r>
                      <a:r>
                        <a:rPr lang="en-US" sz="1400" baseline="0" dirty="0"/>
                        <a:t> [], [(booked, I), (flight, morning), (flight, a), </a:t>
                      </a:r>
                    </a:p>
                    <a:p>
                      <a:r>
                        <a:rPr lang="en-US" sz="1400" baseline="0" dirty="0"/>
                        <a:t>                            (booked, flight), (root, booked)] }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04D08-4CC5-4947-A6EE-C937A677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8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Issues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381000" y="971550"/>
            <a:ext cx="8610600" cy="39433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We really want labeled relations</a:t>
            </a:r>
          </a:p>
          <a:p>
            <a:pPr lvl="1"/>
            <a:r>
              <a:rPr lang="en-US" dirty="0">
                <a:latin typeface="Tahoma" charset="0"/>
              </a:rPr>
              <a:t>That is, we want things like subject, direct object, indirect object, etc. as relations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How did we know which operator (L, R, S) to invoke at each step along the way?</a:t>
            </a:r>
          </a:p>
          <a:p>
            <a:pPr lvl="1"/>
            <a:r>
              <a:rPr lang="en-US" dirty="0">
                <a:latin typeface="Tahoma" charset="0"/>
              </a:rPr>
              <a:t>Since we’re not backtracking, one wrong step will lead us away from the tree we seek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31F34EE-9520-894B-B967-0A9617A3C4CE}" type="slidenum">
              <a:rPr lang="en-US" sz="1400">
                <a:solidFill>
                  <a:srgbClr val="590A0E"/>
                </a:solidFill>
              </a:rPr>
              <a:pPr/>
              <a:t>36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Grammatical Relations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381000" y="800100"/>
            <a:ext cx="8229600" cy="40576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Well, to handle relations we can just add new transitions (operators)</a:t>
            </a:r>
          </a:p>
          <a:p>
            <a:pPr lvl="1">
              <a:defRPr/>
            </a:pPr>
            <a:r>
              <a:rPr lang="en-US" dirty="0">
                <a:latin typeface="Tahoma" charset="0"/>
              </a:rPr>
              <a:t>Replace Left and Right with</a:t>
            </a:r>
          </a:p>
          <a:p>
            <a:pPr marL="457200" lvl="1" indent="0">
              <a:buNone/>
              <a:defRPr/>
            </a:pPr>
            <a:r>
              <a:rPr lang="en-US" dirty="0">
                <a:latin typeface="Tahoma" charset="0"/>
              </a:rPr>
              <a:t>   {Left, Right} X {all the relations of interest}</a:t>
            </a:r>
          </a:p>
          <a:p>
            <a:pPr lvl="1"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Note this isn’t going to make problem 2 any easier to deal with</a:t>
            </a:r>
          </a:p>
          <a:p>
            <a:pPr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Standard approaches have roughly 40 kinds of dependency relations</a:t>
            </a: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DFAA6B-7E8C-3941-98EC-145EF5C52105}" type="slidenum">
              <a:rPr lang="en-US" sz="1400">
                <a:solidFill>
                  <a:srgbClr val="590A0E"/>
                </a:solidFill>
              </a:rPr>
              <a:pPr/>
              <a:t>37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Parsing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" name="Picture 6" descr="de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238250"/>
            <a:ext cx="8509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Making Choices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Tahoma" charset="0"/>
              </a:rPr>
              <a:t>Use some form of supervised machine learning (ML) to train a classifier to choose among the available operators</a:t>
            </a:r>
          </a:p>
          <a:p>
            <a:pPr lvl="1"/>
            <a:r>
              <a:rPr lang="en-US" dirty="0">
                <a:latin typeface="Tahoma" charset="0"/>
              </a:rPr>
              <a:t>Based on features derived from the states</a:t>
            </a:r>
          </a:p>
          <a:p>
            <a:pPr lvl="1"/>
            <a:r>
              <a:rPr lang="en-US" dirty="0">
                <a:latin typeface="Tahoma" charset="0"/>
              </a:rPr>
              <a:t>Then use that classifier to make intelligent choices as we move along</a:t>
            </a:r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675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45E756-EA19-B54A-909D-2580939CB980}" type="slidenum">
              <a:rPr lang="en-US" sz="1400">
                <a:solidFill>
                  <a:srgbClr val="590A0E"/>
                </a:solidFill>
              </a:rPr>
              <a:pPr/>
              <a:t>39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/>
              <a:t>Dependency Trees vs. </a:t>
            </a:r>
            <a:br>
              <a:rPr lang="en-US" sz="3200" b="0" dirty="0"/>
            </a:br>
            <a:r>
              <a:rPr lang="en-US" sz="3200" b="0" dirty="0"/>
              <a:t>Constituent Trees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depTreeContrast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85583"/>
            <a:ext cx="7315200" cy="42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9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Three Problems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To apply ML in situations like this we have three problems</a:t>
            </a:r>
          </a:p>
          <a:p>
            <a:pPr marL="971550" lvl="1" indent="-514350">
              <a:buFont typeface="Verdana" charset="0"/>
              <a:buAutoNum type="arabicPeriod"/>
            </a:pPr>
            <a:r>
              <a:rPr lang="en-US" sz="2400" dirty="0">
                <a:latin typeface="Tahoma" charset="0"/>
              </a:rPr>
              <a:t>Finding (learning?) features that are useful indicators of what to do in any situation</a:t>
            </a:r>
          </a:p>
          <a:p>
            <a:pPr marL="1314450" lvl="2" indent="-514350"/>
            <a:r>
              <a:rPr lang="en-US" sz="2000" dirty="0">
                <a:latin typeface="Tahoma" charset="0"/>
                <a:ea typeface="ＭＳ Ｐゴシック" charset="0"/>
              </a:rPr>
              <a:t>Characteristics of the state we’re in</a:t>
            </a:r>
          </a:p>
          <a:p>
            <a:pPr marL="971550" lvl="1" indent="-514350">
              <a:buFont typeface="Verdana" charset="0"/>
              <a:buAutoNum type="arabicPeriod"/>
            </a:pPr>
            <a:r>
              <a:rPr lang="en-US" sz="2400" dirty="0">
                <a:latin typeface="Tahoma" charset="0"/>
              </a:rPr>
              <a:t>Acquiring the necessary training data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marL="971550" lvl="1" indent="-514350">
              <a:buFont typeface="Verdana" charset="0"/>
              <a:buAutoNum type="arabicPeriod"/>
            </a:pPr>
            <a:r>
              <a:rPr lang="en-US" sz="2400" dirty="0">
                <a:latin typeface="Tahoma" charset="0"/>
              </a:rPr>
              <a:t>Training a classifier </a:t>
            </a:r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696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D1E5B7-F67C-F046-BA26-69DF7A004DC4}" type="slidenum">
              <a:rPr lang="en-US" sz="1400">
                <a:solidFill>
                  <a:srgbClr val="590A0E"/>
                </a:solidFill>
              </a:rPr>
              <a:pPr/>
              <a:t>40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Three Problems: Features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19100" y="800100"/>
            <a:ext cx="8229600" cy="39433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Features are typically described along two dimensions in this style of parsing</a:t>
            </a:r>
          </a:p>
          <a:p>
            <a:pPr marL="914400" lvl="1" indent="-514350">
              <a:buFont typeface="Verdana" charset="0"/>
              <a:buAutoNum type="arabicPeriod"/>
            </a:pPr>
            <a:r>
              <a:rPr lang="en-US" sz="2400" dirty="0">
                <a:latin typeface="Tahoma" charset="0"/>
              </a:rPr>
              <a:t>Position in the configuration</a:t>
            </a:r>
          </a:p>
          <a:p>
            <a:pPr marL="1257300" lvl="2" indent="-514350">
              <a:buFont typeface="Verdana" charset="0"/>
              <a:buAutoNum type="arabicPeriod"/>
            </a:pPr>
            <a:r>
              <a:rPr lang="en-US" sz="2000" dirty="0">
                <a:latin typeface="Tahoma" charset="0"/>
                <a:ea typeface="ＭＳ Ｐゴシック" charset="0"/>
              </a:rPr>
              <a:t>Position in the stack, position in the word list, location in the partial tree</a:t>
            </a:r>
          </a:p>
          <a:p>
            <a:pPr marL="914400" lvl="1" indent="-514350">
              <a:buFont typeface="Verdana" charset="0"/>
              <a:buAutoNum type="arabicPeriod"/>
            </a:pPr>
            <a:r>
              <a:rPr lang="en-US" sz="2400" dirty="0">
                <a:latin typeface="Tahoma" charset="0"/>
              </a:rPr>
              <a:t>Attributes of particular locations or attributes of tuples of locations</a:t>
            </a:r>
          </a:p>
          <a:p>
            <a:pPr marL="1257300" lvl="2" indent="-514350">
              <a:buFont typeface="Verdana" charset="0"/>
              <a:buAutoNum type="arabicPeriod"/>
            </a:pPr>
            <a:r>
              <a:rPr lang="en-US" sz="2000" dirty="0">
                <a:latin typeface="Tahoma" charset="0"/>
                <a:ea typeface="ＭＳ Ｐゴシック" charset="0"/>
              </a:rPr>
              <a:t>Part of speech of the top of the stack, POS of the third word in the remainder list, lemmas, last three letters</a:t>
            </a:r>
          </a:p>
          <a:p>
            <a:pPr marL="1257300" lvl="2" indent="-514350">
              <a:buFont typeface="Verdana" charset="0"/>
              <a:buAutoNum type="arabicPeriod"/>
            </a:pPr>
            <a:r>
              <a:rPr lang="en-US" sz="2000" dirty="0">
                <a:latin typeface="Tahoma" charset="0"/>
                <a:ea typeface="ＭＳ Ｐゴシック" charset="0"/>
              </a:rPr>
              <a:t>Head word of a word, number of relations already attached to a word, does the word already have a SUBJ relation, etc. </a:t>
            </a:r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706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EEF02D-F5F2-3A48-AC9B-24FDC961B8B5}" type="slidenum">
              <a:rPr lang="en-US" sz="1400">
                <a:solidFill>
                  <a:srgbClr val="590A0E"/>
                </a:solidFill>
              </a:rPr>
              <a:pPr/>
              <a:t>41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Feature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we think that a feature like </a:t>
            </a:r>
          </a:p>
          <a:p>
            <a:pPr marL="685800" lvl="2" indent="0">
              <a:buNone/>
            </a:pPr>
            <a:r>
              <a:rPr lang="en-US" sz="2000" dirty="0"/>
              <a:t>“the word at the top of the stack AND the POS tag at the front of the buffer”</a:t>
            </a:r>
          </a:p>
          <a:p>
            <a:pPr marL="342900" lvl="1" indent="0">
              <a:buNone/>
            </a:pPr>
            <a:r>
              <a:rPr lang="en-US" sz="2400" dirty="0"/>
              <a:t>is useful… we don’t want to have to generate features like</a:t>
            </a:r>
          </a:p>
          <a:p>
            <a:pPr marL="342900" lvl="1" indent="0">
              <a:buNone/>
            </a:pPr>
            <a:r>
              <a:rPr lang="en-US" sz="2400" dirty="0"/>
              <a:t>	</a:t>
            </a:r>
            <a:r>
              <a:rPr lang="en-US" sz="2000" dirty="0"/>
              <a:t>If word at S_1 is “booked” and B_1 tag is NN” and OP=RIGHT </a:t>
            </a:r>
          </a:p>
          <a:p>
            <a:pPr marL="342900" lvl="1" indent="0">
              <a:buNone/>
            </a:pPr>
            <a:r>
              <a:rPr lang="en-US" sz="2000" dirty="0"/>
              <a:t>by hand.</a:t>
            </a:r>
          </a:p>
          <a:p>
            <a:r>
              <a:rPr lang="en-US" sz="2400" dirty="0"/>
              <a:t>Instead we’ll use “feature templates” that automatically generate features directly from the training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0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1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Feature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template like</a:t>
            </a:r>
          </a:p>
          <a:p>
            <a:pPr marL="342900" lvl="1" indent="0">
              <a:buNone/>
            </a:pPr>
            <a:r>
              <a:rPr lang="en-US" dirty="0"/>
              <a:t>&lt;Stack_1.word &amp; Buffer_1.POS, op&gt;</a:t>
            </a:r>
          </a:p>
          <a:p>
            <a:pPr marL="385763"/>
            <a:r>
              <a:rPr lang="en-US" dirty="0"/>
              <a:t>Run through the training data and instantiate a training instance of this feature for every training instance with the word and POS and operator filled in.</a:t>
            </a:r>
          </a:p>
          <a:p>
            <a:pPr marL="342900" lvl="1" indent="0">
              <a:buNone/>
            </a:pPr>
            <a:r>
              <a:rPr lang="en-US" dirty="0"/>
              <a:t>&lt;Stack_1.booked &amp; Buffer_1.NN, Left&gt;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0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1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Three Problems: Data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Training data</a:t>
            </a:r>
          </a:p>
          <a:p>
            <a:pPr lvl="1"/>
            <a:r>
              <a:rPr lang="en-US" dirty="0">
                <a:latin typeface="Tahoma" charset="0"/>
              </a:rPr>
              <a:t>Get a treebank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Directly as a dependency treebank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Or derived from a phrase-structure treebank</a:t>
            </a:r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716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6E481A-377A-384B-A711-F7CDA57F1B03}" type="slidenum">
              <a:rPr lang="en-US" sz="1400">
                <a:solidFill>
                  <a:srgbClr val="590A0E"/>
                </a:solidFill>
              </a:rPr>
              <a:pPr/>
              <a:t>44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Structure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now, we’ve used classifiers to find labels for objects</a:t>
            </a:r>
          </a:p>
          <a:p>
            <a:pPr lvl="1"/>
            <a:r>
              <a:rPr lang="en-US" dirty="0"/>
              <a:t>Class labels for texts (sentiment)</a:t>
            </a:r>
          </a:p>
          <a:p>
            <a:pPr lvl="1"/>
            <a:r>
              <a:rPr lang="en-US" dirty="0"/>
              <a:t>Lexical class labels for POS tagging</a:t>
            </a:r>
          </a:p>
          <a:p>
            <a:r>
              <a:rPr lang="en-US" dirty="0"/>
              <a:t>Now we want to use classifiers to learn to find structured outputs (trees)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Three Problems: Training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534400" cy="47244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This is tricky. Supervised ML methods require training material in the form of (input, output) pairs.</a:t>
            </a:r>
          </a:p>
          <a:p>
            <a:pPr lvl="1"/>
            <a:r>
              <a:rPr lang="en-US" dirty="0" err="1">
                <a:latin typeface="Tahoma" charset="0"/>
              </a:rPr>
              <a:t>Treebanks</a:t>
            </a:r>
            <a:r>
              <a:rPr lang="en-US" dirty="0">
                <a:latin typeface="Tahoma" charset="0"/>
              </a:rPr>
              <a:t> associate sentences with their corresponding trees</a:t>
            </a:r>
          </a:p>
          <a:p>
            <a:pPr lvl="1"/>
            <a:r>
              <a:rPr lang="en-US" dirty="0">
                <a:latin typeface="Tahoma" charset="0"/>
              </a:rPr>
              <a:t>But we need </a:t>
            </a:r>
            <a:r>
              <a:rPr lang="en-US" dirty="0">
                <a:solidFill>
                  <a:srgbClr val="C0504D"/>
                </a:solidFill>
                <a:latin typeface="Tahoma" charset="0"/>
              </a:rPr>
              <a:t>parser states </a:t>
            </a:r>
            <a:r>
              <a:rPr lang="en-US" dirty="0">
                <a:latin typeface="Tahoma" charset="0"/>
              </a:rPr>
              <a:t>paired with their corresponding correct </a:t>
            </a:r>
            <a:r>
              <a:rPr lang="en-US" dirty="0">
                <a:solidFill>
                  <a:srgbClr val="C0504D"/>
                </a:solidFill>
                <a:latin typeface="Tahoma" charset="0"/>
              </a:rPr>
              <a:t>operators</a:t>
            </a:r>
            <a:endParaRPr lang="en-US" dirty="0">
              <a:latin typeface="Tahoma" charset="0"/>
            </a:endParaRPr>
          </a:p>
        </p:txBody>
      </p:sp>
      <p:sp>
        <p:nvSpPr>
          <p:cNvPr id="727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727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5D689E-C0A4-C24F-A0E8-2A6477941DB7}" type="slidenum">
              <a:rPr lang="en-US" sz="1400">
                <a:solidFill>
                  <a:srgbClr val="590A0E"/>
                </a:solidFill>
              </a:rPr>
              <a:pPr/>
              <a:t>46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Three Problems: Training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During training we’ll parse with our standard algorithm, asking an oracle which operator to use at any given time.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During training, the oracle has access to the correct tree for each sentence.  At each stage it chooses as a case statement</a:t>
            </a:r>
          </a:p>
          <a:p>
            <a:pPr marL="728663" lvl="1" indent="-385763">
              <a:buFont typeface="Verdana" charset="0"/>
              <a:buAutoNum type="arabicPeriod"/>
            </a:pPr>
            <a:r>
              <a:rPr lang="en-US" sz="1600" dirty="0">
                <a:solidFill>
                  <a:schemeClr val="accent1"/>
                </a:solidFill>
                <a:latin typeface="Tahoma" charset="0"/>
              </a:rPr>
              <a:t>Left</a:t>
            </a:r>
            <a:r>
              <a:rPr lang="en-US" sz="1600" dirty="0">
                <a:latin typeface="Tahoma" charset="0"/>
              </a:rPr>
              <a:t> if the resulting relation is in the correct tree.</a:t>
            </a:r>
          </a:p>
          <a:p>
            <a:pPr marL="728663" lvl="1" indent="-385763">
              <a:buFont typeface="Verdana" charset="0"/>
              <a:buAutoNum type="arabicPeriod"/>
            </a:pPr>
            <a:r>
              <a:rPr lang="en-US" sz="1600" dirty="0">
                <a:solidFill>
                  <a:srgbClr val="981535"/>
                </a:solidFill>
                <a:latin typeface="Tahoma" charset="0"/>
              </a:rPr>
              <a:t>Right </a:t>
            </a:r>
            <a:r>
              <a:rPr lang="en-US" sz="1600" dirty="0">
                <a:latin typeface="Tahoma" charset="0"/>
              </a:rPr>
              <a:t>if the resulting relation is in the correct tree AND if all the other outgoing relations associated with the dependent are already in the relation list.</a:t>
            </a:r>
          </a:p>
          <a:p>
            <a:pPr marL="728663" lvl="1" indent="-385763">
              <a:buFont typeface="Verdana" charset="0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Tahoma" charset="0"/>
              </a:rPr>
              <a:t>Otherwise</a:t>
            </a:r>
            <a:r>
              <a:rPr lang="en-US" sz="1600" dirty="0">
                <a:solidFill>
                  <a:srgbClr val="981535"/>
                </a:solidFill>
                <a:latin typeface="Tahoma" charset="0"/>
              </a:rPr>
              <a:t> shift</a:t>
            </a: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75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05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E8BDE9-BF31-384E-9A68-874E17F56513}" type="slidenum">
              <a:rPr lang="en-US" sz="1050">
                <a:solidFill>
                  <a:srgbClr val="590A0E"/>
                </a:solidFill>
              </a:rPr>
              <a:pPr/>
              <a:t>47</a:t>
            </a:fld>
            <a:endParaRPr 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54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Three Problems: Training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During training we’ll parse with our standard algorithm, asking an oracle which operator to use at any given time.</a:t>
            </a:r>
          </a:p>
          <a:p>
            <a:r>
              <a:rPr lang="en-US" sz="2800" dirty="0">
                <a:latin typeface="Tahoma" charset="0"/>
                <a:ea typeface="ＭＳ Ｐゴシック" charset="0"/>
                <a:cs typeface="ＭＳ Ｐゴシック" charset="0"/>
              </a:rPr>
              <a:t>The oracle has access to the correct tree for this sentence.  At each stage it chooses as a case statement</a:t>
            </a:r>
          </a:p>
          <a:p>
            <a:pPr marL="728663" lvl="1" indent="-385763">
              <a:buFont typeface="Verdana" charset="0"/>
              <a:buAutoNum type="arabicPeriod"/>
            </a:pPr>
            <a:r>
              <a:rPr lang="en-US" sz="1800" dirty="0">
                <a:solidFill>
                  <a:schemeClr val="accent1"/>
                </a:solidFill>
                <a:latin typeface="Tahoma" charset="0"/>
              </a:rPr>
              <a:t>Left</a:t>
            </a:r>
            <a:r>
              <a:rPr lang="en-US" sz="1800" dirty="0">
                <a:latin typeface="Tahoma" charset="0"/>
              </a:rPr>
              <a:t> if the resulting relation is in the correct tree.</a:t>
            </a:r>
          </a:p>
          <a:p>
            <a:pPr marL="728663" lvl="1" indent="-385763">
              <a:buFont typeface="Verdana" charset="0"/>
              <a:buAutoNum type="arabicPeriod"/>
            </a:pPr>
            <a:r>
              <a:rPr lang="en-US" sz="1800" dirty="0">
                <a:solidFill>
                  <a:srgbClr val="981535"/>
                </a:solidFill>
                <a:latin typeface="Tahoma" charset="0"/>
              </a:rPr>
              <a:t>Right </a:t>
            </a:r>
            <a:r>
              <a:rPr lang="en-US" sz="1800" dirty="0">
                <a:latin typeface="Tahoma" charset="0"/>
              </a:rPr>
              <a:t>if the resulting relation is in the correct tree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AND if all the other outgoing relations associated with the dependent are already in the relation list</a:t>
            </a:r>
            <a:r>
              <a:rPr lang="en-US" sz="1800" dirty="0">
                <a:latin typeface="Tahoma" charset="0"/>
              </a:rPr>
              <a:t>.</a:t>
            </a:r>
          </a:p>
          <a:p>
            <a:pPr marL="728663" lvl="1" indent="-385763">
              <a:buFont typeface="Verdana" charset="0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Tahoma" charset="0"/>
              </a:rPr>
              <a:t>Otherwise</a:t>
            </a:r>
            <a:r>
              <a:rPr lang="en-US" sz="1800" dirty="0">
                <a:solidFill>
                  <a:srgbClr val="981535"/>
                </a:solidFill>
                <a:latin typeface="Tahoma" charset="0"/>
              </a:rPr>
              <a:t> shift</a:t>
            </a: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75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05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57213" indent="-214313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572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001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543050" indent="-1714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E8BDE9-BF31-384E-9A68-874E17F56513}" type="slidenum">
              <a:rPr lang="en-US" sz="1050">
                <a:solidFill>
                  <a:srgbClr val="590A0E"/>
                </a:solidFill>
              </a:rPr>
              <a:pPr/>
              <a:t>48</a:t>
            </a:fld>
            <a:endParaRPr lang="en-US" sz="1050">
              <a:solidFill>
                <a:srgbClr val="590A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89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7" name="Picture 6" descr="labeledDepPars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42950"/>
            <a:ext cx="5848350" cy="1800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14325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[root, cancelled, flights]  [to, Houston] </a:t>
            </a:r>
          </a:p>
          <a:p>
            <a:r>
              <a:rPr lang="en-US" sz="1800" dirty="0"/>
              <a:t>		[(canceled United) (flights morning) (flights the)]</a:t>
            </a:r>
          </a:p>
        </p:txBody>
      </p:sp>
      <p:sp>
        <p:nvSpPr>
          <p:cNvPr id="9" name="Up Arrow 8"/>
          <p:cNvSpPr/>
          <p:nvPr/>
        </p:nvSpPr>
        <p:spPr>
          <a:xfrm>
            <a:off x="5314950" y="2514600"/>
            <a:ext cx="228600" cy="3429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20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Dependency Parse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272" y="1428750"/>
            <a:ext cx="8079528" cy="27336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260A6-5A4B-F34E-A9B3-0CA69E76800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7" name="Picture 6" descr="labeledDepPars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42950"/>
            <a:ext cx="5848350" cy="1800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14325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[root, cancelled, flights]  [to, Houston] </a:t>
            </a:r>
          </a:p>
          <a:p>
            <a:r>
              <a:rPr lang="en-US" sz="1800" dirty="0"/>
              <a:t>		[(canceled United) (flights morning) (flights the)]</a:t>
            </a:r>
          </a:p>
        </p:txBody>
      </p:sp>
      <p:sp>
        <p:nvSpPr>
          <p:cNvPr id="9" name="Up Arrow 8"/>
          <p:cNvSpPr/>
          <p:nvPr/>
        </p:nvSpPr>
        <p:spPr>
          <a:xfrm>
            <a:off x="5314950" y="2514600"/>
            <a:ext cx="228600" cy="3429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5886451" y="257175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Left ?</a:t>
            </a:r>
          </a:p>
        </p:txBody>
      </p:sp>
    </p:spTree>
    <p:extLst>
      <p:ext uri="{BB962C8B-B14F-4D97-AF65-F5344CB8AC3E}">
        <p14:creationId xmlns:p14="http://schemas.microsoft.com/office/powerpoint/2010/main" val="164741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7" name="Picture 6" descr="labeledDepPars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42950"/>
            <a:ext cx="5848350" cy="1800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14325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[root, cancelled, flights]  [to, Houston] </a:t>
            </a:r>
          </a:p>
          <a:p>
            <a:r>
              <a:rPr lang="en-US" sz="1800" dirty="0"/>
              <a:t>		[(canceled United) (flights morning) (flights the)]</a:t>
            </a:r>
          </a:p>
        </p:txBody>
      </p:sp>
      <p:sp>
        <p:nvSpPr>
          <p:cNvPr id="9" name="Up Arrow 8"/>
          <p:cNvSpPr/>
          <p:nvPr/>
        </p:nvSpPr>
        <p:spPr>
          <a:xfrm>
            <a:off x="5314950" y="2514600"/>
            <a:ext cx="228600" cy="3429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5772150" y="25146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Right ?</a:t>
            </a:r>
          </a:p>
        </p:txBody>
      </p:sp>
    </p:spTree>
    <p:extLst>
      <p:ext uri="{BB962C8B-B14F-4D97-AF65-F5344CB8AC3E}">
        <p14:creationId xmlns:p14="http://schemas.microsoft.com/office/powerpoint/2010/main" val="5846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                                        Speech and Language Processing - </a:t>
            </a:r>
            <a:r>
              <a:rPr lang="en-US" dirty="0" err="1"/>
              <a:t>Jurafsky</a:t>
            </a:r>
            <a:r>
              <a:rPr lang="en-US" dirty="0"/>
              <a:t> and Martin       </a:t>
            </a:r>
            <a:endParaRPr lang="en-US" sz="10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7" name="Picture 6" descr="labeledDepPars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42950"/>
            <a:ext cx="5848350" cy="18002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14325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[root, cancelled, flights]  [to, Houston] </a:t>
            </a:r>
          </a:p>
          <a:p>
            <a:r>
              <a:rPr lang="en-US" sz="1800" dirty="0"/>
              <a:t>		[(canceled United) (flights morning) (flights the)]</a:t>
            </a:r>
          </a:p>
        </p:txBody>
      </p:sp>
      <p:sp>
        <p:nvSpPr>
          <p:cNvPr id="9" name="Up Arrow 8"/>
          <p:cNvSpPr/>
          <p:nvPr/>
        </p:nvSpPr>
        <p:spPr>
          <a:xfrm>
            <a:off x="5314950" y="2514600"/>
            <a:ext cx="228600" cy="3429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5829301" y="262890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21370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Three Problems: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training data</a:t>
            </a:r>
          </a:p>
          <a:p>
            <a:pPr lvl="1"/>
            <a:r>
              <a:rPr lang="en-US" dirty="0"/>
              <a:t>Step through training sentence/tree pairs</a:t>
            </a:r>
          </a:p>
          <a:p>
            <a:pPr lvl="1"/>
            <a:r>
              <a:rPr lang="en-US" dirty="0"/>
              <a:t>Use the oracle to generate state/operator pairs</a:t>
            </a:r>
          </a:p>
          <a:p>
            <a:pPr lvl="1"/>
            <a:r>
              <a:rPr lang="en-US" dirty="0"/>
              <a:t>Extract training features for each instance using feature templates</a:t>
            </a:r>
          </a:p>
          <a:p>
            <a:r>
              <a:rPr lang="en-US" dirty="0"/>
              <a:t>Use the training data to train an oracle that chooses the right operators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0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FD18-9907-5C46-9ABB-7F87407DE1D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4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Tree Constraints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Words can only have one head</a:t>
            </a:r>
          </a:p>
          <a:p>
            <a:pPr lvl="1"/>
            <a:r>
              <a:rPr lang="en-US" sz="1800" dirty="0">
                <a:latin typeface="Tahoma" charset="0"/>
              </a:rPr>
              <a:t>One incoming arc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Every word has to have a head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The structure is connected and rooted</a:t>
            </a:r>
          </a:p>
          <a:p>
            <a:pPr lvl="1"/>
            <a:r>
              <a:rPr lang="en-US" sz="1800" dirty="0">
                <a:latin typeface="Tahoma" charset="0"/>
                <a:cs typeface="ＭＳ Ｐゴシック" charset="0"/>
              </a:rPr>
              <a:t>Dummy root node</a:t>
            </a:r>
          </a:p>
          <a:p>
            <a:r>
              <a:rPr lang="en-US" sz="2000" dirty="0">
                <a:latin typeface="Tahoma" charset="0"/>
                <a:ea typeface="ＭＳ Ｐゴシック" charset="0"/>
                <a:cs typeface="ＭＳ Ｐゴシック" charset="0"/>
              </a:rPr>
              <a:t>Result is a tree</a:t>
            </a:r>
          </a:p>
          <a:p>
            <a:pPr lvl="1"/>
            <a:r>
              <a:rPr lang="en-US" sz="1800" dirty="0">
                <a:latin typeface="Tahoma" charset="0"/>
              </a:rPr>
              <a:t>There’s a unique path from the root to each word</a:t>
            </a:r>
          </a:p>
          <a:p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These are the formal constraints on dependency trees. For any given sentence, there may be many such trees. 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C64BE8-1386-444B-901D-5095A96422FE}" type="slidenum">
              <a:rPr lang="en-US" sz="1400">
                <a:solidFill>
                  <a:srgbClr val="590A0E"/>
                </a:solidFill>
              </a:rPr>
              <a:pPr/>
              <a:t>6</a:t>
            </a:fld>
            <a:endParaRPr lang="en-US" sz="1400">
              <a:solidFill>
                <a:srgbClr val="590A0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581" y="1200150"/>
            <a:ext cx="3716019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Dependency Grammar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linguistic constraints underlying “correct trees” are usually called a dependency grammar</a:t>
            </a:r>
          </a:p>
          <a:p>
            <a:pPr lvl="1"/>
            <a:r>
              <a:rPr lang="en-US">
                <a:latin typeface="Tahoma" charset="0"/>
              </a:rPr>
              <a:t>Which may or may not correspond to an explicit formal generative grammar of the kind we’ve been using</a:t>
            </a:r>
          </a:p>
          <a:p>
            <a:pPr lvl="1"/>
            <a:r>
              <a:rPr lang="en-US">
                <a:latin typeface="Tahoma" charset="0"/>
              </a:rPr>
              <a:t>The parsing technique discussed today doesn’t use an explicitly represented grammar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AAD37B-6D29-D94F-93F1-87DF47B0F017}" type="slidenum">
              <a:rPr lang="en-US" sz="1400">
                <a:solidFill>
                  <a:srgbClr val="590A0E"/>
                </a:solidFill>
              </a:rPr>
              <a:pPr/>
              <a:t>7</a:t>
            </a:fld>
            <a:endParaRPr lang="en-US" sz="1400">
              <a:solidFill>
                <a:srgbClr val="590A0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07D2EB-E0A0-5346-82BF-421C8AAC92B6}" type="slidenum">
              <a:rPr lang="en-US" sz="1400">
                <a:solidFill>
                  <a:srgbClr val="590A0E"/>
                </a:solidFill>
              </a:rPr>
              <a:pPr/>
              <a:t>8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Relation to Head-Finding</a:t>
            </a:r>
          </a:p>
        </p:txBody>
      </p:sp>
      <p:pic>
        <p:nvPicPr>
          <p:cNvPr id="1993887" name="Picture 159" descr="dumped-hea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0735" y="1140113"/>
            <a:ext cx="7166329" cy="2667000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333500" y="4147126"/>
            <a:ext cx="7239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Workers dumped  sacks into a bin</a:t>
            </a:r>
          </a:p>
        </p:txBody>
      </p:sp>
      <p:sp>
        <p:nvSpPr>
          <p:cNvPr id="3" name="Oval 2"/>
          <p:cNvSpPr/>
          <p:nvPr/>
        </p:nvSpPr>
        <p:spPr>
          <a:xfrm>
            <a:off x="2895600" y="1140113"/>
            <a:ext cx="685800" cy="3048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00200" y="1603087"/>
            <a:ext cx="685800" cy="3048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52900" y="2057400"/>
            <a:ext cx="685800" cy="3048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92082" y="2114550"/>
            <a:ext cx="685800" cy="3048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77882" y="2552700"/>
            <a:ext cx="685800" cy="3048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66682" y="2963430"/>
            <a:ext cx="685800" cy="3048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>
                <a:solidFill>
                  <a:srgbClr val="181813"/>
                </a:solidFill>
                <a:cs typeface="Arial" charset="0"/>
              </a:rPr>
              <a:t>                                         Speech and Language Processing - Jurafsky and Martin       </a:t>
            </a:r>
            <a:endParaRPr lang="en-US" sz="1400">
              <a:solidFill>
                <a:srgbClr val="181813"/>
              </a:solidFill>
              <a:cs typeface="Arial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707D2EB-E0A0-5346-82BF-421C8AAC92B6}" type="slidenum">
              <a:rPr lang="en-US" sz="1400">
                <a:solidFill>
                  <a:srgbClr val="590A0E"/>
                </a:solidFill>
              </a:rPr>
              <a:pPr/>
              <a:t>9</a:t>
            </a:fld>
            <a:endParaRPr lang="en-US" sz="1400">
              <a:solidFill>
                <a:srgbClr val="590A0E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Verdana" charset="0"/>
                <a:ea typeface="ＭＳ Ｐゴシック" charset="0"/>
                <a:cs typeface="ＭＳ Ｐゴシック" charset="0"/>
              </a:rPr>
              <a:t>Relation to Head-Finding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3500" y="4147126"/>
            <a:ext cx="7239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Workers dumped  sacks into a bin</a:t>
            </a:r>
          </a:p>
        </p:txBody>
      </p:sp>
      <p:sp>
        <p:nvSpPr>
          <p:cNvPr id="3" name="Oval 2"/>
          <p:cNvSpPr/>
          <p:nvPr/>
        </p:nvSpPr>
        <p:spPr>
          <a:xfrm>
            <a:off x="2895600" y="983098"/>
            <a:ext cx="914400" cy="461815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Dumped</a:t>
            </a:r>
          </a:p>
        </p:txBody>
      </p:sp>
      <p:sp>
        <p:nvSpPr>
          <p:cNvPr id="9" name="Oval 8"/>
          <p:cNvSpPr/>
          <p:nvPr/>
        </p:nvSpPr>
        <p:spPr>
          <a:xfrm>
            <a:off x="1333500" y="1603086"/>
            <a:ext cx="952500" cy="380709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Workers</a:t>
            </a:r>
          </a:p>
        </p:txBody>
      </p:sp>
      <p:sp>
        <p:nvSpPr>
          <p:cNvPr id="10" name="Oval 9"/>
          <p:cNvSpPr/>
          <p:nvPr/>
        </p:nvSpPr>
        <p:spPr>
          <a:xfrm>
            <a:off x="4152900" y="2057400"/>
            <a:ext cx="685800" cy="3048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sacks</a:t>
            </a:r>
          </a:p>
        </p:txBody>
      </p:sp>
      <p:sp>
        <p:nvSpPr>
          <p:cNvPr id="11" name="Oval 10"/>
          <p:cNvSpPr/>
          <p:nvPr/>
        </p:nvSpPr>
        <p:spPr>
          <a:xfrm>
            <a:off x="5792081" y="2084534"/>
            <a:ext cx="786233" cy="33481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Into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77882" y="2552700"/>
            <a:ext cx="685800" cy="3048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</a:t>
            </a:r>
          </a:p>
        </p:txBody>
      </p:sp>
      <p:sp>
        <p:nvSpPr>
          <p:cNvPr id="13" name="Oval 12"/>
          <p:cNvSpPr/>
          <p:nvPr/>
        </p:nvSpPr>
        <p:spPr>
          <a:xfrm>
            <a:off x="5766682" y="2963430"/>
            <a:ext cx="685800" cy="3048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" name="Straight Arrow Connector 4"/>
          <p:cNvCxnSpPr>
            <a:stCxn id="3" idx="4"/>
            <a:endCxn id="9" idx="7"/>
          </p:cNvCxnSpPr>
          <p:nvPr/>
        </p:nvCxnSpPr>
        <p:spPr>
          <a:xfrm flipH="1">
            <a:off x="2146510" y="1444913"/>
            <a:ext cx="1206290" cy="213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4"/>
            <a:endCxn id="10" idx="0"/>
          </p:cNvCxnSpPr>
          <p:nvPr/>
        </p:nvCxnSpPr>
        <p:spPr>
          <a:xfrm>
            <a:off x="3352800" y="1444913"/>
            <a:ext cx="1143000" cy="612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4"/>
            <a:endCxn id="11" idx="0"/>
          </p:cNvCxnSpPr>
          <p:nvPr/>
        </p:nvCxnSpPr>
        <p:spPr>
          <a:xfrm>
            <a:off x="3352800" y="1444913"/>
            <a:ext cx="2832398" cy="639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4"/>
            <a:endCxn id="12" idx="0"/>
          </p:cNvCxnSpPr>
          <p:nvPr/>
        </p:nvCxnSpPr>
        <p:spPr>
          <a:xfrm>
            <a:off x="6185198" y="2419350"/>
            <a:ext cx="635584" cy="133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3" idx="0"/>
          </p:cNvCxnSpPr>
          <p:nvPr/>
        </p:nvCxnSpPr>
        <p:spPr>
          <a:xfrm flipH="1">
            <a:off x="6109582" y="2812863"/>
            <a:ext cx="468733" cy="150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5450" y="2354252"/>
            <a:ext cx="3543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suggests one way to do dependency parsing is to first do a phrase-structure parse and then extract heads to get a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49237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34098</TotalTime>
  <Words>3150</Words>
  <Application>Microsoft Macintosh PowerPoint</Application>
  <PresentationFormat>On-screen Show (16:9)</PresentationFormat>
  <Paragraphs>471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ＭＳ Ｐゴシック</vt:lpstr>
      <vt:lpstr>Arial</vt:lpstr>
      <vt:lpstr>Tahoma</vt:lpstr>
      <vt:lpstr>Times</vt:lpstr>
      <vt:lpstr>Verdana</vt:lpstr>
      <vt:lpstr>Wingdings</vt:lpstr>
      <vt:lpstr>SLP</vt:lpstr>
      <vt:lpstr> Natural Language Processing</vt:lpstr>
      <vt:lpstr>Today</vt:lpstr>
      <vt:lpstr>Dependency Parsing</vt:lpstr>
      <vt:lpstr>Dependency Trees vs.  Constituent Trees</vt:lpstr>
      <vt:lpstr>Dependency Parse</vt:lpstr>
      <vt:lpstr>Tree Constraints</vt:lpstr>
      <vt:lpstr>Dependency Grammar</vt:lpstr>
      <vt:lpstr>Relation to Head-Finding</vt:lpstr>
      <vt:lpstr>Relation to Head-Finding</vt:lpstr>
      <vt:lpstr>Dependency Relations</vt:lpstr>
      <vt:lpstr>Universal Dependencies</vt:lpstr>
      <vt:lpstr>Parsing</vt:lpstr>
      <vt:lpstr>Transition-Based Parsing</vt:lpstr>
      <vt:lpstr>Dependency Parse</vt:lpstr>
      <vt:lpstr>Transition-Based Parsing</vt:lpstr>
      <vt:lpstr>Search States</vt:lpstr>
      <vt:lpstr>Example</vt:lpstr>
      <vt:lpstr>Parsing</vt:lpstr>
      <vt:lpstr>Parsing</vt:lpstr>
      <vt:lpstr>Parsing</vt:lpstr>
      <vt:lpstr>Arc Standard Operators</vt:lpstr>
      <vt:lpstr>Shift</vt:lpstr>
      <vt:lpstr>Left</vt:lpstr>
      <vt:lpstr>Right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Issues</vt:lpstr>
      <vt:lpstr>Grammatical Relations</vt:lpstr>
      <vt:lpstr>Parsing</vt:lpstr>
      <vt:lpstr>Making Choices</vt:lpstr>
      <vt:lpstr>Three Problems</vt:lpstr>
      <vt:lpstr>Three Problems: Features</vt:lpstr>
      <vt:lpstr>Feature Templates</vt:lpstr>
      <vt:lpstr>Feature Templates</vt:lpstr>
      <vt:lpstr>Three Problems: Data</vt:lpstr>
      <vt:lpstr>Structure Prediction</vt:lpstr>
      <vt:lpstr>Three Problems: Training</vt:lpstr>
      <vt:lpstr>Three Problems: Training</vt:lpstr>
      <vt:lpstr>Three Problems: Training</vt:lpstr>
      <vt:lpstr>Example</vt:lpstr>
      <vt:lpstr>Example</vt:lpstr>
      <vt:lpstr>Example</vt:lpstr>
      <vt:lpstr>Example</vt:lpstr>
      <vt:lpstr>Three Problems: Training</vt:lpstr>
    </vt:vector>
  </TitlesOfParts>
  <Manager/>
  <Company>Stanford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LSA.303 Introduction to Computational Linguistics</dc:title>
  <dc:subject/>
  <dc:creator>Dan Jurafsky</dc:creator>
  <cp:keywords/>
  <dc:description/>
  <cp:lastModifiedBy>James H. Martin</cp:lastModifiedBy>
  <cp:revision>287</cp:revision>
  <cp:lastPrinted>2013-10-29T16:46:56Z</cp:lastPrinted>
  <dcterms:created xsi:type="dcterms:W3CDTF">2010-03-09T17:34:01Z</dcterms:created>
  <dcterms:modified xsi:type="dcterms:W3CDTF">2018-11-01T17:03:11Z</dcterms:modified>
  <cp:category/>
</cp:coreProperties>
</file>