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0"/>
  </p:notesMasterIdLst>
  <p:handoutMasterIdLst>
    <p:handoutMasterId r:id="rId61"/>
  </p:handoutMasterIdLst>
  <p:sldIdLst>
    <p:sldId id="256" r:id="rId2"/>
    <p:sldId id="422" r:id="rId3"/>
    <p:sldId id="528" r:id="rId4"/>
    <p:sldId id="481" r:id="rId5"/>
    <p:sldId id="570" r:id="rId6"/>
    <p:sldId id="571" r:id="rId7"/>
    <p:sldId id="572" r:id="rId8"/>
    <p:sldId id="573" r:id="rId9"/>
    <p:sldId id="574" r:id="rId10"/>
    <p:sldId id="575" r:id="rId11"/>
    <p:sldId id="447" r:id="rId12"/>
    <p:sldId id="509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87" r:id="rId23"/>
    <p:sldId id="588" r:id="rId24"/>
    <p:sldId id="590" r:id="rId25"/>
    <p:sldId id="591" r:id="rId26"/>
    <p:sldId id="592" r:id="rId27"/>
    <p:sldId id="593" r:id="rId28"/>
    <p:sldId id="596" r:id="rId29"/>
    <p:sldId id="594" r:id="rId30"/>
    <p:sldId id="545" r:id="rId31"/>
    <p:sldId id="564" r:id="rId32"/>
    <p:sldId id="565" r:id="rId33"/>
    <p:sldId id="566" r:id="rId34"/>
    <p:sldId id="567" r:id="rId35"/>
    <p:sldId id="568" r:id="rId36"/>
    <p:sldId id="569" r:id="rId37"/>
    <p:sldId id="553" r:id="rId38"/>
    <p:sldId id="597" r:id="rId39"/>
    <p:sldId id="529" r:id="rId40"/>
    <p:sldId id="556" r:id="rId41"/>
    <p:sldId id="546" r:id="rId42"/>
    <p:sldId id="554" r:id="rId43"/>
    <p:sldId id="557" r:id="rId44"/>
    <p:sldId id="558" r:id="rId45"/>
    <p:sldId id="559" r:id="rId46"/>
    <p:sldId id="560" r:id="rId47"/>
    <p:sldId id="555" r:id="rId48"/>
    <p:sldId id="561" r:id="rId49"/>
    <p:sldId id="526" r:id="rId50"/>
    <p:sldId id="547" r:id="rId51"/>
    <p:sldId id="562" r:id="rId52"/>
    <p:sldId id="548" r:id="rId53"/>
    <p:sldId id="563" r:id="rId54"/>
    <p:sldId id="549" r:id="rId55"/>
    <p:sldId id="550" r:id="rId56"/>
    <p:sldId id="535" r:id="rId57"/>
    <p:sldId id="599" r:id="rId58"/>
    <p:sldId id="600" r:id="rId5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 varScale="1">
        <p:scale>
          <a:sx n="159" d="100"/>
          <a:sy n="159" d="100"/>
        </p:scale>
        <p:origin x="280" y="176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E89D52-D44F-B34E-9ACC-B836AD13F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53C56B-0ABE-1442-908E-26849B1DC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005196-413C-DA40-A115-BBB8C636916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73DEAE-59DD-CD40-A93F-F4C523BA265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C2C704-2235-5640-B633-F9B43D9E54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6486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2DC5B-366F-0A46-A3FF-9466C54FA944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44FD-EB0A-4F4A-BB13-5AD850860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CE4FD-3FE4-2B4D-ADB3-1786B4123163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5B153-884F-0E4B-A473-0053AA7C0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089C5-77FE-AB4D-86C8-B35141F6A075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A5E2F-EE80-5846-9721-679A69ADB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5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3472-126D-AF40-BE61-A36C389B90BC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51C1-4466-554A-A946-4DA8516A8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55C88-493E-2F46-AFA7-37A4E986C8D2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FD18-9907-5C46-9ABB-7F87407DE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5587E-5D1F-F64F-B56C-2C3204C34E22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DE76-ABD8-4E4F-A8CD-BD868235B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5E901-2801-114E-A6A5-8F6E3ED60E2E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AB364-2811-CF47-B8D4-AB310DA48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507AB-7518-7845-9996-C4A6F8F019E4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CE27-A710-BA44-A67A-06F046443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6C1C6-E2E1-364E-A68C-A2EE3D786B70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CEC19-1B73-1946-8B5C-C00696D0C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6361-7BC2-104C-99DE-0F73BEC657BA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C1788-B1B9-D248-BCA7-A62C7D907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D789D-2045-D044-8E1A-AAD37ACB7116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87962-E928-C34A-B5F4-B2B4151FE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65C4-1B73-584B-AC38-10D04E737AEB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947F3-0BE3-5143-9DEB-63A72E5AC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DF0D4CC6-524B-D544-A4C2-87DC52396778}" type="datetime1">
              <a:rPr lang="en-US"/>
              <a:pPr>
                <a:defRPr/>
              </a:pPr>
              <a:t>11/1/18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68A47926-8B57-1940-A90A-2EDC6ECE1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 — Lecture 19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Right operator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Adds (b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a) to the set of relations</a:t>
            </a:r>
          </a:p>
          <a:p>
            <a:pPr marL="1314450" lvl="2" indent="-514350">
              <a:defRPr/>
            </a:pPr>
            <a:r>
              <a:rPr lang="en-US" dirty="0"/>
              <a:t>Where b and a are the same as before: a is the top of the stack, and b is the word below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Pops the stack</a:t>
            </a:r>
          </a:p>
          <a:p>
            <a:pPr marL="57150" indent="0">
              <a:buNone/>
              <a:defRPr/>
            </a:pPr>
            <a:endParaRPr lang="en-US" dirty="0"/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6C085C-74D6-1942-903D-1BDA5DEA0ED3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1156DF-4D31-EE46-83E1-FF4234DC097C}" type="slidenum">
              <a:rPr lang="en-US" sz="1400">
                <a:solidFill>
                  <a:srgbClr val="590A0E"/>
                </a:solidFill>
              </a:rPr>
              <a:pPr/>
              <a:t>10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9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4085"/>
          <a:ext cx="9144000" cy="109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05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5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5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11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125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12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167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13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20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14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250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15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292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16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33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17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376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 [], [(booked,</a:t>
                      </a:r>
                      <a:r>
                        <a:rPr lang="en-US" sz="1800" baseline="0" dirty="0"/>
                        <a:t> I), (flight, morning)]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18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443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 [], [(booked,</a:t>
                      </a:r>
                      <a:r>
                        <a:rPr lang="en-US" sz="1800" baseline="0" dirty="0"/>
                        <a:t> I), (flight, morning)]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560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</a:t>
                      </a:r>
                      <a:r>
                        <a:rPr lang="en-US" sz="1800" baseline="0" dirty="0"/>
                        <a:t>booked, flight], [], [(booked, I), (flight, morning), (flight, a)]}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19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044A47-FF1A-7745-9C04-64D6457AFEB9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654AA4-4708-744B-A5CB-D73FE537D113}" type="slidenum">
              <a:rPr lang="en-US" sz="1400">
                <a:solidFill>
                  <a:srgbClr val="590A0E"/>
                </a:solidFill>
              </a:rPr>
              <a:pPr/>
              <a:t>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dependency parsing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Review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Beam search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Alternative transition systems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Graph-based search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44000" cy="511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 [], [(booked,</a:t>
                      </a:r>
                      <a:r>
                        <a:rPr lang="en-US" sz="1800" baseline="0" dirty="0"/>
                        <a:t> I), (flight, morning)]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560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flight], [], [(booked, I), (flight, morning), (flight, a)]}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5560">
                <a:tc>
                  <a:txBody>
                    <a:bodyPr/>
                    <a:lstStyle/>
                    <a:p>
                      <a:r>
                        <a:rPr lang="en-US" sz="1800" dirty="0"/>
                        <a:t>Right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</a:t>
                      </a:r>
                      <a:r>
                        <a:rPr lang="en-US" sz="1800" baseline="0" dirty="0"/>
                        <a:t>booked], [],  [(booked, I), (flight, morning), (flight, a), </a:t>
                      </a:r>
                    </a:p>
                    <a:p>
                      <a:r>
                        <a:rPr lang="en-US" sz="1800" baseline="0" dirty="0"/>
                        <a:t>                            (booked, flight)]}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20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0" y="-171450"/>
          <a:ext cx="91313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{[root],</a:t>
                      </a:r>
                      <a:r>
                        <a:rPr lang="en-US" sz="1400" baseline="0" dirty="0"/>
                        <a:t> [I booked a morning flight], []}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</a:t>
                      </a:r>
                      <a:r>
                        <a:rPr lang="en-US" sz="1400" baseline="0" dirty="0"/>
                        <a:t> I], [booked a morning flight], []}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I, booked], [a morning</a:t>
                      </a:r>
                      <a:r>
                        <a:rPr lang="en-US" sz="1400" baseline="0" dirty="0"/>
                        <a:t> flight], []}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booked], [a morning</a:t>
                      </a:r>
                      <a:r>
                        <a:rPr lang="en-US" sz="1400" baseline="0" dirty="0"/>
                        <a:t> flight],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</a:t>
                      </a:r>
                      <a:r>
                        <a:rPr lang="en-US" sz="1400" baseline="0" dirty="0"/>
                        <a:t> booked, a], [morning flight],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booked, a,</a:t>
                      </a:r>
                      <a:r>
                        <a:rPr lang="en-US" sz="1400" baseline="0" dirty="0"/>
                        <a:t> morning], [flight],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booked, a, morning,</a:t>
                      </a:r>
                      <a:r>
                        <a:rPr lang="en-US" sz="1400" baseline="0" dirty="0"/>
                        <a:t> flight</a:t>
                      </a:r>
                      <a:r>
                        <a:rPr lang="en-US" sz="1400" dirty="0"/>
                        <a:t>],</a:t>
                      </a:r>
                      <a:r>
                        <a:rPr lang="en-US" sz="1400" baseline="0" dirty="0"/>
                        <a:t> [],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booked, a,</a:t>
                      </a:r>
                      <a:r>
                        <a:rPr lang="en-US" sz="1400" baseline="0" dirty="0"/>
                        <a:t> flight</a:t>
                      </a:r>
                      <a:r>
                        <a:rPr lang="en-US" sz="1400" dirty="0"/>
                        <a:t>], [], [(booked,</a:t>
                      </a:r>
                      <a:r>
                        <a:rPr lang="en-US" sz="1400" baseline="0" dirty="0"/>
                        <a:t> I), (flight, morning)]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341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</a:t>
                      </a:r>
                      <a:r>
                        <a:rPr lang="en-US" sz="1400" baseline="0" dirty="0"/>
                        <a:t>booked, flight], [], [(booked, I), (flight, morning), (flight, a)]}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341"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</a:t>
                      </a:r>
                      <a:r>
                        <a:rPr lang="en-US" sz="1400" baseline="0" dirty="0"/>
                        <a:t>root, booked], [],  [(booked, I), (flight, morning), (flight, a), </a:t>
                      </a:r>
                    </a:p>
                    <a:p>
                      <a:r>
                        <a:rPr lang="en-US" sz="1400" baseline="0" dirty="0"/>
                        <a:t>                            (booked, flight)]}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66708"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{[root],</a:t>
                      </a:r>
                      <a:r>
                        <a:rPr lang="en-US" sz="1400" baseline="0" dirty="0"/>
                        <a:t> [], [(booked, I), (flight, morning), (flight, a), </a:t>
                      </a:r>
                    </a:p>
                    <a:p>
                      <a:r>
                        <a:rPr lang="en-US" sz="1400" baseline="0" dirty="0"/>
                        <a:t>                            (booked, flight), (root, booked)] }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04D08-4CC5-4947-A6EE-C937A67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Classifier Training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534400" cy="47244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is indirect. Supervised ML methods require training material in the form of (input, output) pairs.</a:t>
            </a:r>
          </a:p>
          <a:p>
            <a:pPr lvl="1"/>
            <a:r>
              <a:rPr lang="en-US" dirty="0" err="1">
                <a:latin typeface="Tahoma" charset="0"/>
              </a:rPr>
              <a:t>Treebanks</a:t>
            </a:r>
            <a:r>
              <a:rPr lang="en-US" dirty="0">
                <a:latin typeface="Tahoma" charset="0"/>
              </a:rPr>
              <a:t> associate sentences with their corresponding trees</a:t>
            </a:r>
          </a:p>
          <a:p>
            <a:pPr lvl="1"/>
            <a:r>
              <a:rPr lang="en-US" dirty="0">
                <a:latin typeface="Tahoma" charset="0"/>
              </a:rPr>
              <a:t>But we need </a:t>
            </a:r>
            <a:r>
              <a:rPr lang="en-US" dirty="0">
                <a:solidFill>
                  <a:srgbClr val="C0504D"/>
                </a:solidFill>
                <a:latin typeface="Tahoma" charset="0"/>
              </a:rPr>
              <a:t>parser states </a:t>
            </a:r>
            <a:r>
              <a:rPr lang="en-US" dirty="0">
                <a:latin typeface="Tahoma" charset="0"/>
              </a:rPr>
              <a:t>paired with their corresponding correct </a:t>
            </a:r>
            <a:r>
              <a:rPr lang="en-US" dirty="0">
                <a:solidFill>
                  <a:srgbClr val="C0504D"/>
                </a:solidFill>
                <a:latin typeface="Tahoma" charset="0"/>
              </a:rPr>
              <a:t>operators</a:t>
            </a:r>
            <a:endParaRPr lang="en-US" dirty="0">
              <a:latin typeface="Tahoma" charset="0"/>
            </a:endParaRPr>
          </a:p>
        </p:txBody>
      </p:sp>
      <p:sp>
        <p:nvSpPr>
          <p:cNvPr id="727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97021E-3D25-5A4A-896B-17A2D3F622B9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5D689E-C0A4-C24F-A0E8-2A6477941DB7}" type="slidenum">
              <a:rPr lang="en-US" sz="1400">
                <a:solidFill>
                  <a:srgbClr val="590A0E"/>
                </a:solidFill>
              </a:rPr>
              <a:pPr/>
              <a:t>22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5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Training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To produce training data, we’ll simulate parsing with our standard algorithm, asking an oracle which operator to use at any given time.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oracle accesses the reference tree for each sentence. It chooses using this strategy: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600" dirty="0">
                <a:solidFill>
                  <a:schemeClr val="accent1"/>
                </a:solidFill>
                <a:latin typeface="Tahoma" charset="0"/>
              </a:rPr>
              <a:t>Left</a:t>
            </a:r>
            <a:r>
              <a:rPr lang="en-US" sz="1600" dirty="0">
                <a:latin typeface="Tahoma" charset="0"/>
              </a:rPr>
              <a:t> if the resulting relation is in the reference tree.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600" dirty="0">
                <a:solidFill>
                  <a:srgbClr val="981535"/>
                </a:solidFill>
                <a:latin typeface="Tahoma" charset="0"/>
              </a:rPr>
              <a:t>Right </a:t>
            </a:r>
            <a:r>
              <a:rPr lang="en-US" sz="1600" dirty="0">
                <a:latin typeface="Tahoma" charset="0"/>
              </a:rPr>
              <a:t>if the resulting relation is in the correct tree AND if all the other outgoing relations associated with the dependent are already in the relation list.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ahoma" charset="0"/>
              </a:rPr>
              <a:t>Otherwise</a:t>
            </a:r>
            <a:r>
              <a:rPr lang="en-US" sz="1600" dirty="0">
                <a:solidFill>
                  <a:srgbClr val="981535"/>
                </a:solidFill>
                <a:latin typeface="Tahoma" charset="0"/>
              </a:rPr>
              <a:t> shift</a:t>
            </a: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DC78B3-B180-954A-BBD1-5C78469EA3EA}" type="datetime1">
              <a:rPr lang="en-US" sz="1050">
                <a:solidFill>
                  <a:srgbClr val="590A0E"/>
                </a:solidFill>
              </a:rPr>
              <a:pPr/>
              <a:t>11/1/18</a:t>
            </a:fld>
            <a:endParaRPr lang="en-US" sz="1050">
              <a:solidFill>
                <a:srgbClr val="590A0E"/>
              </a:solidFill>
            </a:endParaRP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75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05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E8BDE9-BF31-384E-9A68-874E17F56513}" type="slidenum">
              <a:rPr lang="en-US" sz="1050">
                <a:solidFill>
                  <a:srgbClr val="590A0E"/>
                </a:solidFill>
              </a:rPr>
              <a:pPr/>
              <a:t>23</a:t>
            </a:fld>
            <a:endParaRPr 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4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757238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359478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678180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1524000" y="1133878"/>
            <a:ext cx="219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Reference answer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120531"/>
            <a:ext cx="1666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Current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2891" y="2994337"/>
            <a:ext cx="15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1284037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715000" y="2571751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Left: No because (flights canceled) is not in the reference tree.</a:t>
            </a:r>
          </a:p>
        </p:txBody>
      </p:sp>
    </p:spTree>
    <p:extLst>
      <p:ext uri="{BB962C8B-B14F-4D97-AF65-F5344CB8AC3E}">
        <p14:creationId xmlns:p14="http://schemas.microsoft.com/office/powerpoint/2010/main" val="75312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543550" y="2514601"/>
            <a:ext cx="360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Right: No, because (flights Houston) is not yet in the set of relations.</a:t>
            </a:r>
          </a:p>
        </p:txBody>
      </p:sp>
    </p:spTree>
    <p:extLst>
      <p:ext uri="{BB962C8B-B14F-4D97-AF65-F5344CB8AC3E}">
        <p14:creationId xmlns:p14="http://schemas.microsoft.com/office/powerpoint/2010/main" val="543226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829301" y="2628901"/>
            <a:ext cx="2857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Shift: Only thing left to do.</a:t>
            </a:r>
          </a:p>
        </p:txBody>
      </p:sp>
    </p:spTree>
    <p:extLst>
      <p:ext uri="{BB962C8B-B14F-4D97-AF65-F5344CB8AC3E}">
        <p14:creationId xmlns:p14="http://schemas.microsoft.com/office/powerpoint/2010/main" val="1056953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10" y="2038350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 [root, cancelled, flights]  [to, Houston] [(canceled United) (flights morning) (flights the)]</a:t>
            </a:r>
          </a:p>
          <a:p>
            <a:endParaRPr lang="en-US" sz="1800" dirty="0"/>
          </a:p>
          <a:p>
            <a:r>
              <a:rPr lang="en-US" dirty="0"/>
              <a:t>Output: Shift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410" y="1249948"/>
            <a:ext cx="5526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So the training pair generated is: </a:t>
            </a:r>
          </a:p>
        </p:txBody>
      </p:sp>
    </p:spTree>
    <p:extLst>
      <p:ext uri="{BB962C8B-B14F-4D97-AF65-F5344CB8AC3E}">
        <p14:creationId xmlns:p14="http://schemas.microsoft.com/office/powerpoint/2010/main" val="2053732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dirty="0"/>
              <a:t>To generate training data</a:t>
            </a:r>
          </a:p>
          <a:p>
            <a:pPr lvl="1"/>
            <a:r>
              <a:rPr lang="en-US" dirty="0"/>
              <a:t>Step through every training sentence/tree pairs</a:t>
            </a:r>
          </a:p>
          <a:p>
            <a:pPr lvl="1"/>
            <a:r>
              <a:rPr lang="en-US" dirty="0"/>
              <a:t>Use the oracle to generate state/operator pairs</a:t>
            </a:r>
          </a:p>
          <a:p>
            <a:pPr lvl="1"/>
            <a:r>
              <a:rPr lang="en-US" dirty="0"/>
              <a:t>Extract training features for each instance using feature templates</a:t>
            </a:r>
          </a:p>
          <a:p>
            <a:r>
              <a:rPr lang="en-US" dirty="0"/>
              <a:t>Use the training data to train a classifier that chooses the right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47726"/>
            <a:ext cx="8305800" cy="3733800"/>
          </a:xfrm>
        </p:spPr>
        <p:txBody>
          <a:bodyPr/>
          <a:lstStyle/>
          <a:p>
            <a:pPr>
              <a:defRPr/>
            </a:pPr>
            <a:r>
              <a:rPr lang="en-US" dirty="0"/>
              <a:t>If we have a test set from a treebank and if we represent parses as lists of relations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400" dirty="0"/>
              <a:t>Unlabeled attachment score (UAS) is just the fraction of words were assigned the right head.</a:t>
            </a:r>
          </a:p>
          <a:p>
            <a:pPr>
              <a:defRPr/>
            </a:pPr>
            <a:r>
              <a:rPr lang="en-US" sz="2400" dirty="0"/>
              <a:t>Labeled attachment score (LAS) is the fraction of words assigned the right head with the right relation.</a:t>
            </a:r>
          </a:p>
        </p:txBody>
      </p:sp>
      <p:sp>
        <p:nvSpPr>
          <p:cNvPr id="747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C3E8C5-CB61-F74E-B256-C9F03D08C797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47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FDEFA2-984D-3C4C-AE94-A38C4E79807C}" type="slidenum">
              <a:rPr lang="en-US" sz="1400">
                <a:solidFill>
                  <a:srgbClr val="590A0E"/>
                </a:solidFill>
              </a:rPr>
              <a:pPr/>
              <a:t>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" y="2190751"/>
            <a:ext cx="8466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(booked, I) (booked, flight) (flight, a) (flight, morning)</a:t>
            </a:r>
          </a:p>
        </p:txBody>
      </p:sp>
    </p:spTree>
    <p:extLst>
      <p:ext uri="{BB962C8B-B14F-4D97-AF65-F5344CB8AC3E}">
        <p14:creationId xmlns:p14="http://schemas.microsoft.com/office/powerpoint/2010/main" val="3610645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33350"/>
            <a:ext cx="8915400" cy="1047750"/>
          </a:xfrm>
        </p:spPr>
        <p:txBody>
          <a:bodyPr/>
          <a:lstStyle/>
          <a:p>
            <a:r>
              <a:rPr lang="en-US" b="0" dirty="0"/>
              <a:t>Variations on </a:t>
            </a:r>
            <a:br>
              <a:rPr lang="en-US" b="0" dirty="0"/>
            </a:br>
            <a:r>
              <a:rPr lang="en-US" b="0" dirty="0"/>
              <a:t>Transition-Based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8801100" cy="3505200"/>
          </a:xfrm>
        </p:spPr>
        <p:txBody>
          <a:bodyPr/>
          <a:lstStyle/>
          <a:p>
            <a:r>
              <a:rPr lang="en-US" dirty="0">
                <a:sym typeface="Wingdings"/>
              </a:rPr>
              <a:t>Alternative transition systems (operators)</a:t>
            </a:r>
          </a:p>
          <a:p>
            <a:pPr lvl="1"/>
            <a:r>
              <a:rPr lang="en-US" dirty="0">
                <a:sym typeface="Wingdings"/>
              </a:rPr>
              <a:t>Arc eager</a:t>
            </a:r>
            <a:endParaRPr lang="en-US" dirty="0"/>
          </a:p>
          <a:p>
            <a:r>
              <a:rPr lang="en-US" dirty="0"/>
              <a:t>Change the simple greedy search to a backtracking search with the addition of an agenda</a:t>
            </a:r>
          </a:p>
          <a:p>
            <a:pPr lvl="1"/>
            <a:r>
              <a:rPr lang="en-US" dirty="0"/>
              <a:t>Usually with a fixed size agenda </a:t>
            </a:r>
            <a:r>
              <a:rPr lang="en-US" dirty="0">
                <a:sym typeface="Wingdings"/>
              </a:rPr>
              <a:t> Beam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 Eager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190625"/>
            <a:ext cx="7366000" cy="33909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 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 of changes</a:t>
            </a:r>
          </a:p>
          <a:p>
            <a:pPr lvl="1"/>
            <a:r>
              <a:rPr lang="en-US" dirty="0"/>
              <a:t>First, the Left and Right operators now apply to the top of the stack and the front of the buffer</a:t>
            </a:r>
          </a:p>
          <a:p>
            <a:pPr lvl="1"/>
            <a:r>
              <a:rPr lang="en-US" dirty="0"/>
              <a:t>And we’ll add, a new operator called </a:t>
            </a:r>
            <a:r>
              <a:rPr lang="en-US" dirty="0">
                <a:solidFill>
                  <a:schemeClr val="accent1"/>
                </a:solidFill>
              </a:rPr>
              <a:t>Reduce</a:t>
            </a:r>
            <a:r>
              <a:rPr lang="en-US" dirty="0"/>
              <a:t> that just pops the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 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943350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pPr lvl="1"/>
            <a:r>
              <a:rPr lang="en-US" dirty="0"/>
              <a:t>Add a relation from the front of the buffer to the top of the stack; pop the stack</a:t>
            </a:r>
          </a:p>
          <a:p>
            <a:r>
              <a:rPr lang="en-US" dirty="0"/>
              <a:t>Right</a:t>
            </a:r>
          </a:p>
          <a:p>
            <a:pPr lvl="1"/>
            <a:r>
              <a:rPr lang="en-US" dirty="0"/>
              <a:t>Add a relation from the top of the stack to the front of the buffer;  shift the word at the top of buffer onto the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 Eager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" y="1123950"/>
            <a:ext cx="9138169" cy="30690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2489200"/>
            <a:ext cx="8229600" cy="1743075"/>
          </a:xfrm>
        </p:spPr>
        <p:txBody>
          <a:bodyPr/>
          <a:lstStyle/>
          <a:p>
            <a:pPr lvl="1"/>
            <a:r>
              <a:rPr lang="en-US" sz="2400" dirty="0">
                <a:solidFill>
                  <a:schemeClr val="accent1"/>
                </a:solidFill>
              </a:rPr>
              <a:t>Too many possibilities</a:t>
            </a:r>
          </a:p>
          <a:p>
            <a:r>
              <a:rPr lang="en-US" sz="2400" dirty="0"/>
              <a:t>How about instead we keep the </a:t>
            </a:r>
            <a:r>
              <a:rPr lang="en-US" sz="2400" i="1" dirty="0"/>
              <a:t>N best </a:t>
            </a:r>
            <a:r>
              <a:rPr lang="en-US" sz="2400" dirty="0"/>
              <a:t>possibilities at each step in time.</a:t>
            </a:r>
          </a:p>
          <a:p>
            <a:pPr lvl="1"/>
            <a:r>
              <a:rPr lang="en-US" sz="2000" dirty="0"/>
              <a:t>N = “beam width”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6900" y="971549"/>
            <a:ext cx="8229600" cy="14859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Instead of taking the single best operator suggested by the oracle, how about we pursue all the possible paths from all operators?</a:t>
            </a:r>
          </a:p>
        </p:txBody>
      </p:sp>
    </p:spTree>
    <p:extLst>
      <p:ext uri="{BB962C8B-B14F-4D97-AF65-F5344CB8AC3E}">
        <p14:creationId xmlns:p14="http://schemas.microsoft.com/office/powerpoint/2010/main" val="171298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 greedy approach the oracle chose the operator that looked best to apply at any given point in time</a:t>
            </a:r>
          </a:p>
          <a:p>
            <a:r>
              <a:rPr lang="en-US" dirty="0"/>
              <a:t>What does </a:t>
            </a:r>
            <a:r>
              <a:rPr lang="en-US" i="1" dirty="0"/>
              <a:t>best</a:t>
            </a:r>
            <a:r>
              <a:rPr lang="en-US" dirty="0"/>
              <a:t> mean here with a search?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12" y="800100"/>
            <a:ext cx="8616488" cy="42062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01775"/>
            <a:ext cx="7924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9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Other Parsing Methods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Graph-based approaches based on weighted spanning trees </a:t>
            </a:r>
          </a:p>
          <a:p>
            <a:pPr lvl="1"/>
            <a:r>
              <a:rPr lang="en-US" dirty="0">
                <a:latin typeface="Tahoma" charset="0"/>
              </a:rPr>
              <a:t>Maximum spanning tree algorithms for weighted directed graphs</a:t>
            </a:r>
          </a:p>
        </p:txBody>
      </p:sp>
      <p:sp>
        <p:nvSpPr>
          <p:cNvPr id="757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F8949-12F9-1A4A-A04B-3AA1D57CCBF1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57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37FBF2-0803-5849-9F96-E51235DB9891}" type="slidenum">
              <a:rPr lang="en-US" sz="1400">
                <a:solidFill>
                  <a:srgbClr val="590A0E"/>
                </a:solidFill>
              </a:rPr>
              <a:pPr/>
              <a:t>39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Transition-Based Parsing: Review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Transition-based parsing is a greedy word-by-word approach to parsing</a:t>
            </a:r>
          </a:p>
          <a:p>
            <a:pPr lvl="1"/>
            <a:r>
              <a:rPr lang="en-US" dirty="0">
                <a:latin typeface="Tahoma" charset="0"/>
              </a:rPr>
              <a:t>A single dependency tree is built up an arc at a time as we move left to right through a sentence</a:t>
            </a:r>
          </a:p>
          <a:p>
            <a:pPr lvl="1"/>
            <a:r>
              <a:rPr lang="en-US" dirty="0">
                <a:latin typeface="Tahoma" charset="0"/>
              </a:rPr>
              <a:t>No backtracking</a:t>
            </a:r>
          </a:p>
          <a:p>
            <a:pPr lvl="1"/>
            <a:r>
              <a:rPr lang="en-US" dirty="0">
                <a:latin typeface="Tahoma" charset="0"/>
              </a:rPr>
              <a:t>Classifiers make decisions as we move through the sentence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5AE1F7-010B-3D42-AF7B-53CAAE049353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1B3518-F6A8-7647-8C0E-BC502BCFEC21}" type="slidenum">
              <a:rPr lang="en-US" sz="1400">
                <a:solidFill>
                  <a:srgbClr val="590A0E"/>
                </a:solidFill>
              </a:rPr>
              <a:pPr/>
              <a:t>4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MST-Based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fully connected graph that represents all possible parses (all possible head assignments</a:t>
            </a:r>
          </a:p>
          <a:p>
            <a:r>
              <a:rPr lang="en-US" dirty="0"/>
              <a:t>Weights represent the “score” for an edge</a:t>
            </a:r>
          </a:p>
          <a:p>
            <a:pPr lvl="1"/>
            <a:r>
              <a:rPr lang="en-US" sz="2400" dirty="0"/>
              <a:t>How “good” that head assignment 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70143" y="3472779"/>
            <a:ext cx="3121457" cy="15564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871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MST-Based Parsing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39129"/>
            <a:ext cx="8229600" cy="41034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7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Scoring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09" y="1063669"/>
            <a:ext cx="4501091" cy="11175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02" y="2273300"/>
            <a:ext cx="4660412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908" y="3384550"/>
            <a:ext cx="4165600" cy="1358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971550"/>
            <a:ext cx="4185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Find the highest scoring tree from among all the trees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Score for a tree is the sum of the scores of its edges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Score for an edge is the weighted score of the features of the edge</a:t>
            </a:r>
          </a:p>
        </p:txBody>
      </p:sp>
    </p:spTree>
    <p:extLst>
      <p:ext uri="{BB962C8B-B14F-4D97-AF65-F5344CB8AC3E}">
        <p14:creationId xmlns:p14="http://schemas.microsoft.com/office/powerpoint/2010/main" val="771118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undirected graphs, greedy approaches like Prim’s algorithm work fine.</a:t>
            </a:r>
          </a:p>
          <a:p>
            <a:pPr lvl="1"/>
            <a:r>
              <a:rPr lang="en-US" dirty="0"/>
              <a:t>Greedy meaning iteratively add in the best (highest scoring edge)</a:t>
            </a:r>
          </a:p>
          <a:p>
            <a:r>
              <a:rPr lang="en-US" dirty="0"/>
              <a:t>With a twist greedy also works here</a:t>
            </a:r>
          </a:p>
          <a:p>
            <a:pPr lvl="1"/>
            <a:r>
              <a:rPr lang="en-US" dirty="0"/>
              <a:t>With a clever cleanup phase to the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7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Chu-Liu/Edmonds MST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for each vertex pick the highest scoring incoming edge</a:t>
            </a:r>
          </a:p>
          <a:p>
            <a:r>
              <a:rPr lang="en-US" dirty="0"/>
              <a:t>If that results in a tree then we’re done. It has to be the best tree.</a:t>
            </a:r>
          </a:p>
          <a:p>
            <a:r>
              <a:rPr lang="en-US" dirty="0"/>
              <a:t>But…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8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Cycles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05" y="914400"/>
            <a:ext cx="7433989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4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there’s a cycle, we’ll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Readjust/rescale the weights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Collapse the cycle into a new dummy node to create a new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Recurse</a:t>
            </a:r>
            <a:r>
              <a:rPr lang="en-US" dirty="0"/>
              <a:t> to find the MST of the new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Expand back out, deleting edges from cycles as appropriate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Chu-Liu Edmonds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806450"/>
            <a:ext cx="5600826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4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absolute value of the weights doesn’t determine the </a:t>
            </a:r>
            <a:r>
              <a:rPr lang="en-US" dirty="0" err="1"/>
              <a:t>argmax</a:t>
            </a:r>
            <a:r>
              <a:rPr lang="en-US" dirty="0"/>
              <a:t> tree.  Just the value of the best weight coming into a node, relative to all the other weights</a:t>
            </a:r>
          </a:p>
          <a:p>
            <a:r>
              <a:rPr lang="en-US" dirty="0"/>
              <a:t>If we were to scale all the weights by some constant amount for each node, we will still get the same MST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8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Weight Adjustment</a:t>
            </a:r>
          </a:p>
        </p:txBody>
      </p:sp>
      <p:sp>
        <p:nvSpPr>
          <p:cNvPr id="696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4AF1D3-3D90-434C-848A-D359E9AEA8E1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96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42BC5C-C935-4E42-9F4B-0AA4A0383F88}" type="slidenum">
              <a:rPr lang="en-US" sz="1400">
                <a:solidFill>
                  <a:srgbClr val="590A0E"/>
                </a:solidFill>
              </a:rPr>
              <a:pPr/>
              <a:t>49</a:t>
            </a:fld>
            <a:endParaRPr lang="en-US" sz="1400">
              <a:solidFill>
                <a:srgbClr val="590A0E"/>
              </a:solidFill>
            </a:endParaRPr>
          </a:p>
        </p:txBody>
      </p:sp>
      <p:pic>
        <p:nvPicPr>
          <p:cNvPr id="19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05" y="914400"/>
            <a:ext cx="7433989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63A2B-FFA1-F34B-BCC6-FF238DFC3E1A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de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38250"/>
            <a:ext cx="8509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Adjust Weights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899" y="2700605"/>
            <a:ext cx="4840401" cy="23468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995238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each node, subtract the value of the maximum incoming weight to that node from the values of all its incoming edges.</a:t>
            </a: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" y="1010041"/>
            <a:ext cx="4380648" cy="23237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554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Adjust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get us?</a:t>
            </a:r>
          </a:p>
          <a:p>
            <a:r>
              <a:rPr lang="en-US" dirty="0"/>
              <a:t>The weights in the cycle will all go to 0</a:t>
            </a:r>
          </a:p>
          <a:p>
            <a:pPr lvl="1"/>
            <a:r>
              <a:rPr lang="en-US" dirty="0"/>
              <a:t>Edges in the cycle are by definition edges that got selected.  Selected edges are the max valued edges</a:t>
            </a:r>
          </a:p>
          <a:p>
            <a:pPr lvl="2"/>
            <a:r>
              <a:rPr lang="en-US" dirty="0"/>
              <a:t>Max </a:t>
            </a:r>
            <a:r>
              <a:rPr lang="mr-IN" dirty="0"/>
              <a:t>–</a:t>
            </a:r>
            <a:r>
              <a:rPr lang="en-US" dirty="0"/>
              <a:t> Max = 0</a:t>
            </a:r>
          </a:p>
          <a:p>
            <a:r>
              <a:rPr lang="en-US" dirty="0"/>
              <a:t>So what?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8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Collapse Cycles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1263650"/>
            <a:ext cx="62611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066800"/>
            <a:ext cx="6705600" cy="325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6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find the MST of this new graph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Safely ignoring the cost of the cycle since its zero.</a:t>
            </a:r>
          </a:p>
          <a:p>
            <a:pPr lvl="1"/>
            <a:r>
              <a:rPr lang="en-US" dirty="0"/>
              <a:t>And when we find the encompassing MST we’ll know which edge to remove from the cycle.</a:t>
            </a:r>
          </a:p>
          <a:p>
            <a:pPr lvl="1"/>
            <a:r>
              <a:rPr lang="en-US" dirty="0"/>
              <a:t>The edge that enters into the cycle will tell use that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05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Recurse</a:t>
            </a:r>
            <a:r>
              <a:rPr lang="en-US" b="0" dirty="0"/>
              <a:t>: Greedy Select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1301750"/>
            <a:ext cx="6159500" cy="3606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8097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This is a tree.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4300" y="3638550"/>
            <a:ext cx="2553891" cy="1238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Delete Edge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81850"/>
            <a:ext cx="8229600" cy="361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0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Weights/Features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Features are based based on the arcs present in the training data</a:t>
            </a:r>
          </a:p>
          <a:p>
            <a:pPr lvl="1"/>
            <a:r>
              <a:rPr lang="en-US" sz="2400" dirty="0"/>
              <a:t>(head, dependent) tuples along with the relation as well as things like the lemma, POS, and word form</a:t>
            </a:r>
          </a:p>
          <a:p>
            <a:r>
              <a:rPr lang="en-US" sz="2800" dirty="0"/>
              <a:t>Weights are trained for each feature from the training set.  Using your favorite learning algorithm. </a:t>
            </a:r>
          </a:p>
          <a:p>
            <a:r>
              <a:rPr lang="en-US" sz="2800" dirty="0"/>
              <a:t>Once you have the features and their weights you can parse using CLE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7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Scoring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09" y="1063669"/>
            <a:ext cx="4501091" cy="11175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02" y="2273300"/>
            <a:ext cx="4660412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908" y="3384550"/>
            <a:ext cx="4165600" cy="1358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971550"/>
            <a:ext cx="4185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Find the highest scoring tree from among all the trees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Score for a tree is the sum of the scores of its edges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Score for an edge is the weighted score of the features of the edge</a:t>
            </a:r>
          </a:p>
        </p:txBody>
      </p:sp>
    </p:spTree>
    <p:extLst>
      <p:ext uri="{BB962C8B-B14F-4D97-AF65-F5344CB8AC3E}">
        <p14:creationId xmlns:p14="http://schemas.microsoft.com/office/powerpoint/2010/main" val="925447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Scoring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55C88-493E-2F46-AFA7-37A4E986C8D2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00" y="971550"/>
            <a:ext cx="3024900" cy="717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04" y="1621560"/>
            <a:ext cx="2824692" cy="921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971550"/>
            <a:ext cx="4185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j-lt"/>
              </a:rPr>
              <a:t>Score for a tree is the sum of the scores of its edges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j-lt"/>
              </a:rPr>
              <a:t>Score for an edge is the weighted score of the features of the 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62" y="2479914"/>
            <a:ext cx="7878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This is a serious limitation.  There are aspects of good trees that we’d like to capture that aren’t just a function of the set of edges.   We’d like features that involve pairs or triples of edges. Or the presence or absence of distant pairs of edges, etc.</a:t>
            </a: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But doing that moves us away from easy greedy MST algorithms.</a:t>
            </a:r>
          </a:p>
        </p:txBody>
      </p:sp>
    </p:spTree>
    <p:extLst>
      <p:ext uri="{BB962C8B-B14F-4D97-AF65-F5344CB8AC3E}">
        <p14:creationId xmlns:p14="http://schemas.microsoft.com/office/powerpoint/2010/main" val="19199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Parsing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806450"/>
            <a:ext cx="6858000" cy="40967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63A2B-FFA1-F34B-BCC6-FF238DFC3E1A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 Standard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standard approach, we’ll use three operators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 </a:t>
            </a:r>
          </a:p>
          <a:p>
            <a:pPr lvl="1"/>
            <a:r>
              <a:rPr lang="en-US" dirty="0"/>
              <a:t>Shift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63A2B-FFA1-F34B-BCC6-FF238DFC3E1A}" type="datetime1">
              <a:rPr lang="en-US" smtClean="0"/>
              <a:pPr>
                <a:defRPr/>
              </a:pPr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3429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Shift takes </a:t>
            </a:r>
            <a:r>
              <a:rPr lang="en-US" sz="2400" i="1" dirty="0"/>
              <a:t>the next word to be processed </a:t>
            </a:r>
            <a:r>
              <a:rPr lang="en-US" sz="2400" dirty="0"/>
              <a:t>and pushes it onto the stack and removes it from the buffer.</a:t>
            </a:r>
          </a:p>
          <a:p>
            <a:pPr>
              <a:defRPr/>
            </a:pPr>
            <a:r>
              <a:rPr lang="en-US" sz="2400" dirty="0"/>
              <a:t>So a shift for our example at the start looks like this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lvl="1" indent="0">
              <a:buClrTx/>
              <a:buNone/>
              <a:defRPr/>
            </a:pPr>
            <a:r>
              <a:rPr lang="en-US" sz="2000" dirty="0"/>
              <a:t>[[root], [I booked a morning flight], ()]</a:t>
            </a:r>
          </a:p>
          <a:p>
            <a:pPr marL="0" indent="0">
              <a:buNone/>
              <a:defRPr/>
            </a:pPr>
            <a:r>
              <a:rPr lang="en-US" sz="2400" dirty="0">
                <a:sym typeface="Wingdings"/>
              </a:rPr>
              <a:t></a:t>
            </a:r>
          </a:p>
          <a:p>
            <a:pPr marL="0" indent="0">
              <a:buNone/>
              <a:defRPr/>
            </a:pPr>
            <a:r>
              <a:rPr lang="en-US" sz="2400" dirty="0">
                <a:sym typeface="Wingdings"/>
              </a:rPr>
              <a:t>[[root, I], [booked a morning flight], ()]</a:t>
            </a:r>
            <a:endParaRPr lang="en-US" sz="2400" dirty="0"/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C2C0C3-9384-1C4B-B1E1-9B604A5DFB4E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03B83E-D6C3-B444-8E07-9319E7E6624C}" type="slidenum">
              <a:rPr lang="en-US" sz="1400">
                <a:solidFill>
                  <a:srgbClr val="590A0E"/>
                </a:solidFill>
              </a:rPr>
              <a:pPr/>
              <a:t>8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The Left operator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/>
              <a:t>Adds relation (a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b) to the set of relations where</a:t>
            </a:r>
          </a:p>
          <a:p>
            <a:pPr lvl="2">
              <a:defRPr/>
            </a:pPr>
            <a:r>
              <a:rPr lang="en-US" sz="1800" dirty="0"/>
              <a:t>a is the top of the stack</a:t>
            </a:r>
          </a:p>
          <a:p>
            <a:pPr lvl="2">
              <a:defRPr/>
            </a:pPr>
            <a:r>
              <a:rPr lang="en-US" sz="1800" dirty="0"/>
              <a:t>b is the word beneath it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/>
              <a:t>Removes b from the stack</a:t>
            </a:r>
          </a:p>
          <a:p>
            <a:pPr marL="571500" indent="-514350">
              <a:defRPr/>
            </a:pPr>
            <a:r>
              <a:rPr lang="en-US" sz="2400" dirty="0"/>
              <a:t>So for the state: </a:t>
            </a:r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[[root, I, booked], [a, morning, flight], ()]</a:t>
            </a:r>
            <a:endParaRPr lang="en-US" sz="2000" dirty="0"/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</a:t>
            </a:r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[[root, booked], [a, morning, flight], </a:t>
            </a:r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						(booked  I)]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59FB33-6D36-774D-8D03-0649C8F4B53A}" type="datetime1">
              <a:rPr lang="en-US" sz="1400">
                <a:solidFill>
                  <a:srgbClr val="590A0E"/>
                </a:solidFill>
              </a:rPr>
              <a:pPr/>
              <a:t>11/1/18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1C2F2A-3DD4-9A47-9A97-467170FA36FC}" type="slidenum">
              <a:rPr lang="en-US" sz="1400">
                <a:solidFill>
                  <a:srgbClr val="590A0E"/>
                </a:solidFill>
              </a:rPr>
              <a:pPr/>
              <a:t>9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92237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25500</TotalTime>
  <Words>3173</Words>
  <Application>Microsoft Macintosh PowerPoint</Application>
  <PresentationFormat>On-screen Show (16:9)</PresentationFormat>
  <Paragraphs>502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ＭＳ Ｐゴシック</vt:lpstr>
      <vt:lpstr>Arial</vt:lpstr>
      <vt:lpstr>Tahoma</vt:lpstr>
      <vt:lpstr>Times</vt:lpstr>
      <vt:lpstr>Verdana</vt:lpstr>
      <vt:lpstr>Wingdings</vt:lpstr>
      <vt:lpstr>SLP</vt:lpstr>
      <vt:lpstr> Natural Language Processing</vt:lpstr>
      <vt:lpstr>Today</vt:lpstr>
      <vt:lpstr>Evaluation</vt:lpstr>
      <vt:lpstr>Transition-Based Parsing: Review</vt:lpstr>
      <vt:lpstr>Parsing</vt:lpstr>
      <vt:lpstr>Parsing</vt:lpstr>
      <vt:lpstr>Arc Standard Operators</vt:lpstr>
      <vt:lpstr>Shift</vt:lpstr>
      <vt:lpstr>Left</vt:lpstr>
      <vt:lpstr>Right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Classifier Training</vt:lpstr>
      <vt:lpstr>Training</vt:lpstr>
      <vt:lpstr>Example</vt:lpstr>
      <vt:lpstr>Example</vt:lpstr>
      <vt:lpstr>Example</vt:lpstr>
      <vt:lpstr>Example</vt:lpstr>
      <vt:lpstr>Example</vt:lpstr>
      <vt:lpstr>Training</vt:lpstr>
      <vt:lpstr>Variations on  Transition-Based Methods</vt:lpstr>
      <vt:lpstr>Arc Eager</vt:lpstr>
      <vt:lpstr>Arc Eager</vt:lpstr>
      <vt:lpstr>Arc Eager</vt:lpstr>
      <vt:lpstr>Arc Eager</vt:lpstr>
      <vt:lpstr>Beam Search</vt:lpstr>
      <vt:lpstr>Beam Search</vt:lpstr>
      <vt:lpstr>Beam Search</vt:lpstr>
      <vt:lpstr>Beam Search</vt:lpstr>
      <vt:lpstr>Other Parsing Methods</vt:lpstr>
      <vt:lpstr>MST-Based Parsing</vt:lpstr>
      <vt:lpstr>MST-Based Parsing</vt:lpstr>
      <vt:lpstr>Scoring</vt:lpstr>
      <vt:lpstr>Search</vt:lpstr>
      <vt:lpstr>Chu-Liu/Edmonds MST Algorithm</vt:lpstr>
      <vt:lpstr>Cycles</vt:lpstr>
      <vt:lpstr>Cleanup</vt:lpstr>
      <vt:lpstr>Chu-Liu Edmonds</vt:lpstr>
      <vt:lpstr>Weight Adjustment</vt:lpstr>
      <vt:lpstr>Weight Adjustment</vt:lpstr>
      <vt:lpstr>Adjust Weights</vt:lpstr>
      <vt:lpstr>Adjust Weights</vt:lpstr>
      <vt:lpstr>Collapse Cycles</vt:lpstr>
      <vt:lpstr>Recursion</vt:lpstr>
      <vt:lpstr>Recurse: Greedy Select</vt:lpstr>
      <vt:lpstr>Delete Edge</vt:lpstr>
      <vt:lpstr>Weights/Features</vt:lpstr>
      <vt:lpstr>Scoring</vt:lpstr>
      <vt:lpstr>Scoring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265</cp:revision>
  <cp:lastPrinted>2015-10-29T19:41:34Z</cp:lastPrinted>
  <dcterms:created xsi:type="dcterms:W3CDTF">2010-03-11T05:09:54Z</dcterms:created>
  <dcterms:modified xsi:type="dcterms:W3CDTF">2018-11-01T18:56:36Z</dcterms:modified>
  <cp:category/>
</cp:coreProperties>
</file>