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59"/>
  </p:notesMasterIdLst>
  <p:handoutMasterIdLst>
    <p:handoutMasterId r:id="rId60"/>
  </p:handoutMasterIdLst>
  <p:sldIdLst>
    <p:sldId id="256" r:id="rId2"/>
    <p:sldId id="524" r:id="rId3"/>
    <p:sldId id="525" r:id="rId4"/>
    <p:sldId id="422" r:id="rId5"/>
    <p:sldId id="423" r:id="rId6"/>
    <p:sldId id="427" r:id="rId7"/>
    <p:sldId id="428" r:id="rId8"/>
    <p:sldId id="429" r:id="rId9"/>
    <p:sldId id="430" r:id="rId10"/>
    <p:sldId id="431" r:id="rId11"/>
    <p:sldId id="501" r:id="rId12"/>
    <p:sldId id="526" r:id="rId13"/>
    <p:sldId id="432" r:id="rId14"/>
    <p:sldId id="433" r:id="rId15"/>
    <p:sldId id="434" r:id="rId16"/>
    <p:sldId id="435" r:id="rId17"/>
    <p:sldId id="436" r:id="rId18"/>
    <p:sldId id="440" r:id="rId19"/>
    <p:sldId id="441" r:id="rId20"/>
    <p:sldId id="443" r:id="rId21"/>
    <p:sldId id="444" r:id="rId22"/>
    <p:sldId id="445" r:id="rId23"/>
    <p:sldId id="446" r:id="rId24"/>
    <p:sldId id="479" r:id="rId25"/>
    <p:sldId id="448" r:id="rId26"/>
    <p:sldId id="449" r:id="rId27"/>
    <p:sldId id="480" r:id="rId28"/>
    <p:sldId id="450" r:id="rId29"/>
    <p:sldId id="451" r:id="rId30"/>
    <p:sldId id="452" r:id="rId31"/>
    <p:sldId id="453" r:id="rId32"/>
    <p:sldId id="454" r:id="rId33"/>
    <p:sldId id="455" r:id="rId34"/>
    <p:sldId id="456" r:id="rId35"/>
    <p:sldId id="457" r:id="rId36"/>
    <p:sldId id="464" r:id="rId37"/>
    <p:sldId id="481" r:id="rId38"/>
    <p:sldId id="482" r:id="rId39"/>
    <p:sldId id="463" r:id="rId40"/>
    <p:sldId id="483" r:id="rId41"/>
    <p:sldId id="484" r:id="rId42"/>
    <p:sldId id="485" r:id="rId43"/>
    <p:sldId id="486"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Lst>
  <p:sldSz cx="9144000" cy="5143500" type="screen16x9"/>
  <p:notesSz cx="6858000" cy="9144000"/>
  <p:defaultTextStyle>
    <a:defPPr>
      <a:defRPr lang="en-US"/>
    </a:defPPr>
    <a:lvl1pPr algn="l" rtl="0" fontAlgn="base">
      <a:spcBef>
        <a:spcPct val="0"/>
      </a:spcBef>
      <a:spcAft>
        <a:spcPct val="0"/>
      </a:spcAft>
      <a:defRPr sz="1600" kern="1200">
        <a:solidFill>
          <a:schemeClr val="tx1"/>
        </a:solidFill>
        <a:latin typeface="Arial" charset="0"/>
        <a:ea typeface="ＭＳ Ｐゴシック" charset="-128"/>
        <a:cs typeface="+mn-cs"/>
      </a:defRPr>
    </a:lvl1pPr>
    <a:lvl2pPr marL="457200" algn="l" rtl="0" fontAlgn="base">
      <a:spcBef>
        <a:spcPct val="0"/>
      </a:spcBef>
      <a:spcAft>
        <a:spcPct val="0"/>
      </a:spcAft>
      <a:defRPr sz="1600" kern="1200">
        <a:solidFill>
          <a:schemeClr val="tx1"/>
        </a:solidFill>
        <a:latin typeface="Arial" charset="0"/>
        <a:ea typeface="ＭＳ Ｐゴシック" charset="-128"/>
        <a:cs typeface="+mn-cs"/>
      </a:defRPr>
    </a:lvl2pPr>
    <a:lvl3pPr marL="914400" algn="l" rtl="0" fontAlgn="base">
      <a:spcBef>
        <a:spcPct val="0"/>
      </a:spcBef>
      <a:spcAft>
        <a:spcPct val="0"/>
      </a:spcAft>
      <a:defRPr sz="1600" kern="1200">
        <a:solidFill>
          <a:schemeClr val="tx1"/>
        </a:solidFill>
        <a:latin typeface="Arial" charset="0"/>
        <a:ea typeface="ＭＳ Ｐゴシック" charset="-128"/>
        <a:cs typeface="+mn-cs"/>
      </a:defRPr>
    </a:lvl3pPr>
    <a:lvl4pPr marL="1371600" algn="l" rtl="0" fontAlgn="base">
      <a:spcBef>
        <a:spcPct val="0"/>
      </a:spcBef>
      <a:spcAft>
        <a:spcPct val="0"/>
      </a:spcAft>
      <a:defRPr sz="1600" kern="1200">
        <a:solidFill>
          <a:schemeClr val="tx1"/>
        </a:solidFill>
        <a:latin typeface="Arial" charset="0"/>
        <a:ea typeface="ＭＳ Ｐゴシック" charset="-128"/>
        <a:cs typeface="+mn-cs"/>
      </a:defRPr>
    </a:lvl4pPr>
    <a:lvl5pPr marL="1828800" algn="l" rtl="0" fontAlgn="base">
      <a:spcBef>
        <a:spcPct val="0"/>
      </a:spcBef>
      <a:spcAft>
        <a:spcPct val="0"/>
      </a:spcAft>
      <a:defRPr sz="1600" kern="1200">
        <a:solidFill>
          <a:schemeClr val="tx1"/>
        </a:solidFill>
        <a:latin typeface="Arial" charset="0"/>
        <a:ea typeface="ＭＳ Ｐゴシック" charset="-128"/>
        <a:cs typeface="+mn-cs"/>
      </a:defRPr>
    </a:lvl5pPr>
    <a:lvl6pPr marL="2286000" algn="l" defTabSz="914400" rtl="0" eaLnBrk="1" latinLnBrk="0" hangingPunct="1">
      <a:defRPr sz="1600" kern="1200">
        <a:solidFill>
          <a:schemeClr val="tx1"/>
        </a:solidFill>
        <a:latin typeface="Arial" charset="0"/>
        <a:ea typeface="ＭＳ Ｐゴシック" charset="-128"/>
        <a:cs typeface="+mn-cs"/>
      </a:defRPr>
    </a:lvl6pPr>
    <a:lvl7pPr marL="2743200" algn="l" defTabSz="914400" rtl="0" eaLnBrk="1" latinLnBrk="0" hangingPunct="1">
      <a:defRPr sz="1600" kern="1200">
        <a:solidFill>
          <a:schemeClr val="tx1"/>
        </a:solidFill>
        <a:latin typeface="Arial" charset="0"/>
        <a:ea typeface="ＭＳ Ｐゴシック" charset="-128"/>
        <a:cs typeface="+mn-cs"/>
      </a:defRPr>
    </a:lvl7pPr>
    <a:lvl8pPr marL="3200400" algn="l" defTabSz="914400" rtl="0" eaLnBrk="1" latinLnBrk="0" hangingPunct="1">
      <a:defRPr sz="1600" kern="1200">
        <a:solidFill>
          <a:schemeClr val="tx1"/>
        </a:solidFill>
        <a:latin typeface="Arial" charset="0"/>
        <a:ea typeface="ＭＳ Ｐゴシック" charset="-128"/>
        <a:cs typeface="+mn-cs"/>
      </a:defRPr>
    </a:lvl8pPr>
    <a:lvl9pPr marL="3657600" algn="l" defTabSz="914400" rtl="0" eaLnBrk="1" latinLnBrk="0" hangingPunct="1">
      <a:defRPr sz="1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548" userDrawn="1">
          <p15:clr>
            <a:srgbClr val="A4A3A4"/>
          </p15:clr>
        </p15:guide>
        <p15:guide id="2" pos="34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00"/>
    <a:srgbClr val="006600"/>
    <a:srgbClr val="5400A8"/>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11"/>
    <p:restoredTop sz="94595"/>
  </p:normalViewPr>
  <p:slideViewPr>
    <p:cSldViewPr>
      <p:cViewPr varScale="1">
        <p:scale>
          <a:sx n="214" d="100"/>
          <a:sy n="214" d="100"/>
        </p:scale>
        <p:origin x="184" y="312"/>
      </p:cViewPr>
      <p:guideLst>
        <p:guide orient="horz" pos="1548"/>
        <p:guide pos="3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271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271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271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EDB2FC-B341-A247-8B7A-8797B0188C5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611DC22-C9A8-B946-9FC1-369290449D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6C362DE3-38EA-E641-8D05-BDA6F0FCBE19}" type="slidenum">
              <a:rPr lang="en-US" altLang="en-US" sz="1200"/>
              <a:pPr eaLnBrk="1" hangingPunct="1"/>
              <a:t>1</a:t>
            </a:fld>
            <a:endParaRPr lang="en-US" altLang="en-US" sz="1200"/>
          </a:p>
        </p:txBody>
      </p:sp>
      <p:sp>
        <p:nvSpPr>
          <p:cNvPr id="18434" name="Rectangle 2"/>
          <p:cNvSpPr>
            <a:spLocks noGrp="1" noRot="1" noChangeAspect="1" noChangeArrowheads="1" noTextEdit="1"/>
          </p:cNvSpPr>
          <p:nvPr>
            <p:ph type="sldImg"/>
          </p:nvPr>
        </p:nvSpPr>
        <p:spPr>
          <a:xfrm>
            <a:off x="381000" y="685800"/>
            <a:ext cx="6096000" cy="342900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D3474D17-7FC6-A04B-B4BB-2B1AD57ADCE1}" type="slidenum">
              <a:rPr lang="en-US" altLang="en-US" sz="1200"/>
              <a:pPr eaLnBrk="1" hangingPunct="1"/>
              <a:t>14</a:t>
            </a:fld>
            <a:endParaRPr lang="en-US" altLang="en-US" sz="1200"/>
          </a:p>
        </p:txBody>
      </p:sp>
      <p:sp>
        <p:nvSpPr>
          <p:cNvPr id="70658" name="Rectangle 2"/>
          <p:cNvSpPr>
            <a:spLocks noGrp="1" noRot="1" noChangeAspect="1" noChangeArrowheads="1"/>
          </p:cNvSpPr>
          <p:nvPr>
            <p:ph type="sldImg"/>
          </p:nvPr>
        </p:nvSpPr>
        <p:spPr>
          <a:xfrm>
            <a:off x="382588" y="685800"/>
            <a:ext cx="6096000" cy="3429000"/>
          </a:xfrm>
          <a:solidFill>
            <a:srgbClr val="FFFFFF"/>
          </a:solidFill>
          <a:ln/>
        </p:spPr>
      </p:sp>
      <p:sp>
        <p:nvSpPr>
          <p:cNvPr id="7065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27C5D413-81E9-A145-B29D-C5795A580613}" type="slidenum">
              <a:rPr lang="en-US" altLang="en-US" sz="1200"/>
              <a:pPr eaLnBrk="1" hangingPunct="1"/>
              <a:t>15</a:t>
            </a:fld>
            <a:endParaRPr lang="en-US" altLang="en-US" sz="1200"/>
          </a:p>
        </p:txBody>
      </p:sp>
      <p:sp>
        <p:nvSpPr>
          <p:cNvPr id="72706" name="Rectangle 2"/>
          <p:cNvSpPr>
            <a:spLocks noGrp="1" noRot="1" noChangeAspect="1" noChangeArrowheads="1"/>
          </p:cNvSpPr>
          <p:nvPr>
            <p:ph type="sldImg"/>
          </p:nvPr>
        </p:nvSpPr>
        <p:spPr>
          <a:xfrm>
            <a:off x="382588" y="685800"/>
            <a:ext cx="6096000" cy="3429000"/>
          </a:xfrm>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38B4A469-ABEB-4444-AD5A-4A100F0CE57F}" type="slidenum">
              <a:rPr lang="en-US" altLang="en-US" sz="1200"/>
              <a:pPr eaLnBrk="1" hangingPunct="1"/>
              <a:t>16</a:t>
            </a:fld>
            <a:endParaRPr lang="en-US" altLang="en-US" sz="1200"/>
          </a:p>
        </p:txBody>
      </p:sp>
      <p:sp>
        <p:nvSpPr>
          <p:cNvPr id="74754" name="Rectangle 2"/>
          <p:cNvSpPr>
            <a:spLocks noGrp="1" noRot="1" noChangeAspect="1" noChangeArrowheads="1"/>
          </p:cNvSpPr>
          <p:nvPr>
            <p:ph type="sldImg"/>
          </p:nvPr>
        </p:nvSpPr>
        <p:spPr>
          <a:xfrm>
            <a:off x="382588" y="685800"/>
            <a:ext cx="6096000" cy="3429000"/>
          </a:xfrm>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FB9A5312-0671-3B40-85D8-6B4797E80395}" type="slidenum">
              <a:rPr lang="en-US" altLang="en-US" sz="1200"/>
              <a:pPr eaLnBrk="1" hangingPunct="1"/>
              <a:t>17</a:t>
            </a:fld>
            <a:endParaRPr lang="en-US" altLang="en-US" sz="1200"/>
          </a:p>
        </p:txBody>
      </p:sp>
      <p:sp>
        <p:nvSpPr>
          <p:cNvPr id="76802" name="Rectangle 2"/>
          <p:cNvSpPr>
            <a:spLocks noGrp="1" noRot="1" noChangeAspect="1" noChangeArrowheads="1"/>
          </p:cNvSpPr>
          <p:nvPr>
            <p:ph type="sldImg"/>
          </p:nvPr>
        </p:nvSpPr>
        <p:spPr>
          <a:xfrm>
            <a:off x="382588" y="685800"/>
            <a:ext cx="6096000" cy="3429000"/>
          </a:xfrm>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5B6D337C-42BD-B349-A5EB-D5B2FD9940C1}" type="slidenum">
              <a:rPr lang="en-US" altLang="en-US" sz="1200"/>
              <a:pPr eaLnBrk="1" hangingPunct="1"/>
              <a:t>18</a:t>
            </a:fld>
            <a:endParaRPr lang="en-US" altLang="en-US" sz="1200"/>
          </a:p>
        </p:txBody>
      </p:sp>
      <p:sp>
        <p:nvSpPr>
          <p:cNvPr id="78850" name="Rectangle 2"/>
          <p:cNvSpPr>
            <a:spLocks noGrp="1" noRot="1" noChangeAspect="1" noChangeArrowheads="1"/>
          </p:cNvSpPr>
          <p:nvPr>
            <p:ph type="sldImg"/>
          </p:nvPr>
        </p:nvSpPr>
        <p:spPr>
          <a:xfrm>
            <a:off x="382588" y="685800"/>
            <a:ext cx="6096000" cy="3429000"/>
          </a:xfrm>
          <a:solidFill>
            <a:srgbClr val="FFFFFF"/>
          </a:solidFill>
          <a:ln/>
        </p:spPr>
      </p:sp>
      <p:sp>
        <p:nvSpPr>
          <p:cNvPr id="7885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C1B7A802-FEF6-B447-8232-9D96546F662C}" type="slidenum">
              <a:rPr lang="en-US" altLang="en-US" sz="1200"/>
              <a:pPr eaLnBrk="1" hangingPunct="1"/>
              <a:t>19</a:t>
            </a:fld>
            <a:endParaRPr lang="en-US" altLang="en-US" sz="1200"/>
          </a:p>
        </p:txBody>
      </p:sp>
      <p:sp>
        <p:nvSpPr>
          <p:cNvPr id="80898" name="Rectangle 2"/>
          <p:cNvSpPr>
            <a:spLocks noGrp="1" noRot="1" noChangeAspect="1" noChangeArrowheads="1"/>
          </p:cNvSpPr>
          <p:nvPr>
            <p:ph type="sldImg"/>
          </p:nvPr>
        </p:nvSpPr>
        <p:spPr>
          <a:xfrm>
            <a:off x="382588" y="685800"/>
            <a:ext cx="6096000" cy="3429000"/>
          </a:xfrm>
          <a:solidFill>
            <a:srgbClr val="FFFFFF"/>
          </a:solidFill>
          <a:ln/>
        </p:spPr>
      </p:sp>
      <p:sp>
        <p:nvSpPr>
          <p:cNvPr id="8089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065F5968-0C76-EB47-907E-159D06C2F4E6}" type="slidenum">
              <a:rPr lang="en-US" altLang="en-US" sz="1200"/>
              <a:pPr eaLnBrk="1" hangingPunct="1"/>
              <a:t>20</a:t>
            </a:fld>
            <a:endParaRPr lang="en-US" altLang="en-US" sz="1200"/>
          </a:p>
        </p:txBody>
      </p:sp>
      <p:sp>
        <p:nvSpPr>
          <p:cNvPr id="84994" name="Rectangle 2"/>
          <p:cNvSpPr>
            <a:spLocks noGrp="1" noRot="1" noChangeAspect="1" noChangeArrowheads="1"/>
          </p:cNvSpPr>
          <p:nvPr>
            <p:ph type="sldImg"/>
          </p:nvPr>
        </p:nvSpPr>
        <p:spPr>
          <a:xfrm>
            <a:off x="382588" y="685800"/>
            <a:ext cx="6096000" cy="3429000"/>
          </a:xfrm>
          <a:solidFill>
            <a:srgbClr val="FFFFFF"/>
          </a:solidFill>
          <a:ln/>
        </p:spPr>
      </p:sp>
      <p:sp>
        <p:nvSpPr>
          <p:cNvPr id="84995"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1C5CF32C-0C83-A741-AC2B-4E97130C0D4A}" type="slidenum">
              <a:rPr lang="en-US" altLang="en-US" sz="1200"/>
              <a:pPr eaLnBrk="1" hangingPunct="1"/>
              <a:t>21</a:t>
            </a:fld>
            <a:endParaRPr lang="en-US" altLang="en-US" sz="1200"/>
          </a:p>
        </p:txBody>
      </p:sp>
      <p:sp>
        <p:nvSpPr>
          <p:cNvPr id="87042" name="Rectangle 2"/>
          <p:cNvSpPr>
            <a:spLocks noGrp="1" noRot="1" noChangeAspect="1" noChangeArrowheads="1"/>
          </p:cNvSpPr>
          <p:nvPr>
            <p:ph type="sldImg"/>
          </p:nvPr>
        </p:nvSpPr>
        <p:spPr>
          <a:xfrm>
            <a:off x="382588" y="685800"/>
            <a:ext cx="6096000" cy="3429000"/>
          </a:xfrm>
          <a:solidFill>
            <a:srgbClr val="FFFFFF"/>
          </a:solidFill>
          <a:ln/>
        </p:spPr>
      </p:sp>
      <p:sp>
        <p:nvSpPr>
          <p:cNvPr id="87043"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48895791-029C-6449-8ABA-709EA450D846}" type="slidenum">
              <a:rPr lang="en-US" altLang="en-US" sz="1200"/>
              <a:pPr eaLnBrk="1" hangingPunct="1"/>
              <a:t>22</a:t>
            </a:fld>
            <a:endParaRPr lang="en-US" altLang="en-US" sz="1200"/>
          </a:p>
        </p:txBody>
      </p:sp>
      <p:sp>
        <p:nvSpPr>
          <p:cNvPr id="89090" name="Rectangle 2"/>
          <p:cNvSpPr>
            <a:spLocks noGrp="1" noRot="1" noChangeAspect="1" noChangeArrowheads="1"/>
          </p:cNvSpPr>
          <p:nvPr>
            <p:ph type="sldImg"/>
          </p:nvPr>
        </p:nvSpPr>
        <p:spPr>
          <a:xfrm>
            <a:off x="382588" y="685800"/>
            <a:ext cx="6096000" cy="3429000"/>
          </a:xfrm>
          <a:solidFill>
            <a:srgbClr val="FFFFFF"/>
          </a:solidFill>
          <a:ln/>
        </p:spPr>
      </p:sp>
      <p:sp>
        <p:nvSpPr>
          <p:cNvPr id="8909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E612F639-D060-EC4A-A5E8-7F3F8005EB44}" type="slidenum">
              <a:rPr lang="en-US" altLang="en-US" sz="1200"/>
              <a:pPr eaLnBrk="1" hangingPunct="1"/>
              <a:t>23</a:t>
            </a:fld>
            <a:endParaRPr lang="en-US" altLang="en-US" sz="1200"/>
          </a:p>
        </p:txBody>
      </p:sp>
      <p:sp>
        <p:nvSpPr>
          <p:cNvPr id="91138" name="Rectangle 2"/>
          <p:cNvSpPr>
            <a:spLocks noGrp="1" noRot="1" noChangeAspect="1" noChangeArrowheads="1"/>
          </p:cNvSpPr>
          <p:nvPr>
            <p:ph type="sldImg"/>
          </p:nvPr>
        </p:nvSpPr>
        <p:spPr>
          <a:xfrm>
            <a:off x="382588" y="685800"/>
            <a:ext cx="6096000" cy="3429000"/>
          </a:xfrm>
          <a:solidFill>
            <a:srgbClr val="FFFFFF"/>
          </a:solidFill>
          <a:ln/>
        </p:spPr>
      </p:sp>
      <p:sp>
        <p:nvSpPr>
          <p:cNvPr id="9113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859BA180-4894-AC4E-8D7E-D82503222410}" type="slidenum">
              <a:rPr lang="en-US" altLang="en-US" sz="1200"/>
              <a:pPr eaLnBrk="1" hangingPunct="1"/>
              <a:t>4</a:t>
            </a:fld>
            <a:endParaRPr lang="en-US" altLang="en-US" sz="1200"/>
          </a:p>
        </p:txBody>
      </p:sp>
      <p:sp>
        <p:nvSpPr>
          <p:cNvPr id="20482" name="Rectangle 2"/>
          <p:cNvSpPr>
            <a:spLocks noGrp="1" noRot="1" noChangeAspect="1" noChangeArrowheads="1"/>
          </p:cNvSpPr>
          <p:nvPr>
            <p:ph type="sldImg"/>
          </p:nvPr>
        </p:nvSpPr>
        <p:spPr>
          <a:xfrm>
            <a:off x="381000" y="685800"/>
            <a:ext cx="6096000" cy="3429000"/>
          </a:xfrm>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0162E7CD-447F-094B-8695-95E8BE03DC1D}" type="slidenum">
              <a:rPr lang="en-US" altLang="en-US" sz="1200"/>
              <a:pPr eaLnBrk="1" hangingPunct="1"/>
              <a:t>25</a:t>
            </a:fld>
            <a:endParaRPr lang="en-US" altLang="en-US" sz="1200"/>
          </a:p>
        </p:txBody>
      </p:sp>
      <p:sp>
        <p:nvSpPr>
          <p:cNvPr id="94210" name="Rectangle 2"/>
          <p:cNvSpPr>
            <a:spLocks noGrp="1" noRot="1" noChangeAspect="1" noChangeArrowheads="1"/>
          </p:cNvSpPr>
          <p:nvPr>
            <p:ph type="sldImg"/>
          </p:nvPr>
        </p:nvSpPr>
        <p:spPr>
          <a:xfrm>
            <a:off x="382588" y="685800"/>
            <a:ext cx="6096000" cy="3429000"/>
          </a:xfrm>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5D985591-EC4F-304D-9FEA-55EA8F18D2B9}" type="slidenum">
              <a:rPr lang="en-US" altLang="en-US" sz="1200"/>
              <a:pPr eaLnBrk="1" hangingPunct="1"/>
              <a:t>26</a:t>
            </a:fld>
            <a:endParaRPr lang="en-US" altLang="en-US" sz="1200"/>
          </a:p>
        </p:txBody>
      </p:sp>
      <p:sp>
        <p:nvSpPr>
          <p:cNvPr id="96258" name="Rectangle 2"/>
          <p:cNvSpPr>
            <a:spLocks noGrp="1" noRot="1" noChangeAspect="1" noChangeArrowheads="1"/>
          </p:cNvSpPr>
          <p:nvPr>
            <p:ph type="sldImg"/>
          </p:nvPr>
        </p:nvSpPr>
        <p:spPr>
          <a:xfrm>
            <a:off x="382588" y="685800"/>
            <a:ext cx="6096000" cy="3429000"/>
          </a:xfrm>
          <a:solidFill>
            <a:srgbClr val="FFFFFF"/>
          </a:solidFill>
          <a:ln/>
        </p:spPr>
      </p:sp>
      <p:sp>
        <p:nvSpPr>
          <p:cNvPr id="9625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E3D84797-FBFF-6744-B138-002F18BA307B}" type="slidenum">
              <a:rPr lang="en-US" altLang="en-US" sz="1200"/>
              <a:pPr eaLnBrk="1" hangingPunct="1"/>
              <a:t>28</a:t>
            </a:fld>
            <a:endParaRPr lang="en-US" altLang="en-US" sz="1200"/>
          </a:p>
        </p:txBody>
      </p:sp>
      <p:sp>
        <p:nvSpPr>
          <p:cNvPr id="99330" name="Rectangle 2"/>
          <p:cNvSpPr>
            <a:spLocks noGrp="1" noRot="1" noChangeAspect="1" noChangeArrowheads="1"/>
          </p:cNvSpPr>
          <p:nvPr>
            <p:ph type="sldImg"/>
          </p:nvPr>
        </p:nvSpPr>
        <p:spPr>
          <a:xfrm>
            <a:off x="382588" y="685800"/>
            <a:ext cx="6096000" cy="3429000"/>
          </a:xfrm>
          <a:solidFill>
            <a:srgbClr val="FFFFFF"/>
          </a:solidFill>
          <a:ln/>
        </p:spPr>
      </p:sp>
      <p:sp>
        <p:nvSpPr>
          <p:cNvPr id="9933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981CC2F6-19B2-C04B-8F13-201B08A22991}" type="slidenum">
              <a:rPr lang="en-US" altLang="en-US" sz="1200"/>
              <a:pPr eaLnBrk="1" hangingPunct="1"/>
              <a:t>29</a:t>
            </a:fld>
            <a:endParaRPr lang="en-US" altLang="en-US" sz="1200"/>
          </a:p>
        </p:txBody>
      </p:sp>
      <p:sp>
        <p:nvSpPr>
          <p:cNvPr id="101378" name="Rectangle 2"/>
          <p:cNvSpPr>
            <a:spLocks noGrp="1" noRot="1" noChangeAspect="1" noChangeArrowheads="1"/>
          </p:cNvSpPr>
          <p:nvPr>
            <p:ph type="sldImg"/>
          </p:nvPr>
        </p:nvSpPr>
        <p:spPr>
          <a:xfrm>
            <a:off x="382588" y="685800"/>
            <a:ext cx="6096000" cy="3429000"/>
          </a:xfrm>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7E8497C1-B73C-5F46-A14A-31A7E066A9D4}" type="slidenum">
              <a:rPr lang="en-US" altLang="en-US" sz="1200"/>
              <a:pPr eaLnBrk="1" hangingPunct="1"/>
              <a:t>30</a:t>
            </a:fld>
            <a:endParaRPr lang="en-US" altLang="en-US" sz="1200"/>
          </a:p>
        </p:txBody>
      </p:sp>
      <p:sp>
        <p:nvSpPr>
          <p:cNvPr id="103426" name="Rectangle 2"/>
          <p:cNvSpPr>
            <a:spLocks noGrp="1" noRot="1" noChangeAspect="1" noChangeArrowheads="1"/>
          </p:cNvSpPr>
          <p:nvPr>
            <p:ph type="sldImg"/>
          </p:nvPr>
        </p:nvSpPr>
        <p:spPr>
          <a:xfrm>
            <a:off x="382588" y="685800"/>
            <a:ext cx="6096000" cy="3429000"/>
          </a:xfrm>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8839388E-A4EB-A444-8B82-BB3622B9FBC1}" type="slidenum">
              <a:rPr lang="en-US" altLang="en-US" sz="1200"/>
              <a:pPr eaLnBrk="1" hangingPunct="1"/>
              <a:t>31</a:t>
            </a:fld>
            <a:endParaRPr lang="en-US" altLang="en-US" sz="1200"/>
          </a:p>
        </p:txBody>
      </p:sp>
      <p:sp>
        <p:nvSpPr>
          <p:cNvPr id="105474" name="Rectangle 2"/>
          <p:cNvSpPr>
            <a:spLocks noGrp="1" noRot="1" noChangeAspect="1" noChangeArrowheads="1"/>
          </p:cNvSpPr>
          <p:nvPr>
            <p:ph type="sldImg"/>
          </p:nvPr>
        </p:nvSpPr>
        <p:spPr>
          <a:xfrm>
            <a:off x="382588" y="685800"/>
            <a:ext cx="6096000" cy="3429000"/>
          </a:xfrm>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75B623DF-B5D6-FC42-B0D2-1B1502785588}" type="slidenum">
              <a:rPr lang="en-US" altLang="en-US" sz="1200"/>
              <a:pPr eaLnBrk="1" hangingPunct="1"/>
              <a:t>32</a:t>
            </a:fld>
            <a:endParaRPr lang="en-US" altLang="en-US" sz="1200"/>
          </a:p>
        </p:txBody>
      </p:sp>
      <p:sp>
        <p:nvSpPr>
          <p:cNvPr id="107522" name="Rectangle 2"/>
          <p:cNvSpPr>
            <a:spLocks noGrp="1" noRot="1" noChangeAspect="1" noChangeArrowheads="1"/>
          </p:cNvSpPr>
          <p:nvPr>
            <p:ph type="sldImg"/>
          </p:nvPr>
        </p:nvSpPr>
        <p:spPr>
          <a:xfrm>
            <a:off x="382588" y="685800"/>
            <a:ext cx="6096000" cy="3429000"/>
          </a:xfrm>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6227463D-411C-0D44-A904-CFC44873DBDB}" type="slidenum">
              <a:rPr lang="en-US" altLang="en-US" sz="1200"/>
              <a:pPr eaLnBrk="1" hangingPunct="1"/>
              <a:t>33</a:t>
            </a:fld>
            <a:endParaRPr lang="en-US" altLang="en-US" sz="1200"/>
          </a:p>
        </p:txBody>
      </p:sp>
      <p:sp>
        <p:nvSpPr>
          <p:cNvPr id="109570" name="Rectangle 2"/>
          <p:cNvSpPr>
            <a:spLocks noGrp="1" noRot="1" noChangeAspect="1" noChangeArrowheads="1"/>
          </p:cNvSpPr>
          <p:nvPr>
            <p:ph type="sldImg"/>
          </p:nvPr>
        </p:nvSpPr>
        <p:spPr>
          <a:xfrm>
            <a:off x="382588" y="685800"/>
            <a:ext cx="6096000" cy="3429000"/>
          </a:xfrm>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57E6BF25-430B-D84D-9B0C-F39607AFCB20}" type="slidenum">
              <a:rPr lang="en-US" altLang="en-US" sz="1200"/>
              <a:pPr eaLnBrk="1" hangingPunct="1"/>
              <a:t>34</a:t>
            </a:fld>
            <a:endParaRPr lang="en-US" altLang="en-US" sz="1200"/>
          </a:p>
        </p:txBody>
      </p:sp>
      <p:sp>
        <p:nvSpPr>
          <p:cNvPr id="111618" name="Rectangle 2"/>
          <p:cNvSpPr>
            <a:spLocks noGrp="1" noRot="1" noChangeAspect="1" noChangeArrowheads="1"/>
          </p:cNvSpPr>
          <p:nvPr>
            <p:ph type="sldImg"/>
          </p:nvPr>
        </p:nvSpPr>
        <p:spPr>
          <a:xfrm>
            <a:off x="382588" y="685800"/>
            <a:ext cx="6096000" cy="3429000"/>
          </a:xfrm>
          <a:solidFill>
            <a:srgbClr val="FFFFFF"/>
          </a:solidFill>
          <a:ln/>
        </p:spPr>
      </p:sp>
      <p:sp>
        <p:nvSpPr>
          <p:cNvPr id="11161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2C36E2B3-738A-8442-9A85-51B2280F649D}" type="slidenum">
              <a:rPr lang="en-US" altLang="en-US" sz="1200"/>
              <a:pPr eaLnBrk="1" hangingPunct="1"/>
              <a:t>35</a:t>
            </a:fld>
            <a:endParaRPr lang="en-US" altLang="en-US" sz="1200"/>
          </a:p>
        </p:txBody>
      </p:sp>
      <p:sp>
        <p:nvSpPr>
          <p:cNvPr id="113666" name="Rectangle 2"/>
          <p:cNvSpPr>
            <a:spLocks noGrp="1" noRot="1" noChangeAspect="1" noChangeArrowheads="1"/>
          </p:cNvSpPr>
          <p:nvPr>
            <p:ph type="sldImg"/>
          </p:nvPr>
        </p:nvSpPr>
        <p:spPr>
          <a:xfrm>
            <a:off x="382588" y="685800"/>
            <a:ext cx="6096000" cy="3429000"/>
          </a:xfrm>
          <a:solidFill>
            <a:srgbClr val="FFFFFF"/>
          </a:solidFill>
          <a:ln/>
        </p:spPr>
      </p:sp>
      <p:sp>
        <p:nvSpPr>
          <p:cNvPr id="113667"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D292EA9D-6E5A-0942-BFDE-A232C3AD9C73}" type="slidenum">
              <a:rPr lang="en-US" altLang="en-US" sz="1200"/>
              <a:pPr eaLnBrk="1" hangingPunct="1"/>
              <a:t>5</a:t>
            </a:fld>
            <a:endParaRPr lang="en-US" altLang="en-US" sz="1200"/>
          </a:p>
        </p:txBody>
      </p:sp>
      <p:sp>
        <p:nvSpPr>
          <p:cNvPr id="56322" name="Rectangle 2"/>
          <p:cNvSpPr>
            <a:spLocks noGrp="1" noRot="1" noChangeAspect="1" noChangeArrowheads="1"/>
          </p:cNvSpPr>
          <p:nvPr>
            <p:ph type="sldImg"/>
          </p:nvPr>
        </p:nvSpPr>
        <p:spPr>
          <a:xfrm>
            <a:off x="382588" y="685800"/>
            <a:ext cx="6096000" cy="3429000"/>
          </a:xfrm>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9C5052A9-5201-E144-AADB-00CCDE615246}" type="slidenum">
              <a:rPr lang="en-US" altLang="en-US" sz="1200"/>
              <a:pPr eaLnBrk="1" hangingPunct="1"/>
              <a:t>36</a:t>
            </a:fld>
            <a:endParaRPr lang="en-US" altLang="en-US" sz="1200"/>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E1EEDD4-E9D0-C249-9DA1-D36EF738B9B6}" type="slidenum">
              <a:rPr lang="en-US" sz="1200"/>
              <a:pPr eaLnBrk="1" hangingPunct="1"/>
              <a:t>37</a:t>
            </a:fld>
            <a:endParaRPr 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2423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7479D12-D9A7-B944-BB76-200C63A5D168}" type="slidenum">
              <a:rPr lang="en-US" sz="1200"/>
              <a:pPr eaLnBrk="1" hangingPunct="1"/>
              <a:t>38</a:t>
            </a:fld>
            <a:endParaRPr 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795243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E94C3555-FEE3-1E43-875A-7701FD901B6D}" type="slidenum">
              <a:rPr lang="en-US" altLang="en-US" sz="1200"/>
              <a:pPr eaLnBrk="1" hangingPunct="1"/>
              <a:t>39</a:t>
            </a:fld>
            <a:endParaRPr lang="en-US" altLang="en-US" sz="1200"/>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5FFC6E1-5768-F046-B695-D069988D3E50}" type="slidenum">
              <a:rPr lang="en-US" sz="1200"/>
              <a:pPr eaLnBrk="1" hangingPunct="1"/>
              <a:t>40</a:t>
            </a:fld>
            <a:endParaRPr 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671762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7F98ACF-2BCA-5F4F-B0BA-C7F265C5C767}" type="slidenum">
              <a:rPr lang="en-US" sz="1200"/>
              <a:pPr eaLnBrk="1" hangingPunct="1"/>
              <a:t>41</a:t>
            </a:fld>
            <a:endParaRPr lang="en-US" sz="12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61319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C6E9C57-4909-584F-A331-63F6ACEA74C4}" type="slidenum">
              <a:rPr lang="en-US" sz="1200">
                <a:solidFill>
                  <a:srgbClr val="000000"/>
                </a:solidFill>
              </a:rPr>
              <a:pPr eaLnBrk="1" hangingPunct="1"/>
              <a:t>42</a:t>
            </a:fld>
            <a:endParaRPr lang="en-US" sz="1200">
              <a:solidFill>
                <a:srgbClr val="000000"/>
              </a:solidFill>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864508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6358FBF-A31F-3546-871A-6F6A233573DD}" type="slidenum">
              <a:rPr lang="en-US" sz="1200">
                <a:solidFill>
                  <a:srgbClr val="000000"/>
                </a:solidFill>
              </a:rPr>
              <a:pPr eaLnBrk="1" hangingPunct="1"/>
              <a:t>43</a:t>
            </a:fld>
            <a:endParaRPr lang="en-US" sz="12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54248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41F2894-3464-7540-AEDC-9CA514A58923}" type="slidenum">
              <a:rPr lang="en-US" sz="1200">
                <a:solidFill>
                  <a:srgbClr val="000000"/>
                </a:solidFill>
              </a:rPr>
              <a:pPr eaLnBrk="1" hangingPunct="1"/>
              <a:t>44</a:t>
            </a:fld>
            <a:endParaRPr lang="en-US" sz="1200">
              <a:solidFill>
                <a:srgbClr val="000000"/>
              </a:solidFill>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34541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05B91BA-C761-4E42-9CD9-89468DEF6E24}" type="slidenum">
              <a:rPr lang="en-US" sz="1200">
                <a:solidFill>
                  <a:srgbClr val="000000"/>
                </a:solidFill>
              </a:rPr>
              <a:pPr eaLnBrk="1" hangingPunct="1"/>
              <a:t>45</a:t>
            </a:fld>
            <a:endParaRPr lang="en-US" sz="1200">
              <a:solidFill>
                <a:srgbClr val="000000"/>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09779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5CF7E7C1-78AA-EC49-A488-B671F98AD670}" type="slidenum">
              <a:rPr lang="en-US" altLang="en-US" sz="1200"/>
              <a:pPr eaLnBrk="1" hangingPunct="1"/>
              <a:t>6</a:t>
            </a:fld>
            <a:endParaRPr lang="en-US" altLang="en-US" sz="1200"/>
          </a:p>
        </p:txBody>
      </p:sp>
      <p:sp>
        <p:nvSpPr>
          <p:cNvPr id="58370" name="Rectangle 2"/>
          <p:cNvSpPr>
            <a:spLocks noGrp="1" noRot="1" noChangeAspect="1" noChangeArrowheads="1"/>
          </p:cNvSpPr>
          <p:nvPr>
            <p:ph type="sldImg"/>
          </p:nvPr>
        </p:nvSpPr>
        <p:spPr>
          <a:xfrm>
            <a:off x="382588" y="685800"/>
            <a:ext cx="6096000" cy="3429000"/>
          </a:xfrm>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8C9A57F-4C7E-7542-A004-C1531FAE260D}" type="slidenum">
              <a:rPr lang="en-US" sz="1200"/>
              <a:pPr eaLnBrk="1" hangingPunct="1"/>
              <a:t>46</a:t>
            </a:fld>
            <a:endParaRPr 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18992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0F34947-9320-A545-A40D-E7AF2EC22C1D}" type="slidenum">
              <a:rPr lang="en-US" sz="1200"/>
              <a:pPr eaLnBrk="1" hangingPunct="1"/>
              <a:t>47</a:t>
            </a:fld>
            <a:endParaRPr 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6210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436B260-CA4F-EE4A-AE5A-273F947D40DC}" type="slidenum">
              <a:rPr lang="en-US" sz="1200"/>
              <a:pPr eaLnBrk="1" hangingPunct="1"/>
              <a:t>48</a:t>
            </a:fld>
            <a:endParaRPr lang="en-US" sz="12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39672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0E2E7BC-9DC2-2A4B-9C86-C3A0438B5A76}" type="slidenum">
              <a:rPr lang="en-US" sz="1200"/>
              <a:pPr eaLnBrk="1" hangingPunct="1"/>
              <a:t>49</a:t>
            </a:fld>
            <a:endParaRPr lang="en-US" sz="12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10204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53525D21-B9AD-0A4A-8355-886465F824AB}" type="slidenum">
              <a:rPr lang="en-US" sz="1200"/>
              <a:pPr eaLnBrk="1" hangingPunct="1"/>
              <a:t>50</a:t>
            </a:fld>
            <a:endParaRPr lang="en-US"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2573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F933E72-0B09-9047-B6A2-FEEE90E29CEC}" type="slidenum">
              <a:rPr lang="en-US" sz="1200"/>
              <a:pPr eaLnBrk="1" hangingPunct="1"/>
              <a:t>51</a:t>
            </a:fld>
            <a:endParaRPr lang="en-US"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91788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94B3C5E-D179-D44C-A213-42DFFA93D34B}" type="slidenum">
              <a:rPr lang="en-US" sz="1200"/>
              <a:pPr eaLnBrk="1" hangingPunct="1"/>
              <a:t>52</a:t>
            </a:fld>
            <a:endParaRPr lang="en-US"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8088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62CC850-A8D7-A24D-9C29-F901EE2A4AE6}" type="slidenum">
              <a:rPr lang="en-US" sz="1200"/>
              <a:pPr eaLnBrk="1" hangingPunct="1"/>
              <a:t>53</a:t>
            </a:fld>
            <a:endParaRPr 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3063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82C9054-342C-5C4B-94EA-DB54B8C48E93}" type="slidenum">
              <a:rPr lang="en-US" sz="1200"/>
              <a:pPr eaLnBrk="1" hangingPunct="1"/>
              <a:t>56</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3245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188368F-6664-674A-8565-33C8D370E578}" type="slidenum">
              <a:rPr lang="en-US" sz="1200"/>
              <a:pPr eaLnBrk="1" hangingPunct="1"/>
              <a:t>57</a:t>
            </a:fld>
            <a:endParaRPr 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4570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B01A24C4-8C55-5B47-B707-B69A3DC15E18}" type="slidenum">
              <a:rPr lang="en-US" altLang="en-US" sz="1200"/>
              <a:pPr eaLnBrk="1" hangingPunct="1"/>
              <a:t>7</a:t>
            </a:fld>
            <a:endParaRPr lang="en-US" altLang="en-US" sz="1200"/>
          </a:p>
        </p:txBody>
      </p:sp>
      <p:sp>
        <p:nvSpPr>
          <p:cNvPr id="60418" name="Rectangle 2"/>
          <p:cNvSpPr>
            <a:spLocks noGrp="1" noRot="1" noChangeAspect="1" noChangeArrowheads="1"/>
          </p:cNvSpPr>
          <p:nvPr>
            <p:ph type="sldImg"/>
          </p:nvPr>
        </p:nvSpPr>
        <p:spPr>
          <a:xfrm>
            <a:off x="382588" y="685800"/>
            <a:ext cx="6096000" cy="3429000"/>
          </a:xfrm>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AD51243C-20C4-814A-9329-847AF565C3FE}" type="slidenum">
              <a:rPr lang="en-US" altLang="en-US" sz="1200"/>
              <a:pPr eaLnBrk="1" hangingPunct="1"/>
              <a:t>8</a:t>
            </a:fld>
            <a:endParaRPr lang="en-US" altLang="en-US" sz="1200"/>
          </a:p>
        </p:txBody>
      </p:sp>
      <p:sp>
        <p:nvSpPr>
          <p:cNvPr id="62466" name="Rectangle 2"/>
          <p:cNvSpPr>
            <a:spLocks noGrp="1" noRot="1" noChangeAspect="1" noChangeArrowheads="1"/>
          </p:cNvSpPr>
          <p:nvPr>
            <p:ph type="sldImg"/>
          </p:nvPr>
        </p:nvSpPr>
        <p:spPr>
          <a:xfrm>
            <a:off x="382588" y="685800"/>
            <a:ext cx="6096000" cy="3429000"/>
          </a:xfrm>
          <a:solidFill>
            <a:srgbClr val="FFFFFF"/>
          </a:solidFill>
          <a:ln/>
        </p:spPr>
      </p:sp>
      <p:sp>
        <p:nvSpPr>
          <p:cNvPr id="62467"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6120D148-2114-5146-9151-FB71F45B20E0}" type="slidenum">
              <a:rPr lang="en-US" altLang="en-US" sz="1200"/>
              <a:pPr eaLnBrk="1" hangingPunct="1"/>
              <a:t>9</a:t>
            </a:fld>
            <a:endParaRPr lang="en-US" altLang="en-US" sz="1200"/>
          </a:p>
        </p:txBody>
      </p:sp>
      <p:sp>
        <p:nvSpPr>
          <p:cNvPr id="64514" name="Rectangle 2"/>
          <p:cNvSpPr>
            <a:spLocks noGrp="1" noRot="1" noChangeAspect="1" noChangeArrowheads="1"/>
          </p:cNvSpPr>
          <p:nvPr>
            <p:ph type="sldImg"/>
          </p:nvPr>
        </p:nvSpPr>
        <p:spPr>
          <a:xfrm>
            <a:off x="382588" y="685800"/>
            <a:ext cx="6096000" cy="3429000"/>
          </a:xfrm>
          <a:solidFill>
            <a:srgbClr val="FFFFFF"/>
          </a:solidFill>
          <a:ln/>
        </p:spPr>
      </p:sp>
      <p:sp>
        <p:nvSpPr>
          <p:cNvPr id="64515"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3EBE4748-A0B9-524E-96BB-920E1EEC4F05}" type="slidenum">
              <a:rPr lang="en-US" altLang="en-US" sz="1200"/>
              <a:pPr eaLnBrk="1" hangingPunct="1"/>
              <a:t>10</a:t>
            </a:fld>
            <a:endParaRPr lang="en-US" altLang="en-US" sz="1200"/>
          </a:p>
        </p:txBody>
      </p:sp>
      <p:sp>
        <p:nvSpPr>
          <p:cNvPr id="66562" name="Rectangle 2"/>
          <p:cNvSpPr>
            <a:spLocks noGrp="1" noRot="1" noChangeAspect="1" noChangeArrowheads="1"/>
          </p:cNvSpPr>
          <p:nvPr>
            <p:ph type="sldImg"/>
          </p:nvPr>
        </p:nvSpPr>
        <p:spPr>
          <a:xfrm>
            <a:off x="382588" y="685800"/>
            <a:ext cx="6096000" cy="3429000"/>
          </a:xfrm>
          <a:solidFill>
            <a:srgbClr val="FFFFFF"/>
          </a:solidFill>
          <a:ln/>
        </p:spPr>
      </p:sp>
      <p:sp>
        <p:nvSpPr>
          <p:cNvPr id="66563"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fld id="{3E3F8F5B-A6B1-8743-99BE-02420F530EA4}" type="slidenum">
              <a:rPr lang="en-US" altLang="en-US" sz="1200"/>
              <a:pPr eaLnBrk="1" hangingPunct="1"/>
              <a:t>13</a:t>
            </a:fld>
            <a:endParaRPr lang="en-US" altLang="en-US" sz="1200"/>
          </a:p>
        </p:txBody>
      </p:sp>
      <p:sp>
        <p:nvSpPr>
          <p:cNvPr id="68610" name="Rectangle 2"/>
          <p:cNvSpPr>
            <a:spLocks noGrp="1" noRot="1" noChangeAspect="1" noChangeArrowheads="1"/>
          </p:cNvSpPr>
          <p:nvPr>
            <p:ph type="sldImg"/>
          </p:nvPr>
        </p:nvSpPr>
        <p:spPr>
          <a:xfrm>
            <a:off x="382588" y="685800"/>
            <a:ext cx="6096000" cy="3429000"/>
          </a:xfrm>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altLang="en-US">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4"/>
          <p:cNvSpPr>
            <a:spLocks noChangeArrowheads="1"/>
          </p:cNvSpPr>
          <p:nvPr/>
        </p:nvSpPr>
        <p:spPr bwMode="auto">
          <a:xfrm>
            <a:off x="0" y="2602706"/>
            <a:ext cx="9139238" cy="55960"/>
          </a:xfrm>
          <a:prstGeom prst="rect">
            <a:avLst/>
          </a:prstGeom>
          <a:solidFill>
            <a:srgbClr val="777777">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endParaRPr lang="en-US" altLang="en-US" sz="1600">
              <a:solidFill>
                <a:srgbClr val="181813"/>
              </a:solidFill>
              <a:latin typeface="Tahoma" charset="0"/>
            </a:endParaRPr>
          </a:p>
        </p:txBody>
      </p:sp>
      <p:sp>
        <p:nvSpPr>
          <p:cNvPr id="1639426" name="Rectangle 17"/>
          <p:cNvSpPr>
            <a:spLocks noGrp="1" noChangeArrowheads="1"/>
          </p:cNvSpPr>
          <p:nvPr>
            <p:ph type="ctrTitle"/>
          </p:nvPr>
        </p:nvSpPr>
        <p:spPr>
          <a:xfrm>
            <a:off x="685800" y="1315641"/>
            <a:ext cx="7772400" cy="1103709"/>
          </a:xfrm>
        </p:spPr>
        <p:txBody>
          <a:bodyPr/>
          <a:lstStyle>
            <a:lvl1pPr>
              <a:defRPr>
                <a:solidFill>
                  <a:schemeClr val="tx2"/>
                </a:solidFill>
              </a:defRPr>
            </a:lvl1pPr>
          </a:lstStyle>
          <a:p>
            <a:r>
              <a:rPr lang="en-US"/>
              <a:t>Click to edit Master title style</a:t>
            </a:r>
          </a:p>
        </p:txBody>
      </p:sp>
      <p:sp>
        <p:nvSpPr>
          <p:cNvPr id="1639427" name="Rectangle 18"/>
          <p:cNvSpPr>
            <a:spLocks noGrp="1" noChangeArrowheads="1"/>
          </p:cNvSpPr>
          <p:nvPr>
            <p:ph type="subTitle" idx="1"/>
          </p:nvPr>
        </p:nvSpPr>
        <p:spPr>
          <a:xfrm>
            <a:off x="1371600" y="3084910"/>
            <a:ext cx="6400800" cy="1314450"/>
          </a:xfrm>
        </p:spPr>
        <p:txBody>
          <a:bodyPr/>
          <a:lstStyle>
            <a:lvl1pPr marL="0" indent="0" algn="ctr">
              <a:buFont typeface="Wingdings" charset="2"/>
              <a:buNone/>
              <a:defRPr/>
            </a:lvl1pPr>
          </a:lstStyle>
          <a:p>
            <a:r>
              <a:rPr lang="en-US"/>
              <a:t>Click to edit Master subtitle style</a:t>
            </a:r>
          </a:p>
        </p:txBody>
      </p:sp>
    </p:spTree>
    <p:extLst>
      <p:ext uri="{BB962C8B-B14F-4D97-AF65-F5344CB8AC3E}">
        <p14:creationId xmlns:p14="http://schemas.microsoft.com/office/powerpoint/2010/main" val="130922621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EF24BB4-9392-804C-8095-C797401A0329}" type="datetime1">
              <a:rPr lang="en-US" altLang="en-US"/>
              <a:pPr/>
              <a:t>11/5/18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6" name="Rectangle 6"/>
          <p:cNvSpPr>
            <a:spLocks noGrp="1" noChangeArrowheads="1"/>
          </p:cNvSpPr>
          <p:nvPr>
            <p:ph type="sldNum" sz="quarter" idx="12"/>
          </p:nvPr>
        </p:nvSpPr>
        <p:spPr>
          <a:ln/>
        </p:spPr>
        <p:txBody>
          <a:bodyPr/>
          <a:lstStyle>
            <a:lvl1pPr>
              <a:defRPr/>
            </a:lvl1pPr>
          </a:lstStyle>
          <a:p>
            <a:fld id="{2B26BD9F-D82C-CB41-94D0-25C53EB42216}" type="slidenum">
              <a:rPr lang="en-US" altLang="en-US"/>
              <a:pPr/>
              <a:t>‹#›</a:t>
            </a:fld>
            <a:endParaRPr lang="en-US" altLang="en-US"/>
          </a:p>
        </p:txBody>
      </p:sp>
    </p:spTree>
    <p:extLst>
      <p:ext uri="{BB962C8B-B14F-4D97-AF65-F5344CB8AC3E}">
        <p14:creationId xmlns:p14="http://schemas.microsoft.com/office/powerpoint/2010/main" val="27963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0"/>
            <a:ext cx="2228850" cy="4857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0"/>
            <a:ext cx="6534150" cy="4857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4BE12B0-B9D8-E048-9D62-9360ECBC7E4B}" type="datetime1">
              <a:rPr lang="en-US" altLang="en-US"/>
              <a:pPr/>
              <a:t>11/5/18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6" name="Rectangle 6"/>
          <p:cNvSpPr>
            <a:spLocks noGrp="1" noChangeArrowheads="1"/>
          </p:cNvSpPr>
          <p:nvPr>
            <p:ph type="sldNum" sz="quarter" idx="12"/>
          </p:nvPr>
        </p:nvSpPr>
        <p:spPr>
          <a:ln/>
        </p:spPr>
        <p:txBody>
          <a:bodyPr/>
          <a:lstStyle>
            <a:lvl1pPr>
              <a:defRPr/>
            </a:lvl1pPr>
          </a:lstStyle>
          <a:p>
            <a:fld id="{EF6E7655-EFC4-9D42-AC0E-E56A5B054237}" type="slidenum">
              <a:rPr lang="en-US" altLang="en-US"/>
              <a:pPr/>
              <a:t>‹#›</a:t>
            </a:fld>
            <a:endParaRPr lang="en-US" altLang="en-US"/>
          </a:p>
        </p:txBody>
      </p:sp>
    </p:spTree>
    <p:extLst>
      <p:ext uri="{BB962C8B-B14F-4D97-AF65-F5344CB8AC3E}">
        <p14:creationId xmlns:p14="http://schemas.microsoft.com/office/powerpoint/2010/main" val="109201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0100"/>
          </a:xfrm>
        </p:spPr>
        <p:txBody>
          <a:bodyPr/>
          <a:lstStyle/>
          <a:p>
            <a:r>
              <a:rPr lang="en-US"/>
              <a:t>Click to edit Master title style</a:t>
            </a:r>
          </a:p>
        </p:txBody>
      </p:sp>
      <p:sp>
        <p:nvSpPr>
          <p:cNvPr id="3" name="Text Placeholder 2"/>
          <p:cNvSpPr>
            <a:spLocks noGrp="1"/>
          </p:cNvSpPr>
          <p:nvPr>
            <p:ph type="body" sz="half" idx="1"/>
          </p:nvPr>
        </p:nvSpPr>
        <p:spPr>
          <a:xfrm>
            <a:off x="381000" y="914400"/>
            <a:ext cx="403860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03860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303E81B4-D384-974A-9A54-DFD8A379FFF9}" type="datetime1">
              <a:rPr lang="en-US" altLang="en-US"/>
              <a:pPr/>
              <a:t>11/5/18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7" name="Rectangle 6"/>
          <p:cNvSpPr>
            <a:spLocks noGrp="1" noChangeArrowheads="1"/>
          </p:cNvSpPr>
          <p:nvPr>
            <p:ph type="sldNum" sz="quarter" idx="12"/>
          </p:nvPr>
        </p:nvSpPr>
        <p:spPr>
          <a:ln/>
        </p:spPr>
        <p:txBody>
          <a:bodyPr/>
          <a:lstStyle>
            <a:lvl1pPr>
              <a:defRPr/>
            </a:lvl1pPr>
          </a:lstStyle>
          <a:p>
            <a:fld id="{A1B04440-379A-B643-B375-C6CEE160A4EB}" type="slidenum">
              <a:rPr lang="en-US" altLang="en-US"/>
              <a:pPr/>
              <a:t>‹#›</a:t>
            </a:fld>
            <a:endParaRPr lang="en-US" altLang="en-US"/>
          </a:p>
        </p:txBody>
      </p:sp>
    </p:spTree>
    <p:extLst>
      <p:ext uri="{BB962C8B-B14F-4D97-AF65-F5344CB8AC3E}">
        <p14:creationId xmlns:p14="http://schemas.microsoft.com/office/powerpoint/2010/main" val="1094689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0100"/>
          </a:xfrm>
        </p:spPr>
        <p:txBody>
          <a:bodyPr/>
          <a:lstStyle/>
          <a:p>
            <a:r>
              <a:rPr lang="en-US"/>
              <a:t>Click to edit Master title style</a:t>
            </a:r>
          </a:p>
        </p:txBody>
      </p:sp>
      <p:sp>
        <p:nvSpPr>
          <p:cNvPr id="3" name="Text Placeholder 2"/>
          <p:cNvSpPr>
            <a:spLocks noGrp="1"/>
          </p:cNvSpPr>
          <p:nvPr>
            <p:ph type="body" sz="half" idx="1"/>
          </p:nvPr>
        </p:nvSpPr>
        <p:spPr>
          <a:xfrm>
            <a:off x="381000" y="914400"/>
            <a:ext cx="403860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914400"/>
            <a:ext cx="4038600"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2943225"/>
            <a:ext cx="4038600"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387F1C2F-78AA-A343-A400-309BC34DA8C1}" type="datetime1">
              <a:rPr lang="en-US" altLang="en-US"/>
              <a:pPr/>
              <a:t>11/5/18</a:t>
            </a:fld>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8" name="Rectangle 6"/>
          <p:cNvSpPr>
            <a:spLocks noGrp="1" noChangeArrowheads="1"/>
          </p:cNvSpPr>
          <p:nvPr>
            <p:ph type="sldNum" sz="quarter" idx="12"/>
          </p:nvPr>
        </p:nvSpPr>
        <p:spPr>
          <a:ln/>
        </p:spPr>
        <p:txBody>
          <a:bodyPr/>
          <a:lstStyle>
            <a:lvl1pPr>
              <a:defRPr/>
            </a:lvl1pPr>
          </a:lstStyle>
          <a:p>
            <a:fld id="{E82698E6-C5AD-3F44-995C-65EE6D4F7F07}" type="slidenum">
              <a:rPr lang="en-US" altLang="en-US"/>
              <a:pPr/>
              <a:t>‹#›</a:t>
            </a:fld>
            <a:endParaRPr lang="en-US" altLang="en-US"/>
          </a:p>
        </p:txBody>
      </p:sp>
    </p:spTree>
    <p:extLst>
      <p:ext uri="{BB962C8B-B14F-4D97-AF65-F5344CB8AC3E}">
        <p14:creationId xmlns:p14="http://schemas.microsoft.com/office/powerpoint/2010/main" val="95518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EA0E752-34C5-DE48-8F8E-611CFDE7B08F}" type="datetime1">
              <a:rPr lang="en-US" altLang="en-US"/>
              <a:pPr/>
              <a:t>11/5/18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6" name="Rectangle 6"/>
          <p:cNvSpPr>
            <a:spLocks noGrp="1" noChangeArrowheads="1"/>
          </p:cNvSpPr>
          <p:nvPr>
            <p:ph type="sldNum" sz="quarter" idx="12"/>
          </p:nvPr>
        </p:nvSpPr>
        <p:spPr>
          <a:ln/>
        </p:spPr>
        <p:txBody>
          <a:bodyPr/>
          <a:lstStyle>
            <a:lvl1pPr>
              <a:defRPr/>
            </a:lvl1pPr>
          </a:lstStyle>
          <a:p>
            <a:fld id="{103D0013-E73B-A24C-81ED-4C5BA4022A9D}" type="slidenum">
              <a:rPr lang="en-US" altLang="en-US"/>
              <a:pPr/>
              <a:t>‹#›</a:t>
            </a:fld>
            <a:endParaRPr lang="en-US" altLang="en-US"/>
          </a:p>
        </p:txBody>
      </p:sp>
    </p:spTree>
    <p:extLst>
      <p:ext uri="{BB962C8B-B14F-4D97-AF65-F5344CB8AC3E}">
        <p14:creationId xmlns:p14="http://schemas.microsoft.com/office/powerpoint/2010/main" val="17135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63CB1BFB-003D-2C4F-8CB4-501F37EC32A1}" type="datetime1">
              <a:rPr lang="en-US" altLang="en-US"/>
              <a:pPr/>
              <a:t>11/5/18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6" name="Rectangle 6"/>
          <p:cNvSpPr>
            <a:spLocks noGrp="1" noChangeArrowheads="1"/>
          </p:cNvSpPr>
          <p:nvPr>
            <p:ph type="sldNum" sz="quarter" idx="12"/>
          </p:nvPr>
        </p:nvSpPr>
        <p:spPr>
          <a:ln/>
        </p:spPr>
        <p:txBody>
          <a:bodyPr/>
          <a:lstStyle>
            <a:lvl1pPr>
              <a:defRPr/>
            </a:lvl1pPr>
          </a:lstStyle>
          <a:p>
            <a:fld id="{6E4F8ADC-B076-7B42-A6AA-8AD29AA5A6BF}" type="slidenum">
              <a:rPr lang="en-US" altLang="en-US"/>
              <a:pPr/>
              <a:t>‹#›</a:t>
            </a:fld>
            <a:endParaRPr lang="en-US" altLang="en-US"/>
          </a:p>
        </p:txBody>
      </p:sp>
    </p:spTree>
    <p:extLst>
      <p:ext uri="{BB962C8B-B14F-4D97-AF65-F5344CB8AC3E}">
        <p14:creationId xmlns:p14="http://schemas.microsoft.com/office/powerpoint/2010/main" val="20018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914400"/>
            <a:ext cx="4038600" cy="394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038600" cy="394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380DF44F-92AB-434D-A93D-E0B21F96391D}" type="datetime1">
              <a:rPr lang="en-US" altLang="en-US"/>
              <a:pPr/>
              <a:t>11/5/18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7" name="Rectangle 6"/>
          <p:cNvSpPr>
            <a:spLocks noGrp="1" noChangeArrowheads="1"/>
          </p:cNvSpPr>
          <p:nvPr>
            <p:ph type="sldNum" sz="quarter" idx="12"/>
          </p:nvPr>
        </p:nvSpPr>
        <p:spPr>
          <a:ln/>
        </p:spPr>
        <p:txBody>
          <a:bodyPr/>
          <a:lstStyle>
            <a:lvl1pPr>
              <a:defRPr/>
            </a:lvl1pPr>
          </a:lstStyle>
          <a:p>
            <a:fld id="{A216E117-E79A-7E4D-B3B1-E0729F1D03A9}" type="slidenum">
              <a:rPr lang="en-US" altLang="en-US"/>
              <a:pPr/>
              <a:t>‹#›</a:t>
            </a:fld>
            <a:endParaRPr lang="en-US" altLang="en-US"/>
          </a:p>
        </p:txBody>
      </p:sp>
    </p:spTree>
    <p:extLst>
      <p:ext uri="{BB962C8B-B14F-4D97-AF65-F5344CB8AC3E}">
        <p14:creationId xmlns:p14="http://schemas.microsoft.com/office/powerpoint/2010/main" val="152440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35D7E20-888B-544D-AB87-04D42FEEBABB}" type="datetime1">
              <a:rPr lang="en-US" altLang="en-US"/>
              <a:pPr/>
              <a:t>11/5/18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9" name="Rectangle 6"/>
          <p:cNvSpPr>
            <a:spLocks noGrp="1" noChangeArrowheads="1"/>
          </p:cNvSpPr>
          <p:nvPr>
            <p:ph type="sldNum" sz="quarter" idx="12"/>
          </p:nvPr>
        </p:nvSpPr>
        <p:spPr>
          <a:ln/>
        </p:spPr>
        <p:txBody>
          <a:bodyPr/>
          <a:lstStyle>
            <a:lvl1pPr>
              <a:defRPr/>
            </a:lvl1pPr>
          </a:lstStyle>
          <a:p>
            <a:fld id="{494A86ED-F9D5-0B4A-81BF-6D4843583729}" type="slidenum">
              <a:rPr lang="en-US" altLang="en-US"/>
              <a:pPr/>
              <a:t>‹#›</a:t>
            </a:fld>
            <a:endParaRPr lang="en-US" altLang="en-US"/>
          </a:p>
        </p:txBody>
      </p:sp>
    </p:spTree>
    <p:extLst>
      <p:ext uri="{BB962C8B-B14F-4D97-AF65-F5344CB8AC3E}">
        <p14:creationId xmlns:p14="http://schemas.microsoft.com/office/powerpoint/2010/main" val="123827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4207672F-1FBE-3841-960D-B0C20F8BD85E}" type="datetime1">
              <a:rPr lang="en-US" altLang="en-US"/>
              <a:pPr/>
              <a:t>11/5/18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5" name="Rectangle 6"/>
          <p:cNvSpPr>
            <a:spLocks noGrp="1" noChangeArrowheads="1"/>
          </p:cNvSpPr>
          <p:nvPr>
            <p:ph type="sldNum" sz="quarter" idx="12"/>
          </p:nvPr>
        </p:nvSpPr>
        <p:spPr>
          <a:ln/>
        </p:spPr>
        <p:txBody>
          <a:bodyPr/>
          <a:lstStyle>
            <a:lvl1pPr>
              <a:defRPr/>
            </a:lvl1pPr>
          </a:lstStyle>
          <a:p>
            <a:fld id="{A7558588-CE35-7C49-8960-091B9B6E93D0}" type="slidenum">
              <a:rPr lang="en-US" altLang="en-US"/>
              <a:pPr/>
              <a:t>‹#›</a:t>
            </a:fld>
            <a:endParaRPr lang="en-US" altLang="en-US"/>
          </a:p>
        </p:txBody>
      </p:sp>
    </p:spTree>
    <p:extLst>
      <p:ext uri="{BB962C8B-B14F-4D97-AF65-F5344CB8AC3E}">
        <p14:creationId xmlns:p14="http://schemas.microsoft.com/office/powerpoint/2010/main" val="36580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28F9331B-9AAC-7E41-A57B-4BF3B6368076}" type="datetime1">
              <a:rPr lang="en-US" altLang="en-US"/>
              <a:pPr/>
              <a:t>11/5/18</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4" name="Rectangle 6"/>
          <p:cNvSpPr>
            <a:spLocks noGrp="1" noChangeArrowheads="1"/>
          </p:cNvSpPr>
          <p:nvPr>
            <p:ph type="sldNum" sz="quarter" idx="12"/>
          </p:nvPr>
        </p:nvSpPr>
        <p:spPr>
          <a:ln/>
        </p:spPr>
        <p:txBody>
          <a:bodyPr/>
          <a:lstStyle>
            <a:lvl1pPr>
              <a:defRPr/>
            </a:lvl1pPr>
          </a:lstStyle>
          <a:p>
            <a:fld id="{A85B951F-E6F2-3145-B158-58581B893445}" type="slidenum">
              <a:rPr lang="en-US" altLang="en-US"/>
              <a:pPr/>
              <a:t>‹#›</a:t>
            </a:fld>
            <a:endParaRPr lang="en-US" altLang="en-US"/>
          </a:p>
        </p:txBody>
      </p:sp>
    </p:spTree>
    <p:extLst>
      <p:ext uri="{BB962C8B-B14F-4D97-AF65-F5344CB8AC3E}">
        <p14:creationId xmlns:p14="http://schemas.microsoft.com/office/powerpoint/2010/main" val="190448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DB1E255-27CF-844A-AF9D-DB73A759AACF}" type="datetime1">
              <a:rPr lang="en-US" altLang="en-US"/>
              <a:pPr/>
              <a:t>11/5/18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7" name="Rectangle 6"/>
          <p:cNvSpPr>
            <a:spLocks noGrp="1" noChangeArrowheads="1"/>
          </p:cNvSpPr>
          <p:nvPr>
            <p:ph type="sldNum" sz="quarter" idx="12"/>
          </p:nvPr>
        </p:nvSpPr>
        <p:spPr>
          <a:ln/>
        </p:spPr>
        <p:txBody>
          <a:bodyPr/>
          <a:lstStyle>
            <a:lvl1pPr>
              <a:defRPr/>
            </a:lvl1pPr>
          </a:lstStyle>
          <a:p>
            <a:fld id="{C4ACD544-AADC-4A45-85BC-270EB4EC172D}" type="slidenum">
              <a:rPr lang="en-US" altLang="en-US"/>
              <a:pPr/>
              <a:t>‹#›</a:t>
            </a:fld>
            <a:endParaRPr lang="en-US" altLang="en-US"/>
          </a:p>
        </p:txBody>
      </p:sp>
    </p:spTree>
    <p:extLst>
      <p:ext uri="{BB962C8B-B14F-4D97-AF65-F5344CB8AC3E}">
        <p14:creationId xmlns:p14="http://schemas.microsoft.com/office/powerpoint/2010/main" val="4583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C93224D-FA03-0048-AE8F-1C97C382F2D2}" type="datetime1">
              <a:rPr lang="en-US" altLang="en-US"/>
              <a:pPr/>
              <a:t>11/5/18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Speech and Language Processing - Jurafsky and Martin       </a:t>
            </a:r>
            <a:endParaRPr lang="en-US" sz="1400"/>
          </a:p>
        </p:txBody>
      </p:sp>
      <p:sp>
        <p:nvSpPr>
          <p:cNvPr id="7" name="Rectangle 6"/>
          <p:cNvSpPr>
            <a:spLocks noGrp="1" noChangeArrowheads="1"/>
          </p:cNvSpPr>
          <p:nvPr>
            <p:ph type="sldNum" sz="quarter" idx="12"/>
          </p:nvPr>
        </p:nvSpPr>
        <p:spPr>
          <a:ln/>
        </p:spPr>
        <p:txBody>
          <a:bodyPr/>
          <a:lstStyle>
            <a:lvl1pPr>
              <a:defRPr/>
            </a:lvl1pPr>
          </a:lstStyle>
          <a:p>
            <a:fld id="{A1714CA4-83E4-0E4C-9566-448678BBDA45}" type="slidenum">
              <a:rPr lang="en-US" altLang="en-US"/>
              <a:pPr/>
              <a:t>‹#›</a:t>
            </a:fld>
            <a:endParaRPr lang="en-US" altLang="en-US"/>
          </a:p>
        </p:txBody>
      </p:sp>
    </p:spTree>
    <p:extLst>
      <p:ext uri="{BB962C8B-B14F-4D97-AF65-F5344CB8AC3E}">
        <p14:creationId xmlns:p14="http://schemas.microsoft.com/office/powerpoint/2010/main" val="118971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9"/>
          <p:cNvSpPr>
            <a:spLocks noChangeArrowheads="1"/>
          </p:cNvSpPr>
          <p:nvPr/>
        </p:nvSpPr>
        <p:spPr bwMode="auto">
          <a:xfrm>
            <a:off x="1" y="0"/>
            <a:ext cx="9140825" cy="857250"/>
          </a:xfrm>
          <a:prstGeom prst="rect">
            <a:avLst/>
          </a:prstGeom>
          <a:gradFill rotWithShape="1">
            <a:gsLst>
              <a:gs pos="0">
                <a:srgbClr val="777777"/>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eaLnBrk="1" hangingPunct="1"/>
            <a:endParaRPr lang="en-US" altLang="en-US" sz="1600">
              <a:solidFill>
                <a:srgbClr val="009900"/>
              </a:solidFill>
              <a:latin typeface="Tahoma" charset="0"/>
            </a:endParaRPr>
          </a:p>
        </p:txBody>
      </p:sp>
      <p:sp>
        <p:nvSpPr>
          <p:cNvPr id="185346" name="AutoShape 2"/>
          <p:cNvSpPr>
            <a:spLocks noChangeArrowheads="1"/>
          </p:cNvSpPr>
          <p:nvPr/>
        </p:nvSpPr>
        <p:spPr bwMode="auto">
          <a:xfrm>
            <a:off x="0" y="1428750"/>
            <a:ext cx="381000" cy="371475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eaLnBrk="0" hangingPunct="0">
              <a:defRPr/>
            </a:pPr>
            <a:endParaRPr lang="en-US" sz="2400">
              <a:latin typeface="Times" charset="0"/>
              <a:ea typeface="+mn-ea"/>
            </a:endParaRPr>
          </a:p>
        </p:txBody>
      </p:sp>
      <p:sp>
        <p:nvSpPr>
          <p:cNvPr id="185347" name="AutoShape 3"/>
          <p:cNvSpPr>
            <a:spLocks noChangeArrowheads="1"/>
          </p:cNvSpPr>
          <p:nvPr/>
        </p:nvSpPr>
        <p:spPr bwMode="auto">
          <a:xfrm flipH="1">
            <a:off x="8686801" y="1428750"/>
            <a:ext cx="454025" cy="371475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eaLnBrk="0" hangingPunct="0">
              <a:defRPr/>
            </a:pPr>
            <a:endParaRPr lang="en-US" sz="2400">
              <a:latin typeface="Times" charset="0"/>
              <a:ea typeface="+mn-ea"/>
            </a:endParaRPr>
          </a:p>
        </p:txBody>
      </p:sp>
      <p:sp>
        <p:nvSpPr>
          <p:cNvPr id="185348" name="Rectangle 4"/>
          <p:cNvSpPr>
            <a:spLocks noGrp="1" noChangeArrowheads="1"/>
          </p:cNvSpPr>
          <p:nvPr>
            <p:ph type="dt" sz="half" idx="2"/>
          </p:nvPr>
        </p:nvSpPr>
        <p:spPr bwMode="auto">
          <a:xfrm>
            <a:off x="0" y="4914900"/>
            <a:ext cx="1219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590A0E"/>
                </a:solidFill>
              </a:defRPr>
            </a:lvl1pPr>
          </a:lstStyle>
          <a:p>
            <a:fld id="{88FF7C61-7234-2243-8E81-CEEEF17DB837}" type="datetime1">
              <a:rPr lang="en-US" altLang="en-US"/>
              <a:pPr/>
              <a:t>11/5/18</a:t>
            </a:fld>
            <a:endParaRPr lang="en-US" altLang="en-US"/>
          </a:p>
        </p:txBody>
      </p:sp>
      <p:sp>
        <p:nvSpPr>
          <p:cNvPr id="185349" name="Rectangle 5"/>
          <p:cNvSpPr>
            <a:spLocks noGrp="1" noChangeArrowheads="1"/>
          </p:cNvSpPr>
          <p:nvPr>
            <p:ph type="ftr" sz="quarter" idx="3"/>
          </p:nvPr>
        </p:nvSpPr>
        <p:spPr bwMode="auto">
          <a:xfrm>
            <a:off x="1219200" y="4914900"/>
            <a:ext cx="746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solidFill>
                  <a:srgbClr val="181813"/>
                </a:solidFill>
                <a:ea typeface="ＭＳ Ｐゴシック" charset="0"/>
                <a:cs typeface="Arial" charset="0"/>
              </a:defRPr>
            </a:lvl1pPr>
          </a:lstStyle>
          <a:p>
            <a:pPr>
              <a:defRPr/>
            </a:pPr>
            <a:r>
              <a:rPr lang="en-US"/>
              <a:t>                                         Speech and Language Processing - Jurafsky and Martin       </a:t>
            </a:r>
            <a:endParaRPr lang="en-US" sz="1400"/>
          </a:p>
        </p:txBody>
      </p:sp>
      <p:sp>
        <p:nvSpPr>
          <p:cNvPr id="185350" name="Rectangle 6"/>
          <p:cNvSpPr>
            <a:spLocks noGrp="1" noChangeArrowheads="1"/>
          </p:cNvSpPr>
          <p:nvPr>
            <p:ph type="sldNum" sz="quarter" idx="4"/>
          </p:nvPr>
        </p:nvSpPr>
        <p:spPr bwMode="auto">
          <a:xfrm>
            <a:off x="8686800" y="49149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590A0E"/>
                </a:solidFill>
              </a:defRPr>
            </a:lvl1pPr>
          </a:lstStyle>
          <a:p>
            <a:fld id="{392528D6-DF32-BD45-B6DB-85ABBC4F198C}" type="slidenum">
              <a:rPr lang="en-US" altLang="en-US"/>
              <a:pPr/>
              <a:t>‹#›</a:t>
            </a:fld>
            <a:endParaRPr lang="en-US" altLang="en-US"/>
          </a:p>
        </p:txBody>
      </p:sp>
      <p:sp>
        <p:nvSpPr>
          <p:cNvPr id="1032" name="Rectangle 17"/>
          <p:cNvSpPr>
            <a:spLocks noGrp="1" noChangeArrowheads="1"/>
          </p:cNvSpPr>
          <p:nvPr>
            <p:ph type="title"/>
          </p:nvPr>
        </p:nvSpPr>
        <p:spPr bwMode="auto">
          <a:xfrm>
            <a:off x="76200" y="0"/>
            <a:ext cx="8915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18"/>
          <p:cNvSpPr>
            <a:spLocks noGrp="1" noChangeArrowheads="1"/>
          </p:cNvSpPr>
          <p:nvPr>
            <p:ph type="body" idx="1"/>
          </p:nvPr>
        </p:nvSpPr>
        <p:spPr bwMode="auto">
          <a:xfrm>
            <a:off x="381000" y="914400"/>
            <a:ext cx="82296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hf hdr="0"/>
  <p:txStyles>
    <p:titleStyle>
      <a:lvl1pPr algn="ctr" rtl="0" eaLnBrk="0" fontAlgn="base" hangingPunct="0">
        <a:spcBef>
          <a:spcPct val="0"/>
        </a:spcBef>
        <a:spcAft>
          <a:spcPct val="0"/>
        </a:spcAft>
        <a:defRPr sz="4000" b="1">
          <a:solidFill>
            <a:srgbClr val="181813"/>
          </a:solidFill>
          <a:latin typeface="+mj-lt"/>
          <a:ea typeface="+mj-ea"/>
          <a:cs typeface="+mj-cs"/>
        </a:defRPr>
      </a:lvl1pPr>
      <a:lvl2pPr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2pPr>
      <a:lvl3pPr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3pPr>
      <a:lvl4pPr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4pPr>
      <a:lvl5pPr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5pPr>
      <a:lvl6pPr marL="457200"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6pPr>
      <a:lvl7pPr marL="914400"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7pPr>
      <a:lvl8pPr marL="1371600"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8pPr>
      <a:lvl9pPr marL="1828800" algn="ctr" rtl="0" eaLnBrk="0" fontAlgn="base" hangingPunct="0">
        <a:spcBef>
          <a:spcPct val="0"/>
        </a:spcBef>
        <a:spcAft>
          <a:spcPct val="0"/>
        </a:spcAft>
        <a:defRPr sz="4000" b="1">
          <a:solidFill>
            <a:srgbClr val="181813"/>
          </a:solidFill>
          <a:latin typeface="Verdana"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Font typeface="Wingdings" charset="2"/>
        <a:buChar char="§"/>
        <a:defRPr sz="3200">
          <a:solidFill>
            <a:srgbClr val="590A0E"/>
          </a:solidFill>
          <a:latin typeface="+mn-lt"/>
          <a:ea typeface="+mn-ea"/>
          <a:cs typeface="+mn-cs"/>
        </a:defRPr>
      </a:lvl1pPr>
      <a:lvl2pPr marL="742950" indent="-285750" algn="l" rtl="0" eaLnBrk="0" fontAlgn="base" hangingPunct="0">
        <a:spcBef>
          <a:spcPct val="20000"/>
        </a:spcBef>
        <a:spcAft>
          <a:spcPct val="0"/>
        </a:spcAft>
        <a:buClr>
          <a:srgbClr val="404040"/>
        </a:buClr>
        <a:buFont typeface="Wingdings" charset="2"/>
        <a:buChar char="§"/>
        <a:defRPr sz="2800">
          <a:solidFill>
            <a:schemeClr val="tx1"/>
          </a:solidFill>
          <a:latin typeface="+mn-lt"/>
          <a:ea typeface="ＭＳ Ｐゴシック" charset="0"/>
        </a:defRPr>
      </a:lvl2pPr>
      <a:lvl3pPr marL="1085850" indent="-228600" algn="l" rtl="0" eaLnBrk="0" fontAlgn="base" hangingPunct="0">
        <a:spcBef>
          <a:spcPct val="20000"/>
        </a:spcBef>
        <a:spcAft>
          <a:spcPct val="0"/>
        </a:spcAft>
        <a:buFont typeface="Wingdings" charset="2"/>
        <a:buChar char="§"/>
        <a:defRPr sz="2400">
          <a:solidFill>
            <a:srgbClr val="2D506B"/>
          </a:solidFill>
          <a:latin typeface="+mn-lt"/>
          <a:ea typeface="+mn-ea"/>
        </a:defRPr>
      </a:lvl3pPr>
      <a:lvl4pPr marL="1428750" indent="-228600" algn="l" rtl="0" eaLnBrk="0" fontAlgn="base" hangingPunct="0">
        <a:spcBef>
          <a:spcPct val="20000"/>
        </a:spcBef>
        <a:spcAft>
          <a:spcPct val="0"/>
        </a:spcAft>
        <a:buFont typeface="Wingdings" charset="2"/>
        <a:buChar char="§"/>
        <a:defRPr sz="2000">
          <a:solidFill>
            <a:schemeClr val="tx1"/>
          </a:solidFill>
          <a:latin typeface="+mn-lt"/>
          <a:ea typeface="+mn-ea"/>
        </a:defRPr>
      </a:lvl4pPr>
      <a:lvl5pPr marL="1771650" indent="-228600" algn="l" rtl="0" eaLnBrk="0" fontAlgn="base" hangingPunct="0">
        <a:spcBef>
          <a:spcPct val="20000"/>
        </a:spcBef>
        <a:spcAft>
          <a:spcPct val="0"/>
        </a:spcAft>
        <a:buClr>
          <a:schemeClr val="tx2"/>
        </a:buClr>
        <a:buFont typeface="Wingdings" charset="2"/>
        <a:buChar char="§"/>
        <a:defRPr sz="2000">
          <a:solidFill>
            <a:schemeClr val="tx1"/>
          </a:solidFill>
          <a:latin typeface="+mn-lt"/>
          <a:ea typeface="+mn-ea"/>
        </a:defRPr>
      </a:lvl5pPr>
      <a:lvl6pPr marL="2228850" indent="-228600" algn="l" rtl="0" eaLnBrk="0" fontAlgn="base" hangingPunct="0">
        <a:spcBef>
          <a:spcPct val="20000"/>
        </a:spcBef>
        <a:spcAft>
          <a:spcPct val="0"/>
        </a:spcAft>
        <a:buClr>
          <a:schemeClr val="tx2"/>
        </a:buClr>
        <a:buFont typeface="Wingdings" charset="2"/>
        <a:buChar char="§"/>
        <a:defRPr sz="2000">
          <a:solidFill>
            <a:schemeClr val="tx1"/>
          </a:solidFill>
          <a:latin typeface="+mn-lt"/>
          <a:ea typeface="+mn-ea"/>
        </a:defRPr>
      </a:lvl6pPr>
      <a:lvl7pPr marL="2686050" indent="-228600" algn="l" rtl="0" eaLnBrk="0" fontAlgn="base" hangingPunct="0">
        <a:spcBef>
          <a:spcPct val="20000"/>
        </a:spcBef>
        <a:spcAft>
          <a:spcPct val="0"/>
        </a:spcAft>
        <a:buClr>
          <a:schemeClr val="tx2"/>
        </a:buClr>
        <a:buFont typeface="Wingdings" charset="2"/>
        <a:buChar char="§"/>
        <a:defRPr sz="2000">
          <a:solidFill>
            <a:schemeClr val="tx1"/>
          </a:solidFill>
          <a:latin typeface="+mn-lt"/>
          <a:ea typeface="+mn-ea"/>
        </a:defRPr>
      </a:lvl7pPr>
      <a:lvl8pPr marL="3143250" indent="-228600" algn="l" rtl="0" eaLnBrk="0" fontAlgn="base" hangingPunct="0">
        <a:spcBef>
          <a:spcPct val="20000"/>
        </a:spcBef>
        <a:spcAft>
          <a:spcPct val="0"/>
        </a:spcAft>
        <a:buClr>
          <a:schemeClr val="tx2"/>
        </a:buClr>
        <a:buFont typeface="Wingdings" charset="2"/>
        <a:buChar char="§"/>
        <a:defRPr sz="2000">
          <a:solidFill>
            <a:schemeClr val="tx1"/>
          </a:solidFill>
          <a:latin typeface="+mn-lt"/>
          <a:ea typeface="+mn-ea"/>
        </a:defRPr>
      </a:lvl8pPr>
      <a:lvl9pPr marL="3600450" indent="-228600" algn="l" rtl="0" eaLnBrk="0" fontAlgn="base" hangingPunct="0">
        <a:spcBef>
          <a:spcPct val="20000"/>
        </a:spcBef>
        <a:spcAft>
          <a:spcPct val="0"/>
        </a:spcAft>
        <a:buClr>
          <a:schemeClr val="tx2"/>
        </a:buClr>
        <a:buFont typeface="Wingdings" charset="2"/>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8.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609600" y="438150"/>
            <a:ext cx="8077200" cy="1143000"/>
          </a:xfrm>
        </p:spPr>
        <p:txBody>
          <a:bodyPr/>
          <a:lstStyle/>
          <a:p>
            <a:br>
              <a:rPr lang="en-US" altLang="en-US" b="0" dirty="0"/>
            </a:br>
            <a:r>
              <a:rPr lang="en-US" altLang="en-US" b="0" dirty="0"/>
              <a:t>Natural Language Processing</a:t>
            </a:r>
          </a:p>
        </p:txBody>
      </p:sp>
      <p:sp>
        <p:nvSpPr>
          <p:cNvPr id="17410" name="Rectangle 3"/>
          <p:cNvSpPr>
            <a:spLocks noGrp="1" noChangeArrowheads="1"/>
          </p:cNvSpPr>
          <p:nvPr>
            <p:ph type="subTitle" idx="1"/>
          </p:nvPr>
        </p:nvSpPr>
        <p:spPr>
          <a:xfrm>
            <a:off x="1143000" y="2495550"/>
            <a:ext cx="6400800" cy="1752600"/>
          </a:xfrm>
        </p:spPr>
        <p:txBody>
          <a:bodyPr/>
          <a:lstStyle/>
          <a:p>
            <a:endParaRPr lang="en-US" altLang="en-US" dirty="0">
              <a:solidFill>
                <a:srgbClr val="A50021"/>
              </a:solidFill>
            </a:endParaRPr>
          </a:p>
          <a:p>
            <a:r>
              <a:rPr lang="en-US" altLang="en-US" dirty="0"/>
              <a:t>CSCI 5832—Lecture 20</a:t>
            </a:r>
          </a:p>
          <a:p>
            <a:r>
              <a:rPr lang="en-US" altLang="en-US" dirty="0"/>
              <a:t>Jim Martin</a:t>
            </a:r>
          </a:p>
          <a:p>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9F046E7-099B-B84B-9989-771DAD56CCC7}" type="datetime1">
              <a:rPr lang="en-US" altLang="en-US" sz="1400">
                <a:solidFill>
                  <a:srgbClr val="590A0E"/>
                </a:solidFill>
              </a:rPr>
              <a:pPr/>
              <a:t>11/5/18</a:t>
            </a:fld>
            <a:endParaRPr lang="en-US" altLang="en-US" sz="1400">
              <a:solidFill>
                <a:srgbClr val="590A0E"/>
              </a:solidFill>
            </a:endParaRPr>
          </a:p>
        </p:txBody>
      </p:sp>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EDE1019B-43B1-2249-BA07-CEB2DE364186}" type="slidenum">
              <a:rPr lang="en-US" altLang="en-US" sz="1400">
                <a:solidFill>
                  <a:srgbClr val="590A0E"/>
                </a:solidFill>
              </a:rPr>
              <a:pPr/>
              <a:t>10</a:t>
            </a:fld>
            <a:endParaRPr lang="en-US" altLang="en-US" sz="1400">
              <a:solidFill>
                <a:srgbClr val="590A0E"/>
              </a:solidFill>
            </a:endParaRPr>
          </a:p>
        </p:txBody>
      </p:sp>
      <p:sp>
        <p:nvSpPr>
          <p:cNvPr id="65540" name="Rectangle 2"/>
          <p:cNvSpPr>
            <a:spLocks noGrp="1" noChangeArrowheads="1"/>
          </p:cNvSpPr>
          <p:nvPr>
            <p:ph type="title"/>
          </p:nvPr>
        </p:nvSpPr>
        <p:spPr/>
        <p:txBody>
          <a:bodyPr/>
          <a:lstStyle/>
          <a:p>
            <a:r>
              <a:rPr lang="en-US" altLang="en-US" b="0" dirty="0"/>
              <a:t>Semantic Processing</a:t>
            </a:r>
          </a:p>
        </p:txBody>
      </p:sp>
      <p:sp>
        <p:nvSpPr>
          <p:cNvPr id="65541" name="Rectangle 3"/>
          <p:cNvSpPr>
            <a:spLocks noGrp="1" noChangeArrowheads="1"/>
          </p:cNvSpPr>
          <p:nvPr>
            <p:ph type="body" idx="1"/>
          </p:nvPr>
        </p:nvSpPr>
        <p:spPr/>
        <p:txBody>
          <a:bodyPr/>
          <a:lstStyle/>
          <a:p>
            <a:r>
              <a:rPr lang="en-US" altLang="en-US"/>
              <a:t>Touchstone application is often </a:t>
            </a:r>
            <a:r>
              <a:rPr lang="en-US" altLang="en-US">
                <a:solidFill>
                  <a:srgbClr val="A50021"/>
                </a:solidFill>
              </a:rPr>
              <a:t>question answering</a:t>
            </a:r>
          </a:p>
          <a:p>
            <a:pPr lvl="1"/>
            <a:r>
              <a:rPr lang="en-US" altLang="en-US">
                <a:ea typeface="ＭＳ Ｐゴシック" charset="-128"/>
              </a:rPr>
              <a:t>Can a machine answer questions involving the meaning of some text or discourse?</a:t>
            </a:r>
          </a:p>
          <a:p>
            <a:pPr lvl="1"/>
            <a:r>
              <a:rPr lang="en-US" altLang="en-US">
                <a:ea typeface="ＭＳ Ｐゴシック" charset="-128"/>
              </a:rPr>
              <a:t>What kind of representations do we need to mechanize that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F5DA-7D6C-4542-80A5-CA85C2399A2C}"/>
              </a:ext>
            </a:extLst>
          </p:cNvPr>
          <p:cNvSpPr>
            <a:spLocks noGrp="1"/>
          </p:cNvSpPr>
          <p:nvPr>
            <p:ph type="title"/>
          </p:nvPr>
        </p:nvSpPr>
        <p:spPr/>
        <p:txBody>
          <a:bodyPr/>
          <a:lstStyle/>
          <a:p>
            <a:r>
              <a:rPr lang="en-US" b="0" dirty="0"/>
              <a:t>Semantic Processing</a:t>
            </a:r>
          </a:p>
        </p:txBody>
      </p:sp>
      <p:sp>
        <p:nvSpPr>
          <p:cNvPr id="3" name="Content Placeholder 2">
            <a:extLst>
              <a:ext uri="{FF2B5EF4-FFF2-40B4-BE49-F238E27FC236}">
                <a16:creationId xmlns:a16="http://schemas.microsoft.com/office/drawing/2014/main" id="{FAAA5D11-D390-7747-AE6A-3C782A43BAB0}"/>
              </a:ext>
            </a:extLst>
          </p:cNvPr>
          <p:cNvSpPr>
            <a:spLocks noGrp="1"/>
          </p:cNvSpPr>
          <p:nvPr>
            <p:ph idx="1"/>
          </p:nvPr>
        </p:nvSpPr>
        <p:spPr/>
        <p:txBody>
          <a:bodyPr/>
          <a:lstStyle/>
          <a:p>
            <a:r>
              <a:rPr lang="en-US" dirty="0"/>
              <a:t>Natural Language Understanding Shared Tasks</a:t>
            </a:r>
          </a:p>
          <a:p>
            <a:pPr lvl="1"/>
            <a:r>
              <a:rPr lang="en-US" dirty="0"/>
              <a:t>Entailment </a:t>
            </a:r>
          </a:p>
          <a:p>
            <a:pPr lvl="2"/>
            <a:r>
              <a:rPr lang="en-US" dirty="0"/>
              <a:t>MNLI, SNLI</a:t>
            </a:r>
          </a:p>
          <a:p>
            <a:pPr lvl="1"/>
            <a:r>
              <a:rPr lang="en-US" dirty="0"/>
              <a:t>Question answering</a:t>
            </a:r>
          </a:p>
          <a:p>
            <a:pPr lvl="2"/>
            <a:r>
              <a:rPr lang="en-US" dirty="0"/>
              <a:t>SQUAD</a:t>
            </a:r>
          </a:p>
          <a:p>
            <a:pPr lvl="1"/>
            <a:r>
              <a:rPr lang="en-US" dirty="0"/>
              <a:t>Story cloze</a:t>
            </a:r>
          </a:p>
          <a:p>
            <a:pPr lvl="2"/>
            <a:r>
              <a:rPr lang="en-US" dirty="0"/>
              <a:t>ROC stories</a:t>
            </a:r>
          </a:p>
          <a:p>
            <a:pPr lvl="1"/>
            <a:endParaRPr lang="en-US" dirty="0"/>
          </a:p>
          <a:p>
            <a:pPr lvl="1"/>
            <a:endParaRPr lang="en-US" dirty="0"/>
          </a:p>
        </p:txBody>
      </p:sp>
      <p:sp>
        <p:nvSpPr>
          <p:cNvPr id="4" name="Date Placeholder 3">
            <a:extLst>
              <a:ext uri="{FF2B5EF4-FFF2-40B4-BE49-F238E27FC236}">
                <a16:creationId xmlns:a16="http://schemas.microsoft.com/office/drawing/2014/main" id="{E594157B-5CDC-964A-AF00-1F533E3AAD79}"/>
              </a:ext>
            </a:extLst>
          </p:cNvPr>
          <p:cNvSpPr>
            <a:spLocks noGrp="1"/>
          </p:cNvSpPr>
          <p:nvPr>
            <p:ph type="dt" sz="half" idx="10"/>
          </p:nvPr>
        </p:nvSpPr>
        <p:spPr/>
        <p:txBody>
          <a:bodyPr/>
          <a:lstStyle/>
          <a:p>
            <a:fld id="{3EA0E752-34C5-DE48-8F8E-611CFDE7B08F}" type="datetime1">
              <a:rPr lang="en-US" altLang="en-US" smtClean="0"/>
              <a:pPr/>
              <a:t>11/6/18</a:t>
            </a:fld>
            <a:endParaRPr lang="en-US" altLang="en-US"/>
          </a:p>
        </p:txBody>
      </p:sp>
      <p:sp>
        <p:nvSpPr>
          <p:cNvPr id="5" name="Footer Placeholder 4">
            <a:extLst>
              <a:ext uri="{FF2B5EF4-FFF2-40B4-BE49-F238E27FC236}">
                <a16:creationId xmlns:a16="http://schemas.microsoft.com/office/drawing/2014/main" id="{09F35DB5-6E4D-C345-A24A-1AF8A988B1E9}"/>
              </a:ext>
            </a:extLst>
          </p:cNvPr>
          <p:cNvSpPr>
            <a:spLocks noGrp="1"/>
          </p:cNvSpPr>
          <p:nvPr>
            <p:ph type="ftr" sz="quarter" idx="11"/>
          </p:nvPr>
        </p:nvSpPr>
        <p:spPr/>
        <p:txBody>
          <a:bodyPr/>
          <a:lstStyle/>
          <a:p>
            <a:pPr>
              <a:defRPr/>
            </a:pPr>
            <a:r>
              <a:rPr lang="en-US"/>
              <a:t>                                         Speech and Language Processing - Jurafsky and Martin       </a:t>
            </a:r>
            <a:endParaRPr lang="en-US" sz="1400"/>
          </a:p>
        </p:txBody>
      </p:sp>
      <p:sp>
        <p:nvSpPr>
          <p:cNvPr id="6" name="Slide Number Placeholder 5">
            <a:extLst>
              <a:ext uri="{FF2B5EF4-FFF2-40B4-BE49-F238E27FC236}">
                <a16:creationId xmlns:a16="http://schemas.microsoft.com/office/drawing/2014/main" id="{E3C24ECF-90E3-7D40-A01B-D559AE58FD1F}"/>
              </a:ext>
            </a:extLst>
          </p:cNvPr>
          <p:cNvSpPr>
            <a:spLocks noGrp="1"/>
          </p:cNvSpPr>
          <p:nvPr>
            <p:ph type="sldNum" sz="quarter" idx="12"/>
          </p:nvPr>
        </p:nvSpPr>
        <p:spPr/>
        <p:txBody>
          <a:bodyPr/>
          <a:lstStyle/>
          <a:p>
            <a:fld id="{103D0013-E73B-A24C-81ED-4C5BA4022A9D}" type="slidenum">
              <a:rPr lang="en-US" altLang="en-US" smtClean="0"/>
              <a:pPr/>
              <a:t>11</a:t>
            </a:fld>
            <a:endParaRPr lang="en-US" altLang="en-US"/>
          </a:p>
        </p:txBody>
      </p:sp>
    </p:spTree>
    <p:extLst>
      <p:ext uri="{BB962C8B-B14F-4D97-AF65-F5344CB8AC3E}">
        <p14:creationId xmlns:p14="http://schemas.microsoft.com/office/powerpoint/2010/main" val="341716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DEDA-5E7E-AF4A-A966-70E737F6B26C}"/>
              </a:ext>
            </a:extLst>
          </p:cNvPr>
          <p:cNvSpPr>
            <a:spLocks noGrp="1"/>
          </p:cNvSpPr>
          <p:nvPr>
            <p:ph type="title"/>
          </p:nvPr>
        </p:nvSpPr>
        <p:spPr/>
        <p:txBody>
          <a:bodyPr/>
          <a:lstStyle/>
          <a:p>
            <a:r>
              <a:rPr lang="en-US" dirty="0"/>
              <a:t>Web</a:t>
            </a:r>
          </a:p>
        </p:txBody>
      </p:sp>
      <p:sp>
        <p:nvSpPr>
          <p:cNvPr id="3" name="Content Placeholder 2">
            <a:extLst>
              <a:ext uri="{FF2B5EF4-FFF2-40B4-BE49-F238E27FC236}">
                <a16:creationId xmlns:a16="http://schemas.microsoft.com/office/drawing/2014/main" id="{2B86CA51-192F-C642-9984-0C23B2A78D1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FBB6A25-B244-D847-81D6-9AE8AC8F6D41}"/>
              </a:ext>
            </a:extLst>
          </p:cNvPr>
          <p:cNvSpPr>
            <a:spLocks noGrp="1"/>
          </p:cNvSpPr>
          <p:nvPr>
            <p:ph type="dt" sz="half" idx="10"/>
          </p:nvPr>
        </p:nvSpPr>
        <p:spPr/>
        <p:txBody>
          <a:bodyPr/>
          <a:lstStyle/>
          <a:p>
            <a:fld id="{3EA0E752-34C5-DE48-8F8E-611CFDE7B08F}" type="datetime1">
              <a:rPr lang="en-US" altLang="en-US" smtClean="0"/>
              <a:pPr/>
              <a:t>11/6/18</a:t>
            </a:fld>
            <a:endParaRPr lang="en-US" altLang="en-US"/>
          </a:p>
        </p:txBody>
      </p:sp>
      <p:sp>
        <p:nvSpPr>
          <p:cNvPr id="5" name="Footer Placeholder 4">
            <a:extLst>
              <a:ext uri="{FF2B5EF4-FFF2-40B4-BE49-F238E27FC236}">
                <a16:creationId xmlns:a16="http://schemas.microsoft.com/office/drawing/2014/main" id="{FA2E9B6A-7633-8D41-9024-45A542CD0B5B}"/>
              </a:ext>
            </a:extLst>
          </p:cNvPr>
          <p:cNvSpPr>
            <a:spLocks noGrp="1"/>
          </p:cNvSpPr>
          <p:nvPr>
            <p:ph type="ftr" sz="quarter" idx="11"/>
          </p:nvPr>
        </p:nvSpPr>
        <p:spPr/>
        <p:txBody>
          <a:bodyPr/>
          <a:lstStyle/>
          <a:p>
            <a:pPr>
              <a:defRPr/>
            </a:pPr>
            <a:r>
              <a:rPr lang="en-US"/>
              <a:t>                                         Speech and Language Processing - Jurafsky and Martin       </a:t>
            </a:r>
            <a:endParaRPr lang="en-US" sz="1400"/>
          </a:p>
        </p:txBody>
      </p:sp>
      <p:sp>
        <p:nvSpPr>
          <p:cNvPr id="6" name="Slide Number Placeholder 5">
            <a:extLst>
              <a:ext uri="{FF2B5EF4-FFF2-40B4-BE49-F238E27FC236}">
                <a16:creationId xmlns:a16="http://schemas.microsoft.com/office/drawing/2014/main" id="{1657A755-5A96-A24B-AA84-566AFBEE45A5}"/>
              </a:ext>
            </a:extLst>
          </p:cNvPr>
          <p:cNvSpPr>
            <a:spLocks noGrp="1"/>
          </p:cNvSpPr>
          <p:nvPr>
            <p:ph type="sldNum" sz="quarter" idx="12"/>
          </p:nvPr>
        </p:nvSpPr>
        <p:spPr/>
        <p:txBody>
          <a:bodyPr/>
          <a:lstStyle/>
          <a:p>
            <a:fld id="{103D0013-E73B-A24C-81ED-4C5BA4022A9D}" type="slidenum">
              <a:rPr lang="en-US" altLang="en-US" smtClean="0"/>
              <a:pPr/>
              <a:t>12</a:t>
            </a:fld>
            <a:endParaRPr lang="en-US" altLang="en-US"/>
          </a:p>
        </p:txBody>
      </p:sp>
    </p:spTree>
    <p:extLst>
      <p:ext uri="{BB962C8B-B14F-4D97-AF65-F5344CB8AC3E}">
        <p14:creationId xmlns:p14="http://schemas.microsoft.com/office/powerpoint/2010/main" val="69567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8DAB56A-590E-9448-B980-66636F76149A}" type="datetime1">
              <a:rPr lang="en-US" altLang="en-US" sz="1400">
                <a:solidFill>
                  <a:srgbClr val="590A0E"/>
                </a:solidFill>
              </a:rPr>
              <a:pPr/>
              <a:t>11/5/18</a:t>
            </a:fld>
            <a:endParaRPr lang="en-US" altLang="en-US" sz="1400">
              <a:solidFill>
                <a:srgbClr val="590A0E"/>
              </a:solidFill>
            </a:endParaRPr>
          </a:p>
        </p:txBody>
      </p:sp>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3B6A20C9-494D-EF43-89F1-0BFA0DADE4B0}" type="slidenum">
              <a:rPr lang="en-US" altLang="en-US" sz="1400">
                <a:solidFill>
                  <a:srgbClr val="590A0E"/>
                </a:solidFill>
              </a:rPr>
              <a:pPr/>
              <a:t>13</a:t>
            </a:fld>
            <a:endParaRPr lang="en-US" altLang="en-US" sz="1400">
              <a:solidFill>
                <a:srgbClr val="590A0E"/>
              </a:solidFill>
            </a:endParaRPr>
          </a:p>
        </p:txBody>
      </p:sp>
      <p:sp>
        <p:nvSpPr>
          <p:cNvPr id="67588" name="Rectangle 2"/>
          <p:cNvSpPr>
            <a:spLocks noGrp="1" noChangeArrowheads="1"/>
          </p:cNvSpPr>
          <p:nvPr>
            <p:ph type="title"/>
          </p:nvPr>
        </p:nvSpPr>
        <p:spPr/>
        <p:txBody>
          <a:bodyPr/>
          <a:lstStyle/>
          <a:p>
            <a:r>
              <a:rPr lang="en-US" altLang="en-US" b="0" dirty="0"/>
              <a:t>Semantic Processing</a:t>
            </a:r>
          </a:p>
        </p:txBody>
      </p:sp>
      <p:sp>
        <p:nvSpPr>
          <p:cNvPr id="67589" name="Rectangle 3"/>
          <p:cNvSpPr>
            <a:spLocks noGrp="1" noChangeArrowheads="1"/>
          </p:cNvSpPr>
          <p:nvPr>
            <p:ph type="body" idx="1"/>
          </p:nvPr>
        </p:nvSpPr>
        <p:spPr>
          <a:xfrm>
            <a:off x="381000" y="914400"/>
            <a:ext cx="8458200" cy="3943350"/>
          </a:xfrm>
        </p:spPr>
        <p:txBody>
          <a:bodyPr/>
          <a:lstStyle/>
          <a:p>
            <a:r>
              <a:rPr lang="en-US" altLang="en-US" dirty="0"/>
              <a:t>We’re going to discuss 2 ways to attack this problem</a:t>
            </a:r>
          </a:p>
          <a:p>
            <a:pPr lvl="1"/>
            <a:r>
              <a:rPr lang="en-US" altLang="ja-JP" dirty="0">
                <a:ea typeface="ＭＳ Ｐゴシック" charset="-128"/>
              </a:rPr>
              <a:t>A principled, theoretically motivated approach</a:t>
            </a:r>
          </a:p>
          <a:p>
            <a:pPr lvl="2"/>
            <a:r>
              <a:rPr lang="en-US" altLang="en-US" sz="1800" dirty="0">
                <a:solidFill>
                  <a:srgbClr val="008000"/>
                </a:solidFill>
              </a:rPr>
              <a:t>Computational/Compositional Semantics</a:t>
            </a:r>
          </a:p>
          <a:p>
            <a:pPr lvl="3"/>
            <a:r>
              <a:rPr lang="en-US" altLang="en-US" sz="1600" dirty="0">
                <a:solidFill>
                  <a:srgbClr val="008000"/>
                </a:solidFill>
              </a:rPr>
              <a:t>Chapters from 2</a:t>
            </a:r>
            <a:r>
              <a:rPr lang="en-US" altLang="en-US" sz="1600" baseline="30000" dirty="0">
                <a:solidFill>
                  <a:srgbClr val="008000"/>
                </a:solidFill>
              </a:rPr>
              <a:t>nd</a:t>
            </a:r>
            <a:r>
              <a:rPr lang="en-US" altLang="en-US" sz="1600" dirty="0">
                <a:solidFill>
                  <a:srgbClr val="008000"/>
                </a:solidFill>
              </a:rPr>
              <a:t> edition.  I’ll post soon.</a:t>
            </a:r>
          </a:p>
          <a:p>
            <a:pPr lvl="1"/>
            <a:r>
              <a:rPr lang="en-US" altLang="en-US" dirty="0">
                <a:ea typeface="ＭＳ Ｐゴシック" charset="-128"/>
              </a:rPr>
              <a:t>And more limited, practical approaches that have some hope of actually being useful</a:t>
            </a:r>
          </a:p>
          <a:p>
            <a:pPr lvl="2"/>
            <a:r>
              <a:rPr lang="en-US" altLang="en-US" sz="1800" dirty="0">
                <a:solidFill>
                  <a:srgbClr val="008000"/>
                </a:solidFill>
              </a:rPr>
              <a:t>Information extraction</a:t>
            </a:r>
          </a:p>
          <a:p>
            <a:pPr lvl="3"/>
            <a:r>
              <a:rPr lang="en-US" altLang="en-US" sz="1600" dirty="0">
                <a:solidFill>
                  <a:srgbClr val="008000"/>
                </a:solidFill>
              </a:rPr>
              <a:t>Draft chapter Chapter 21</a:t>
            </a:r>
          </a:p>
          <a:p>
            <a:pPr lvl="2"/>
            <a:endParaRPr lang="en-US"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57F7BFD9-FC7F-D14F-AAD5-D4F3E7E142DB}" type="datetime1">
              <a:rPr lang="en-US" altLang="en-US" sz="1400">
                <a:solidFill>
                  <a:srgbClr val="590A0E"/>
                </a:solidFill>
              </a:rPr>
              <a:pPr/>
              <a:t>11/5/18</a:t>
            </a:fld>
            <a:endParaRPr lang="en-US" altLang="en-US" sz="1400">
              <a:solidFill>
                <a:srgbClr val="590A0E"/>
              </a:solidFill>
            </a:endParaRPr>
          </a:p>
        </p:txBody>
      </p:sp>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1304CE65-39C1-D148-AD78-E1B7ABCEBBCD}" type="slidenum">
              <a:rPr lang="en-US" altLang="en-US" sz="1400">
                <a:solidFill>
                  <a:srgbClr val="590A0E"/>
                </a:solidFill>
              </a:rPr>
              <a:pPr/>
              <a:t>14</a:t>
            </a:fld>
            <a:endParaRPr lang="en-US" altLang="en-US" sz="1400">
              <a:solidFill>
                <a:srgbClr val="590A0E"/>
              </a:solidFill>
            </a:endParaRPr>
          </a:p>
        </p:txBody>
      </p:sp>
      <p:sp>
        <p:nvSpPr>
          <p:cNvPr id="69636" name="Rectangle 2"/>
          <p:cNvSpPr>
            <a:spLocks noGrp="1" noChangeArrowheads="1"/>
          </p:cNvSpPr>
          <p:nvPr>
            <p:ph type="title"/>
          </p:nvPr>
        </p:nvSpPr>
        <p:spPr/>
        <p:txBody>
          <a:bodyPr/>
          <a:lstStyle/>
          <a:p>
            <a:r>
              <a:rPr lang="en-US" altLang="en-US" b="0" dirty="0"/>
              <a:t>Semantic Analysis</a:t>
            </a:r>
          </a:p>
        </p:txBody>
      </p:sp>
      <p:sp>
        <p:nvSpPr>
          <p:cNvPr id="69637" name="Rectangle 3"/>
          <p:cNvSpPr>
            <a:spLocks noGrp="1" noChangeArrowheads="1"/>
          </p:cNvSpPr>
          <p:nvPr>
            <p:ph type="body" idx="1"/>
          </p:nvPr>
        </p:nvSpPr>
        <p:spPr/>
        <p:txBody>
          <a:bodyPr/>
          <a:lstStyle/>
          <a:p>
            <a:pPr>
              <a:lnSpc>
                <a:spcPct val="90000"/>
              </a:lnSpc>
            </a:pPr>
            <a:r>
              <a:rPr lang="en-US" altLang="en-US" dirty="0"/>
              <a:t>Compositional Analysis</a:t>
            </a:r>
          </a:p>
          <a:p>
            <a:pPr lvl="1">
              <a:lnSpc>
                <a:spcPct val="90000"/>
              </a:lnSpc>
            </a:pPr>
            <a:r>
              <a:rPr lang="en-US" altLang="en-US" dirty="0">
                <a:ea typeface="ＭＳ Ｐゴシック" charset="-128"/>
              </a:rPr>
              <a:t>Create a First Order Logic representation that accounts for all the entities, roles and relations present in a sentence.</a:t>
            </a:r>
          </a:p>
          <a:p>
            <a:pPr>
              <a:lnSpc>
                <a:spcPct val="90000"/>
              </a:lnSpc>
            </a:pPr>
            <a:r>
              <a:rPr lang="en-US" altLang="en-US" dirty="0"/>
              <a:t>Information Extraction</a:t>
            </a:r>
          </a:p>
          <a:p>
            <a:pPr lvl="1">
              <a:lnSpc>
                <a:spcPct val="90000"/>
              </a:lnSpc>
            </a:pPr>
            <a:r>
              <a:rPr lang="en-US" altLang="en-US" dirty="0">
                <a:ea typeface="ＭＳ Ｐゴシック" charset="-128"/>
              </a:rPr>
              <a:t>Find a shallow analysis that captures the entities, relations and roles that are of interest to the consuming application.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EE869577-385F-2D44-BE33-86DAEBB06E6A}" type="datetime1">
              <a:rPr lang="en-US" altLang="en-US" sz="1400">
                <a:solidFill>
                  <a:srgbClr val="590A0E"/>
                </a:solidFill>
              </a:rPr>
              <a:pPr/>
              <a:t>11/5/18</a:t>
            </a:fld>
            <a:endParaRPr lang="en-US" altLang="en-US" sz="1400">
              <a:solidFill>
                <a:srgbClr val="590A0E"/>
              </a:solidFill>
            </a:endParaRPr>
          </a:p>
        </p:txBody>
      </p:sp>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4BA128B-5B09-2847-9407-BC34E89A2DF1}" type="slidenum">
              <a:rPr lang="en-US" altLang="en-US" sz="1400">
                <a:solidFill>
                  <a:srgbClr val="590A0E"/>
                </a:solidFill>
              </a:rPr>
              <a:pPr/>
              <a:t>15</a:t>
            </a:fld>
            <a:endParaRPr lang="en-US" altLang="en-US" sz="1400">
              <a:solidFill>
                <a:srgbClr val="590A0E"/>
              </a:solidFill>
            </a:endParaRPr>
          </a:p>
        </p:txBody>
      </p:sp>
      <p:sp>
        <p:nvSpPr>
          <p:cNvPr id="71684" name="Rectangle 2"/>
          <p:cNvSpPr>
            <a:spLocks noGrp="1" noChangeArrowheads="1"/>
          </p:cNvSpPr>
          <p:nvPr>
            <p:ph type="title"/>
          </p:nvPr>
        </p:nvSpPr>
        <p:spPr>
          <a:xfrm>
            <a:off x="38100" y="247653"/>
            <a:ext cx="8915400" cy="800100"/>
          </a:xfrm>
        </p:spPr>
        <p:txBody>
          <a:bodyPr/>
          <a:lstStyle/>
          <a:p>
            <a:r>
              <a:rPr lang="en-US" altLang="en-US" b="0" dirty="0"/>
              <a:t>Information Extraction Preview</a:t>
            </a:r>
          </a:p>
        </p:txBody>
      </p:sp>
      <p:sp>
        <p:nvSpPr>
          <p:cNvPr id="71685" name="Rectangle 3"/>
          <p:cNvSpPr>
            <a:spLocks noGrp="1" noChangeArrowheads="1"/>
          </p:cNvSpPr>
          <p:nvPr>
            <p:ph type="body" idx="1"/>
          </p:nvPr>
        </p:nvSpPr>
        <p:spPr>
          <a:xfrm>
            <a:off x="381000" y="1458914"/>
            <a:ext cx="8229600" cy="3044825"/>
          </a:xfrm>
        </p:spPr>
        <p:txBody>
          <a:bodyPr/>
          <a:lstStyle/>
          <a:p>
            <a:pPr>
              <a:lnSpc>
                <a:spcPct val="90000"/>
              </a:lnSpc>
              <a:buFont typeface="Wingdings" charset="2"/>
              <a:buNone/>
            </a:pPr>
            <a:r>
              <a:rPr lang="en-US" altLang="en-US" sz="2400" b="1" dirty="0">
                <a:latin typeface="Courier New" charset="0"/>
              </a:rPr>
              <a:t>	</a:t>
            </a:r>
            <a:r>
              <a:rPr lang="en-US" altLang="en-US" sz="2800" b="1" dirty="0">
                <a:latin typeface="Courier New" charset="0"/>
              </a:rPr>
              <a:t>Investigators worked leads Monday in Riverside County where the car was reported stolen and reviewed security tape from Highway 241 where it was abandoned, said city of Anaheim spokesman John </a:t>
            </a:r>
            <a:r>
              <a:rPr lang="en-US" altLang="en-US" sz="2800" b="1" dirty="0" err="1">
                <a:latin typeface="Courier New" charset="0"/>
              </a:rPr>
              <a:t>Nicoletti</a:t>
            </a:r>
            <a:r>
              <a:rPr lang="en-US" altLang="en-US" sz="2800" b="1" dirty="0">
                <a:latin typeface="Courier New"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6D0B125-73A5-BB4B-9B01-B874B0EADB34}" type="datetime1">
              <a:rPr lang="en-US" altLang="en-US" sz="1400">
                <a:solidFill>
                  <a:srgbClr val="590A0E"/>
                </a:solidFill>
              </a:rPr>
              <a:pPr/>
              <a:t>11/5/18</a:t>
            </a:fld>
            <a:endParaRPr lang="en-US" altLang="en-US" sz="1400">
              <a:solidFill>
                <a:srgbClr val="590A0E"/>
              </a:solidFill>
            </a:endParaRPr>
          </a:p>
        </p:txBody>
      </p:sp>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8B07746-B8F1-AF4C-A4C6-E723C467F800}" type="slidenum">
              <a:rPr lang="en-US" altLang="en-US" sz="1400">
                <a:solidFill>
                  <a:srgbClr val="590A0E"/>
                </a:solidFill>
              </a:rPr>
              <a:pPr/>
              <a:t>16</a:t>
            </a:fld>
            <a:endParaRPr lang="en-US" altLang="en-US" sz="1400">
              <a:solidFill>
                <a:srgbClr val="590A0E"/>
              </a:solidFill>
            </a:endParaRPr>
          </a:p>
        </p:txBody>
      </p:sp>
      <p:sp>
        <p:nvSpPr>
          <p:cNvPr id="73732" name="Rectangle 2"/>
          <p:cNvSpPr>
            <a:spLocks noGrp="1" noChangeArrowheads="1"/>
          </p:cNvSpPr>
          <p:nvPr>
            <p:ph type="title"/>
          </p:nvPr>
        </p:nvSpPr>
        <p:spPr>
          <a:xfrm>
            <a:off x="76200" y="133350"/>
            <a:ext cx="8915400" cy="800100"/>
          </a:xfrm>
        </p:spPr>
        <p:txBody>
          <a:bodyPr/>
          <a:lstStyle/>
          <a:p>
            <a:r>
              <a:rPr lang="en-US" altLang="en-US" b="0" dirty="0"/>
              <a:t>Information Extraction</a:t>
            </a:r>
            <a:br>
              <a:rPr lang="en-US" altLang="en-US" b="0" dirty="0"/>
            </a:br>
            <a:r>
              <a:rPr lang="en-US" altLang="en-US" b="0" dirty="0"/>
              <a:t>Named Entities</a:t>
            </a:r>
          </a:p>
        </p:txBody>
      </p:sp>
      <p:sp>
        <p:nvSpPr>
          <p:cNvPr id="73733" name="Rectangle 3"/>
          <p:cNvSpPr>
            <a:spLocks noGrp="1" noChangeArrowheads="1"/>
          </p:cNvSpPr>
          <p:nvPr>
            <p:ph type="body" idx="1"/>
          </p:nvPr>
        </p:nvSpPr>
        <p:spPr>
          <a:xfrm>
            <a:off x="419100" y="1200150"/>
            <a:ext cx="8229600" cy="2143125"/>
          </a:xfrm>
        </p:spPr>
        <p:txBody>
          <a:bodyPr/>
          <a:lstStyle/>
          <a:p>
            <a:r>
              <a:rPr lang="en-US" altLang="en-US" sz="1800" b="1" dirty="0">
                <a:latin typeface="Courier New" charset="0"/>
              </a:rPr>
              <a:t>Investigators worked leads Monday in Riverside County where the car was reported stolen and reviewed security tape from Highway 241 where it was abandoned, said city of Anaheim spokesman John </a:t>
            </a:r>
            <a:r>
              <a:rPr lang="en-US" altLang="en-US" sz="1800" b="1" dirty="0" err="1">
                <a:latin typeface="Courier New" charset="0"/>
              </a:rPr>
              <a:t>Nicoletti</a:t>
            </a:r>
            <a:r>
              <a:rPr lang="en-US" altLang="en-US" sz="1800" b="1" dirty="0">
                <a:latin typeface="Courier New" charset="0"/>
              </a:rPr>
              <a:t>.</a:t>
            </a:r>
          </a:p>
        </p:txBody>
      </p:sp>
      <p:sp>
        <p:nvSpPr>
          <p:cNvPr id="2048004" name="Rectangle 4"/>
          <p:cNvSpPr>
            <a:spLocks noChangeArrowheads="1"/>
          </p:cNvSpPr>
          <p:nvPr/>
        </p:nvSpPr>
        <p:spPr bwMode="auto">
          <a:xfrm>
            <a:off x="762000" y="264795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a:spcBef>
                <a:spcPct val="20000"/>
              </a:spcBef>
              <a:buFont typeface="Wingdings" charset="2"/>
              <a:buNone/>
            </a:pPr>
            <a:r>
              <a:rPr lang="en-US" altLang="en-US" sz="2400" b="1">
                <a:solidFill>
                  <a:srgbClr val="590A0E"/>
                </a:solidFill>
                <a:latin typeface="Courier New" charset="0"/>
              </a:rPr>
              <a:t>	Investigators worked leads </a:t>
            </a:r>
            <a:r>
              <a:rPr lang="en-US" altLang="en-US" sz="2400" b="1">
                <a:solidFill>
                  <a:srgbClr val="008000"/>
                </a:solidFill>
                <a:latin typeface="Courier New" charset="0"/>
              </a:rPr>
              <a:t>[Monday]</a:t>
            </a:r>
            <a:r>
              <a:rPr lang="en-US" altLang="en-US" sz="2400" b="1">
                <a:solidFill>
                  <a:srgbClr val="590A0E"/>
                </a:solidFill>
                <a:latin typeface="Courier New" charset="0"/>
              </a:rPr>
              <a:t> in [</a:t>
            </a:r>
            <a:r>
              <a:rPr lang="en-US" altLang="en-US" sz="2400" b="1">
                <a:solidFill>
                  <a:schemeClr val="accent2"/>
                </a:solidFill>
                <a:latin typeface="Courier New" charset="0"/>
              </a:rPr>
              <a:t>Riverside County]</a:t>
            </a:r>
            <a:r>
              <a:rPr lang="en-US" altLang="en-US" sz="2400" b="1">
                <a:solidFill>
                  <a:srgbClr val="590A0E"/>
                </a:solidFill>
                <a:latin typeface="Courier New" charset="0"/>
              </a:rPr>
              <a:t> where the car was reported stolen and reviewed security tape from [</a:t>
            </a:r>
            <a:r>
              <a:rPr lang="en-US" altLang="en-US" sz="2400" b="1">
                <a:solidFill>
                  <a:srgbClr val="A50021"/>
                </a:solidFill>
                <a:latin typeface="Courier New" charset="0"/>
              </a:rPr>
              <a:t>Highway 241]</a:t>
            </a:r>
            <a:r>
              <a:rPr lang="en-US" altLang="en-US" sz="2400" b="1">
                <a:solidFill>
                  <a:srgbClr val="590A0E"/>
                </a:solidFill>
                <a:latin typeface="Courier New" charset="0"/>
              </a:rPr>
              <a:t> where it was abandoned, said city of [</a:t>
            </a:r>
            <a:r>
              <a:rPr lang="en-US" altLang="en-US" sz="2400" b="1">
                <a:solidFill>
                  <a:schemeClr val="accent2"/>
                </a:solidFill>
                <a:latin typeface="Courier New" charset="0"/>
              </a:rPr>
              <a:t>Anaheim]</a:t>
            </a:r>
            <a:r>
              <a:rPr lang="en-US" altLang="en-US" sz="2400" b="1">
                <a:solidFill>
                  <a:srgbClr val="590A0E"/>
                </a:solidFill>
                <a:latin typeface="Courier New" charset="0"/>
              </a:rPr>
              <a:t> spokesman [</a:t>
            </a:r>
            <a:r>
              <a:rPr lang="en-US" altLang="en-US" sz="2400" b="1">
                <a:solidFill>
                  <a:srgbClr val="FF8000"/>
                </a:solidFill>
                <a:latin typeface="Courier New" charset="0"/>
              </a:rPr>
              <a:t>John Nicoletti]</a:t>
            </a:r>
            <a:r>
              <a:rPr lang="en-US" altLang="en-US" sz="2400" b="1">
                <a:solidFill>
                  <a:srgbClr val="590A0E"/>
                </a:solidFill>
                <a:latin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04"/>
                                        </p:tgtEl>
                                        <p:attrNameLst>
                                          <p:attrName>style.visibility</p:attrName>
                                        </p:attrNameLst>
                                      </p:cBhvr>
                                      <p:to>
                                        <p:strVal val="visible"/>
                                      </p:to>
                                    </p:set>
                                    <p:anim calcmode="lin" valueType="num">
                                      <p:cBhvr additive="base">
                                        <p:cTn id="7" dur="500" fill="hold"/>
                                        <p:tgtEl>
                                          <p:spTgt spid="2048004"/>
                                        </p:tgtEl>
                                        <p:attrNameLst>
                                          <p:attrName>ppt_x</p:attrName>
                                        </p:attrNameLst>
                                      </p:cBhvr>
                                      <p:tavLst>
                                        <p:tav tm="0">
                                          <p:val>
                                            <p:strVal val="#ppt_x"/>
                                          </p:val>
                                        </p:tav>
                                        <p:tav tm="100000">
                                          <p:val>
                                            <p:strVal val="#ppt_x"/>
                                          </p:val>
                                        </p:tav>
                                      </p:tavLst>
                                    </p:anim>
                                    <p:anim calcmode="lin" valueType="num">
                                      <p:cBhvr additive="base">
                                        <p:cTn id="8" dur="500" fill="hold"/>
                                        <p:tgtEl>
                                          <p:spTgt spid="2048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284CBD13-E646-7E41-A3B1-92992D7226DB}" type="datetime1">
              <a:rPr lang="en-US" altLang="en-US" sz="1400">
                <a:solidFill>
                  <a:srgbClr val="590A0E"/>
                </a:solidFill>
              </a:rPr>
              <a:pPr/>
              <a:t>11/5/18</a:t>
            </a:fld>
            <a:endParaRPr lang="en-US" altLang="en-US" sz="1400">
              <a:solidFill>
                <a:srgbClr val="590A0E"/>
              </a:solidFill>
            </a:endParaRPr>
          </a:p>
        </p:txBody>
      </p:sp>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2FED5F4B-82EE-1A4B-9AEE-AF3A0DE3067E}" type="slidenum">
              <a:rPr lang="en-US" altLang="en-US" sz="1400">
                <a:solidFill>
                  <a:srgbClr val="590A0E"/>
                </a:solidFill>
              </a:rPr>
              <a:pPr/>
              <a:t>17</a:t>
            </a:fld>
            <a:endParaRPr lang="en-US" altLang="en-US" sz="1400">
              <a:solidFill>
                <a:srgbClr val="590A0E"/>
              </a:solidFill>
            </a:endParaRPr>
          </a:p>
        </p:txBody>
      </p:sp>
      <p:sp>
        <p:nvSpPr>
          <p:cNvPr id="75780" name="Rectangle 2"/>
          <p:cNvSpPr>
            <a:spLocks noGrp="1" noChangeArrowheads="1"/>
          </p:cNvSpPr>
          <p:nvPr>
            <p:ph type="title"/>
          </p:nvPr>
        </p:nvSpPr>
        <p:spPr>
          <a:xfrm>
            <a:off x="38100" y="139701"/>
            <a:ext cx="8915400" cy="800100"/>
          </a:xfrm>
        </p:spPr>
        <p:txBody>
          <a:bodyPr/>
          <a:lstStyle/>
          <a:p>
            <a:r>
              <a:rPr lang="en-US" altLang="en-US" b="0" dirty="0"/>
              <a:t>Information Extraction</a:t>
            </a:r>
            <a:br>
              <a:rPr lang="en-US" altLang="en-US" b="0" dirty="0"/>
            </a:br>
            <a:r>
              <a:rPr lang="en-US" altLang="en-US" b="0" dirty="0"/>
              <a:t>Events</a:t>
            </a:r>
          </a:p>
        </p:txBody>
      </p:sp>
      <p:sp>
        <p:nvSpPr>
          <p:cNvPr id="75781" name="Rectangle 3"/>
          <p:cNvSpPr>
            <a:spLocks noGrp="1" noChangeArrowheads="1"/>
          </p:cNvSpPr>
          <p:nvPr>
            <p:ph type="body" idx="1"/>
          </p:nvPr>
        </p:nvSpPr>
        <p:spPr>
          <a:xfrm>
            <a:off x="381000" y="1149351"/>
            <a:ext cx="8229600" cy="2143125"/>
          </a:xfrm>
        </p:spPr>
        <p:txBody>
          <a:bodyPr/>
          <a:lstStyle/>
          <a:p>
            <a:r>
              <a:rPr lang="en-US" altLang="en-US" sz="1800" b="1" dirty="0">
                <a:latin typeface="Courier New" charset="0"/>
              </a:rPr>
              <a:t>Investigators worked leads Monday in Riverside County where the car was reported stolen and reviewed security tape from Highway 241 where it was abandoned, said city of Anaheim spokesman John </a:t>
            </a:r>
            <a:r>
              <a:rPr lang="en-US" altLang="en-US" sz="1800" b="1" dirty="0" err="1">
                <a:latin typeface="Courier New" charset="0"/>
              </a:rPr>
              <a:t>Nicoletti</a:t>
            </a:r>
            <a:r>
              <a:rPr lang="en-US" altLang="en-US" sz="1800" b="1" dirty="0">
                <a:latin typeface="Courier New" charset="0"/>
              </a:rPr>
              <a:t>.</a:t>
            </a:r>
          </a:p>
        </p:txBody>
      </p:sp>
      <p:sp>
        <p:nvSpPr>
          <p:cNvPr id="2050052" name="Rectangle 4"/>
          <p:cNvSpPr>
            <a:spLocks noChangeArrowheads="1"/>
          </p:cNvSpPr>
          <p:nvPr/>
        </p:nvSpPr>
        <p:spPr bwMode="auto">
          <a:xfrm>
            <a:off x="838200" y="2562225"/>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a:spcBef>
                <a:spcPct val="20000"/>
              </a:spcBef>
              <a:buFont typeface="Wingdings" charset="2"/>
              <a:buNone/>
            </a:pPr>
            <a:r>
              <a:rPr lang="en-US" altLang="en-US" sz="2400" b="1">
                <a:solidFill>
                  <a:srgbClr val="590A0E"/>
                </a:solidFill>
                <a:latin typeface="Courier New" charset="0"/>
              </a:rPr>
              <a:t>	Investigators </a:t>
            </a:r>
            <a:r>
              <a:rPr lang="en-US" altLang="en-US" sz="2400" b="1">
                <a:solidFill>
                  <a:schemeClr val="accent2"/>
                </a:solidFill>
                <a:latin typeface="Courier New" charset="0"/>
              </a:rPr>
              <a:t>worked leads </a:t>
            </a:r>
            <a:r>
              <a:rPr lang="en-US" altLang="en-US" sz="2400" b="1">
                <a:solidFill>
                  <a:srgbClr val="590A0E"/>
                </a:solidFill>
                <a:latin typeface="Courier New" charset="0"/>
              </a:rPr>
              <a:t>Monday in Riverside County where the car was </a:t>
            </a:r>
            <a:r>
              <a:rPr lang="en-US" altLang="en-US" sz="2400" b="1">
                <a:solidFill>
                  <a:srgbClr val="5C029B"/>
                </a:solidFill>
                <a:latin typeface="Courier New" charset="0"/>
              </a:rPr>
              <a:t>reported stolen</a:t>
            </a:r>
            <a:r>
              <a:rPr lang="en-US" altLang="en-US" sz="2400" b="1">
                <a:solidFill>
                  <a:srgbClr val="590A0E"/>
                </a:solidFill>
                <a:latin typeface="Courier New" charset="0"/>
              </a:rPr>
              <a:t> and </a:t>
            </a:r>
            <a:r>
              <a:rPr lang="en-US" altLang="en-US" sz="2400" b="1">
                <a:solidFill>
                  <a:srgbClr val="5C029B"/>
                </a:solidFill>
                <a:latin typeface="Courier New" charset="0"/>
              </a:rPr>
              <a:t>reviewed </a:t>
            </a:r>
            <a:r>
              <a:rPr lang="en-US" altLang="en-US" sz="2400" b="1">
                <a:solidFill>
                  <a:srgbClr val="590A0E"/>
                </a:solidFill>
                <a:latin typeface="Courier New" charset="0"/>
              </a:rPr>
              <a:t>security tape from Highway 241 where it was </a:t>
            </a:r>
            <a:r>
              <a:rPr lang="en-US" altLang="en-US" sz="2400" b="1">
                <a:solidFill>
                  <a:srgbClr val="5C029B"/>
                </a:solidFill>
                <a:latin typeface="Courier New" charset="0"/>
              </a:rPr>
              <a:t>abandoned</a:t>
            </a:r>
            <a:r>
              <a:rPr lang="en-US" altLang="en-US" sz="2400" b="1">
                <a:solidFill>
                  <a:srgbClr val="590A0E"/>
                </a:solidFill>
                <a:latin typeface="Courier New" charset="0"/>
              </a:rPr>
              <a:t>, </a:t>
            </a:r>
            <a:r>
              <a:rPr lang="en-US" altLang="en-US" sz="2400" b="1">
                <a:solidFill>
                  <a:srgbClr val="5C029B"/>
                </a:solidFill>
                <a:latin typeface="Courier New" charset="0"/>
              </a:rPr>
              <a:t>said </a:t>
            </a:r>
            <a:r>
              <a:rPr lang="en-US" altLang="en-US" sz="2400" b="1">
                <a:solidFill>
                  <a:srgbClr val="590A0E"/>
                </a:solidFill>
                <a:latin typeface="Courier New" charset="0"/>
              </a:rPr>
              <a:t>city of Anaheim spokesman John </a:t>
            </a:r>
            <a:r>
              <a:rPr lang="en-US" altLang="en-US" sz="2400" b="1" dirty="0" err="1">
                <a:solidFill>
                  <a:srgbClr val="590A0E"/>
                </a:solidFill>
                <a:latin typeface="Courier New" charset="0"/>
              </a:rPr>
              <a:t>Nicoletti</a:t>
            </a:r>
            <a:r>
              <a:rPr lang="en-US" altLang="en-US" sz="2400" b="1" dirty="0">
                <a:solidFill>
                  <a:srgbClr val="590A0E"/>
                </a:solidFill>
                <a:latin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052"/>
                                        </p:tgtEl>
                                        <p:attrNameLst>
                                          <p:attrName>style.visibility</p:attrName>
                                        </p:attrNameLst>
                                      </p:cBhvr>
                                      <p:to>
                                        <p:strVal val="visible"/>
                                      </p:to>
                                    </p:set>
                                    <p:anim calcmode="lin" valueType="num">
                                      <p:cBhvr additive="base">
                                        <p:cTn id="7" dur="500" fill="hold"/>
                                        <p:tgtEl>
                                          <p:spTgt spid="2050052"/>
                                        </p:tgtEl>
                                        <p:attrNameLst>
                                          <p:attrName>ppt_x</p:attrName>
                                        </p:attrNameLst>
                                      </p:cBhvr>
                                      <p:tavLst>
                                        <p:tav tm="0">
                                          <p:val>
                                            <p:strVal val="#ppt_x"/>
                                          </p:val>
                                        </p:tav>
                                        <p:tav tm="100000">
                                          <p:val>
                                            <p:strVal val="#ppt_x"/>
                                          </p:val>
                                        </p:tav>
                                      </p:tavLst>
                                    </p:anim>
                                    <p:anim calcmode="lin" valueType="num">
                                      <p:cBhvr additive="base">
                                        <p:cTn id="8" dur="500" fill="hold"/>
                                        <p:tgtEl>
                                          <p:spTgt spid="205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0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FF9553BB-E614-8741-B47E-25871522671A}" type="datetime1">
              <a:rPr lang="en-US" altLang="en-US" sz="1400">
                <a:solidFill>
                  <a:srgbClr val="590A0E"/>
                </a:solidFill>
              </a:rPr>
              <a:pPr/>
              <a:t>11/5/18</a:t>
            </a:fld>
            <a:endParaRPr lang="en-US" altLang="en-US" sz="1400">
              <a:solidFill>
                <a:srgbClr val="590A0E"/>
              </a:solidFill>
            </a:endParaRPr>
          </a:p>
        </p:txBody>
      </p:sp>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296056CF-4B48-E04C-9F19-12AB3BC15779}" type="slidenum">
              <a:rPr lang="en-US" altLang="en-US" sz="1400">
                <a:solidFill>
                  <a:srgbClr val="590A0E"/>
                </a:solidFill>
              </a:rPr>
              <a:pPr/>
              <a:t>18</a:t>
            </a:fld>
            <a:endParaRPr lang="en-US" altLang="en-US" sz="1400">
              <a:solidFill>
                <a:srgbClr val="590A0E"/>
              </a:solidFill>
            </a:endParaRPr>
          </a:p>
        </p:txBody>
      </p:sp>
      <p:sp>
        <p:nvSpPr>
          <p:cNvPr id="77828" name="Rectangle 2"/>
          <p:cNvSpPr>
            <a:spLocks noGrp="1" noChangeArrowheads="1"/>
          </p:cNvSpPr>
          <p:nvPr>
            <p:ph type="title"/>
          </p:nvPr>
        </p:nvSpPr>
        <p:spPr/>
        <p:txBody>
          <a:bodyPr/>
          <a:lstStyle/>
          <a:p>
            <a:r>
              <a:rPr lang="en-US" altLang="en-US" b="0" dirty="0"/>
              <a:t>Representational Schemes</a:t>
            </a:r>
          </a:p>
        </p:txBody>
      </p:sp>
      <p:sp>
        <p:nvSpPr>
          <p:cNvPr id="77829" name="Rectangle 3"/>
          <p:cNvSpPr>
            <a:spLocks noGrp="1" noChangeArrowheads="1"/>
          </p:cNvSpPr>
          <p:nvPr>
            <p:ph type="body" idx="1"/>
          </p:nvPr>
        </p:nvSpPr>
        <p:spPr/>
        <p:txBody>
          <a:bodyPr/>
          <a:lstStyle/>
          <a:p>
            <a:r>
              <a:rPr lang="en-US" altLang="en-US" dirty="0"/>
              <a:t>For deep semantics, we’</a:t>
            </a:r>
            <a:r>
              <a:rPr lang="en-US" altLang="ja-JP" dirty="0"/>
              <a:t>re going to use First Order Logic (FOL) as our representational framework</a:t>
            </a:r>
          </a:p>
          <a:p>
            <a:pPr lvl="1"/>
            <a:r>
              <a:rPr lang="en-US" altLang="en-US" dirty="0">
                <a:ea typeface="ＭＳ Ｐゴシック" charset="-128"/>
              </a:rPr>
              <a:t>Not because we think it’</a:t>
            </a:r>
            <a:r>
              <a:rPr lang="en-US" altLang="ja-JP" dirty="0">
                <a:ea typeface="ＭＳ Ｐゴシック" charset="-128"/>
              </a:rPr>
              <a:t>s perfect</a:t>
            </a:r>
          </a:p>
          <a:p>
            <a:pPr lvl="1"/>
            <a:r>
              <a:rPr lang="en-US" altLang="en-US" dirty="0">
                <a:ea typeface="ＭＳ Ｐゴシック" charset="-128"/>
              </a:rPr>
              <a:t>Many of the alternatives turn out to be either too limiting or</a:t>
            </a:r>
          </a:p>
          <a:p>
            <a:pPr lvl="1"/>
            <a:r>
              <a:rPr lang="en-US" altLang="en-US" dirty="0">
                <a:ea typeface="ＭＳ Ｐゴシック" charset="-128"/>
              </a:rPr>
              <a:t>They turn out to be notational variants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4E7AC1DF-D047-1D49-A431-658022958098}" type="datetime1">
              <a:rPr lang="en-US" altLang="en-US" sz="1400">
                <a:solidFill>
                  <a:srgbClr val="590A0E"/>
                </a:solidFill>
              </a:rPr>
              <a:pPr/>
              <a:t>11/5/18</a:t>
            </a:fld>
            <a:endParaRPr lang="en-US" altLang="en-US" sz="1400">
              <a:solidFill>
                <a:srgbClr val="590A0E"/>
              </a:solidFill>
            </a:endParaRPr>
          </a:p>
        </p:txBody>
      </p:sp>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F16818F-3CB8-CE40-A271-8F74620EBAB6}" type="slidenum">
              <a:rPr lang="en-US" altLang="en-US" sz="1400">
                <a:solidFill>
                  <a:srgbClr val="590A0E"/>
                </a:solidFill>
              </a:rPr>
              <a:pPr/>
              <a:t>19</a:t>
            </a:fld>
            <a:endParaRPr lang="en-US" altLang="en-US" sz="1400">
              <a:solidFill>
                <a:srgbClr val="590A0E"/>
              </a:solidFill>
            </a:endParaRPr>
          </a:p>
        </p:txBody>
      </p:sp>
      <p:sp>
        <p:nvSpPr>
          <p:cNvPr id="79876" name="Rectangle 2"/>
          <p:cNvSpPr>
            <a:spLocks noGrp="1" noChangeArrowheads="1"/>
          </p:cNvSpPr>
          <p:nvPr>
            <p:ph type="title"/>
          </p:nvPr>
        </p:nvSpPr>
        <p:spPr/>
        <p:txBody>
          <a:bodyPr/>
          <a:lstStyle/>
          <a:p>
            <a:r>
              <a:rPr lang="en-US" altLang="en-US" b="0" dirty="0"/>
              <a:t>FOL</a:t>
            </a:r>
          </a:p>
        </p:txBody>
      </p:sp>
      <p:sp>
        <p:nvSpPr>
          <p:cNvPr id="79877" name="Rectangle 3"/>
          <p:cNvSpPr>
            <a:spLocks noGrp="1" noChangeArrowheads="1"/>
          </p:cNvSpPr>
          <p:nvPr>
            <p:ph type="body" idx="1"/>
          </p:nvPr>
        </p:nvSpPr>
        <p:spPr>
          <a:xfrm>
            <a:off x="419100" y="800100"/>
            <a:ext cx="8229600" cy="3943350"/>
          </a:xfrm>
        </p:spPr>
        <p:txBody>
          <a:bodyPr/>
          <a:lstStyle/>
          <a:p>
            <a:r>
              <a:rPr lang="en-US" altLang="en-US" dirty="0"/>
              <a:t>Allows for…</a:t>
            </a:r>
          </a:p>
          <a:p>
            <a:pPr lvl="1"/>
            <a:r>
              <a:rPr lang="en-US" altLang="en-US" dirty="0">
                <a:ea typeface="ＭＳ Ｐゴシック" charset="-128"/>
              </a:rPr>
              <a:t>The analysis of truth conditions</a:t>
            </a:r>
          </a:p>
          <a:p>
            <a:pPr lvl="2"/>
            <a:r>
              <a:rPr lang="en-US" altLang="en-US" dirty="0"/>
              <a:t>Allows us to answer yes/no questions</a:t>
            </a:r>
          </a:p>
          <a:p>
            <a:pPr lvl="1"/>
            <a:r>
              <a:rPr lang="en-US" altLang="en-US" dirty="0">
                <a:ea typeface="ＭＳ Ｐゴシック" charset="-128"/>
              </a:rPr>
              <a:t>Supports the use of variables</a:t>
            </a:r>
          </a:p>
          <a:p>
            <a:pPr lvl="2"/>
            <a:r>
              <a:rPr lang="en-US" altLang="en-US" dirty="0"/>
              <a:t>Allows us to answer questions through the use of variable binding</a:t>
            </a:r>
          </a:p>
          <a:p>
            <a:pPr lvl="1"/>
            <a:r>
              <a:rPr lang="en-US" altLang="en-US" dirty="0">
                <a:ea typeface="ＭＳ Ｐゴシック" charset="-128"/>
              </a:rPr>
              <a:t>Supports inference</a:t>
            </a:r>
          </a:p>
          <a:p>
            <a:pPr lvl="2"/>
            <a:r>
              <a:rPr lang="en-US" altLang="en-US" dirty="0"/>
              <a:t>Allows us to answer questions that go beyond what we know explicitly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New HW</a:t>
            </a:r>
          </a:p>
        </p:txBody>
      </p:sp>
      <p:sp>
        <p:nvSpPr>
          <p:cNvPr id="3" name="Content Placeholder 2"/>
          <p:cNvSpPr>
            <a:spLocks noGrp="1"/>
          </p:cNvSpPr>
          <p:nvPr>
            <p:ph idx="1"/>
          </p:nvPr>
        </p:nvSpPr>
        <p:spPr/>
        <p:txBody>
          <a:bodyPr/>
          <a:lstStyle/>
          <a:p>
            <a:r>
              <a:rPr lang="en-US" dirty="0"/>
              <a:t>Sentiment analysis on reviews</a:t>
            </a:r>
          </a:p>
        </p:txBody>
      </p:sp>
      <p:sp>
        <p:nvSpPr>
          <p:cNvPr id="4" name="Date Placeholder 3"/>
          <p:cNvSpPr>
            <a:spLocks noGrp="1"/>
          </p:cNvSpPr>
          <p:nvPr>
            <p:ph type="dt" sz="half" idx="10"/>
          </p:nvPr>
        </p:nvSpPr>
        <p:spPr/>
        <p:txBody>
          <a:bodyPr/>
          <a:lstStyle/>
          <a:p>
            <a:pPr>
              <a:defRPr/>
            </a:pPr>
            <a:fld id="{A9F63A2B-FFA1-F34B-BCC6-FF238DFC3E1A}" type="datetime1">
              <a:rPr lang="en-US" smtClean="0"/>
              <a:pPr>
                <a:defRPr/>
              </a:pPr>
              <a:t>11/6/18</a:t>
            </a:fld>
            <a:endParaRPr lang="en-US"/>
          </a:p>
        </p:txBody>
      </p:sp>
      <p:sp>
        <p:nvSpPr>
          <p:cNvPr id="5" name="Footer Placeholder 4"/>
          <p:cNvSpPr>
            <a:spLocks noGrp="1"/>
          </p:cNvSpPr>
          <p:nvPr>
            <p:ph type="ftr" sz="quarter" idx="11"/>
          </p:nvPr>
        </p:nvSpPr>
        <p:spPr/>
        <p:txBody>
          <a:bodyPr/>
          <a:lstStyle/>
          <a:p>
            <a:pPr>
              <a:defRPr/>
            </a:pPr>
            <a:r>
              <a:rPr lang="en-US"/>
              <a:t>                                         Speech and Language Processing - Jurafsky and Martin       </a:t>
            </a:r>
            <a:endParaRPr lang="en-US" sz="1400"/>
          </a:p>
        </p:txBody>
      </p:sp>
      <p:sp>
        <p:nvSpPr>
          <p:cNvPr id="6" name="Slide Number Placeholder 5"/>
          <p:cNvSpPr>
            <a:spLocks noGrp="1"/>
          </p:cNvSpPr>
          <p:nvPr>
            <p:ph type="sldNum" sz="quarter" idx="12"/>
          </p:nvPr>
        </p:nvSpPr>
        <p:spPr/>
        <p:txBody>
          <a:bodyPr/>
          <a:lstStyle/>
          <a:p>
            <a:pPr>
              <a:defRPr/>
            </a:pPr>
            <a:fld id="{8E8260A6-5A4B-F34E-A9B3-0CA69E768004}" type="slidenum">
              <a:rPr lang="en-US" smtClean="0"/>
              <a:pPr>
                <a:defRPr/>
              </a:pPr>
              <a:t>2</a:t>
            </a:fld>
            <a:endParaRPr lang="en-US"/>
          </a:p>
        </p:txBody>
      </p:sp>
      <p:sp>
        <p:nvSpPr>
          <p:cNvPr id="7" name="Rectangle 6"/>
          <p:cNvSpPr/>
          <p:nvPr/>
        </p:nvSpPr>
        <p:spPr>
          <a:xfrm>
            <a:off x="599607" y="1564541"/>
            <a:ext cx="3667593" cy="2308324"/>
          </a:xfrm>
          <a:prstGeom prst="rect">
            <a:avLst/>
          </a:prstGeom>
        </p:spPr>
        <p:txBody>
          <a:bodyPr wrap="square">
            <a:spAutoFit/>
          </a:bodyPr>
          <a:lstStyle/>
          <a:p>
            <a:r>
              <a:rPr lang="en-US" sz="1200" dirty="0">
                <a:solidFill>
                  <a:srgbClr val="0433FF"/>
                </a:solidFill>
                <a:latin typeface="Monaco" charset="0"/>
              </a:rPr>
              <a:t>This is a fantastic </a:t>
            </a:r>
            <a:r>
              <a:rPr lang="en-US" sz="1200" dirty="0" err="1">
                <a:solidFill>
                  <a:srgbClr val="0433FF"/>
                </a:solidFill>
                <a:latin typeface="Monaco" charset="0"/>
              </a:rPr>
              <a:t>botique</a:t>
            </a:r>
            <a:r>
              <a:rPr lang="en-US" sz="1200" dirty="0">
                <a:solidFill>
                  <a:srgbClr val="0433FF"/>
                </a:solidFill>
                <a:latin typeface="Monaco" charset="0"/>
              </a:rPr>
              <a:t> hotel in Portland, Oregon. All the rooms are suites and include a kitchenette. This hotel is great for small families because it allows you ample space and you have the kitchen included where you can prepare some meals in order to save on some food costs while on vacation. The best part is that there are piles of Starbursts candies throughout the hotel available for the taking!</a:t>
            </a:r>
            <a:endParaRPr lang="en-US" sz="1200" dirty="0">
              <a:solidFill>
                <a:srgbClr val="0433FF"/>
              </a:solidFill>
              <a:effectLst/>
              <a:latin typeface="Monaco" charset="0"/>
            </a:endParaRPr>
          </a:p>
        </p:txBody>
      </p:sp>
      <p:sp>
        <p:nvSpPr>
          <p:cNvPr id="8" name="TextBox 7"/>
          <p:cNvSpPr txBox="1"/>
          <p:nvPr/>
        </p:nvSpPr>
        <p:spPr>
          <a:xfrm>
            <a:off x="4485807" y="1564541"/>
            <a:ext cx="4505793" cy="2893100"/>
          </a:xfrm>
          <a:prstGeom prst="rect">
            <a:avLst/>
          </a:prstGeom>
          <a:noFill/>
        </p:spPr>
        <p:txBody>
          <a:bodyPr wrap="square" rtlCol="0">
            <a:spAutoFit/>
          </a:bodyPr>
          <a:lstStyle/>
          <a:p>
            <a:r>
              <a:rPr lang="en-US" sz="1200" dirty="0">
                <a:solidFill>
                  <a:srgbClr val="FF0000"/>
                </a:solidFill>
                <a:latin typeface="Monaco" charset="0"/>
                <a:ea typeface="Monaco" charset="0"/>
                <a:cs typeface="Monaco" charset="0"/>
              </a:rPr>
              <a:t>This Hotel is filthy, bedbugs, dirt, mold, the bedding looked dirty. There is only one person that runs the front desk and he is old and does not speak </a:t>
            </a:r>
            <a:r>
              <a:rPr lang="en-US" sz="1200" dirty="0" err="1">
                <a:solidFill>
                  <a:srgbClr val="FF0000"/>
                </a:solidFill>
                <a:latin typeface="Monaco" charset="0"/>
                <a:ea typeface="Monaco" charset="0"/>
                <a:cs typeface="Monaco" charset="0"/>
              </a:rPr>
              <a:t>english</a:t>
            </a:r>
            <a:r>
              <a:rPr lang="en-US" sz="1200" dirty="0">
                <a:solidFill>
                  <a:srgbClr val="FF0000"/>
                </a:solidFill>
                <a:latin typeface="Monaco" charset="0"/>
                <a:ea typeface="Monaco" charset="0"/>
                <a:cs typeface="Monaco" charset="0"/>
              </a:rPr>
              <a:t>. I could not get a refund for my stay and I wanted to get out of this place as soon as I walked into the room. There are obvious drug users and other illegal activity on the premises. I would never stay here again. The front desk operator is rude and the place is not worth what I paid for it. If I wanted to pay for bedbugs and filth I </a:t>
            </a:r>
            <a:r>
              <a:rPr lang="en-US" sz="1200" dirty="0" err="1">
                <a:solidFill>
                  <a:srgbClr val="FF0000"/>
                </a:solidFill>
                <a:latin typeface="Monaco" charset="0"/>
                <a:ea typeface="Monaco" charset="0"/>
                <a:cs typeface="Monaco" charset="0"/>
              </a:rPr>
              <a:t>wouldnt</a:t>
            </a:r>
            <a:r>
              <a:rPr lang="en-US" sz="1200" dirty="0">
                <a:solidFill>
                  <a:srgbClr val="FF0000"/>
                </a:solidFill>
                <a:latin typeface="Monaco" charset="0"/>
                <a:ea typeface="Monaco" charset="0"/>
                <a:cs typeface="Monaco" charset="0"/>
              </a:rPr>
              <a:t> have had a problem with the place. They alley would have been cleaner and probably safer. STAY AWAY!!!!</a:t>
            </a:r>
          </a:p>
          <a:p>
            <a:endParaRPr lang="en-US" sz="1400" dirty="0">
              <a:solidFill>
                <a:srgbClr val="FF0000"/>
              </a:solidFill>
              <a:latin typeface="Monaco" charset="0"/>
              <a:ea typeface="Monaco" charset="0"/>
              <a:cs typeface="Monaco" charset="0"/>
            </a:endParaRPr>
          </a:p>
        </p:txBody>
      </p:sp>
    </p:spTree>
    <p:extLst>
      <p:ext uri="{BB962C8B-B14F-4D97-AF65-F5344CB8AC3E}">
        <p14:creationId xmlns:p14="http://schemas.microsoft.com/office/powerpoint/2010/main" val="4889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BEB8FDBC-2A2A-464B-90FE-7C30D280658E}" type="datetime1">
              <a:rPr lang="en-US" altLang="en-US" sz="1400">
                <a:solidFill>
                  <a:srgbClr val="590A0E"/>
                </a:solidFill>
              </a:rPr>
              <a:pPr/>
              <a:t>11/5/18</a:t>
            </a:fld>
            <a:endParaRPr lang="en-US" altLang="en-US" sz="1400">
              <a:solidFill>
                <a:srgbClr val="590A0E"/>
              </a:solidFill>
            </a:endParaRPr>
          </a:p>
        </p:txBody>
      </p:sp>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1A1A7439-835B-784B-A044-D20C8BBB3F5C}" type="slidenum">
              <a:rPr lang="en-US" altLang="en-US" sz="1400">
                <a:solidFill>
                  <a:srgbClr val="590A0E"/>
                </a:solidFill>
              </a:rPr>
              <a:pPr/>
              <a:t>20</a:t>
            </a:fld>
            <a:endParaRPr lang="en-US" altLang="en-US" sz="1400">
              <a:solidFill>
                <a:srgbClr val="590A0E"/>
              </a:solidFill>
            </a:endParaRPr>
          </a:p>
        </p:txBody>
      </p:sp>
      <p:sp>
        <p:nvSpPr>
          <p:cNvPr id="83972" name="Rectangle 2"/>
          <p:cNvSpPr>
            <a:spLocks noGrp="1" noChangeArrowheads="1"/>
          </p:cNvSpPr>
          <p:nvPr>
            <p:ph type="title"/>
          </p:nvPr>
        </p:nvSpPr>
        <p:spPr/>
        <p:txBody>
          <a:bodyPr/>
          <a:lstStyle/>
          <a:p>
            <a:r>
              <a:rPr lang="en-US" altLang="en-US" b="0" dirty="0"/>
              <a:t>Meaning Structure of Language</a:t>
            </a:r>
          </a:p>
        </p:txBody>
      </p:sp>
      <p:sp>
        <p:nvSpPr>
          <p:cNvPr id="83973" name="Rectangle 3"/>
          <p:cNvSpPr>
            <a:spLocks noGrp="1" noChangeArrowheads="1"/>
          </p:cNvSpPr>
          <p:nvPr>
            <p:ph type="body" idx="1"/>
          </p:nvPr>
        </p:nvSpPr>
        <p:spPr>
          <a:xfrm>
            <a:off x="381000" y="895350"/>
            <a:ext cx="8229600" cy="3810000"/>
          </a:xfrm>
        </p:spPr>
        <p:txBody>
          <a:bodyPr/>
          <a:lstStyle/>
          <a:p>
            <a:r>
              <a:rPr lang="en-US" altLang="en-US" sz="2800" dirty="0"/>
              <a:t>Natural languages convey meaning through the use of </a:t>
            </a:r>
          </a:p>
          <a:p>
            <a:pPr lvl="1"/>
            <a:r>
              <a:rPr lang="en-US" altLang="en-US" sz="2400" dirty="0">
                <a:ea typeface="ＭＳ Ｐゴシック" charset="-128"/>
              </a:rPr>
              <a:t>Predicate-argument structures</a:t>
            </a:r>
          </a:p>
          <a:p>
            <a:pPr lvl="1"/>
            <a:r>
              <a:rPr lang="en-US" altLang="en-US" sz="2400" dirty="0">
                <a:ea typeface="ＭＳ Ｐゴシック" charset="-128"/>
              </a:rPr>
              <a:t>Variables</a:t>
            </a:r>
          </a:p>
          <a:p>
            <a:pPr lvl="1"/>
            <a:r>
              <a:rPr lang="en-US" altLang="en-US" sz="2400" dirty="0">
                <a:ea typeface="ＭＳ Ｐゴシック" charset="-128"/>
              </a:rPr>
              <a:t>Quantifiers</a:t>
            </a:r>
          </a:p>
          <a:p>
            <a:pPr lvl="1"/>
            <a:r>
              <a:rPr lang="en-US" altLang="en-US" sz="2400" dirty="0">
                <a:ea typeface="ＭＳ Ｐゴシック" charset="-128"/>
              </a:rPr>
              <a:t>Compositional semantics</a:t>
            </a:r>
          </a:p>
          <a:p>
            <a:pPr lvl="1"/>
            <a:r>
              <a:rPr lang="en-US" altLang="en-US" sz="2400" dirty="0">
                <a:ea typeface="ＭＳ Ｐゴシック" charset="-128"/>
              </a:rPr>
              <a:t>And a host of other stuff</a:t>
            </a:r>
          </a:p>
          <a:p>
            <a:pPr lvl="2"/>
            <a:r>
              <a:rPr lang="en-US" altLang="en-US" sz="2000" dirty="0">
                <a:ea typeface="ＭＳ Ｐゴシック" charset="-128"/>
              </a:rPr>
              <a:t>Lexical choice, grammatical constructions, intonation, metaphor, irony, sarcasm…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0E26FC93-70C1-2844-B19E-0E5AEC5B7032}" type="datetime1">
              <a:rPr lang="en-US" altLang="en-US" sz="1400">
                <a:solidFill>
                  <a:srgbClr val="590A0E"/>
                </a:solidFill>
              </a:rPr>
              <a:pPr/>
              <a:t>11/5/18</a:t>
            </a:fld>
            <a:endParaRPr lang="en-US" altLang="en-US" sz="1400">
              <a:solidFill>
                <a:srgbClr val="590A0E"/>
              </a:solidFill>
            </a:endParaRPr>
          </a:p>
        </p:txBody>
      </p:sp>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B907A414-43B8-D140-9FA8-B890225656EC}" type="slidenum">
              <a:rPr lang="en-US" altLang="en-US" sz="1400">
                <a:solidFill>
                  <a:srgbClr val="590A0E"/>
                </a:solidFill>
              </a:rPr>
              <a:pPr/>
              <a:t>21</a:t>
            </a:fld>
            <a:endParaRPr lang="en-US" altLang="en-US" sz="1400">
              <a:solidFill>
                <a:srgbClr val="590A0E"/>
              </a:solidFill>
            </a:endParaRPr>
          </a:p>
        </p:txBody>
      </p:sp>
      <p:sp>
        <p:nvSpPr>
          <p:cNvPr id="86020" name="Rectangle 2"/>
          <p:cNvSpPr>
            <a:spLocks noGrp="1" noChangeArrowheads="1"/>
          </p:cNvSpPr>
          <p:nvPr>
            <p:ph type="title"/>
          </p:nvPr>
        </p:nvSpPr>
        <p:spPr/>
        <p:txBody>
          <a:bodyPr/>
          <a:lstStyle/>
          <a:p>
            <a:r>
              <a:rPr lang="en-US" altLang="en-US" b="0" dirty="0"/>
              <a:t>Predicate-Argument Structure</a:t>
            </a:r>
          </a:p>
        </p:txBody>
      </p:sp>
      <p:sp>
        <p:nvSpPr>
          <p:cNvPr id="86021" name="Rectangle 3"/>
          <p:cNvSpPr>
            <a:spLocks noGrp="1" noChangeArrowheads="1"/>
          </p:cNvSpPr>
          <p:nvPr>
            <p:ph type="body" idx="1"/>
          </p:nvPr>
        </p:nvSpPr>
        <p:spPr/>
        <p:txBody>
          <a:bodyPr/>
          <a:lstStyle/>
          <a:p>
            <a:r>
              <a:rPr lang="en-US" altLang="en-US" sz="2800" dirty="0"/>
              <a:t>Events, actions and relationships can be captured with representations that consist of </a:t>
            </a:r>
            <a:r>
              <a:rPr lang="en-US" altLang="en-US" sz="2800" dirty="0">
                <a:solidFill>
                  <a:srgbClr val="A50021"/>
                </a:solidFill>
              </a:rPr>
              <a:t>predicates</a:t>
            </a:r>
            <a:r>
              <a:rPr lang="en-US" altLang="en-US" sz="2800" dirty="0"/>
              <a:t> and </a:t>
            </a:r>
            <a:r>
              <a:rPr lang="en-US" altLang="en-US" sz="2800" dirty="0">
                <a:solidFill>
                  <a:srgbClr val="A50021"/>
                </a:solidFill>
              </a:rPr>
              <a:t>arguments</a:t>
            </a:r>
            <a:r>
              <a:rPr lang="en-US" altLang="en-US" sz="2800" dirty="0"/>
              <a:t> to those predicates.</a:t>
            </a:r>
          </a:p>
          <a:p>
            <a:r>
              <a:rPr lang="en-US" altLang="en-US" sz="2800" dirty="0"/>
              <a:t>Languages display a division of labor where some words and constituents (typically) function as predicates and some as arguments.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C5F575CE-FCD1-7941-9A3B-322737F8B4AD}" type="datetime1">
              <a:rPr lang="en-US" altLang="en-US" sz="1400">
                <a:solidFill>
                  <a:srgbClr val="590A0E"/>
                </a:solidFill>
              </a:rPr>
              <a:pPr/>
              <a:t>11/5/18</a:t>
            </a:fld>
            <a:endParaRPr lang="en-US" altLang="en-US" sz="1400">
              <a:solidFill>
                <a:srgbClr val="590A0E"/>
              </a:solidFill>
            </a:endParaRPr>
          </a:p>
        </p:txBody>
      </p:sp>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C0AB93D-8F06-DD47-AE7F-C9C8B73027F7}" type="slidenum">
              <a:rPr lang="en-US" altLang="en-US" sz="1400">
                <a:solidFill>
                  <a:srgbClr val="590A0E"/>
                </a:solidFill>
              </a:rPr>
              <a:pPr/>
              <a:t>22</a:t>
            </a:fld>
            <a:endParaRPr lang="en-US" altLang="en-US" sz="1400">
              <a:solidFill>
                <a:srgbClr val="590A0E"/>
              </a:solidFill>
            </a:endParaRPr>
          </a:p>
        </p:txBody>
      </p:sp>
      <p:sp>
        <p:nvSpPr>
          <p:cNvPr id="88068" name="Rectangle 2"/>
          <p:cNvSpPr>
            <a:spLocks noGrp="1" noChangeArrowheads="1"/>
          </p:cNvSpPr>
          <p:nvPr>
            <p:ph type="title"/>
          </p:nvPr>
        </p:nvSpPr>
        <p:spPr/>
        <p:txBody>
          <a:bodyPr/>
          <a:lstStyle/>
          <a:p>
            <a:r>
              <a:rPr lang="en-US" altLang="en-US" b="0" dirty="0"/>
              <a:t>Predicate-Argument Structure</a:t>
            </a:r>
          </a:p>
        </p:txBody>
      </p:sp>
      <p:sp>
        <p:nvSpPr>
          <p:cNvPr id="2066435" name="Rectangle 3"/>
          <p:cNvSpPr>
            <a:spLocks noGrp="1" noChangeArrowheads="1"/>
          </p:cNvSpPr>
          <p:nvPr>
            <p:ph type="body" idx="1"/>
          </p:nvPr>
        </p:nvSpPr>
        <p:spPr/>
        <p:txBody>
          <a:bodyPr/>
          <a:lstStyle/>
          <a:p>
            <a:r>
              <a:rPr lang="en-US" altLang="en-US" dirty="0"/>
              <a:t>Predicates</a:t>
            </a:r>
          </a:p>
          <a:p>
            <a:pPr lvl="1"/>
            <a:r>
              <a:rPr lang="en-US" altLang="en-US" dirty="0">
                <a:ea typeface="ＭＳ Ｐゴシック" charset="-128"/>
              </a:rPr>
              <a:t>Primarily </a:t>
            </a:r>
            <a:r>
              <a:rPr lang="en-US" altLang="en-US" dirty="0">
                <a:solidFill>
                  <a:srgbClr val="008000"/>
                </a:solidFill>
                <a:ea typeface="ＭＳ Ｐゴシック" charset="-128"/>
              </a:rPr>
              <a:t>Verbs</a:t>
            </a:r>
            <a:r>
              <a:rPr lang="en-US" altLang="en-US" dirty="0">
                <a:ea typeface="ＭＳ Ｐゴシック" charset="-128"/>
              </a:rPr>
              <a:t>, </a:t>
            </a:r>
            <a:r>
              <a:rPr lang="en-US" altLang="en-US" dirty="0">
                <a:solidFill>
                  <a:srgbClr val="008000"/>
                </a:solidFill>
                <a:ea typeface="ＭＳ Ｐゴシック" charset="-128"/>
              </a:rPr>
              <a:t>VPs</a:t>
            </a:r>
            <a:r>
              <a:rPr lang="en-US" altLang="en-US" dirty="0">
                <a:ea typeface="ＭＳ Ｐゴシック" charset="-128"/>
              </a:rPr>
              <a:t>, </a:t>
            </a:r>
            <a:r>
              <a:rPr lang="en-US" altLang="en-US" dirty="0">
                <a:solidFill>
                  <a:srgbClr val="008000"/>
                </a:solidFill>
                <a:ea typeface="ＭＳ Ｐゴシック" charset="-128"/>
              </a:rPr>
              <a:t>Sentences</a:t>
            </a:r>
          </a:p>
          <a:p>
            <a:pPr lvl="1"/>
            <a:r>
              <a:rPr lang="en-US" altLang="en-US" dirty="0">
                <a:ea typeface="ＭＳ Ｐゴシック" charset="-128"/>
              </a:rPr>
              <a:t>Sometimes </a:t>
            </a:r>
            <a:r>
              <a:rPr lang="en-US" altLang="en-US" dirty="0">
                <a:solidFill>
                  <a:srgbClr val="008000"/>
                </a:solidFill>
                <a:ea typeface="ＭＳ Ｐゴシック" charset="-128"/>
              </a:rPr>
              <a:t>Nouns</a:t>
            </a:r>
            <a:r>
              <a:rPr lang="en-US" altLang="en-US" dirty="0">
                <a:ea typeface="ＭＳ Ｐゴシック" charset="-128"/>
              </a:rPr>
              <a:t> and </a:t>
            </a:r>
            <a:r>
              <a:rPr lang="en-US" altLang="en-US" dirty="0">
                <a:solidFill>
                  <a:srgbClr val="008000"/>
                </a:solidFill>
                <a:ea typeface="ＭＳ Ｐゴシック" charset="-128"/>
              </a:rPr>
              <a:t>NPs</a:t>
            </a:r>
          </a:p>
          <a:p>
            <a:r>
              <a:rPr lang="en-US" altLang="en-US" dirty="0"/>
              <a:t>Arguments</a:t>
            </a:r>
          </a:p>
          <a:p>
            <a:pPr lvl="1"/>
            <a:r>
              <a:rPr lang="en-US" altLang="en-US" dirty="0">
                <a:ea typeface="ＭＳ Ｐゴシック" charset="-128"/>
              </a:rPr>
              <a:t>Primarily Nouns, Nominals, NPs, PPs</a:t>
            </a:r>
          </a:p>
          <a:p>
            <a:pPr lvl="1"/>
            <a:r>
              <a:rPr lang="en-US" altLang="en-US" dirty="0">
                <a:ea typeface="ＭＳ Ｐゴシック" charset="-128"/>
              </a:rPr>
              <a:t>But also everything else; as we’</a:t>
            </a:r>
            <a:r>
              <a:rPr lang="en-US" altLang="ja-JP" dirty="0">
                <a:ea typeface="ＭＳ Ｐゴシック" charset="-128"/>
              </a:rPr>
              <a:t>ll see it depends on the context</a:t>
            </a:r>
            <a:endParaRPr lang="en-US" alt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66435">
                                            <p:txEl>
                                              <p:pRg st="5" end="5"/>
                                            </p:txEl>
                                          </p:spTgt>
                                        </p:tgtEl>
                                        <p:attrNameLst>
                                          <p:attrName>style.visibility</p:attrName>
                                        </p:attrNameLst>
                                      </p:cBhvr>
                                      <p:to>
                                        <p:strVal val="visible"/>
                                      </p:to>
                                    </p:set>
                                    <p:animEffect transition="in" filter="fade">
                                      <p:cBhvr>
                                        <p:cTn id="7" dur="2000"/>
                                        <p:tgtEl>
                                          <p:spTgt spid="206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BA082FBD-220F-AF4B-867E-E0A8B21408A6}" type="datetime1">
              <a:rPr lang="en-US" altLang="en-US" sz="1400">
                <a:solidFill>
                  <a:srgbClr val="590A0E"/>
                </a:solidFill>
              </a:rPr>
              <a:pPr/>
              <a:t>11/5/18</a:t>
            </a:fld>
            <a:endParaRPr lang="en-US" altLang="en-US" sz="1400">
              <a:solidFill>
                <a:srgbClr val="590A0E"/>
              </a:solidFill>
            </a:endParaRPr>
          </a:p>
        </p:txBody>
      </p:sp>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29DD525-A083-CF4F-A36C-7AEE2165616C}" type="slidenum">
              <a:rPr lang="en-US" altLang="en-US" sz="1400">
                <a:solidFill>
                  <a:srgbClr val="590A0E"/>
                </a:solidFill>
              </a:rPr>
              <a:pPr/>
              <a:t>23</a:t>
            </a:fld>
            <a:endParaRPr lang="en-US" altLang="en-US" sz="1400">
              <a:solidFill>
                <a:srgbClr val="590A0E"/>
              </a:solidFill>
            </a:endParaRPr>
          </a:p>
        </p:txBody>
      </p:sp>
      <p:sp>
        <p:nvSpPr>
          <p:cNvPr id="90116" name="Rectangle 2"/>
          <p:cNvSpPr>
            <a:spLocks noGrp="1" noChangeArrowheads="1"/>
          </p:cNvSpPr>
          <p:nvPr>
            <p:ph type="title"/>
          </p:nvPr>
        </p:nvSpPr>
        <p:spPr/>
        <p:txBody>
          <a:bodyPr/>
          <a:lstStyle/>
          <a:p>
            <a:r>
              <a:rPr lang="en-US" altLang="en-US" b="0" dirty="0"/>
              <a:t>Example</a:t>
            </a:r>
          </a:p>
        </p:txBody>
      </p:sp>
      <p:sp>
        <p:nvSpPr>
          <p:cNvPr id="2068483" name="Rectangle 3"/>
          <p:cNvSpPr>
            <a:spLocks noGrp="1" noChangeArrowheads="1"/>
          </p:cNvSpPr>
          <p:nvPr>
            <p:ph type="body" idx="1"/>
          </p:nvPr>
        </p:nvSpPr>
        <p:spPr/>
        <p:txBody>
          <a:bodyPr/>
          <a:lstStyle/>
          <a:p>
            <a:pPr>
              <a:lnSpc>
                <a:spcPct val="90000"/>
              </a:lnSpc>
            </a:pPr>
            <a:r>
              <a:rPr lang="en-US" altLang="en-US" i="1" dirty="0">
                <a:solidFill>
                  <a:srgbClr val="5400A8"/>
                </a:solidFill>
              </a:rPr>
              <a:t>Mary gave the list to John.</a:t>
            </a:r>
            <a:endParaRPr lang="en-US" altLang="en-US" i="1" dirty="0"/>
          </a:p>
          <a:p>
            <a:pPr>
              <a:lnSpc>
                <a:spcPct val="90000"/>
              </a:lnSpc>
            </a:pPr>
            <a:r>
              <a:rPr lang="en-US" altLang="en-US" dirty="0">
                <a:solidFill>
                  <a:srgbClr val="008000"/>
                </a:solidFill>
              </a:rPr>
              <a:t>Giving(Mary, John, List)</a:t>
            </a:r>
          </a:p>
          <a:p>
            <a:pPr>
              <a:lnSpc>
                <a:spcPct val="90000"/>
              </a:lnSpc>
            </a:pPr>
            <a:r>
              <a:rPr lang="en-US" altLang="en-US" dirty="0"/>
              <a:t>More precisely</a:t>
            </a:r>
          </a:p>
          <a:p>
            <a:pPr lvl="1">
              <a:lnSpc>
                <a:spcPct val="90000"/>
              </a:lnSpc>
            </a:pPr>
            <a:r>
              <a:rPr lang="en-US" altLang="en-US" sz="2400" i="1" dirty="0">
                <a:solidFill>
                  <a:srgbClr val="5400A8"/>
                </a:solidFill>
                <a:ea typeface="ＭＳ Ｐゴシック" charset="-128"/>
              </a:rPr>
              <a:t>Gave</a:t>
            </a:r>
            <a:r>
              <a:rPr lang="en-US" altLang="en-US" sz="2400" dirty="0">
                <a:ea typeface="ＭＳ Ｐゴシック" charset="-128"/>
              </a:rPr>
              <a:t> conveys a three-argument predicate</a:t>
            </a:r>
          </a:p>
          <a:p>
            <a:pPr lvl="1">
              <a:lnSpc>
                <a:spcPct val="90000"/>
              </a:lnSpc>
            </a:pPr>
            <a:r>
              <a:rPr lang="en-US" altLang="en-US" sz="2400" dirty="0">
                <a:ea typeface="ＭＳ Ｐゴシック" charset="-128"/>
              </a:rPr>
              <a:t>The first argument is the </a:t>
            </a:r>
            <a:r>
              <a:rPr lang="en-US" altLang="en-US" sz="2400" dirty="0">
                <a:solidFill>
                  <a:srgbClr val="00B050"/>
                </a:solidFill>
                <a:ea typeface="ＭＳ Ｐゴシック" charset="-128"/>
              </a:rPr>
              <a:t>agent</a:t>
            </a:r>
          </a:p>
          <a:p>
            <a:pPr lvl="1">
              <a:lnSpc>
                <a:spcPct val="90000"/>
              </a:lnSpc>
            </a:pPr>
            <a:r>
              <a:rPr lang="en-US" altLang="en-US" sz="2400" dirty="0">
                <a:ea typeface="ＭＳ Ｐゴシック" charset="-128"/>
              </a:rPr>
              <a:t>The second is the </a:t>
            </a:r>
            <a:r>
              <a:rPr lang="en-US" altLang="en-US" sz="2400" dirty="0">
                <a:solidFill>
                  <a:srgbClr val="00B050"/>
                </a:solidFill>
                <a:ea typeface="ＭＳ Ｐゴシック" charset="-128"/>
              </a:rPr>
              <a:t>recipient</a:t>
            </a:r>
            <a:r>
              <a:rPr lang="en-US" altLang="en-US" sz="2400" dirty="0">
                <a:ea typeface="ＭＳ Ｐゴシック" charset="-128"/>
              </a:rPr>
              <a:t>, which is conveyed by the NP inside the PP</a:t>
            </a:r>
          </a:p>
          <a:p>
            <a:pPr lvl="1">
              <a:lnSpc>
                <a:spcPct val="90000"/>
              </a:lnSpc>
            </a:pPr>
            <a:r>
              <a:rPr lang="en-US" altLang="en-US" sz="2400" dirty="0">
                <a:ea typeface="ＭＳ Ｐゴシック" charset="-128"/>
              </a:rPr>
              <a:t>The third argument is the </a:t>
            </a:r>
            <a:r>
              <a:rPr lang="en-US" altLang="en-US" sz="2400" dirty="0">
                <a:solidFill>
                  <a:srgbClr val="00B050"/>
                </a:solidFill>
                <a:ea typeface="ＭＳ Ｐゴシック" charset="-128"/>
              </a:rPr>
              <a:t>thing</a:t>
            </a:r>
            <a:r>
              <a:rPr lang="en-US" altLang="en-US" sz="2400" dirty="0">
                <a:ea typeface="ＭＳ Ｐゴシック" charset="-128"/>
              </a:rPr>
              <a:t> given, conveyed by the direct object</a:t>
            </a:r>
            <a:endParaRPr lang="en-US" alt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68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68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684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684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68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tLang="en-US" b="0" dirty="0"/>
              <a:t>Note</a:t>
            </a:r>
          </a:p>
        </p:txBody>
      </p:sp>
      <p:sp>
        <p:nvSpPr>
          <p:cNvPr id="92162" name="Content Placeholder 2"/>
          <p:cNvSpPr>
            <a:spLocks noGrp="1"/>
          </p:cNvSpPr>
          <p:nvPr>
            <p:ph idx="1"/>
          </p:nvPr>
        </p:nvSpPr>
        <p:spPr>
          <a:xfrm>
            <a:off x="419100" y="920750"/>
            <a:ext cx="8229600" cy="3886200"/>
          </a:xfrm>
        </p:spPr>
        <p:txBody>
          <a:bodyPr/>
          <a:lstStyle/>
          <a:p>
            <a:r>
              <a:rPr lang="en-US" altLang="en-US" i="1" dirty="0"/>
              <a:t>Giving(Mary, John, List) </a:t>
            </a:r>
            <a:r>
              <a:rPr lang="en-US" altLang="en-US" dirty="0"/>
              <a:t>is pretty the same as</a:t>
            </a:r>
          </a:p>
          <a:p>
            <a:pPr lvl="1"/>
            <a:r>
              <a:rPr lang="en-US" altLang="en-US" dirty="0">
                <a:ea typeface="ＭＳ Ｐゴシック" charset="-128"/>
              </a:rPr>
              <a:t>Subj(Giving, Mary), </a:t>
            </a:r>
            <a:r>
              <a:rPr lang="en-US" altLang="en-US" dirty="0" err="1">
                <a:ea typeface="ＭＳ Ｐゴシック" charset="-128"/>
              </a:rPr>
              <a:t>Obj</a:t>
            </a:r>
            <a:r>
              <a:rPr lang="en-US" altLang="en-US" dirty="0">
                <a:ea typeface="ＭＳ Ｐゴシック" charset="-128"/>
              </a:rPr>
              <a:t>(Giving, John), </a:t>
            </a:r>
            <a:r>
              <a:rPr lang="en-US" altLang="en-US" dirty="0" err="1">
                <a:ea typeface="ＭＳ Ｐゴシック" charset="-128"/>
              </a:rPr>
              <a:t>IndObj</a:t>
            </a:r>
            <a:r>
              <a:rPr lang="en-US" altLang="en-US" dirty="0">
                <a:ea typeface="ＭＳ Ｐゴシック" charset="-128"/>
              </a:rPr>
              <a:t>(Giving, List)</a:t>
            </a:r>
          </a:p>
          <a:p>
            <a:pPr lvl="1"/>
            <a:r>
              <a:rPr lang="en-US" altLang="en-US" dirty="0">
                <a:ea typeface="ＭＳ Ｐゴシック" charset="-128"/>
              </a:rPr>
              <a:t>Which should look an awful lot like.... what?</a:t>
            </a:r>
          </a:p>
        </p:txBody>
      </p:sp>
      <p:sp>
        <p:nvSpPr>
          <p:cNvPr id="9216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3B01947-F2C7-6E49-8B26-75D2C7D4E448}" type="datetime1">
              <a:rPr lang="en-US" altLang="en-US" sz="1400">
                <a:solidFill>
                  <a:srgbClr val="590A0E"/>
                </a:solidFill>
              </a:rPr>
              <a:pPr/>
              <a:t>11/5/18</a:t>
            </a:fld>
            <a:endParaRPr lang="en-US" altLang="en-US" sz="1400">
              <a:solidFill>
                <a:srgbClr val="590A0E"/>
              </a:solidFill>
            </a:endParaRPr>
          </a:p>
        </p:txBody>
      </p:sp>
      <p:sp>
        <p:nvSpPr>
          <p:cNvPr id="921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21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A731AC0-28A8-2F45-A6E0-F7B22E6E10BF}" type="slidenum">
              <a:rPr lang="en-US" altLang="en-US" sz="1400">
                <a:solidFill>
                  <a:srgbClr val="590A0E"/>
                </a:solidFill>
              </a:rPr>
              <a:pPr/>
              <a:t>24</a:t>
            </a:fld>
            <a:endParaRPr lang="en-US" altLang="en-US" sz="1400">
              <a:solidFill>
                <a:srgbClr val="590A0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83B41DF9-18D9-1C4B-807E-9A1CDA8624F9}" type="datetime1">
              <a:rPr lang="en-US" altLang="en-US" sz="1400">
                <a:solidFill>
                  <a:srgbClr val="590A0E"/>
                </a:solidFill>
              </a:rPr>
              <a:pPr/>
              <a:t>11/5/18</a:t>
            </a:fld>
            <a:endParaRPr lang="en-US" altLang="en-US" sz="1400">
              <a:solidFill>
                <a:srgbClr val="590A0E"/>
              </a:solidFill>
            </a:endParaRPr>
          </a:p>
        </p:txBody>
      </p:sp>
      <p:sp>
        <p:nvSpPr>
          <p:cNvPr id="931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31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85955DA5-C7BA-3C4B-B2D2-38D768C3911F}" type="slidenum">
              <a:rPr lang="en-US" altLang="en-US" sz="1400">
                <a:solidFill>
                  <a:srgbClr val="590A0E"/>
                </a:solidFill>
              </a:rPr>
              <a:pPr/>
              <a:t>25</a:t>
            </a:fld>
            <a:endParaRPr lang="en-US" altLang="en-US" sz="1400">
              <a:solidFill>
                <a:srgbClr val="590A0E"/>
              </a:solidFill>
            </a:endParaRPr>
          </a:p>
        </p:txBody>
      </p:sp>
      <p:sp>
        <p:nvSpPr>
          <p:cNvPr id="93188" name="Rectangle 2"/>
          <p:cNvSpPr>
            <a:spLocks noGrp="1" noChangeArrowheads="1"/>
          </p:cNvSpPr>
          <p:nvPr>
            <p:ph type="title"/>
          </p:nvPr>
        </p:nvSpPr>
        <p:spPr/>
        <p:txBody>
          <a:bodyPr/>
          <a:lstStyle/>
          <a:p>
            <a:r>
              <a:rPr lang="en-US" altLang="en-US" b="0" dirty="0"/>
              <a:t>Better</a:t>
            </a:r>
          </a:p>
        </p:txBody>
      </p:sp>
      <p:sp>
        <p:nvSpPr>
          <p:cNvPr id="93189" name="Rectangle 3"/>
          <p:cNvSpPr>
            <a:spLocks noGrp="1" noChangeArrowheads="1"/>
          </p:cNvSpPr>
          <p:nvPr>
            <p:ph type="body" sz="half" idx="1"/>
          </p:nvPr>
        </p:nvSpPr>
        <p:spPr>
          <a:xfrm>
            <a:off x="228600" y="881858"/>
            <a:ext cx="8458200" cy="3200400"/>
          </a:xfrm>
        </p:spPr>
        <p:txBody>
          <a:bodyPr/>
          <a:lstStyle/>
          <a:p>
            <a:pPr>
              <a:lnSpc>
                <a:spcPct val="90000"/>
              </a:lnSpc>
            </a:pPr>
            <a:r>
              <a:rPr lang="en-US" altLang="en-US" dirty="0"/>
              <a:t>Turns out this </a:t>
            </a:r>
            <a:r>
              <a:rPr lang="en-US" altLang="en-US"/>
              <a:t>representation is no</a:t>
            </a:r>
            <a:r>
              <a:rPr lang="en-US" altLang="ja-JP"/>
              <a:t>t </a:t>
            </a:r>
            <a:r>
              <a:rPr lang="en-US" altLang="ja-JP" dirty="0"/>
              <a:t>quite as useful as it could be.</a:t>
            </a:r>
            <a:endParaRPr lang="en-US" altLang="ja-JP" sz="2000" dirty="0">
              <a:solidFill>
                <a:srgbClr val="008000"/>
              </a:solidFill>
            </a:endParaRPr>
          </a:p>
          <a:p>
            <a:pPr>
              <a:lnSpc>
                <a:spcPct val="90000"/>
              </a:lnSpc>
            </a:pPr>
            <a:r>
              <a:rPr lang="en-US" altLang="en-US" dirty="0"/>
              <a:t>Better would be</a:t>
            </a:r>
          </a:p>
          <a:p>
            <a:pPr lvl="1">
              <a:lnSpc>
                <a:spcPct val="90000"/>
              </a:lnSpc>
            </a:pPr>
            <a:endParaRPr lang="en-US" altLang="en-US" sz="2000" dirty="0">
              <a:ea typeface="ＭＳ Ｐゴシック" charset="-128"/>
            </a:endParaRPr>
          </a:p>
          <a:p>
            <a:pPr lvl="1">
              <a:lnSpc>
                <a:spcPct val="90000"/>
              </a:lnSpc>
            </a:pPr>
            <a:endParaRPr lang="en-US" altLang="en-US" sz="2000" dirty="0">
              <a:ea typeface="ＭＳ Ｐゴシック" charset="-128"/>
            </a:endParaRPr>
          </a:p>
          <a:p>
            <a:pPr lvl="2">
              <a:lnSpc>
                <a:spcPct val="90000"/>
              </a:lnSpc>
            </a:pPr>
            <a:endParaRPr lang="en-US" altLang="en-US" sz="1800" dirty="0"/>
          </a:p>
        </p:txBody>
      </p:sp>
      <p:graphicFrame>
        <p:nvGraphicFramePr>
          <p:cNvPr id="2072580" name="Object 2"/>
          <p:cNvGraphicFramePr>
            <a:graphicFrameLocks noGrp="1" noChangeAspect="1"/>
          </p:cNvGraphicFramePr>
          <p:nvPr>
            <p:ph sz="half" idx="2"/>
          </p:nvPr>
        </p:nvGraphicFramePr>
        <p:xfrm>
          <a:off x="685801" y="2571751"/>
          <a:ext cx="7821613" cy="2163763"/>
        </p:xfrm>
        <a:graphic>
          <a:graphicData uri="http://schemas.openxmlformats.org/presentationml/2006/ole">
            <mc:AlternateContent xmlns:mc="http://schemas.openxmlformats.org/markup-compatibility/2006">
              <mc:Choice xmlns:v="urn:schemas-microsoft-com:vml" Requires="v">
                <p:oleObj spid="_x0000_s93208" name="Equation" r:id="rId4" imgW="2667000" imgH="635000" progId="Equation.3">
                  <p:embed/>
                </p:oleObj>
              </mc:Choice>
              <mc:Fallback>
                <p:oleObj name="Equation" r:id="rId4" imgW="2667000" imgH="635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2571751"/>
                        <a:ext cx="7821613" cy="216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72580"/>
                                        </p:tgtEl>
                                        <p:attrNameLst>
                                          <p:attrName>style.visibility</p:attrName>
                                        </p:attrNameLst>
                                      </p:cBhvr>
                                      <p:to>
                                        <p:strVal val="visible"/>
                                      </p:to>
                                    </p:set>
                                    <p:animEffect transition="in" filter="fade">
                                      <p:cBhvr>
                                        <p:cTn id="7" dur="2000"/>
                                        <p:tgtEl>
                                          <p:spTgt spid="207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297E9A52-EFB9-6945-94CD-FEC67B89B22E}" type="datetime1">
              <a:rPr lang="en-US" altLang="en-US" sz="1400">
                <a:solidFill>
                  <a:srgbClr val="590A0E"/>
                </a:solidFill>
              </a:rPr>
              <a:pPr/>
              <a:t>11/5/18</a:t>
            </a:fld>
            <a:endParaRPr lang="en-US" altLang="en-US" sz="1400">
              <a:solidFill>
                <a:srgbClr val="590A0E"/>
              </a:solidFill>
            </a:endParaRPr>
          </a:p>
        </p:txBody>
      </p:sp>
      <p:sp>
        <p:nvSpPr>
          <p:cNvPr id="952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52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5F544A56-2B42-0945-B460-1B0D1F429003}" type="slidenum">
              <a:rPr lang="en-US" altLang="en-US" sz="1400">
                <a:solidFill>
                  <a:srgbClr val="590A0E"/>
                </a:solidFill>
              </a:rPr>
              <a:pPr/>
              <a:t>26</a:t>
            </a:fld>
            <a:endParaRPr lang="en-US" altLang="en-US" sz="1400">
              <a:solidFill>
                <a:srgbClr val="590A0E"/>
              </a:solidFill>
            </a:endParaRPr>
          </a:p>
        </p:txBody>
      </p:sp>
      <p:sp>
        <p:nvSpPr>
          <p:cNvPr id="95236" name="Rectangle 2"/>
          <p:cNvSpPr>
            <a:spLocks noGrp="1" noChangeArrowheads="1"/>
          </p:cNvSpPr>
          <p:nvPr>
            <p:ph type="title"/>
          </p:nvPr>
        </p:nvSpPr>
        <p:spPr/>
        <p:txBody>
          <a:bodyPr/>
          <a:lstStyle/>
          <a:p>
            <a:r>
              <a:rPr lang="en-US" altLang="en-US" b="0" dirty="0"/>
              <a:t>Predicates</a:t>
            </a:r>
          </a:p>
        </p:txBody>
      </p:sp>
      <p:sp>
        <p:nvSpPr>
          <p:cNvPr id="95237" name="Rectangle 3"/>
          <p:cNvSpPr>
            <a:spLocks noGrp="1" noChangeArrowheads="1"/>
          </p:cNvSpPr>
          <p:nvPr>
            <p:ph type="body" sz="half" idx="1"/>
          </p:nvPr>
        </p:nvSpPr>
        <p:spPr>
          <a:xfrm>
            <a:off x="381000" y="800100"/>
            <a:ext cx="8180388" cy="4332288"/>
          </a:xfrm>
        </p:spPr>
        <p:txBody>
          <a:bodyPr/>
          <a:lstStyle/>
          <a:p>
            <a:r>
              <a:rPr lang="en-US" altLang="en-US" sz="2800" dirty="0"/>
              <a:t>The notion of a predicate just got more complex</a:t>
            </a:r>
          </a:p>
          <a:p>
            <a:r>
              <a:rPr lang="en-US" altLang="en-US" sz="2800" dirty="0"/>
              <a:t>In this example, think of the verb/VP providing a template like the following</a:t>
            </a:r>
          </a:p>
          <a:p>
            <a:endParaRPr lang="en-US" altLang="en-US" sz="1800" dirty="0"/>
          </a:p>
          <a:p>
            <a:pPr>
              <a:buFont typeface="Wingdings" charset="2"/>
              <a:buNone/>
            </a:pPr>
            <a:endParaRPr lang="en-US" altLang="en-US" sz="1800" dirty="0"/>
          </a:p>
          <a:p>
            <a:r>
              <a:rPr lang="en-US" altLang="en-US" sz="2800" dirty="0"/>
              <a:t>The semantics of the NPs and the PPs in the sentence plug into the slots provided in the template</a:t>
            </a:r>
          </a:p>
          <a:p>
            <a:pPr>
              <a:buFont typeface="Wingdings" charset="2"/>
              <a:buNone/>
            </a:pPr>
            <a:endParaRPr lang="en-US" altLang="en-US" sz="2800" dirty="0"/>
          </a:p>
          <a:p>
            <a:endParaRPr lang="en-US" altLang="en-US" sz="1800" dirty="0"/>
          </a:p>
        </p:txBody>
      </p:sp>
      <p:graphicFrame>
        <p:nvGraphicFramePr>
          <p:cNvPr id="95238" name="Object 2"/>
          <p:cNvGraphicFramePr>
            <a:graphicFrameLocks noGrp="1" noChangeAspect="1"/>
          </p:cNvGraphicFramePr>
          <p:nvPr>
            <p:ph sz="half" idx="2"/>
            <p:extLst>
              <p:ext uri="{D42A27DB-BD31-4B8C-83A1-F6EECF244321}">
                <p14:modId xmlns:p14="http://schemas.microsoft.com/office/powerpoint/2010/main" val="341786432"/>
              </p:ext>
            </p:extLst>
          </p:nvPr>
        </p:nvGraphicFramePr>
        <p:xfrm>
          <a:off x="683418" y="2416175"/>
          <a:ext cx="7700963" cy="1100138"/>
        </p:xfrm>
        <a:graphic>
          <a:graphicData uri="http://schemas.openxmlformats.org/presentationml/2006/ole">
            <mc:AlternateContent xmlns:mc="http://schemas.openxmlformats.org/markup-compatibility/2006">
              <mc:Choice xmlns:v="urn:schemas-microsoft-com:vml" Requires="v">
                <p:oleObj spid="_x0000_s95256" name="Equation" r:id="rId4" imgW="3302000" imgH="406400" progId="Equation.3">
                  <p:embed/>
                </p:oleObj>
              </mc:Choice>
              <mc:Fallback>
                <p:oleObj name="Equation" r:id="rId4" imgW="3302000" imgH="406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18" y="2416175"/>
                        <a:ext cx="7700963"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en-US" b="0" dirty="0"/>
              <a:t>Two Issues</a:t>
            </a:r>
          </a:p>
        </p:txBody>
      </p:sp>
      <p:sp>
        <p:nvSpPr>
          <p:cNvPr id="97282" name="Text Placeholder 2"/>
          <p:cNvSpPr>
            <a:spLocks noGrp="1"/>
          </p:cNvSpPr>
          <p:nvPr>
            <p:ph type="body" sz="half" idx="1"/>
          </p:nvPr>
        </p:nvSpPr>
        <p:spPr/>
        <p:txBody>
          <a:bodyPr/>
          <a:lstStyle/>
          <a:p>
            <a:r>
              <a:rPr lang="en-US" altLang="en-US"/>
              <a:t>How can we create this kind of representation in a principled way</a:t>
            </a:r>
          </a:p>
        </p:txBody>
      </p:sp>
      <p:sp>
        <p:nvSpPr>
          <p:cNvPr id="97283" name="Content Placeholder 3"/>
          <p:cNvSpPr>
            <a:spLocks noGrp="1"/>
          </p:cNvSpPr>
          <p:nvPr>
            <p:ph sz="half" idx="2"/>
          </p:nvPr>
        </p:nvSpPr>
        <p:spPr/>
        <p:txBody>
          <a:bodyPr/>
          <a:lstStyle/>
          <a:p>
            <a:r>
              <a:rPr lang="en-US" altLang="en-US"/>
              <a:t>What makes that representation a “meaning” representation, as opposed say to a parse tree?</a:t>
            </a:r>
          </a:p>
        </p:txBody>
      </p:sp>
      <p:sp>
        <p:nvSpPr>
          <p:cNvPr id="9728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E6D665A5-FC92-E747-A4DC-3AF1FE1A8FFD}" type="datetime1">
              <a:rPr lang="en-US" altLang="en-US" sz="1400">
                <a:solidFill>
                  <a:srgbClr val="590A0E"/>
                </a:solidFill>
              </a:rPr>
              <a:pPr/>
              <a:t>11/5/18</a:t>
            </a:fld>
            <a:endParaRPr lang="en-US" altLang="en-US" sz="1400">
              <a:solidFill>
                <a:srgbClr val="590A0E"/>
              </a:solidFill>
            </a:endParaRPr>
          </a:p>
        </p:txBody>
      </p:sp>
      <p:sp>
        <p:nvSpPr>
          <p:cNvPr id="9728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72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BC6EEC9D-6CF8-CA42-8666-4C2E33B66126}" type="slidenum">
              <a:rPr lang="en-US" altLang="en-US" sz="1400">
                <a:solidFill>
                  <a:srgbClr val="590A0E"/>
                </a:solidFill>
              </a:rPr>
              <a:pPr/>
              <a:t>27</a:t>
            </a:fld>
            <a:endParaRPr lang="en-US" altLang="en-US" sz="1400">
              <a:solidFill>
                <a:srgbClr val="590A0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B7CB62B0-5DF7-7440-934F-DA09648E7A6E}" type="datetime1">
              <a:rPr lang="en-US" altLang="en-US" sz="1400">
                <a:solidFill>
                  <a:srgbClr val="590A0E"/>
                </a:solidFill>
              </a:rPr>
              <a:pPr/>
              <a:t>11/5/18</a:t>
            </a:fld>
            <a:endParaRPr lang="en-US" altLang="en-US" sz="1400">
              <a:solidFill>
                <a:srgbClr val="590A0E"/>
              </a:solidFill>
            </a:endParaRPr>
          </a:p>
        </p:txBody>
      </p:sp>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D5B60BE-0502-014F-A289-63E38F084210}" type="slidenum">
              <a:rPr lang="en-US" altLang="en-US" sz="1400">
                <a:solidFill>
                  <a:srgbClr val="590A0E"/>
                </a:solidFill>
              </a:rPr>
              <a:pPr/>
              <a:t>28</a:t>
            </a:fld>
            <a:endParaRPr lang="en-US" altLang="en-US" sz="1400">
              <a:solidFill>
                <a:srgbClr val="590A0E"/>
              </a:solidFill>
            </a:endParaRPr>
          </a:p>
        </p:txBody>
      </p:sp>
      <p:sp>
        <p:nvSpPr>
          <p:cNvPr id="98308" name="Rectangle 2"/>
          <p:cNvSpPr>
            <a:spLocks noGrp="1" noChangeArrowheads="1"/>
          </p:cNvSpPr>
          <p:nvPr>
            <p:ph type="title"/>
          </p:nvPr>
        </p:nvSpPr>
        <p:spPr/>
        <p:txBody>
          <a:bodyPr/>
          <a:lstStyle/>
          <a:p>
            <a:r>
              <a:rPr lang="en-US" altLang="en-US" b="0" dirty="0"/>
              <a:t>Semantic Analysis</a:t>
            </a:r>
          </a:p>
        </p:txBody>
      </p:sp>
      <p:sp>
        <p:nvSpPr>
          <p:cNvPr id="98309" name="Rectangle 3"/>
          <p:cNvSpPr>
            <a:spLocks noGrp="1" noChangeArrowheads="1"/>
          </p:cNvSpPr>
          <p:nvPr>
            <p:ph type="body" idx="1"/>
          </p:nvPr>
        </p:nvSpPr>
        <p:spPr/>
        <p:txBody>
          <a:bodyPr/>
          <a:lstStyle/>
          <a:p>
            <a:r>
              <a:rPr lang="en-US" altLang="en-US"/>
              <a:t>Semantic analysis is the process of taking in some linguistic input and assigning a meaning representation to it.</a:t>
            </a:r>
          </a:p>
          <a:p>
            <a:pPr lvl="1"/>
            <a:r>
              <a:rPr lang="en-US" altLang="en-US">
                <a:ea typeface="ＭＳ Ｐゴシック" charset="-128"/>
              </a:rPr>
              <a:t>There a lot of different ways to do this that make more or less (or no) use of syntax</a:t>
            </a:r>
          </a:p>
          <a:p>
            <a:pPr lvl="1"/>
            <a:r>
              <a:rPr lang="en-US" altLang="en-US">
                <a:ea typeface="ＭＳ Ｐゴシック" charset="-128"/>
              </a:rPr>
              <a:t>We’re going to start with the idea that syntax does matter</a:t>
            </a:r>
          </a:p>
          <a:p>
            <a:pPr lvl="2"/>
            <a:r>
              <a:rPr lang="en-US" altLang="en-US"/>
              <a:t>The compositional rule-to-rule approach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5C61E090-1467-684F-899B-19CA36AEA311}" type="datetime1">
              <a:rPr lang="en-US" altLang="en-US" sz="1400">
                <a:solidFill>
                  <a:srgbClr val="590A0E"/>
                </a:solidFill>
              </a:rPr>
              <a:pPr/>
              <a:t>11/5/18</a:t>
            </a:fld>
            <a:endParaRPr lang="en-US" altLang="en-US" sz="1400">
              <a:solidFill>
                <a:srgbClr val="590A0E"/>
              </a:solidFill>
            </a:endParaRPr>
          </a:p>
        </p:txBody>
      </p:sp>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76EF6D6F-82DF-0B42-8E79-F11321620343}" type="slidenum">
              <a:rPr lang="en-US" altLang="en-US" sz="1400">
                <a:solidFill>
                  <a:srgbClr val="590A0E"/>
                </a:solidFill>
              </a:rPr>
              <a:pPr/>
              <a:t>29</a:t>
            </a:fld>
            <a:endParaRPr lang="en-US" altLang="en-US" sz="1400">
              <a:solidFill>
                <a:srgbClr val="590A0E"/>
              </a:solidFill>
            </a:endParaRPr>
          </a:p>
        </p:txBody>
      </p:sp>
      <p:sp>
        <p:nvSpPr>
          <p:cNvPr id="100356" name="Rectangle 2"/>
          <p:cNvSpPr>
            <a:spLocks noGrp="1" noChangeArrowheads="1"/>
          </p:cNvSpPr>
          <p:nvPr>
            <p:ph type="title"/>
          </p:nvPr>
        </p:nvSpPr>
        <p:spPr/>
        <p:txBody>
          <a:bodyPr/>
          <a:lstStyle/>
          <a:p>
            <a:r>
              <a:rPr lang="en-US" altLang="en-US" b="0" dirty="0"/>
              <a:t>Compositional Analysis</a:t>
            </a:r>
          </a:p>
        </p:txBody>
      </p:sp>
      <p:sp>
        <p:nvSpPr>
          <p:cNvPr id="2078723" name="Rectangle 3"/>
          <p:cNvSpPr>
            <a:spLocks noGrp="1" noChangeArrowheads="1"/>
          </p:cNvSpPr>
          <p:nvPr>
            <p:ph type="body" idx="1"/>
          </p:nvPr>
        </p:nvSpPr>
        <p:spPr/>
        <p:txBody>
          <a:bodyPr/>
          <a:lstStyle/>
          <a:p>
            <a:r>
              <a:rPr lang="en-US" altLang="en-US" dirty="0"/>
              <a:t>Principle of Compositionality</a:t>
            </a:r>
          </a:p>
          <a:p>
            <a:pPr lvl="1"/>
            <a:r>
              <a:rPr lang="en-US" altLang="en-US" dirty="0">
                <a:ea typeface="ＭＳ Ｐゴシック" charset="-128"/>
              </a:rPr>
              <a:t>The meaning of a whole is derived from the meanings of the parts</a:t>
            </a:r>
          </a:p>
          <a:p>
            <a:r>
              <a:rPr lang="en-US" altLang="en-US" dirty="0"/>
              <a:t>What parts?</a:t>
            </a:r>
          </a:p>
          <a:p>
            <a:pPr lvl="1"/>
            <a:r>
              <a:rPr lang="en-US" altLang="en-US" dirty="0">
                <a:ea typeface="ＭＳ Ｐゴシック" charset="-128"/>
              </a:rPr>
              <a:t>The constituents of the syntactic parse of the input</a:t>
            </a:r>
          </a:p>
          <a:p>
            <a:r>
              <a:rPr lang="en-US" altLang="en-US" dirty="0"/>
              <a:t>What does it mean for a part to have a meaning?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78723">
                                            <p:txEl>
                                              <p:pRg st="1" end="1"/>
                                            </p:txEl>
                                          </p:spTgt>
                                        </p:tgtEl>
                                        <p:attrNameLst>
                                          <p:attrName>style.visibility</p:attrName>
                                        </p:attrNameLst>
                                      </p:cBhvr>
                                      <p:to>
                                        <p:strVal val="visible"/>
                                      </p:to>
                                    </p:set>
                                    <p:animEffect transition="in" filter="fade">
                                      <p:cBhvr>
                                        <p:cTn id="7" dur="2000"/>
                                        <p:tgtEl>
                                          <p:spTgt spid="2078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78723">
                                            <p:txEl>
                                              <p:pRg st="2" end="2"/>
                                            </p:txEl>
                                          </p:spTgt>
                                        </p:tgtEl>
                                        <p:attrNameLst>
                                          <p:attrName>style.visibility</p:attrName>
                                        </p:attrNameLst>
                                      </p:cBhvr>
                                      <p:to>
                                        <p:strVal val="visible"/>
                                      </p:to>
                                    </p:set>
                                    <p:animEffect transition="in" filter="fade">
                                      <p:cBhvr>
                                        <p:cTn id="12" dur="2000"/>
                                        <p:tgtEl>
                                          <p:spTgt spid="207872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78723">
                                            <p:txEl>
                                              <p:pRg st="3" end="3"/>
                                            </p:txEl>
                                          </p:spTgt>
                                        </p:tgtEl>
                                        <p:attrNameLst>
                                          <p:attrName>style.visibility</p:attrName>
                                        </p:attrNameLst>
                                      </p:cBhvr>
                                      <p:to>
                                        <p:strVal val="visible"/>
                                      </p:to>
                                    </p:set>
                                    <p:animEffect transition="in" filter="fade">
                                      <p:cBhvr>
                                        <p:cTn id="15" dur="2000"/>
                                        <p:tgtEl>
                                          <p:spTgt spid="207872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078723">
                                            <p:txEl>
                                              <p:pRg st="4" end="4"/>
                                            </p:txEl>
                                          </p:spTgt>
                                        </p:tgtEl>
                                        <p:attrNameLst>
                                          <p:attrName>style.visibility</p:attrName>
                                        </p:attrNameLst>
                                      </p:cBhvr>
                                      <p:to>
                                        <p:strVal val="visible"/>
                                      </p:to>
                                    </p:set>
                                    <p:animEffect transition="in" filter="fade">
                                      <p:cBhvr>
                                        <p:cTn id="20" dur="2000"/>
                                        <p:tgtEl>
                                          <p:spTgt spid="2078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52CB-8A68-FD48-85CA-5405B6A153D0}"/>
              </a:ext>
            </a:extLst>
          </p:cNvPr>
          <p:cNvSpPr>
            <a:spLocks noGrp="1"/>
          </p:cNvSpPr>
          <p:nvPr>
            <p:ph type="title"/>
          </p:nvPr>
        </p:nvSpPr>
        <p:spPr/>
        <p:txBody>
          <a:bodyPr/>
          <a:lstStyle/>
          <a:p>
            <a:r>
              <a:rPr lang="en-US" b="0" dirty="0"/>
              <a:t>Quiz 2</a:t>
            </a:r>
          </a:p>
        </p:txBody>
      </p:sp>
      <p:sp>
        <p:nvSpPr>
          <p:cNvPr id="3" name="Content Placeholder 2">
            <a:extLst>
              <a:ext uri="{FF2B5EF4-FFF2-40B4-BE49-F238E27FC236}">
                <a16:creationId xmlns:a16="http://schemas.microsoft.com/office/drawing/2014/main" id="{9017EED4-50A2-A442-9767-466361644A57}"/>
              </a:ext>
            </a:extLst>
          </p:cNvPr>
          <p:cNvSpPr>
            <a:spLocks noGrp="1"/>
          </p:cNvSpPr>
          <p:nvPr>
            <p:ph idx="1"/>
          </p:nvPr>
        </p:nvSpPr>
        <p:spPr/>
        <p:txBody>
          <a:bodyPr/>
          <a:lstStyle/>
          <a:p>
            <a:r>
              <a:rPr lang="en-US" dirty="0"/>
              <a:t>Next Tuesday (11/13)</a:t>
            </a:r>
          </a:p>
          <a:p>
            <a:r>
              <a:rPr lang="en-US" dirty="0"/>
              <a:t>Readings</a:t>
            </a:r>
          </a:p>
          <a:p>
            <a:pPr lvl="2"/>
            <a:r>
              <a:rPr lang="en-US" sz="1600" dirty="0"/>
              <a:t>Recurrent Networks</a:t>
            </a:r>
          </a:p>
          <a:p>
            <a:pPr lvl="3"/>
            <a:r>
              <a:rPr lang="en-US" sz="1600" dirty="0"/>
              <a:t>Chapter 9</a:t>
            </a:r>
          </a:p>
          <a:p>
            <a:pPr lvl="2"/>
            <a:r>
              <a:rPr lang="en-US" sz="1600" dirty="0"/>
              <a:t>Grammars </a:t>
            </a:r>
          </a:p>
          <a:p>
            <a:pPr lvl="3"/>
            <a:r>
              <a:rPr lang="en-US" sz="1600" dirty="0"/>
              <a:t>Chapter 10</a:t>
            </a:r>
          </a:p>
          <a:p>
            <a:pPr lvl="2"/>
            <a:r>
              <a:rPr lang="en-US" sz="1600" dirty="0"/>
              <a:t>Parsing </a:t>
            </a:r>
          </a:p>
          <a:p>
            <a:pPr lvl="3"/>
            <a:r>
              <a:rPr lang="en-US" sz="1600" dirty="0"/>
              <a:t>Chapter 11:  Skip 11.3</a:t>
            </a:r>
          </a:p>
          <a:p>
            <a:pPr lvl="3"/>
            <a:r>
              <a:rPr lang="en-US" sz="1600" dirty="0"/>
              <a:t>Chapter 12:  Skip 12.6.2,  12.7, 12.9</a:t>
            </a:r>
          </a:p>
          <a:p>
            <a:pPr lvl="3"/>
            <a:r>
              <a:rPr lang="en-US" sz="1600" dirty="0"/>
              <a:t>Chapter 13:  All</a:t>
            </a:r>
          </a:p>
        </p:txBody>
      </p:sp>
      <p:sp>
        <p:nvSpPr>
          <p:cNvPr id="4" name="Date Placeholder 3">
            <a:extLst>
              <a:ext uri="{FF2B5EF4-FFF2-40B4-BE49-F238E27FC236}">
                <a16:creationId xmlns:a16="http://schemas.microsoft.com/office/drawing/2014/main" id="{F9F12D38-6646-5D48-B98A-BACA48AFA918}"/>
              </a:ext>
            </a:extLst>
          </p:cNvPr>
          <p:cNvSpPr>
            <a:spLocks noGrp="1"/>
          </p:cNvSpPr>
          <p:nvPr>
            <p:ph type="dt" sz="half" idx="10"/>
          </p:nvPr>
        </p:nvSpPr>
        <p:spPr/>
        <p:txBody>
          <a:bodyPr/>
          <a:lstStyle/>
          <a:p>
            <a:fld id="{3EA0E752-34C5-DE48-8F8E-611CFDE7B08F}" type="datetime1">
              <a:rPr lang="en-US" altLang="en-US" smtClean="0"/>
              <a:pPr/>
              <a:t>11/6/18</a:t>
            </a:fld>
            <a:endParaRPr lang="en-US" altLang="en-US"/>
          </a:p>
        </p:txBody>
      </p:sp>
      <p:sp>
        <p:nvSpPr>
          <p:cNvPr id="5" name="Footer Placeholder 4">
            <a:extLst>
              <a:ext uri="{FF2B5EF4-FFF2-40B4-BE49-F238E27FC236}">
                <a16:creationId xmlns:a16="http://schemas.microsoft.com/office/drawing/2014/main" id="{E2C50EC2-0A8A-114D-8BE8-4381E114B84C}"/>
              </a:ext>
            </a:extLst>
          </p:cNvPr>
          <p:cNvSpPr>
            <a:spLocks noGrp="1"/>
          </p:cNvSpPr>
          <p:nvPr>
            <p:ph type="ftr" sz="quarter" idx="11"/>
          </p:nvPr>
        </p:nvSpPr>
        <p:spPr/>
        <p:txBody>
          <a:bodyPr/>
          <a:lstStyle/>
          <a:p>
            <a:pPr>
              <a:defRPr/>
            </a:pPr>
            <a:r>
              <a:rPr lang="en-US"/>
              <a:t>                                         Speech and Language Processing - Jurafsky and Martin       </a:t>
            </a:r>
            <a:endParaRPr lang="en-US" sz="1400"/>
          </a:p>
        </p:txBody>
      </p:sp>
      <p:sp>
        <p:nvSpPr>
          <p:cNvPr id="6" name="Slide Number Placeholder 5">
            <a:extLst>
              <a:ext uri="{FF2B5EF4-FFF2-40B4-BE49-F238E27FC236}">
                <a16:creationId xmlns:a16="http://schemas.microsoft.com/office/drawing/2014/main" id="{15601F88-B06B-BA47-A8DA-521CC9C5D020}"/>
              </a:ext>
            </a:extLst>
          </p:cNvPr>
          <p:cNvSpPr>
            <a:spLocks noGrp="1"/>
          </p:cNvSpPr>
          <p:nvPr>
            <p:ph type="sldNum" sz="quarter" idx="12"/>
          </p:nvPr>
        </p:nvSpPr>
        <p:spPr/>
        <p:txBody>
          <a:bodyPr/>
          <a:lstStyle/>
          <a:p>
            <a:fld id="{103D0013-E73B-A24C-81ED-4C5BA4022A9D}" type="slidenum">
              <a:rPr lang="en-US" altLang="en-US" smtClean="0"/>
              <a:pPr/>
              <a:t>3</a:t>
            </a:fld>
            <a:endParaRPr lang="en-US" altLang="en-US"/>
          </a:p>
        </p:txBody>
      </p:sp>
    </p:spTree>
    <p:extLst>
      <p:ext uri="{BB962C8B-B14F-4D97-AF65-F5344CB8AC3E}">
        <p14:creationId xmlns:p14="http://schemas.microsoft.com/office/powerpoint/2010/main" val="240428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E4DF00BB-A297-9346-9AB0-8AE53996A444}" type="datetime1">
              <a:rPr lang="en-US" altLang="en-US" sz="1400">
                <a:solidFill>
                  <a:srgbClr val="590A0E"/>
                </a:solidFill>
              </a:rPr>
              <a:pPr/>
              <a:t>11/5/18</a:t>
            </a:fld>
            <a:endParaRPr lang="en-US" altLang="en-US" sz="1400">
              <a:solidFill>
                <a:srgbClr val="590A0E"/>
              </a:solidFill>
            </a:endParaRPr>
          </a:p>
        </p:txBody>
      </p:sp>
      <p:sp>
        <p:nvSpPr>
          <p:cNvPr id="10240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0240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B12B753-3D39-C440-87C3-CEDD589E71B0}" type="slidenum">
              <a:rPr lang="en-US" altLang="en-US" sz="1400">
                <a:solidFill>
                  <a:srgbClr val="590A0E"/>
                </a:solidFill>
              </a:rPr>
              <a:pPr/>
              <a:t>30</a:t>
            </a:fld>
            <a:endParaRPr lang="en-US" altLang="en-US" sz="1400">
              <a:solidFill>
                <a:srgbClr val="590A0E"/>
              </a:solidFill>
            </a:endParaRPr>
          </a:p>
        </p:txBody>
      </p:sp>
      <p:sp>
        <p:nvSpPr>
          <p:cNvPr id="102404" name="Rectangle 2"/>
          <p:cNvSpPr>
            <a:spLocks noGrp="1" noChangeArrowheads="1"/>
          </p:cNvSpPr>
          <p:nvPr>
            <p:ph type="title"/>
          </p:nvPr>
        </p:nvSpPr>
        <p:spPr/>
        <p:txBody>
          <a:bodyPr/>
          <a:lstStyle/>
          <a:p>
            <a:r>
              <a:rPr lang="en-US" altLang="en-US"/>
              <a:t>Example</a:t>
            </a:r>
          </a:p>
        </p:txBody>
      </p:sp>
      <p:sp>
        <p:nvSpPr>
          <p:cNvPr id="102405" name="Rectangle 3"/>
          <p:cNvSpPr>
            <a:spLocks noGrp="1" noChangeArrowheads="1"/>
          </p:cNvSpPr>
          <p:nvPr>
            <p:ph type="body" sz="half" idx="1"/>
          </p:nvPr>
        </p:nvSpPr>
        <p:spPr>
          <a:xfrm>
            <a:off x="484981" y="895350"/>
            <a:ext cx="8180388" cy="3352800"/>
          </a:xfrm>
        </p:spPr>
        <p:txBody>
          <a:bodyPr/>
          <a:lstStyle/>
          <a:p>
            <a:r>
              <a:rPr lang="en-US" altLang="en-US" sz="2800" i="1"/>
              <a:t>Franco likes </a:t>
            </a:r>
            <a:r>
              <a:rPr lang="en-US" altLang="en-US" sz="2800" i="1" dirty="0" err="1"/>
              <a:t>Frasca</a:t>
            </a:r>
            <a:r>
              <a:rPr lang="en-US" altLang="en-US" sz="2800" i="1" dirty="0"/>
              <a:t>.</a:t>
            </a:r>
            <a:endParaRPr lang="en-US" altLang="en-US" sz="2800" dirty="0"/>
          </a:p>
          <a:p>
            <a:endParaRPr lang="en-US" altLang="en-US" sz="2800" dirty="0"/>
          </a:p>
          <a:p>
            <a:endParaRPr lang="en-US" altLang="en-US" sz="2800" dirty="0"/>
          </a:p>
          <a:p>
            <a:endParaRPr lang="en-US" altLang="en-US" sz="2800" dirty="0"/>
          </a:p>
        </p:txBody>
      </p:sp>
      <p:pic>
        <p:nvPicPr>
          <p:cNvPr id="102406" name="Picture 7" descr="franco-fol-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81150"/>
            <a:ext cx="8388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3E5D036E-D68E-2848-B62E-EB8682C7B0B6}" type="datetime1">
              <a:rPr lang="en-US" altLang="en-US" sz="1400">
                <a:solidFill>
                  <a:srgbClr val="590A0E"/>
                </a:solidFill>
              </a:rPr>
              <a:pPr/>
              <a:t>11/5/18</a:t>
            </a:fld>
            <a:endParaRPr lang="en-US" altLang="en-US" sz="1400">
              <a:solidFill>
                <a:srgbClr val="590A0E"/>
              </a:solidFill>
            </a:endParaRPr>
          </a:p>
        </p:txBody>
      </p:sp>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9F23EF3F-14EE-1C42-8D7E-459B956F1D50}" type="slidenum">
              <a:rPr lang="en-US" altLang="en-US" sz="1400">
                <a:solidFill>
                  <a:srgbClr val="590A0E"/>
                </a:solidFill>
              </a:rPr>
              <a:pPr/>
              <a:t>31</a:t>
            </a:fld>
            <a:endParaRPr lang="en-US" altLang="en-US" sz="1400">
              <a:solidFill>
                <a:srgbClr val="590A0E"/>
              </a:solidFill>
            </a:endParaRPr>
          </a:p>
        </p:txBody>
      </p:sp>
      <p:sp>
        <p:nvSpPr>
          <p:cNvPr id="104452" name="Rectangle 2"/>
          <p:cNvSpPr>
            <a:spLocks noGrp="1" noChangeArrowheads="1"/>
          </p:cNvSpPr>
          <p:nvPr>
            <p:ph type="title"/>
          </p:nvPr>
        </p:nvSpPr>
        <p:spPr/>
        <p:txBody>
          <a:bodyPr/>
          <a:lstStyle/>
          <a:p>
            <a:r>
              <a:rPr lang="en-US" altLang="en-US" b="0" dirty="0"/>
              <a:t>Compositional Analysis</a:t>
            </a:r>
          </a:p>
        </p:txBody>
      </p:sp>
      <p:pic>
        <p:nvPicPr>
          <p:cNvPr id="2082999" name="Picture 183" descr="fr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085850"/>
            <a:ext cx="7810500" cy="2971800"/>
          </a:xfrm>
          <a:prstGeom prst="rect">
            <a:avLst/>
          </a:prstGeom>
          <a:noFill/>
          <a:ln>
            <a:noFill/>
          </a:ln>
          <a:effectLst>
            <a:outerShdw blurRad="63500" dist="38099" dir="2700000" algn="ctr" rotWithShape="0">
              <a:srgbClr val="000000">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C4CFA611-C947-F741-A7DF-4CF0F608876D}" type="datetime1">
              <a:rPr lang="en-US" altLang="en-US" sz="1400">
                <a:solidFill>
                  <a:srgbClr val="590A0E"/>
                </a:solidFill>
              </a:rPr>
              <a:pPr/>
              <a:t>11/5/18</a:t>
            </a:fld>
            <a:endParaRPr lang="en-US" altLang="en-US" sz="1400">
              <a:solidFill>
                <a:srgbClr val="590A0E"/>
              </a:solidFill>
            </a:endParaRPr>
          </a:p>
        </p:txBody>
      </p:sp>
      <p:sp>
        <p:nvSpPr>
          <p:cNvPr id="1064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064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01CC64C3-317B-164F-AD64-763EEFF3C996}" type="slidenum">
              <a:rPr lang="en-US" altLang="en-US" sz="1400">
                <a:solidFill>
                  <a:srgbClr val="590A0E"/>
                </a:solidFill>
              </a:rPr>
              <a:pPr/>
              <a:t>32</a:t>
            </a:fld>
            <a:endParaRPr lang="en-US" altLang="en-US" sz="1400">
              <a:solidFill>
                <a:srgbClr val="590A0E"/>
              </a:solidFill>
            </a:endParaRPr>
          </a:p>
        </p:txBody>
      </p:sp>
      <p:sp>
        <p:nvSpPr>
          <p:cNvPr id="106500" name="Rectangle 2"/>
          <p:cNvSpPr>
            <a:spLocks noGrp="1" noChangeArrowheads="1"/>
          </p:cNvSpPr>
          <p:nvPr>
            <p:ph type="title"/>
          </p:nvPr>
        </p:nvSpPr>
        <p:spPr/>
        <p:txBody>
          <a:bodyPr/>
          <a:lstStyle/>
          <a:p>
            <a:r>
              <a:rPr lang="en-US" altLang="en-US" b="0" dirty="0"/>
              <a:t>Augmented CFG Rules</a:t>
            </a:r>
          </a:p>
        </p:txBody>
      </p:sp>
      <p:sp>
        <p:nvSpPr>
          <p:cNvPr id="2084867" name="Rectangle 3"/>
          <p:cNvSpPr>
            <a:spLocks noGrp="1" noChangeArrowheads="1"/>
          </p:cNvSpPr>
          <p:nvPr>
            <p:ph type="body" sz="half" idx="1"/>
          </p:nvPr>
        </p:nvSpPr>
        <p:spPr>
          <a:xfrm>
            <a:off x="491330" y="971550"/>
            <a:ext cx="8347869" cy="3810000"/>
          </a:xfrm>
        </p:spPr>
        <p:txBody>
          <a:bodyPr/>
          <a:lstStyle/>
          <a:p>
            <a:pPr>
              <a:lnSpc>
                <a:spcPct val="90000"/>
              </a:lnSpc>
            </a:pPr>
            <a:r>
              <a:rPr lang="en-US" altLang="en-US" sz="2400" dirty="0"/>
              <a:t>We’</a:t>
            </a:r>
            <a:r>
              <a:rPr lang="en-US" altLang="ja-JP" sz="2400" dirty="0"/>
              <a:t>ll accomplish this by attaching semantic formation rules to our syntactic CFG rules</a:t>
            </a:r>
          </a:p>
          <a:p>
            <a:pPr>
              <a:lnSpc>
                <a:spcPct val="90000"/>
              </a:lnSpc>
            </a:pPr>
            <a:r>
              <a:rPr lang="en-US" altLang="en-US" sz="2400" dirty="0"/>
              <a:t>Abstractly</a:t>
            </a:r>
          </a:p>
          <a:p>
            <a:pPr>
              <a:lnSpc>
                <a:spcPct val="90000"/>
              </a:lnSpc>
            </a:pPr>
            <a:endParaRPr lang="en-US" altLang="en-US" sz="2400" dirty="0"/>
          </a:p>
          <a:p>
            <a:pPr>
              <a:lnSpc>
                <a:spcPct val="90000"/>
              </a:lnSpc>
            </a:pPr>
            <a:endParaRPr lang="en-US" altLang="en-US" sz="2400" dirty="0"/>
          </a:p>
          <a:p>
            <a:pPr>
              <a:lnSpc>
                <a:spcPct val="90000"/>
              </a:lnSpc>
            </a:pPr>
            <a:endParaRPr lang="en-US" altLang="en-US" sz="2400" dirty="0"/>
          </a:p>
          <a:p>
            <a:pPr>
              <a:lnSpc>
                <a:spcPct val="90000"/>
              </a:lnSpc>
            </a:pPr>
            <a:r>
              <a:rPr lang="en-US" altLang="en-US" sz="2400" dirty="0"/>
              <a:t>This should be read as follows…</a:t>
            </a:r>
          </a:p>
          <a:p>
            <a:pPr lvl="1">
              <a:lnSpc>
                <a:spcPct val="90000"/>
              </a:lnSpc>
            </a:pPr>
            <a:r>
              <a:rPr lang="en-US" altLang="en-US" sz="2000" dirty="0"/>
              <a:t>The semantics we attach to A can be computed from some function </a:t>
            </a:r>
            <a:r>
              <a:rPr lang="en-US" altLang="en-US" sz="2000" i="1" dirty="0"/>
              <a:t>f</a:t>
            </a:r>
            <a:r>
              <a:rPr lang="en-US" altLang="en-US" sz="2000" dirty="0"/>
              <a:t> applied to the semantics of A</a:t>
            </a:r>
            <a:r>
              <a:rPr lang="ja-JP" altLang="en-US" sz="2000" dirty="0"/>
              <a:t>’</a:t>
            </a:r>
            <a:r>
              <a:rPr lang="en-US" altLang="ja-JP" sz="2000" dirty="0"/>
              <a:t>s parts.</a:t>
            </a:r>
          </a:p>
          <a:p>
            <a:pPr lvl="1">
              <a:lnSpc>
                <a:spcPct val="90000"/>
              </a:lnSpc>
            </a:pPr>
            <a:endParaRPr lang="en-US" altLang="en-US" sz="2000" dirty="0">
              <a:ea typeface="ＭＳ Ｐゴシック" charset="-128"/>
            </a:endParaRPr>
          </a:p>
          <a:p>
            <a:pPr>
              <a:lnSpc>
                <a:spcPct val="90000"/>
              </a:lnSpc>
            </a:pPr>
            <a:endParaRPr lang="en-US" altLang="en-US" sz="2400" dirty="0"/>
          </a:p>
        </p:txBody>
      </p:sp>
      <p:graphicFrame>
        <p:nvGraphicFramePr>
          <p:cNvPr id="106502" name="Object 2"/>
          <p:cNvGraphicFramePr>
            <a:graphicFrameLocks noGrp="1" noChangeAspect="1"/>
          </p:cNvGraphicFramePr>
          <p:nvPr>
            <p:ph sz="half" idx="2"/>
            <p:extLst>
              <p:ext uri="{D42A27DB-BD31-4B8C-83A1-F6EECF244321}">
                <p14:modId xmlns:p14="http://schemas.microsoft.com/office/powerpoint/2010/main" val="823473706"/>
              </p:ext>
            </p:extLst>
          </p:nvPr>
        </p:nvGraphicFramePr>
        <p:xfrm>
          <a:off x="609600" y="2266950"/>
          <a:ext cx="7553325" cy="839788"/>
        </p:xfrm>
        <a:graphic>
          <a:graphicData uri="http://schemas.openxmlformats.org/presentationml/2006/ole">
            <mc:AlternateContent xmlns:mc="http://schemas.openxmlformats.org/markup-compatibility/2006">
              <mc:Choice xmlns:v="urn:schemas-microsoft-com:vml" Requires="v">
                <p:oleObj spid="_x0000_s106521" name="Equation" r:id="rId4" imgW="2209800" imgH="203200" progId="Equation.3">
                  <p:embed/>
                </p:oleObj>
              </mc:Choice>
              <mc:Fallback>
                <p:oleObj name="Equation" r:id="rId4" imgW="2209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66950"/>
                        <a:ext cx="7553325"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4867">
                                            <p:txEl>
                                              <p:pRg st="5" end="5"/>
                                            </p:txEl>
                                          </p:spTgt>
                                        </p:tgtEl>
                                        <p:attrNameLst>
                                          <p:attrName>style.visibility</p:attrName>
                                        </p:attrNameLst>
                                      </p:cBhvr>
                                      <p:to>
                                        <p:strVal val="visible"/>
                                      </p:to>
                                    </p:set>
                                    <p:animEffect transition="in" filter="blinds(horizontal)">
                                      <p:cBhvr>
                                        <p:cTn id="7" dur="500"/>
                                        <p:tgtEl>
                                          <p:spTgt spid="208486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4867">
                                            <p:txEl>
                                              <p:pRg st="6" end="6"/>
                                            </p:txEl>
                                          </p:spTgt>
                                        </p:tgtEl>
                                        <p:attrNameLst>
                                          <p:attrName>style.visibility</p:attrName>
                                        </p:attrNameLst>
                                      </p:cBhvr>
                                      <p:to>
                                        <p:strVal val="visible"/>
                                      </p:to>
                                    </p:set>
                                    <p:animEffect transition="in" filter="blinds(horizontal)">
                                      <p:cBhvr>
                                        <p:cTn id="12" dur="500"/>
                                        <p:tgtEl>
                                          <p:spTgt spid="2084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F5B208C-920E-8942-B7FD-F30CD4433061}" type="datetime1">
              <a:rPr lang="en-US" altLang="en-US" sz="1400">
                <a:solidFill>
                  <a:srgbClr val="590A0E"/>
                </a:solidFill>
              </a:rPr>
              <a:pPr/>
              <a:t>11/5/18</a:t>
            </a:fld>
            <a:endParaRPr lang="en-US" altLang="en-US" sz="1400">
              <a:solidFill>
                <a:srgbClr val="590A0E"/>
              </a:solidFill>
            </a:endParaRPr>
          </a:p>
        </p:txBody>
      </p:sp>
      <p:sp>
        <p:nvSpPr>
          <p:cNvPr id="1085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085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305B7469-69C5-2F44-8978-36658C10A342}" type="slidenum">
              <a:rPr lang="en-US" altLang="en-US" sz="1400">
                <a:solidFill>
                  <a:srgbClr val="590A0E"/>
                </a:solidFill>
              </a:rPr>
              <a:pPr/>
              <a:t>33</a:t>
            </a:fld>
            <a:endParaRPr lang="en-US" altLang="en-US" sz="1400">
              <a:solidFill>
                <a:srgbClr val="590A0E"/>
              </a:solidFill>
            </a:endParaRPr>
          </a:p>
        </p:txBody>
      </p:sp>
      <p:sp>
        <p:nvSpPr>
          <p:cNvPr id="108548" name="Rectangle 2"/>
          <p:cNvSpPr>
            <a:spLocks noGrp="1" noChangeArrowheads="1"/>
          </p:cNvSpPr>
          <p:nvPr>
            <p:ph type="title"/>
          </p:nvPr>
        </p:nvSpPr>
        <p:spPr/>
        <p:txBody>
          <a:bodyPr/>
          <a:lstStyle/>
          <a:p>
            <a:r>
              <a:rPr lang="en-US" altLang="en-US"/>
              <a:t>Example</a:t>
            </a:r>
          </a:p>
        </p:txBody>
      </p:sp>
      <p:sp>
        <p:nvSpPr>
          <p:cNvPr id="108549" name="Rectangle 3"/>
          <p:cNvSpPr>
            <a:spLocks noGrp="1" noChangeArrowheads="1"/>
          </p:cNvSpPr>
          <p:nvPr>
            <p:ph type="body" sz="half" idx="1"/>
          </p:nvPr>
        </p:nvSpPr>
        <p:spPr>
          <a:xfrm>
            <a:off x="1" y="971551"/>
            <a:ext cx="5857875" cy="4525963"/>
          </a:xfrm>
        </p:spPr>
        <p:txBody>
          <a:bodyPr/>
          <a:lstStyle/>
          <a:p>
            <a:r>
              <a:rPr lang="en-US" altLang="en-US"/>
              <a:t>Easy parts…</a:t>
            </a:r>
          </a:p>
          <a:p>
            <a:pPr lvl="1"/>
            <a:r>
              <a:rPr lang="en-US" altLang="en-US" sz="2800">
                <a:ea typeface="ＭＳ Ｐゴシック" charset="-128"/>
              </a:rPr>
              <a:t>NP -&gt; PropNoun</a:t>
            </a:r>
          </a:p>
          <a:p>
            <a:pPr lvl="1"/>
            <a:r>
              <a:rPr lang="en-US" altLang="en-US" sz="2800">
                <a:ea typeface="ＭＳ Ｐゴシック" charset="-128"/>
              </a:rPr>
              <a:t>PropNoun -&gt; </a:t>
            </a:r>
            <a:r>
              <a:rPr lang="en-US" altLang="en-US" sz="2800">
                <a:solidFill>
                  <a:srgbClr val="008000"/>
                </a:solidFill>
                <a:ea typeface="ＭＳ Ｐゴシック" charset="-128"/>
              </a:rPr>
              <a:t>Frasca	</a:t>
            </a:r>
            <a:endParaRPr lang="en-US" altLang="en-US" sz="2800">
              <a:ea typeface="ＭＳ Ｐゴシック" charset="-128"/>
            </a:endParaRPr>
          </a:p>
          <a:p>
            <a:pPr lvl="1"/>
            <a:r>
              <a:rPr lang="en-US" altLang="en-US" sz="2800">
                <a:ea typeface="ＭＳ Ｐゴシック" charset="-128"/>
              </a:rPr>
              <a:t>PropNoun -&gt; </a:t>
            </a:r>
            <a:r>
              <a:rPr lang="en-US" altLang="en-US" sz="2800">
                <a:solidFill>
                  <a:srgbClr val="008000"/>
                </a:solidFill>
                <a:ea typeface="ＭＳ Ｐゴシック" charset="-128"/>
              </a:rPr>
              <a:t>Franco		</a:t>
            </a:r>
            <a:endParaRPr lang="en-US" altLang="en-US" sz="2800">
              <a:ea typeface="ＭＳ Ｐゴシック" charset="-128"/>
            </a:endParaRPr>
          </a:p>
        </p:txBody>
      </p:sp>
      <p:sp>
        <p:nvSpPr>
          <p:cNvPr id="2086916" name="Rectangle 4"/>
          <p:cNvSpPr>
            <a:spLocks noGrp="1" noChangeArrowheads="1"/>
          </p:cNvSpPr>
          <p:nvPr>
            <p:ph type="body" sz="half" idx="2"/>
          </p:nvPr>
        </p:nvSpPr>
        <p:spPr>
          <a:xfrm>
            <a:off x="4953000" y="895350"/>
            <a:ext cx="4191000" cy="4114800"/>
          </a:xfrm>
        </p:spPr>
        <p:txBody>
          <a:bodyPr/>
          <a:lstStyle/>
          <a:p>
            <a:r>
              <a:rPr lang="en-US" altLang="en-US"/>
              <a:t>Attachments</a:t>
            </a:r>
          </a:p>
          <a:p>
            <a:pPr lvl="1">
              <a:buFont typeface="Wingdings" charset="2"/>
              <a:buNone/>
            </a:pPr>
            <a:r>
              <a:rPr lang="en-US" altLang="en-US" sz="2800">
                <a:ea typeface="ＭＳ Ｐゴシック" charset="-128"/>
              </a:rPr>
              <a:t>{PropNoun.sem}</a:t>
            </a:r>
          </a:p>
          <a:p>
            <a:pPr lvl="1">
              <a:buFont typeface="Wingdings" charset="2"/>
              <a:buNone/>
            </a:pPr>
            <a:r>
              <a:rPr lang="en-US" altLang="en-US" sz="2800">
                <a:ea typeface="ＭＳ Ｐゴシック" charset="-128"/>
              </a:rPr>
              <a:t>{Frasca}</a:t>
            </a:r>
          </a:p>
          <a:p>
            <a:pPr lvl="1">
              <a:buFont typeface="Wingdings" charset="2"/>
              <a:buNone/>
            </a:pPr>
            <a:r>
              <a:rPr lang="en-US" altLang="en-US" sz="2800">
                <a:ea typeface="ＭＳ Ｐゴシック" charset="-128"/>
              </a:rPr>
              <a:t>{Franco</a:t>
            </a:r>
            <a:r>
              <a:rPr lang="en-US" altLang="en-US">
                <a:ea typeface="ＭＳ Ｐゴシック"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691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869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869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E2C8DDBC-F558-8641-8C4C-13A67E8A8CB6}" type="datetime1">
              <a:rPr lang="en-US" altLang="en-US" sz="1400">
                <a:solidFill>
                  <a:srgbClr val="590A0E"/>
                </a:solidFill>
              </a:rPr>
              <a:pPr/>
              <a:t>11/5/18</a:t>
            </a:fld>
            <a:endParaRPr lang="en-US" altLang="en-US" sz="1400">
              <a:solidFill>
                <a:srgbClr val="590A0E"/>
              </a:solidFill>
            </a:endParaRPr>
          </a:p>
        </p:txBody>
      </p:sp>
      <p:sp>
        <p:nvSpPr>
          <p:cNvPr id="1105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105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6105F07-76E4-8E44-B806-3914885225FA}" type="slidenum">
              <a:rPr lang="en-US" altLang="en-US" sz="1400">
                <a:solidFill>
                  <a:srgbClr val="590A0E"/>
                </a:solidFill>
              </a:rPr>
              <a:pPr/>
              <a:t>34</a:t>
            </a:fld>
            <a:endParaRPr lang="en-US" altLang="en-US" sz="1400">
              <a:solidFill>
                <a:srgbClr val="590A0E"/>
              </a:solidFill>
            </a:endParaRPr>
          </a:p>
        </p:txBody>
      </p:sp>
      <p:sp>
        <p:nvSpPr>
          <p:cNvPr id="110596" name="Rectangle 2"/>
          <p:cNvSpPr>
            <a:spLocks noGrp="1" noChangeArrowheads="1"/>
          </p:cNvSpPr>
          <p:nvPr>
            <p:ph type="title"/>
          </p:nvPr>
        </p:nvSpPr>
        <p:spPr/>
        <p:txBody>
          <a:bodyPr/>
          <a:lstStyle/>
          <a:p>
            <a:r>
              <a:rPr lang="en-US" altLang="en-US"/>
              <a:t>Example</a:t>
            </a:r>
          </a:p>
        </p:txBody>
      </p:sp>
      <p:sp>
        <p:nvSpPr>
          <p:cNvPr id="110597" name="Rectangle 3"/>
          <p:cNvSpPr>
            <a:spLocks noGrp="1" noChangeArrowheads="1"/>
          </p:cNvSpPr>
          <p:nvPr>
            <p:ph type="body" sz="half" idx="1"/>
          </p:nvPr>
        </p:nvSpPr>
        <p:spPr>
          <a:xfrm>
            <a:off x="381000" y="1055687"/>
            <a:ext cx="4033838" cy="2316163"/>
          </a:xfrm>
        </p:spPr>
        <p:txBody>
          <a:bodyPr/>
          <a:lstStyle/>
          <a:p>
            <a:r>
              <a:rPr lang="en-US" altLang="en-US" dirty="0"/>
              <a:t>S -&gt; NP VP</a:t>
            </a:r>
          </a:p>
          <a:p>
            <a:r>
              <a:rPr lang="en-US" altLang="en-US" dirty="0"/>
              <a:t>VP -&gt; Verb NP</a:t>
            </a:r>
          </a:p>
          <a:p>
            <a:r>
              <a:rPr lang="en-US" altLang="en-US" dirty="0"/>
              <a:t>Verb -&gt; </a:t>
            </a:r>
            <a:r>
              <a:rPr lang="en-US" altLang="en-US" i="1" dirty="0"/>
              <a:t>likes</a:t>
            </a:r>
          </a:p>
        </p:txBody>
      </p:sp>
      <p:sp>
        <p:nvSpPr>
          <p:cNvPr id="2088964" name="Rectangle 4"/>
          <p:cNvSpPr>
            <a:spLocks noGrp="1" noChangeArrowheads="1"/>
          </p:cNvSpPr>
          <p:nvPr>
            <p:ph type="body" sz="half" idx="2"/>
          </p:nvPr>
        </p:nvSpPr>
        <p:spPr>
          <a:xfrm>
            <a:off x="4508500" y="1055687"/>
            <a:ext cx="4033837" cy="2200275"/>
          </a:xfrm>
        </p:spPr>
        <p:txBody>
          <a:bodyPr/>
          <a:lstStyle/>
          <a:p>
            <a:r>
              <a:rPr lang="en-US" altLang="en-US" dirty="0"/>
              <a:t>{</a:t>
            </a:r>
            <a:r>
              <a:rPr lang="en-US" altLang="en-US" dirty="0" err="1"/>
              <a:t>VP.sem</a:t>
            </a:r>
            <a:r>
              <a:rPr lang="en-US" altLang="en-US" dirty="0"/>
              <a:t>(</a:t>
            </a:r>
            <a:r>
              <a:rPr lang="en-US" altLang="en-US" dirty="0" err="1"/>
              <a:t>NP.sem</a:t>
            </a:r>
            <a:r>
              <a:rPr lang="en-US" altLang="en-US" dirty="0"/>
              <a:t>)}</a:t>
            </a:r>
          </a:p>
          <a:p>
            <a:r>
              <a:rPr lang="en-US" altLang="en-US" dirty="0"/>
              <a:t>{</a:t>
            </a:r>
            <a:r>
              <a:rPr lang="en-US" altLang="en-US" dirty="0" err="1"/>
              <a:t>Verb.sem</a:t>
            </a:r>
            <a:r>
              <a:rPr lang="en-US" altLang="en-US" dirty="0"/>
              <a:t>(</a:t>
            </a:r>
            <a:r>
              <a:rPr lang="en-US" altLang="en-US" dirty="0" err="1"/>
              <a:t>NP.sem</a:t>
            </a:r>
            <a:r>
              <a:rPr lang="en-US" altLang="en-US" dirty="0"/>
              <a:t>)</a:t>
            </a:r>
          </a:p>
          <a:p>
            <a:r>
              <a:rPr lang="en-US" altLang="en-US" dirty="0"/>
              <a:t>???</a:t>
            </a:r>
          </a:p>
        </p:txBody>
      </p:sp>
      <p:pic>
        <p:nvPicPr>
          <p:cNvPr id="2088967" name="Picture 7" descr="liking-lamb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27438"/>
            <a:ext cx="8534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88964">
                                            <p:txEl>
                                              <p:pRg st="0" end="0"/>
                                            </p:txEl>
                                          </p:spTgt>
                                        </p:tgtEl>
                                        <p:attrNameLst>
                                          <p:attrName>style.visibility</p:attrName>
                                        </p:attrNameLst>
                                      </p:cBhvr>
                                      <p:to>
                                        <p:strVal val="visible"/>
                                      </p:to>
                                    </p:set>
                                    <p:animEffect transition="in" filter="box(in)">
                                      <p:cBhvr>
                                        <p:cTn id="7" dur="500"/>
                                        <p:tgtEl>
                                          <p:spTgt spid="2088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64">
                                            <p:txEl>
                                              <p:pRg st="1" end="1"/>
                                            </p:txEl>
                                          </p:spTgt>
                                        </p:tgtEl>
                                        <p:attrNameLst>
                                          <p:attrName>style.visibility</p:attrName>
                                        </p:attrNameLst>
                                      </p:cBhvr>
                                      <p:to>
                                        <p:strVal val="visible"/>
                                      </p:to>
                                    </p:set>
                                    <p:animEffect transition="in" filter="blinds(horizontal)">
                                      <p:cBhvr>
                                        <p:cTn id="12" dur="500"/>
                                        <p:tgtEl>
                                          <p:spTgt spid="20889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88964">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88967"/>
                                        </p:tgtEl>
                                        <p:attrNameLst>
                                          <p:attrName>style.visibility</p:attrName>
                                        </p:attrNameLst>
                                      </p:cBhvr>
                                      <p:to>
                                        <p:strVal val="visible"/>
                                      </p:to>
                                    </p:set>
                                    <p:anim calcmode="lin" valueType="num">
                                      <p:cBhvr additive="base">
                                        <p:cTn id="21" dur="500" fill="hold"/>
                                        <p:tgtEl>
                                          <p:spTgt spid="2088967"/>
                                        </p:tgtEl>
                                        <p:attrNameLst>
                                          <p:attrName>ppt_x</p:attrName>
                                        </p:attrNameLst>
                                      </p:cBhvr>
                                      <p:tavLst>
                                        <p:tav tm="0">
                                          <p:val>
                                            <p:strVal val="#ppt_x"/>
                                          </p:val>
                                        </p:tav>
                                        <p:tav tm="100000">
                                          <p:val>
                                            <p:strVal val="#ppt_x"/>
                                          </p:val>
                                        </p:tav>
                                      </p:tavLst>
                                    </p:anim>
                                    <p:anim calcmode="lin" valueType="num">
                                      <p:cBhvr additive="base">
                                        <p:cTn id="22" dur="500" fill="hold"/>
                                        <p:tgtEl>
                                          <p:spTgt spid="2088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DFA2BC6B-BCD1-564A-BD5D-951CC0CD2B38}" type="datetime1">
              <a:rPr lang="en-US" altLang="en-US" sz="1400">
                <a:solidFill>
                  <a:srgbClr val="590A0E"/>
                </a:solidFill>
              </a:rPr>
              <a:pPr/>
              <a:t>11/5/18</a:t>
            </a:fld>
            <a:endParaRPr lang="en-US" altLang="en-US" sz="1400">
              <a:solidFill>
                <a:srgbClr val="590A0E"/>
              </a:solidFill>
            </a:endParaRPr>
          </a:p>
        </p:txBody>
      </p:sp>
      <p:sp>
        <p:nvSpPr>
          <p:cNvPr id="11264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1264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6FFA17BD-61C1-F748-AED3-51CACA73324A}" type="slidenum">
              <a:rPr lang="en-US" altLang="en-US" sz="1400">
                <a:solidFill>
                  <a:srgbClr val="590A0E"/>
                </a:solidFill>
              </a:rPr>
              <a:pPr/>
              <a:t>35</a:t>
            </a:fld>
            <a:endParaRPr lang="en-US" altLang="en-US" sz="1400">
              <a:solidFill>
                <a:srgbClr val="590A0E"/>
              </a:solidFill>
            </a:endParaRPr>
          </a:p>
        </p:txBody>
      </p:sp>
      <p:sp>
        <p:nvSpPr>
          <p:cNvPr id="112644" name="Rectangle 2"/>
          <p:cNvSpPr>
            <a:spLocks noGrp="1" noChangeArrowheads="1"/>
          </p:cNvSpPr>
          <p:nvPr>
            <p:ph type="title"/>
          </p:nvPr>
        </p:nvSpPr>
        <p:spPr/>
        <p:txBody>
          <a:bodyPr/>
          <a:lstStyle/>
          <a:p>
            <a:r>
              <a:rPr lang="en-US" altLang="en-US"/>
              <a:t>Lambda Forms</a:t>
            </a:r>
          </a:p>
        </p:txBody>
      </p:sp>
      <p:sp>
        <p:nvSpPr>
          <p:cNvPr id="112645" name="Rectangle 3"/>
          <p:cNvSpPr>
            <a:spLocks noGrp="1" noChangeArrowheads="1"/>
          </p:cNvSpPr>
          <p:nvPr>
            <p:ph type="body" sz="half" idx="1"/>
          </p:nvPr>
        </p:nvSpPr>
        <p:spPr>
          <a:xfrm>
            <a:off x="304800" y="925514"/>
            <a:ext cx="4724400" cy="3703636"/>
          </a:xfrm>
        </p:spPr>
        <p:txBody>
          <a:bodyPr/>
          <a:lstStyle/>
          <a:p>
            <a:r>
              <a:rPr lang="en-US" altLang="en-US" sz="2800"/>
              <a:t>A simple addition to FOL</a:t>
            </a:r>
          </a:p>
          <a:p>
            <a:pPr lvl="1"/>
            <a:r>
              <a:rPr lang="en-US" altLang="en-US" sz="2400" dirty="0">
                <a:ea typeface="ＭＳ Ｐゴシック" charset="-128"/>
              </a:rPr>
              <a:t>Take a FOL sentence with variables in it that are to be bound.</a:t>
            </a:r>
          </a:p>
          <a:p>
            <a:pPr lvl="1"/>
            <a:r>
              <a:rPr lang="en-US" altLang="en-US" sz="2400" dirty="0">
                <a:ea typeface="ＭＳ Ｐゴシック" charset="-128"/>
              </a:rPr>
              <a:t>Allow those variables to be bound by treating the lambda form as a function with formal arguments</a:t>
            </a:r>
          </a:p>
          <a:p>
            <a:pPr lvl="2">
              <a:buFont typeface="Wingdings" charset="2"/>
              <a:buNone/>
            </a:pPr>
            <a:endParaRPr lang="en-US" altLang="en-US" sz="1600" dirty="0"/>
          </a:p>
          <a:p>
            <a:pPr lvl="1"/>
            <a:endParaRPr lang="en-US" altLang="en-US" sz="1800" dirty="0">
              <a:ea typeface="ＭＳ Ｐゴシック" charset="-128"/>
            </a:endParaRPr>
          </a:p>
          <a:p>
            <a:pPr lvl="1"/>
            <a:endParaRPr lang="en-US" altLang="en-US" sz="1800" dirty="0">
              <a:ea typeface="ＭＳ Ｐゴシック" charset="-128"/>
            </a:endParaRPr>
          </a:p>
        </p:txBody>
      </p:sp>
      <p:graphicFrame>
        <p:nvGraphicFramePr>
          <p:cNvPr id="2091012" name="Object 2"/>
          <p:cNvGraphicFramePr>
            <a:graphicFrameLocks noGrp="1" noChangeAspect="1"/>
          </p:cNvGraphicFramePr>
          <p:nvPr>
            <p:ph sz="quarter" idx="2"/>
          </p:nvPr>
        </p:nvGraphicFramePr>
        <p:xfrm>
          <a:off x="5791201" y="925514"/>
          <a:ext cx="2252663" cy="949325"/>
        </p:xfrm>
        <a:graphic>
          <a:graphicData uri="http://schemas.openxmlformats.org/presentationml/2006/ole">
            <mc:AlternateContent xmlns:mc="http://schemas.openxmlformats.org/markup-compatibility/2006">
              <mc:Choice xmlns:v="urn:schemas-microsoft-com:vml" Requires="v">
                <p:oleObj spid="_x0000_s112682" name="Equation" r:id="rId4" imgW="482600" imgH="203200" progId="Equation.3">
                  <p:embed/>
                </p:oleObj>
              </mc:Choice>
              <mc:Fallback>
                <p:oleObj name="Equation" r:id="rId4" imgW="4826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925514"/>
                        <a:ext cx="225266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2091013" name="Object 3"/>
          <p:cNvGraphicFramePr>
            <a:graphicFrameLocks noGrp="1" noChangeAspect="1"/>
          </p:cNvGraphicFramePr>
          <p:nvPr>
            <p:ph sz="quarter" idx="3"/>
            <p:extLst>
              <p:ext uri="{D42A27DB-BD31-4B8C-83A1-F6EECF244321}">
                <p14:modId xmlns:p14="http://schemas.microsoft.com/office/powerpoint/2010/main" val="1983363178"/>
              </p:ext>
            </p:extLst>
          </p:nvPr>
        </p:nvGraphicFramePr>
        <p:xfrm>
          <a:off x="5638800" y="2160589"/>
          <a:ext cx="2865438" cy="2532063"/>
        </p:xfrm>
        <a:graphic>
          <a:graphicData uri="http://schemas.openxmlformats.org/presentationml/2006/ole">
            <mc:AlternateContent xmlns:mc="http://schemas.openxmlformats.org/markup-compatibility/2006">
              <mc:Choice xmlns:v="urn:schemas-microsoft-com:vml" Requires="v">
                <p:oleObj spid="_x0000_s112683" name="Equation" r:id="rId6" imgW="901700" imgH="660400" progId="Equation.3">
                  <p:embed/>
                </p:oleObj>
              </mc:Choice>
              <mc:Fallback>
                <p:oleObj name="Equation" r:id="rId6" imgW="901700" imgH="660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160589"/>
                        <a:ext cx="2865438"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91012"/>
                                        </p:tgtEl>
                                        <p:attrNameLst>
                                          <p:attrName>style.visibility</p:attrName>
                                        </p:attrNameLst>
                                      </p:cBhvr>
                                      <p:to>
                                        <p:strVal val="visible"/>
                                      </p:to>
                                    </p:set>
                                    <p:animEffect transition="in" filter="fade">
                                      <p:cBhvr>
                                        <p:cTn id="7" dur="2000"/>
                                        <p:tgtEl>
                                          <p:spTgt spid="2091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91013"/>
                                        </p:tgtEl>
                                        <p:attrNameLst>
                                          <p:attrName>style.visibility</p:attrName>
                                        </p:attrNameLst>
                                      </p:cBhvr>
                                      <p:to>
                                        <p:strVal val="visible"/>
                                      </p:to>
                                    </p:set>
                                    <p:anim calcmode="lin" valueType="num">
                                      <p:cBhvr additive="base">
                                        <p:cTn id="12" dur="500" fill="hold"/>
                                        <p:tgtEl>
                                          <p:spTgt spid="2091013"/>
                                        </p:tgtEl>
                                        <p:attrNameLst>
                                          <p:attrName>ppt_x</p:attrName>
                                        </p:attrNameLst>
                                      </p:cBhvr>
                                      <p:tavLst>
                                        <p:tav tm="0">
                                          <p:val>
                                            <p:strVal val="#ppt_x"/>
                                          </p:val>
                                        </p:tav>
                                        <p:tav tm="100000">
                                          <p:val>
                                            <p:strVal val="#ppt_x"/>
                                          </p:val>
                                        </p:tav>
                                      </p:tavLst>
                                    </p:anim>
                                    <p:anim calcmode="lin" valueType="num">
                                      <p:cBhvr additive="base">
                                        <p:cTn id="13" dur="500" fill="hold"/>
                                        <p:tgtEl>
                                          <p:spTgt spid="2091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85BEB755-0AFA-DC43-89B8-6F295BB4E816}" type="datetime1">
              <a:rPr lang="en-US" altLang="en-US" sz="1400">
                <a:solidFill>
                  <a:srgbClr val="590A0E"/>
                </a:solidFill>
              </a:rPr>
              <a:pPr/>
              <a:t>11/5/18</a:t>
            </a:fld>
            <a:endParaRPr lang="en-US" altLang="en-US" sz="1400">
              <a:solidFill>
                <a:srgbClr val="590A0E"/>
              </a:solidFill>
            </a:endParaRPr>
          </a:p>
        </p:txBody>
      </p:sp>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1C13CAE7-3205-A048-A4F6-C7F989572BED}" type="slidenum">
              <a:rPr lang="en-US" altLang="en-US" sz="1400">
                <a:solidFill>
                  <a:srgbClr val="590A0E"/>
                </a:solidFill>
              </a:rPr>
              <a:pPr/>
              <a:t>36</a:t>
            </a:fld>
            <a:endParaRPr lang="en-US" altLang="en-US" sz="1400">
              <a:solidFill>
                <a:srgbClr val="590A0E"/>
              </a:solidFill>
            </a:endParaRPr>
          </a:p>
        </p:txBody>
      </p:sp>
      <p:sp>
        <p:nvSpPr>
          <p:cNvPr id="114692" name="Rectangle 2"/>
          <p:cNvSpPr>
            <a:spLocks noGrp="1" noChangeArrowheads="1"/>
          </p:cNvSpPr>
          <p:nvPr>
            <p:ph type="title"/>
          </p:nvPr>
        </p:nvSpPr>
        <p:spPr>
          <a:xfrm>
            <a:off x="38100" y="133350"/>
            <a:ext cx="8915400" cy="800100"/>
          </a:xfrm>
        </p:spPr>
        <p:txBody>
          <a:bodyPr/>
          <a:lstStyle/>
          <a:p>
            <a:r>
              <a:rPr lang="en-US" altLang="en-US" b="0" dirty="0"/>
              <a:t>Compositional Semantics via Lambda Application</a:t>
            </a:r>
          </a:p>
        </p:txBody>
      </p:sp>
      <p:pic>
        <p:nvPicPr>
          <p:cNvPr id="2106374" name="Picture 6" descr="franc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425575"/>
            <a:ext cx="8229600" cy="3130550"/>
          </a:xfrm>
          <a:effectLst>
            <a:outerShdw blurRad="63500" dist="38099" dir="2700000" algn="ctr" rotWithShape="0">
              <a:srgbClr val="000000">
                <a:alpha val="74997"/>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395C36D2-BE85-6542-9FE0-CEC487658371}" type="datetime1">
              <a:rPr lang="en-US" sz="1050">
                <a:solidFill>
                  <a:srgbClr val="590A0E"/>
                </a:solidFill>
              </a:rPr>
              <a:pPr/>
              <a:t>11/5/18</a:t>
            </a:fld>
            <a:endParaRPr lang="en-US" sz="1050">
              <a:solidFill>
                <a:srgbClr val="590A0E"/>
              </a:solidFill>
            </a:endParaRPr>
          </a:p>
        </p:txBody>
      </p:sp>
      <p:sp>
        <p:nvSpPr>
          <p:cNvPr id="5632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5632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ABD93695-4937-874E-B22B-A8C43E5684D8}" type="slidenum">
              <a:rPr lang="en-US" sz="1050">
                <a:solidFill>
                  <a:srgbClr val="590A0E"/>
                </a:solidFill>
              </a:rPr>
              <a:pPr/>
              <a:t>37</a:t>
            </a:fld>
            <a:endParaRPr lang="en-US" sz="1050">
              <a:solidFill>
                <a:srgbClr val="590A0E"/>
              </a:solidFill>
            </a:endParaRPr>
          </a:p>
        </p:txBody>
      </p:sp>
      <p:sp>
        <p:nvSpPr>
          <p:cNvPr id="56324" name="Rectangle 2"/>
          <p:cNvSpPr>
            <a:spLocks noGrp="1" noChangeArrowheads="1"/>
          </p:cNvSpPr>
          <p:nvPr>
            <p:ph type="title"/>
          </p:nvPr>
        </p:nvSpPr>
        <p:spPr>
          <a:xfrm>
            <a:off x="38396" y="269190"/>
            <a:ext cx="8915400" cy="800100"/>
          </a:xfrm>
        </p:spPr>
        <p:txBody>
          <a:bodyPr/>
          <a:lstStyle/>
          <a:p>
            <a:r>
              <a:rPr lang="en-US" b="0" dirty="0">
                <a:latin typeface="Verdana" charset="0"/>
                <a:ea typeface="ＭＳ Ｐゴシック" charset="0"/>
                <a:cs typeface="ＭＳ Ｐゴシック" charset="0"/>
              </a:rPr>
              <a:t>Lambda Applications and Reductions</a:t>
            </a:r>
          </a:p>
        </p:txBody>
      </p:sp>
      <p:pic>
        <p:nvPicPr>
          <p:cNvPr id="2103302" name="Picture 6" descr="frasc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82" y="3411446"/>
            <a:ext cx="5609035" cy="254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3303" name="Picture 7" descr="frasca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5" y="4075509"/>
            <a:ext cx="5010150" cy="254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1"/>
          <p:cNvGrpSpPr/>
          <p:nvPr/>
        </p:nvGrpSpPr>
        <p:grpSpPr>
          <a:xfrm>
            <a:off x="1257301" y="1435030"/>
            <a:ext cx="6856851" cy="1746320"/>
            <a:chOff x="1257301" y="1435030"/>
            <a:chExt cx="6960866" cy="1556649"/>
          </a:xfrm>
        </p:grpSpPr>
        <p:pic>
          <p:nvPicPr>
            <p:cNvPr id="56327" name="Picture 7" descr="liking-lamb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1" y="2756144"/>
              <a:ext cx="3543300" cy="194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8" name="TextBox 1"/>
            <p:cNvSpPr txBox="1">
              <a:spLocks noChangeArrowheads="1"/>
            </p:cNvSpPr>
            <p:nvPr/>
          </p:nvSpPr>
          <p:spPr bwMode="auto">
            <a:xfrm>
              <a:off x="5797604" y="2714680"/>
              <a:ext cx="65434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i="1"/>
                <a:t>Frasca</a:t>
              </a:r>
              <a:endParaRPr lang="en-US" sz="1200" i="1" dirty="0"/>
            </a:p>
          </p:txBody>
        </p:sp>
        <p:cxnSp>
          <p:nvCxnSpPr>
            <p:cNvPr id="4" name="Straight Connector 3"/>
            <p:cNvCxnSpPr/>
            <p:nvPr/>
          </p:nvCxnSpPr>
          <p:spPr>
            <a:xfrm flipH="1">
              <a:off x="2628900" y="1760339"/>
              <a:ext cx="1771650" cy="742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400550" y="1762736"/>
              <a:ext cx="1600200" cy="800100"/>
            </a:xfrm>
            <a:prstGeom prst="line">
              <a:avLst/>
            </a:prstGeom>
          </p:spPr>
          <p:style>
            <a:lnRef idx="2">
              <a:schemeClr val="accent1"/>
            </a:lnRef>
            <a:fillRef idx="0">
              <a:schemeClr val="accent1"/>
            </a:fillRef>
            <a:effectRef idx="1">
              <a:schemeClr val="accent1"/>
            </a:effectRef>
            <a:fontRef idx="minor">
              <a:schemeClr val="tx1"/>
            </a:fontRef>
          </p:style>
        </p:cxnSp>
        <p:sp>
          <p:nvSpPr>
            <p:cNvPr id="56331" name="TextBox 11"/>
            <p:cNvSpPr txBox="1">
              <a:spLocks noChangeArrowheads="1"/>
            </p:cNvSpPr>
            <p:nvPr/>
          </p:nvSpPr>
          <p:spPr bwMode="auto">
            <a:xfrm>
              <a:off x="4235450" y="1435030"/>
              <a:ext cx="57150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dirty="0"/>
                <a:t>VP</a:t>
              </a:r>
            </a:p>
          </p:txBody>
        </p:sp>
        <p:sp>
          <p:nvSpPr>
            <p:cNvPr id="56332" name="TextBox 12"/>
            <p:cNvSpPr txBox="1">
              <a:spLocks noChangeArrowheads="1"/>
            </p:cNvSpPr>
            <p:nvPr/>
          </p:nvSpPr>
          <p:spPr bwMode="auto">
            <a:xfrm>
              <a:off x="4800600" y="1435030"/>
              <a:ext cx="3417567" cy="2880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500" dirty="0"/>
                <a:t>VP </a:t>
              </a:r>
              <a:r>
                <a:rPr lang="en-US" sz="1500" dirty="0">
                  <a:sym typeface="Wingdings" charset="0"/>
                </a:rPr>
                <a:t> Verb NP   {</a:t>
              </a:r>
              <a:r>
                <a:rPr lang="en-US" sz="1500" dirty="0" err="1">
                  <a:sym typeface="Wingdings" charset="0"/>
                </a:rPr>
                <a:t>Verb.sem</a:t>
              </a:r>
              <a:r>
                <a:rPr lang="en-US" sz="1500" dirty="0">
                  <a:sym typeface="Wingdings" charset="0"/>
                </a:rPr>
                <a:t>(</a:t>
              </a:r>
              <a:r>
                <a:rPr lang="en-US" sz="1500" dirty="0" err="1">
                  <a:sym typeface="Wingdings" charset="0"/>
                </a:rPr>
                <a:t>NP.Sem</a:t>
              </a:r>
              <a:r>
                <a:rPr lang="en-US" sz="1500" dirty="0">
                  <a:sym typeface="Wingdings" charset="0"/>
                </a:rPr>
                <a:t>)}</a:t>
              </a:r>
              <a:endParaRPr lang="en-US" sz="1500" dirty="0"/>
            </a:p>
          </p:txBody>
        </p:sp>
      </p:grpSp>
    </p:spTree>
    <p:extLst>
      <p:ext uri="{BB962C8B-B14F-4D97-AF65-F5344CB8AC3E}">
        <p14:creationId xmlns:p14="http://schemas.microsoft.com/office/powerpoint/2010/main" val="1213152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3302"/>
                                        </p:tgtEl>
                                        <p:attrNameLst>
                                          <p:attrName>style.visibility</p:attrName>
                                        </p:attrNameLst>
                                      </p:cBhvr>
                                      <p:to>
                                        <p:strVal val="visible"/>
                                      </p:to>
                                    </p:set>
                                    <p:anim calcmode="lin" valueType="num">
                                      <p:cBhvr additive="base">
                                        <p:cTn id="7" dur="500" fill="hold"/>
                                        <p:tgtEl>
                                          <p:spTgt spid="2103302"/>
                                        </p:tgtEl>
                                        <p:attrNameLst>
                                          <p:attrName>ppt_x</p:attrName>
                                        </p:attrNameLst>
                                      </p:cBhvr>
                                      <p:tavLst>
                                        <p:tav tm="0">
                                          <p:val>
                                            <p:strVal val="#ppt_x"/>
                                          </p:val>
                                        </p:tav>
                                        <p:tav tm="100000">
                                          <p:val>
                                            <p:strVal val="#ppt_x"/>
                                          </p:val>
                                        </p:tav>
                                      </p:tavLst>
                                    </p:anim>
                                    <p:anim calcmode="lin" valueType="num">
                                      <p:cBhvr additive="base">
                                        <p:cTn id="8" dur="500" fill="hold"/>
                                        <p:tgtEl>
                                          <p:spTgt spid="21033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03303"/>
                                        </p:tgtEl>
                                        <p:attrNameLst>
                                          <p:attrName>style.visibility</p:attrName>
                                        </p:attrNameLst>
                                      </p:cBhvr>
                                      <p:to>
                                        <p:strVal val="visible"/>
                                      </p:to>
                                    </p:set>
                                    <p:anim calcmode="lin" valueType="num">
                                      <p:cBhvr additive="base">
                                        <p:cTn id="13" dur="500" fill="hold"/>
                                        <p:tgtEl>
                                          <p:spTgt spid="2103303"/>
                                        </p:tgtEl>
                                        <p:attrNameLst>
                                          <p:attrName>ppt_x</p:attrName>
                                        </p:attrNameLst>
                                      </p:cBhvr>
                                      <p:tavLst>
                                        <p:tav tm="0">
                                          <p:val>
                                            <p:strVal val="#ppt_x"/>
                                          </p:val>
                                        </p:tav>
                                        <p:tav tm="100000">
                                          <p:val>
                                            <p:strVal val="#ppt_x"/>
                                          </p:val>
                                        </p:tav>
                                      </p:tavLst>
                                    </p:anim>
                                    <p:anim calcmode="lin" valueType="num">
                                      <p:cBhvr additive="base">
                                        <p:cTn id="14" dur="500" fill="hold"/>
                                        <p:tgtEl>
                                          <p:spTgt spid="2103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28114885-A467-7B4A-B36B-5388DE808D13}" type="datetime1">
              <a:rPr lang="en-US" sz="1050">
                <a:solidFill>
                  <a:srgbClr val="590A0E"/>
                </a:solidFill>
              </a:rPr>
              <a:pPr/>
              <a:t>11/5/18</a:t>
            </a:fld>
            <a:endParaRPr lang="en-US" sz="1050">
              <a:solidFill>
                <a:srgbClr val="590A0E"/>
              </a:solidFill>
            </a:endParaRPr>
          </a:p>
        </p:txBody>
      </p:sp>
      <p:sp>
        <p:nvSpPr>
          <p:cNvPr id="58370"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5837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0D3EEC09-6045-2A4C-BB34-DD5ABFFE6DAF}" type="slidenum">
              <a:rPr lang="en-US" sz="1050">
                <a:solidFill>
                  <a:srgbClr val="590A0E"/>
                </a:solidFill>
              </a:rPr>
              <a:pPr/>
              <a:t>38</a:t>
            </a:fld>
            <a:endParaRPr lang="en-US" sz="1050">
              <a:solidFill>
                <a:srgbClr val="590A0E"/>
              </a:solidFill>
            </a:endParaRPr>
          </a:p>
        </p:txBody>
      </p:sp>
      <p:sp>
        <p:nvSpPr>
          <p:cNvPr id="58372" name="Rectangle 2"/>
          <p:cNvSpPr>
            <a:spLocks noGrp="1" noChangeArrowheads="1"/>
          </p:cNvSpPr>
          <p:nvPr>
            <p:ph type="title"/>
          </p:nvPr>
        </p:nvSpPr>
        <p:spPr>
          <a:xfrm>
            <a:off x="1428750" y="283369"/>
            <a:ext cx="6686550" cy="800100"/>
          </a:xfrm>
        </p:spPr>
        <p:txBody>
          <a:bodyPr/>
          <a:lstStyle/>
          <a:p>
            <a:r>
              <a:rPr lang="en-US" b="0" dirty="0">
                <a:latin typeface="Verdana" charset="0"/>
                <a:ea typeface="ＭＳ Ｐゴシック" charset="0"/>
                <a:cs typeface="ＭＳ Ｐゴシック" charset="0"/>
              </a:rPr>
              <a:t>Lambda Applications and Reductions</a:t>
            </a:r>
          </a:p>
        </p:txBody>
      </p:sp>
      <p:pic>
        <p:nvPicPr>
          <p:cNvPr id="58373" name="Picture 7" descr="frasc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571749"/>
            <a:ext cx="3657600"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3304" name="Picture 8" descr="frasca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99" y="3098006"/>
            <a:ext cx="5998369" cy="254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3305" name="Picture 9" descr="franco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798" y="3695700"/>
            <a:ext cx="5413772" cy="254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76" name="TextBox 1"/>
          <p:cNvSpPr txBox="1">
            <a:spLocks noChangeArrowheads="1"/>
          </p:cNvSpPr>
          <p:nvPr/>
        </p:nvSpPr>
        <p:spPr bwMode="auto">
          <a:xfrm>
            <a:off x="2438400" y="2478107"/>
            <a:ext cx="66236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i="1" dirty="0"/>
              <a:t>Franco</a:t>
            </a:r>
          </a:p>
        </p:txBody>
      </p:sp>
      <p:cxnSp>
        <p:nvCxnSpPr>
          <p:cNvPr id="4" name="Straight Connector 3"/>
          <p:cNvCxnSpPr/>
          <p:nvPr/>
        </p:nvCxnSpPr>
        <p:spPr>
          <a:xfrm flipH="1">
            <a:off x="3057525" y="1762125"/>
            <a:ext cx="1485900" cy="571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581841" y="1762125"/>
            <a:ext cx="1714500" cy="628650"/>
          </a:xfrm>
          <a:prstGeom prst="line">
            <a:avLst/>
          </a:prstGeom>
        </p:spPr>
        <p:style>
          <a:lnRef idx="2">
            <a:schemeClr val="accent1"/>
          </a:lnRef>
          <a:fillRef idx="0">
            <a:schemeClr val="accent1"/>
          </a:fillRef>
          <a:effectRef idx="1">
            <a:schemeClr val="accent1"/>
          </a:effectRef>
          <a:fontRef idx="minor">
            <a:schemeClr val="tx1"/>
          </a:fontRef>
        </p:style>
      </p:cxnSp>
      <p:sp>
        <p:nvSpPr>
          <p:cNvPr id="58379" name="TextBox 2"/>
          <p:cNvSpPr txBox="1">
            <a:spLocks noChangeArrowheads="1"/>
          </p:cNvSpPr>
          <p:nvPr/>
        </p:nvSpPr>
        <p:spPr bwMode="auto">
          <a:xfrm>
            <a:off x="4426425" y="1394639"/>
            <a:ext cx="28725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a:t>S</a:t>
            </a:r>
          </a:p>
        </p:txBody>
      </p:sp>
      <p:sp>
        <p:nvSpPr>
          <p:cNvPr id="58380" name="TextBox 16"/>
          <p:cNvSpPr txBox="1">
            <a:spLocks noChangeArrowheads="1"/>
          </p:cNvSpPr>
          <p:nvPr/>
        </p:nvSpPr>
        <p:spPr bwMode="auto">
          <a:xfrm>
            <a:off x="5042210" y="1371555"/>
            <a:ext cx="306039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500" dirty="0"/>
              <a:t>S </a:t>
            </a:r>
            <a:r>
              <a:rPr lang="en-US" sz="1500" dirty="0">
                <a:sym typeface="Wingdings" charset="0"/>
              </a:rPr>
              <a:t>  NP VP    {</a:t>
            </a:r>
            <a:r>
              <a:rPr lang="en-US" sz="1500" dirty="0" err="1">
                <a:sym typeface="Wingdings" charset="0"/>
              </a:rPr>
              <a:t>VP.sem</a:t>
            </a:r>
            <a:r>
              <a:rPr lang="en-US" sz="1500" dirty="0">
                <a:sym typeface="Wingdings" charset="0"/>
              </a:rPr>
              <a:t>(</a:t>
            </a:r>
            <a:r>
              <a:rPr lang="en-US" sz="1500" dirty="0" err="1">
                <a:sym typeface="Wingdings" charset="0"/>
              </a:rPr>
              <a:t>NP.sem</a:t>
            </a:r>
            <a:r>
              <a:rPr lang="en-US" sz="1500" dirty="0">
                <a:sym typeface="Wingdings" charset="0"/>
              </a:rPr>
              <a:t>) }</a:t>
            </a:r>
            <a:endParaRPr lang="en-US" sz="1500" dirty="0"/>
          </a:p>
        </p:txBody>
      </p:sp>
    </p:spTree>
    <p:extLst>
      <p:ext uri="{BB962C8B-B14F-4D97-AF65-F5344CB8AC3E}">
        <p14:creationId xmlns:p14="http://schemas.microsoft.com/office/powerpoint/2010/main" val="2000523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3304"/>
                                        </p:tgtEl>
                                        <p:attrNameLst>
                                          <p:attrName>style.visibility</p:attrName>
                                        </p:attrNameLst>
                                      </p:cBhvr>
                                      <p:to>
                                        <p:strVal val="visible"/>
                                      </p:to>
                                    </p:set>
                                    <p:anim calcmode="lin" valueType="num">
                                      <p:cBhvr additive="base">
                                        <p:cTn id="7" dur="500" fill="hold"/>
                                        <p:tgtEl>
                                          <p:spTgt spid="2103304"/>
                                        </p:tgtEl>
                                        <p:attrNameLst>
                                          <p:attrName>ppt_x</p:attrName>
                                        </p:attrNameLst>
                                      </p:cBhvr>
                                      <p:tavLst>
                                        <p:tav tm="0">
                                          <p:val>
                                            <p:strVal val="#ppt_x"/>
                                          </p:val>
                                        </p:tav>
                                        <p:tav tm="100000">
                                          <p:val>
                                            <p:strVal val="#ppt_x"/>
                                          </p:val>
                                        </p:tav>
                                      </p:tavLst>
                                    </p:anim>
                                    <p:anim calcmode="lin" valueType="num">
                                      <p:cBhvr additive="base">
                                        <p:cTn id="8" dur="500" fill="hold"/>
                                        <p:tgtEl>
                                          <p:spTgt spid="21033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03305"/>
                                        </p:tgtEl>
                                        <p:attrNameLst>
                                          <p:attrName>style.visibility</p:attrName>
                                        </p:attrNameLst>
                                      </p:cBhvr>
                                      <p:to>
                                        <p:strVal val="visible"/>
                                      </p:to>
                                    </p:set>
                                    <p:anim calcmode="lin" valueType="num">
                                      <p:cBhvr additive="base">
                                        <p:cTn id="13" dur="500" fill="hold"/>
                                        <p:tgtEl>
                                          <p:spTgt spid="2103305"/>
                                        </p:tgtEl>
                                        <p:attrNameLst>
                                          <p:attrName>ppt_x</p:attrName>
                                        </p:attrNameLst>
                                      </p:cBhvr>
                                      <p:tavLst>
                                        <p:tav tm="0">
                                          <p:val>
                                            <p:strVal val="#ppt_x"/>
                                          </p:val>
                                        </p:tav>
                                        <p:tav tm="100000">
                                          <p:val>
                                            <p:strVal val="#ppt_x"/>
                                          </p:val>
                                        </p:tav>
                                      </p:tavLst>
                                    </p:anim>
                                    <p:anim calcmode="lin" valueType="num">
                                      <p:cBhvr additive="base">
                                        <p:cTn id="14" dur="500" fill="hold"/>
                                        <p:tgtEl>
                                          <p:spTgt spid="2103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331EEBE7-45B2-C241-8B43-5801502D51E8}" type="datetime1">
              <a:rPr lang="en-US" altLang="en-US" sz="1400">
                <a:solidFill>
                  <a:srgbClr val="590A0E"/>
                </a:solidFill>
              </a:rPr>
              <a:pPr/>
              <a:t>11/5/18</a:t>
            </a:fld>
            <a:endParaRPr lang="en-US" altLang="en-US" sz="1400">
              <a:solidFill>
                <a:srgbClr val="590A0E"/>
              </a:solidFill>
            </a:endParaRPr>
          </a:p>
        </p:txBody>
      </p:sp>
      <p:sp>
        <p:nvSpPr>
          <p:cNvPr id="1167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167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F67AD6A0-80EA-9642-A6CE-DBC5C13F8BBD}" type="slidenum">
              <a:rPr lang="en-US" altLang="en-US" sz="1400">
                <a:solidFill>
                  <a:srgbClr val="590A0E"/>
                </a:solidFill>
              </a:rPr>
              <a:pPr/>
              <a:t>39</a:t>
            </a:fld>
            <a:endParaRPr lang="en-US" altLang="en-US" sz="1400">
              <a:solidFill>
                <a:srgbClr val="590A0E"/>
              </a:solidFill>
            </a:endParaRPr>
          </a:p>
        </p:txBody>
      </p:sp>
      <p:sp>
        <p:nvSpPr>
          <p:cNvPr id="116740" name="Rectangle 2"/>
          <p:cNvSpPr>
            <a:spLocks noGrp="1" noChangeArrowheads="1"/>
          </p:cNvSpPr>
          <p:nvPr>
            <p:ph type="title"/>
          </p:nvPr>
        </p:nvSpPr>
        <p:spPr>
          <a:xfrm>
            <a:off x="119857" y="217489"/>
            <a:ext cx="8915400" cy="800100"/>
          </a:xfrm>
        </p:spPr>
        <p:txBody>
          <a:bodyPr/>
          <a:lstStyle/>
          <a:p>
            <a:r>
              <a:rPr lang="en-US" altLang="en-US" b="0" dirty="0"/>
              <a:t>Lambda Applications and Reductions</a:t>
            </a:r>
          </a:p>
        </p:txBody>
      </p:sp>
      <p:pic>
        <p:nvPicPr>
          <p:cNvPr id="2103302" name="Picture 6" descr="frasc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343" y="1564085"/>
            <a:ext cx="7478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303" name="Picture 7" descr="frasca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45681"/>
            <a:ext cx="6680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304" name="Picture 8" descr="frasca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1" y="3527277"/>
            <a:ext cx="799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305" name="Picture 9" descr="franco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230689"/>
            <a:ext cx="6945314" cy="32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3302"/>
                                        </p:tgtEl>
                                        <p:attrNameLst>
                                          <p:attrName>style.visibility</p:attrName>
                                        </p:attrNameLst>
                                      </p:cBhvr>
                                      <p:to>
                                        <p:strVal val="visible"/>
                                      </p:to>
                                    </p:set>
                                    <p:anim calcmode="lin" valueType="num">
                                      <p:cBhvr additive="base">
                                        <p:cTn id="7" dur="500" fill="hold"/>
                                        <p:tgtEl>
                                          <p:spTgt spid="2103302"/>
                                        </p:tgtEl>
                                        <p:attrNameLst>
                                          <p:attrName>ppt_x</p:attrName>
                                        </p:attrNameLst>
                                      </p:cBhvr>
                                      <p:tavLst>
                                        <p:tav tm="0">
                                          <p:val>
                                            <p:strVal val="#ppt_x"/>
                                          </p:val>
                                        </p:tav>
                                        <p:tav tm="100000">
                                          <p:val>
                                            <p:strVal val="#ppt_x"/>
                                          </p:val>
                                        </p:tav>
                                      </p:tavLst>
                                    </p:anim>
                                    <p:anim calcmode="lin" valueType="num">
                                      <p:cBhvr additive="base">
                                        <p:cTn id="8" dur="500" fill="hold"/>
                                        <p:tgtEl>
                                          <p:spTgt spid="21033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03303"/>
                                        </p:tgtEl>
                                        <p:attrNameLst>
                                          <p:attrName>style.visibility</p:attrName>
                                        </p:attrNameLst>
                                      </p:cBhvr>
                                      <p:to>
                                        <p:strVal val="visible"/>
                                      </p:to>
                                    </p:set>
                                    <p:anim calcmode="lin" valueType="num">
                                      <p:cBhvr additive="base">
                                        <p:cTn id="13" dur="500" fill="hold"/>
                                        <p:tgtEl>
                                          <p:spTgt spid="2103303"/>
                                        </p:tgtEl>
                                        <p:attrNameLst>
                                          <p:attrName>ppt_x</p:attrName>
                                        </p:attrNameLst>
                                      </p:cBhvr>
                                      <p:tavLst>
                                        <p:tav tm="0">
                                          <p:val>
                                            <p:strVal val="#ppt_x"/>
                                          </p:val>
                                        </p:tav>
                                        <p:tav tm="100000">
                                          <p:val>
                                            <p:strVal val="#ppt_x"/>
                                          </p:val>
                                        </p:tav>
                                      </p:tavLst>
                                    </p:anim>
                                    <p:anim calcmode="lin" valueType="num">
                                      <p:cBhvr additive="base">
                                        <p:cTn id="14" dur="500" fill="hold"/>
                                        <p:tgtEl>
                                          <p:spTgt spid="21033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03304"/>
                                        </p:tgtEl>
                                        <p:attrNameLst>
                                          <p:attrName>style.visibility</p:attrName>
                                        </p:attrNameLst>
                                      </p:cBhvr>
                                      <p:to>
                                        <p:strVal val="visible"/>
                                      </p:to>
                                    </p:set>
                                    <p:anim calcmode="lin" valueType="num">
                                      <p:cBhvr additive="base">
                                        <p:cTn id="19" dur="500" fill="hold"/>
                                        <p:tgtEl>
                                          <p:spTgt spid="2103304"/>
                                        </p:tgtEl>
                                        <p:attrNameLst>
                                          <p:attrName>ppt_x</p:attrName>
                                        </p:attrNameLst>
                                      </p:cBhvr>
                                      <p:tavLst>
                                        <p:tav tm="0">
                                          <p:val>
                                            <p:strVal val="#ppt_x"/>
                                          </p:val>
                                        </p:tav>
                                        <p:tav tm="100000">
                                          <p:val>
                                            <p:strVal val="#ppt_x"/>
                                          </p:val>
                                        </p:tav>
                                      </p:tavLst>
                                    </p:anim>
                                    <p:anim calcmode="lin" valueType="num">
                                      <p:cBhvr additive="base">
                                        <p:cTn id="20" dur="500" fill="hold"/>
                                        <p:tgtEl>
                                          <p:spTgt spid="21033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03305"/>
                                        </p:tgtEl>
                                        <p:attrNameLst>
                                          <p:attrName>style.visibility</p:attrName>
                                        </p:attrNameLst>
                                      </p:cBhvr>
                                      <p:to>
                                        <p:strVal val="visible"/>
                                      </p:to>
                                    </p:set>
                                    <p:anim calcmode="lin" valueType="num">
                                      <p:cBhvr additive="base">
                                        <p:cTn id="25" dur="500" fill="hold"/>
                                        <p:tgtEl>
                                          <p:spTgt spid="2103305"/>
                                        </p:tgtEl>
                                        <p:attrNameLst>
                                          <p:attrName>ppt_x</p:attrName>
                                        </p:attrNameLst>
                                      </p:cBhvr>
                                      <p:tavLst>
                                        <p:tav tm="0">
                                          <p:val>
                                            <p:strVal val="#ppt_x"/>
                                          </p:val>
                                        </p:tav>
                                        <p:tav tm="100000">
                                          <p:val>
                                            <p:strVal val="#ppt_x"/>
                                          </p:val>
                                        </p:tav>
                                      </p:tavLst>
                                    </p:anim>
                                    <p:anim calcmode="lin" valueType="num">
                                      <p:cBhvr additive="base">
                                        <p:cTn id="26" dur="500" fill="hold"/>
                                        <p:tgtEl>
                                          <p:spTgt spid="2103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6F13E8D4-27C0-C441-9BCE-053B8D62E96C}" type="datetime1">
              <a:rPr lang="en-US" altLang="en-US" sz="1400">
                <a:solidFill>
                  <a:srgbClr val="590A0E"/>
                </a:solidFill>
              </a:rPr>
              <a:pPr/>
              <a:t>11/5/18</a:t>
            </a:fld>
            <a:endParaRPr lang="en-US" altLang="en-US" sz="1400">
              <a:solidFill>
                <a:srgbClr val="590A0E"/>
              </a:solidFill>
            </a:endParaRPr>
          </a:p>
        </p:txBody>
      </p:sp>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32D4479E-4052-6140-97FC-78C2861F254D}" type="slidenum">
              <a:rPr lang="en-US" altLang="en-US" sz="1400">
                <a:solidFill>
                  <a:srgbClr val="590A0E"/>
                </a:solidFill>
              </a:rPr>
              <a:pPr/>
              <a:t>4</a:t>
            </a:fld>
            <a:endParaRPr lang="en-US" altLang="en-US" sz="1400">
              <a:solidFill>
                <a:srgbClr val="590A0E"/>
              </a:solidFill>
            </a:endParaRPr>
          </a:p>
        </p:txBody>
      </p:sp>
      <p:sp>
        <p:nvSpPr>
          <p:cNvPr id="19460" name="Rectangle 2"/>
          <p:cNvSpPr>
            <a:spLocks noGrp="1" noChangeArrowheads="1"/>
          </p:cNvSpPr>
          <p:nvPr>
            <p:ph type="title"/>
          </p:nvPr>
        </p:nvSpPr>
        <p:spPr/>
        <p:txBody>
          <a:bodyPr/>
          <a:lstStyle/>
          <a:p>
            <a:r>
              <a:rPr lang="en-US" altLang="en-US" b="0" dirty="0"/>
              <a:t>Today</a:t>
            </a:r>
          </a:p>
        </p:txBody>
      </p:sp>
      <p:sp>
        <p:nvSpPr>
          <p:cNvPr id="19461" name="Rectangle 3"/>
          <p:cNvSpPr>
            <a:spLocks noGrp="1" noChangeArrowheads="1"/>
          </p:cNvSpPr>
          <p:nvPr>
            <p:ph type="body" idx="1"/>
          </p:nvPr>
        </p:nvSpPr>
        <p:spPr/>
        <p:txBody>
          <a:bodyPr/>
          <a:lstStyle/>
          <a:p>
            <a:r>
              <a:rPr lang="en-US" altLang="en-US" dirty="0"/>
              <a:t>Start on Semantics</a:t>
            </a:r>
          </a:p>
          <a:p>
            <a:pPr lvl="1"/>
            <a:r>
              <a:rPr lang="en-US" altLang="en-US" dirty="0">
                <a:ea typeface="ＭＳ Ｐゴシック" charset="-128"/>
              </a:rPr>
              <a:t>The next couple of lectures are a mix of stuff from Chapters 14 (on the book website) and 15 (on Moodle)</a:t>
            </a:r>
          </a:p>
          <a:p>
            <a:endParaRPr lang="en-US" altLang="en-US" dirty="0"/>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C6EA0013-137E-124C-911A-8473A41192E1}" type="datetime1">
              <a:rPr lang="en-US" sz="1050">
                <a:solidFill>
                  <a:srgbClr val="590A0E"/>
                </a:solidFill>
              </a:rPr>
              <a:pPr/>
              <a:t>11/5/18</a:t>
            </a:fld>
            <a:endParaRPr lang="en-US" sz="1050">
              <a:solidFill>
                <a:srgbClr val="590A0E"/>
              </a:solidFill>
            </a:endParaRPr>
          </a:p>
        </p:txBody>
      </p:sp>
      <p:sp>
        <p:nvSpPr>
          <p:cNvPr id="6041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6041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47AB1258-D61A-0D40-98F5-7B2E74044990}" type="slidenum">
              <a:rPr lang="en-US" sz="1050">
                <a:solidFill>
                  <a:srgbClr val="590A0E"/>
                </a:solidFill>
              </a:rPr>
              <a:pPr/>
              <a:t>40</a:t>
            </a:fld>
            <a:endParaRPr lang="en-US" sz="1050">
              <a:solidFill>
                <a:srgbClr val="590A0E"/>
              </a:solidFill>
            </a:endParaRPr>
          </a:p>
        </p:txBody>
      </p:sp>
      <p:sp>
        <p:nvSpPr>
          <p:cNvPr id="60420"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Complications</a:t>
            </a:r>
          </a:p>
        </p:txBody>
      </p:sp>
      <p:sp>
        <p:nvSpPr>
          <p:cNvPr id="43013" name="Rectangle 4"/>
          <p:cNvSpPr>
            <a:spLocks noGrp="1" noChangeArrowheads="1"/>
          </p:cNvSpPr>
          <p:nvPr>
            <p:ph type="body" idx="1"/>
          </p:nvPr>
        </p:nvSpPr>
        <p:spPr>
          <a:xfrm>
            <a:off x="304800" y="914400"/>
            <a:ext cx="8534400" cy="3943350"/>
          </a:xfrm>
        </p:spPr>
        <p:txBody>
          <a:bodyPr/>
          <a:lstStyle/>
          <a:p>
            <a:pPr>
              <a:defRPr/>
            </a:pPr>
            <a:r>
              <a:rPr lang="en-US" sz="2800" dirty="0">
                <a:latin typeface="Tahoma" charset="0"/>
                <a:ea typeface="ＭＳ Ｐゴシック" charset="0"/>
                <a:cs typeface="ＭＳ Ｐゴシック" charset="0"/>
              </a:rPr>
              <a:t>You really ought to be suspicious that all those examples involve proper nouns that map to constants in the representation.</a:t>
            </a:r>
          </a:p>
          <a:p>
            <a:pPr>
              <a:defRPr/>
            </a:pPr>
            <a:r>
              <a:rPr lang="en-US" sz="2800" dirty="0">
                <a:latin typeface="Tahoma" charset="0"/>
                <a:ea typeface="ＭＳ Ｐゴシック" charset="0"/>
                <a:cs typeface="ＭＳ Ｐゴシック" charset="0"/>
              </a:rPr>
              <a:t>That’</a:t>
            </a:r>
            <a:r>
              <a:rPr lang="en-US" altLang="ja-JP" sz="2800" dirty="0">
                <a:latin typeface="Tahoma" charset="0"/>
                <a:ea typeface="ＭＳ Ｐゴシック" charset="0"/>
                <a:cs typeface="ＭＳ Ｐゴシック" charset="0"/>
              </a:rPr>
              <a:t>s the simplest possible case.  Making it work for harder cases is more involved...</a:t>
            </a:r>
          </a:p>
          <a:p>
            <a:pPr lvl="1">
              <a:defRPr/>
            </a:pPr>
            <a:r>
              <a:rPr lang="en-US" sz="2400" dirty="0">
                <a:latin typeface="Tahoma" charset="0"/>
              </a:rPr>
              <a:t>Mismatches between the syntax and semantics</a:t>
            </a:r>
          </a:p>
          <a:p>
            <a:pPr lvl="2">
              <a:defRPr/>
            </a:pPr>
            <a:r>
              <a:rPr lang="en-US" sz="2000" dirty="0">
                <a:latin typeface="Tahoma" charset="0"/>
                <a:ea typeface="ＭＳ Ｐゴシック" charset="0"/>
              </a:rPr>
              <a:t>Complex NPs with quantifiers</a:t>
            </a:r>
          </a:p>
          <a:p>
            <a:pPr lvl="1">
              <a:defRPr/>
            </a:pPr>
            <a:endParaRPr lang="en-US" sz="2400" dirty="0">
              <a:latin typeface="Tahoma" charset="0"/>
            </a:endParaRPr>
          </a:p>
        </p:txBody>
      </p:sp>
    </p:spTree>
    <p:extLst>
      <p:ext uri="{BB962C8B-B14F-4D97-AF65-F5344CB8AC3E}">
        <p14:creationId xmlns:p14="http://schemas.microsoft.com/office/powerpoint/2010/main" val="510297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A508B238-F368-AD4B-9753-890262C97412}" type="datetime1">
              <a:rPr lang="en-US" sz="1050">
                <a:solidFill>
                  <a:srgbClr val="590A0E"/>
                </a:solidFill>
              </a:rPr>
              <a:pPr/>
              <a:t>11/5/18</a:t>
            </a:fld>
            <a:endParaRPr lang="en-US" sz="1050">
              <a:solidFill>
                <a:srgbClr val="590A0E"/>
              </a:solidFill>
            </a:endParaRPr>
          </a:p>
        </p:txBody>
      </p:sp>
      <p:sp>
        <p:nvSpPr>
          <p:cNvPr id="6246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6246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BDDBAB35-E08A-7046-B172-241BD919446F}" type="slidenum">
              <a:rPr lang="en-US" sz="1050">
                <a:solidFill>
                  <a:srgbClr val="590A0E"/>
                </a:solidFill>
              </a:rPr>
              <a:pPr/>
              <a:t>41</a:t>
            </a:fld>
            <a:endParaRPr lang="en-US" sz="1050">
              <a:solidFill>
                <a:srgbClr val="590A0E"/>
              </a:solidFill>
            </a:endParaRPr>
          </a:p>
        </p:txBody>
      </p:sp>
      <p:sp>
        <p:nvSpPr>
          <p:cNvPr id="62468"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Complex NPs</a:t>
            </a:r>
          </a:p>
        </p:txBody>
      </p:sp>
      <p:sp>
        <p:nvSpPr>
          <p:cNvPr id="62469" name="Rectangle 3"/>
          <p:cNvSpPr>
            <a:spLocks noGrp="1" noChangeArrowheads="1"/>
          </p:cNvSpPr>
          <p:nvPr>
            <p:ph type="body" idx="1"/>
          </p:nvPr>
        </p:nvSpPr>
        <p:spPr>
          <a:xfrm>
            <a:off x="381000" y="914400"/>
            <a:ext cx="8458200" cy="3943350"/>
          </a:xfrm>
        </p:spPr>
        <p:txBody>
          <a:bodyPr/>
          <a:lstStyle/>
          <a:p>
            <a:pPr>
              <a:lnSpc>
                <a:spcPct val="90000"/>
              </a:lnSpc>
            </a:pPr>
            <a:r>
              <a:rPr lang="en-US" dirty="0">
                <a:latin typeface="Tahoma" charset="0"/>
                <a:ea typeface="ＭＳ Ｐゴシック" charset="0"/>
                <a:cs typeface="ＭＳ Ｐゴシック" charset="0"/>
              </a:rPr>
              <a:t>Things get quite a bit more complicated when we start looking at more realistic NPs </a:t>
            </a:r>
          </a:p>
          <a:p>
            <a:pPr lvl="1">
              <a:lnSpc>
                <a:spcPct val="90000"/>
              </a:lnSpc>
            </a:pPr>
            <a:r>
              <a:rPr lang="en-US" dirty="0">
                <a:latin typeface="Tahoma" charset="0"/>
              </a:rPr>
              <a:t>Such as...</a:t>
            </a:r>
          </a:p>
          <a:p>
            <a:pPr lvl="2">
              <a:lnSpc>
                <a:spcPct val="90000"/>
              </a:lnSpc>
            </a:pPr>
            <a:r>
              <a:rPr lang="en-US" i="1" dirty="0">
                <a:latin typeface="Tahoma" charset="0"/>
                <a:ea typeface="ＭＳ Ｐゴシック" charset="0"/>
              </a:rPr>
              <a:t>A menu</a:t>
            </a:r>
          </a:p>
          <a:p>
            <a:pPr lvl="2">
              <a:lnSpc>
                <a:spcPct val="90000"/>
              </a:lnSpc>
            </a:pPr>
            <a:r>
              <a:rPr lang="en-US" i="1" dirty="0">
                <a:latin typeface="Tahoma" charset="0"/>
                <a:ea typeface="ＭＳ Ｐゴシック" charset="0"/>
              </a:rPr>
              <a:t>Every restaurant</a:t>
            </a:r>
          </a:p>
          <a:p>
            <a:pPr lvl="2">
              <a:lnSpc>
                <a:spcPct val="90000"/>
              </a:lnSpc>
            </a:pPr>
            <a:r>
              <a:rPr lang="en-US" i="1" dirty="0">
                <a:latin typeface="Tahoma" charset="0"/>
                <a:ea typeface="ＭＳ Ｐゴシック" charset="0"/>
              </a:rPr>
              <a:t>Not every waiter</a:t>
            </a:r>
          </a:p>
          <a:p>
            <a:pPr lvl="2">
              <a:lnSpc>
                <a:spcPct val="90000"/>
              </a:lnSpc>
            </a:pPr>
            <a:r>
              <a:rPr lang="en-US" i="1" dirty="0">
                <a:latin typeface="Tahoma" charset="0"/>
                <a:ea typeface="ＭＳ Ｐゴシック" charset="0"/>
              </a:rPr>
              <a:t>Most restaurants</a:t>
            </a:r>
          </a:p>
          <a:p>
            <a:pPr lvl="2">
              <a:lnSpc>
                <a:spcPct val="90000"/>
              </a:lnSpc>
            </a:pPr>
            <a:r>
              <a:rPr lang="en-US" i="1" dirty="0">
                <a:latin typeface="Tahoma" charset="0"/>
                <a:ea typeface="ＭＳ Ｐゴシック" charset="0"/>
              </a:rPr>
              <a:t>All the morning non-stop flights to Houston</a:t>
            </a:r>
          </a:p>
        </p:txBody>
      </p:sp>
    </p:spTree>
    <p:extLst>
      <p:ext uri="{BB962C8B-B14F-4D97-AF65-F5344CB8AC3E}">
        <p14:creationId xmlns:p14="http://schemas.microsoft.com/office/powerpoint/2010/main" val="1782876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6370FE07-07FF-494C-AE1D-398D7CEA16E7}" type="datetime1">
              <a:rPr lang="en-US" sz="1050">
                <a:solidFill>
                  <a:srgbClr val="590A0E"/>
                </a:solidFill>
              </a:rPr>
              <a:pPr/>
              <a:t>11/5/18</a:t>
            </a:fld>
            <a:endParaRPr lang="en-US" sz="1050">
              <a:solidFill>
                <a:srgbClr val="590A0E"/>
              </a:solidFill>
            </a:endParaRPr>
          </a:p>
        </p:txBody>
      </p:sp>
      <p:sp>
        <p:nvSpPr>
          <p:cNvPr id="6451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645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F963C0C4-268D-804F-A2A8-0938F7A87361}" type="slidenum">
              <a:rPr lang="en-US" sz="1050">
                <a:solidFill>
                  <a:srgbClr val="590A0E"/>
                </a:solidFill>
              </a:rPr>
              <a:pPr/>
              <a:t>42</a:t>
            </a:fld>
            <a:endParaRPr lang="en-US" sz="1050">
              <a:solidFill>
                <a:srgbClr val="590A0E"/>
              </a:solidFill>
            </a:endParaRPr>
          </a:p>
        </p:txBody>
      </p:sp>
      <p:sp>
        <p:nvSpPr>
          <p:cNvPr id="64516"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Quantifiers</a:t>
            </a:r>
          </a:p>
        </p:txBody>
      </p:sp>
      <p:sp>
        <p:nvSpPr>
          <p:cNvPr id="64517" name="Rectangle 3"/>
          <p:cNvSpPr>
            <a:spLocks noGrp="1" noChangeArrowheads="1"/>
          </p:cNvSpPr>
          <p:nvPr>
            <p:ph type="body" idx="1"/>
          </p:nvPr>
        </p:nvSpPr>
        <p:spPr/>
        <p:txBody>
          <a:bodyPr/>
          <a:lstStyle/>
          <a:p>
            <a:r>
              <a:rPr lang="en-US" dirty="0">
                <a:latin typeface="Tahoma" charset="0"/>
                <a:ea typeface="ＭＳ Ｐゴシック" charset="0"/>
                <a:cs typeface="ＭＳ Ｐゴシック" charset="0"/>
              </a:rPr>
              <a:t>There exists</a:t>
            </a:r>
          </a:p>
          <a:p>
            <a:pPr lvl="1"/>
            <a:r>
              <a:rPr lang="en-US" i="1" dirty="0" err="1">
                <a:latin typeface="Tahoma" charset="0"/>
                <a:cs typeface="ＭＳ Ｐゴシック" charset="0"/>
              </a:rPr>
              <a:t>Frasca</a:t>
            </a:r>
            <a:r>
              <a:rPr lang="en-US" i="1" dirty="0">
                <a:latin typeface="Tahoma" charset="0"/>
                <a:cs typeface="ＭＳ Ｐゴシック" charset="0"/>
              </a:rPr>
              <a:t> closed</a:t>
            </a:r>
          </a:p>
          <a:p>
            <a:pPr lvl="1"/>
            <a:endParaRPr lang="en-US" dirty="0">
              <a:latin typeface="Tahoma" charset="0"/>
              <a:ea typeface="ＭＳ Ｐゴシック" charset="0"/>
              <a:cs typeface="ＭＳ Ｐゴシック" charset="0"/>
            </a:endParaRPr>
          </a:p>
          <a:p>
            <a:r>
              <a:rPr lang="en-US" dirty="0">
                <a:latin typeface="Tahoma" charset="0"/>
                <a:ea typeface="ＭＳ Ｐゴシック" charset="0"/>
                <a:cs typeface="ＭＳ Ｐゴシック" charset="0"/>
              </a:rPr>
              <a:t>Every </a:t>
            </a:r>
          </a:p>
          <a:p>
            <a:pPr lvl="1"/>
            <a:r>
              <a:rPr lang="en-US" i="1" dirty="0">
                <a:latin typeface="Tahoma" charset="0"/>
                <a:cs typeface="ＭＳ Ｐゴシック" charset="0"/>
              </a:rPr>
              <a:t>Every restaurant closed</a:t>
            </a:r>
          </a:p>
          <a:p>
            <a:pPr>
              <a:buFont typeface="Wingdings" charset="0"/>
              <a:buNone/>
            </a:pPr>
            <a:endParaRPr lang="en-US" dirty="0">
              <a:latin typeface="Tahoma" charset="0"/>
              <a:ea typeface="ＭＳ Ｐゴシック" charset="0"/>
              <a:cs typeface="ＭＳ Ｐゴシック" charset="0"/>
            </a:endParaRPr>
          </a:p>
        </p:txBody>
      </p:sp>
      <p:pic>
        <p:nvPicPr>
          <p:cNvPr id="47111" name="Picture 4" descr="Untitled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642" y="3741737"/>
            <a:ext cx="6792515"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411685854"/>
              </p:ext>
            </p:extLst>
          </p:nvPr>
        </p:nvGraphicFramePr>
        <p:xfrm>
          <a:off x="1828800" y="2130425"/>
          <a:ext cx="4230291" cy="723900"/>
        </p:xfrm>
        <a:graphic>
          <a:graphicData uri="http://schemas.openxmlformats.org/presentationml/2006/ole">
            <mc:AlternateContent xmlns:mc="http://schemas.openxmlformats.org/markup-compatibility/2006">
              <mc:Choice xmlns:v="urn:schemas-microsoft-com:vml" Requires="v">
                <p:oleObj spid="_x0000_s142349" name="Equation" r:id="rId5" imgW="2374900" imgH="406400" progId="Equation.3">
                  <p:embed/>
                </p:oleObj>
              </mc:Choice>
              <mc:Fallback>
                <p:oleObj name="Equation" r:id="rId5" imgW="2374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130425"/>
                        <a:ext cx="4230291" cy="72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8166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dissolve">
                                      <p:cBhvr>
                                        <p:cTn id="1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8FA73BF3-EBFA-3A44-AEE5-0DFC3A9B6119}" type="datetime1">
              <a:rPr lang="en-US" sz="1050">
                <a:solidFill>
                  <a:srgbClr val="590A0E"/>
                </a:solidFill>
              </a:rPr>
              <a:pPr/>
              <a:t>11/5/18</a:t>
            </a:fld>
            <a:endParaRPr lang="en-US" sz="1050">
              <a:solidFill>
                <a:srgbClr val="590A0E"/>
              </a:solidFill>
            </a:endParaRPr>
          </a:p>
        </p:txBody>
      </p:sp>
      <p:sp>
        <p:nvSpPr>
          <p:cNvPr id="6656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665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645585DF-CE3D-C747-9614-C28FCDDE0C0F}" type="slidenum">
              <a:rPr lang="en-US" sz="1050">
                <a:solidFill>
                  <a:srgbClr val="590A0E"/>
                </a:solidFill>
              </a:rPr>
              <a:pPr/>
              <a:t>43</a:t>
            </a:fld>
            <a:endParaRPr lang="en-US" sz="1050">
              <a:solidFill>
                <a:srgbClr val="590A0E"/>
              </a:solidFill>
            </a:endParaRPr>
          </a:p>
        </p:txBody>
      </p:sp>
      <p:sp>
        <p:nvSpPr>
          <p:cNvPr id="66564"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Quantified NPs</a:t>
            </a:r>
          </a:p>
        </p:txBody>
      </p:sp>
      <p:sp>
        <p:nvSpPr>
          <p:cNvPr id="66565" name="Rectangle 3"/>
          <p:cNvSpPr>
            <a:spLocks noGrp="1" noChangeArrowheads="1"/>
          </p:cNvSpPr>
          <p:nvPr>
            <p:ph type="body" idx="1"/>
          </p:nvPr>
        </p:nvSpPr>
        <p:spPr>
          <a:xfrm>
            <a:off x="381000" y="914400"/>
            <a:ext cx="7772400" cy="3943350"/>
          </a:xfrm>
        </p:spPr>
        <p:txBody>
          <a:bodyPr/>
          <a:lstStyle/>
          <a:p>
            <a:r>
              <a:rPr lang="en-US" dirty="0">
                <a:latin typeface="Tahoma" charset="0"/>
                <a:ea typeface="ＭＳ Ｐゴシック" charset="0"/>
                <a:cs typeface="ＭＳ Ｐゴシック" charset="0"/>
              </a:rPr>
              <a:t>From a compositional point of view what should the semantic fragment for </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every restaurant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 look like?</a:t>
            </a:r>
          </a:p>
          <a:p>
            <a:pPr lvl="1"/>
            <a:r>
              <a:rPr lang="en-US" dirty="0">
                <a:latin typeface="Tahoma" charset="0"/>
              </a:rPr>
              <a:t>Hint... This </a:t>
            </a:r>
            <a:r>
              <a:rPr lang="en-US" dirty="0" err="1">
                <a:latin typeface="Tahoma" charset="0"/>
              </a:rPr>
              <a:t>isn</a:t>
            </a:r>
            <a:r>
              <a:rPr lang="ja-JP" altLang="en-US" dirty="0">
                <a:latin typeface="Tahoma" charset="0"/>
              </a:rPr>
              <a:t>’</a:t>
            </a:r>
            <a:r>
              <a:rPr lang="en-US" altLang="ja-JP" dirty="0">
                <a:latin typeface="Tahoma" charset="0"/>
              </a:rPr>
              <a:t>t it</a:t>
            </a:r>
          </a:p>
          <a:p>
            <a:pPr lvl="2"/>
            <a:endParaRPr lang="en-US" dirty="0">
              <a:latin typeface="Tahoma" charset="0"/>
              <a:ea typeface="ＭＳ Ｐゴシック" charset="0"/>
            </a:endParaRPr>
          </a:p>
          <a:p>
            <a:pPr lvl="2">
              <a:buFont typeface="Wingdings" charset="0"/>
              <a:buNone/>
            </a:pPr>
            <a:endParaRPr lang="en-US" dirty="0">
              <a:latin typeface="Tahoma" charset="0"/>
              <a:ea typeface="ＭＳ Ｐゴシック" charset="0"/>
            </a:endParaRPr>
          </a:p>
        </p:txBody>
      </p:sp>
      <p:pic>
        <p:nvPicPr>
          <p:cNvPr id="66566" name="Picture 7" descr="for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3409950"/>
            <a:ext cx="3714750" cy="488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958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A42D1BCE-92BE-ED4C-B7CF-E779F5605DC4}" type="datetime1">
              <a:rPr lang="en-US" sz="1050">
                <a:solidFill>
                  <a:srgbClr val="590A0E"/>
                </a:solidFill>
              </a:rPr>
              <a:pPr/>
              <a:t>11/5/18</a:t>
            </a:fld>
            <a:endParaRPr lang="en-US" sz="1050">
              <a:solidFill>
                <a:srgbClr val="590A0E"/>
              </a:solidFill>
            </a:endParaRPr>
          </a:p>
        </p:txBody>
      </p:sp>
      <p:sp>
        <p:nvSpPr>
          <p:cNvPr id="68610"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6861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3CEFF1CC-C46B-7D44-83B4-6ECA75930D59}" type="slidenum">
              <a:rPr lang="en-US" sz="1050">
                <a:solidFill>
                  <a:srgbClr val="590A0E"/>
                </a:solidFill>
              </a:rPr>
              <a:pPr/>
              <a:t>44</a:t>
            </a:fld>
            <a:endParaRPr lang="en-US" sz="1050">
              <a:solidFill>
                <a:srgbClr val="590A0E"/>
              </a:solidFill>
            </a:endParaRPr>
          </a:p>
        </p:txBody>
      </p:sp>
      <p:sp>
        <p:nvSpPr>
          <p:cNvPr id="68612"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Quantifiers</a:t>
            </a:r>
          </a:p>
        </p:txBody>
      </p:sp>
      <p:sp>
        <p:nvSpPr>
          <p:cNvPr id="68613" name="Rectangle 3"/>
          <p:cNvSpPr>
            <a:spLocks noGrp="1" noChangeArrowheads="1"/>
          </p:cNvSpPr>
          <p:nvPr>
            <p:ph type="body" idx="1"/>
          </p:nvPr>
        </p:nvSpPr>
        <p:spPr/>
        <p:txBody>
          <a:bodyPr/>
          <a:lstStyle/>
          <a:p>
            <a:pPr>
              <a:buFont typeface="Wingdings" charset="0"/>
              <a:buNone/>
            </a:pPr>
            <a:r>
              <a:rPr lang="en-US" dirty="0">
                <a:latin typeface="Tahoma" charset="0"/>
                <a:ea typeface="ＭＳ Ｐゴシック" charset="0"/>
                <a:cs typeface="ＭＳ Ｐゴシック" charset="0"/>
              </a:rPr>
              <a:t>Roughly, </a:t>
            </a:r>
            <a:r>
              <a:rPr lang="ja-JP" altLang="en-US">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every</a:t>
            </a:r>
            <a:r>
              <a:rPr lang="ja-JP" altLang="en-US">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 in an NP like this is used to </a:t>
            </a:r>
            <a:r>
              <a:rPr lang="en-US" altLang="ja-JP" i="1" dirty="0">
                <a:latin typeface="Tahoma" charset="0"/>
                <a:ea typeface="ＭＳ Ｐゴシック" charset="0"/>
                <a:cs typeface="ＭＳ Ｐゴシック" charset="0"/>
              </a:rPr>
              <a:t>stipulate something </a:t>
            </a:r>
            <a:r>
              <a:rPr lang="en-US" altLang="ja-JP" dirty="0">
                <a:latin typeface="Tahoma" charset="0"/>
                <a:ea typeface="ＭＳ Ｐゴシック" charset="0"/>
                <a:cs typeface="ＭＳ Ｐゴシック" charset="0"/>
              </a:rPr>
              <a:t>about every member of </a:t>
            </a:r>
            <a:r>
              <a:rPr lang="en-US" altLang="ja-JP" i="1" dirty="0">
                <a:latin typeface="Tahoma" charset="0"/>
                <a:ea typeface="ＭＳ Ｐゴシック" charset="0"/>
                <a:cs typeface="ＭＳ Ｐゴシック" charset="0"/>
              </a:rPr>
              <a:t>some class</a:t>
            </a:r>
            <a:r>
              <a:rPr lang="en-US" altLang="ja-JP" dirty="0">
                <a:latin typeface="Tahoma" charset="0"/>
                <a:ea typeface="ＭＳ Ｐゴシック" charset="0"/>
                <a:cs typeface="ＭＳ Ｐゴシック" charset="0"/>
              </a:rPr>
              <a:t>.  The NP specifies the class. And something else specifies the something stipulated....  So the NP is a template-like object</a:t>
            </a:r>
          </a:p>
          <a:p>
            <a:pPr>
              <a:buFont typeface="Wingdings" charset="0"/>
              <a:buNone/>
            </a:pPr>
            <a:endParaRPr lang="en-US" dirty="0">
              <a:latin typeface="Tahoma" charset="0"/>
              <a:ea typeface="ＭＳ Ｐゴシック" charset="0"/>
              <a:cs typeface="ＭＳ Ｐゴシック" charset="0"/>
            </a:endParaRPr>
          </a:p>
          <a:p>
            <a:pPr>
              <a:buFont typeface="Wingdings" charset="0"/>
              <a:buNone/>
            </a:pPr>
            <a:endParaRPr lang="en-US" dirty="0">
              <a:latin typeface="Tahoma" charset="0"/>
              <a:ea typeface="ＭＳ Ｐゴシック" charset="0"/>
              <a:cs typeface="ＭＳ Ｐゴシック" charset="0"/>
            </a:endParaRPr>
          </a:p>
          <a:p>
            <a:pPr>
              <a:buFont typeface="Wingdings" charset="0"/>
              <a:buNone/>
            </a:pPr>
            <a:r>
              <a:rPr lang="en-US" dirty="0">
                <a:latin typeface="Tahoma" charset="0"/>
                <a:ea typeface="ＭＳ Ｐゴシック" charset="0"/>
                <a:cs typeface="ＭＳ Ｐゴシック" charset="0"/>
              </a:rPr>
              <a:t>The trick is going to be getting the Q to be right thing</a:t>
            </a:r>
          </a:p>
        </p:txBody>
      </p:sp>
      <p:pic>
        <p:nvPicPr>
          <p:cNvPr id="2114564" name="Picture 4" descr="Untitled8"/>
          <p:cNvPicPr>
            <a:picLocks noChangeAspect="1" noChangeArrowheads="1"/>
          </p:cNvPicPr>
          <p:nvPr/>
        </p:nvPicPr>
        <p:blipFill>
          <a:blip r:embed="rId3"/>
          <a:srcRect/>
          <a:stretch>
            <a:fillRect/>
          </a:stretch>
        </p:blipFill>
        <p:spPr bwMode="auto">
          <a:xfrm>
            <a:off x="2057400" y="4000500"/>
            <a:ext cx="4629150" cy="590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71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4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F8E54210-0551-E743-BDA5-D8B9D73489E2}" type="datetime1">
              <a:rPr lang="en-US" sz="1050">
                <a:solidFill>
                  <a:srgbClr val="590A0E"/>
                </a:solidFill>
              </a:rPr>
              <a:pPr/>
              <a:t>11/5/18</a:t>
            </a:fld>
            <a:endParaRPr lang="en-US" sz="1050">
              <a:solidFill>
                <a:srgbClr val="590A0E"/>
              </a:solidFill>
            </a:endParaRPr>
          </a:p>
        </p:txBody>
      </p:sp>
      <p:sp>
        <p:nvSpPr>
          <p:cNvPr id="7065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706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6EBE37FB-58CC-7844-878E-3FF49DD18491}" type="slidenum">
              <a:rPr lang="en-US" sz="1050">
                <a:solidFill>
                  <a:srgbClr val="590A0E"/>
                </a:solidFill>
              </a:rPr>
              <a:pPr/>
              <a:t>45</a:t>
            </a:fld>
            <a:endParaRPr lang="en-US" sz="1050">
              <a:solidFill>
                <a:srgbClr val="590A0E"/>
              </a:solidFill>
            </a:endParaRPr>
          </a:p>
        </p:txBody>
      </p:sp>
      <p:sp>
        <p:nvSpPr>
          <p:cNvPr id="70660"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Quantifiers</a:t>
            </a:r>
          </a:p>
        </p:txBody>
      </p:sp>
      <p:sp>
        <p:nvSpPr>
          <p:cNvPr id="70661" name="Rectangle 3"/>
          <p:cNvSpPr>
            <a:spLocks noGrp="1" noChangeArrowheads="1"/>
          </p:cNvSpPr>
          <p:nvPr>
            <p:ph type="body" idx="1"/>
          </p:nvPr>
        </p:nvSpPr>
        <p:spPr/>
        <p:txBody>
          <a:bodyPr/>
          <a:lstStyle/>
          <a:p>
            <a:r>
              <a:rPr lang="en-US" altLang="ja-JP" dirty="0">
                <a:latin typeface="Tahoma" charset="0"/>
                <a:ea typeface="ＭＳ Ｐゴシック" charset="0"/>
                <a:cs typeface="ＭＳ Ｐゴシック" charset="0"/>
              </a:rPr>
              <a:t>Wrap a lambda around it...</a:t>
            </a:r>
          </a:p>
          <a:p>
            <a:endParaRPr lang="en-US" dirty="0">
              <a:latin typeface="Tahoma" charset="0"/>
              <a:ea typeface="ＭＳ Ｐゴシック" charset="0"/>
              <a:cs typeface="ＭＳ Ｐゴシック" charset="0"/>
            </a:endParaRPr>
          </a:p>
          <a:p>
            <a:pPr>
              <a:buFont typeface="Wingdings" charset="0"/>
              <a:buNone/>
            </a:pPr>
            <a:endParaRPr lang="en-US" dirty="0">
              <a:latin typeface="Tahoma" charset="0"/>
              <a:ea typeface="ＭＳ Ｐゴシック" charset="0"/>
              <a:cs typeface="ＭＳ Ｐゴシック" charset="0"/>
            </a:endParaRPr>
          </a:p>
          <a:p>
            <a:endParaRPr lang="en-US" dirty="0">
              <a:latin typeface="Tahoma" charset="0"/>
              <a:ea typeface="ＭＳ Ｐゴシック" charset="0"/>
              <a:cs typeface="ＭＳ Ｐゴシック" charset="0"/>
            </a:endParaRPr>
          </a:p>
          <a:p>
            <a:r>
              <a:rPr lang="en-US" sz="2800" dirty="0">
                <a:latin typeface="Tahoma" charset="0"/>
                <a:ea typeface="ＭＳ Ｐゴシック" charset="0"/>
                <a:cs typeface="ＭＳ Ｐゴシック" charset="0"/>
              </a:rPr>
              <a:t>This requires a change to the kind (type) of things that we’</a:t>
            </a:r>
            <a:r>
              <a:rPr lang="en-US" altLang="ja-JP" sz="2800" dirty="0">
                <a:latin typeface="Tahoma" charset="0"/>
                <a:ea typeface="ＭＳ Ｐゴシック" charset="0"/>
                <a:cs typeface="ＭＳ Ｐゴシック" charset="0"/>
              </a:rPr>
              <a:t>ll allow lambda variables to range over... Now it’s both FOL predicates and terms.</a:t>
            </a:r>
            <a:endParaRPr lang="en-US" sz="2800" dirty="0">
              <a:latin typeface="Tahoma" charset="0"/>
              <a:ea typeface="ＭＳ Ｐゴシック" charset="0"/>
              <a:cs typeface="ＭＳ Ｐゴシック" charset="0"/>
            </a:endParaRPr>
          </a:p>
        </p:txBody>
      </p:sp>
      <p:pic>
        <p:nvPicPr>
          <p:cNvPr id="2115588" name="Picture 4" descr="Untitled7"/>
          <p:cNvPicPr>
            <a:picLocks noChangeAspect="1" noChangeArrowheads="1"/>
          </p:cNvPicPr>
          <p:nvPr/>
        </p:nvPicPr>
        <p:blipFill>
          <a:blip r:embed="rId3"/>
          <a:srcRect/>
          <a:stretch>
            <a:fillRect/>
          </a:stretch>
        </p:blipFill>
        <p:spPr bwMode="auto">
          <a:xfrm>
            <a:off x="1371600" y="1733550"/>
            <a:ext cx="5886450" cy="819150"/>
          </a:xfrm>
          <a:prstGeom prst="rect">
            <a:avLst/>
          </a:prstGeom>
          <a:ln>
            <a:noFill/>
          </a:ln>
          <a:effectLst>
            <a:glow rad="101600">
              <a:schemeClr val="accent2">
                <a:alpha val="75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105443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2A071AC4-8F2E-ED4A-80C8-D4BBC58A1480}" type="datetime1">
              <a:rPr lang="en-US" sz="1050">
                <a:solidFill>
                  <a:srgbClr val="590A0E"/>
                </a:solidFill>
              </a:rPr>
              <a:pPr/>
              <a:t>11/5/18</a:t>
            </a:fld>
            <a:endParaRPr lang="en-US" sz="1050">
              <a:solidFill>
                <a:srgbClr val="590A0E"/>
              </a:solidFill>
            </a:endParaRPr>
          </a:p>
        </p:txBody>
      </p:sp>
      <p:sp>
        <p:nvSpPr>
          <p:cNvPr id="7270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7270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C135DAA9-8AEF-4047-A2F4-D74C6EFD8160}" type="slidenum">
              <a:rPr lang="en-US" sz="1050">
                <a:solidFill>
                  <a:srgbClr val="590A0E"/>
                </a:solidFill>
              </a:rPr>
              <a:pPr/>
              <a:t>46</a:t>
            </a:fld>
            <a:endParaRPr lang="en-US" sz="1050">
              <a:solidFill>
                <a:srgbClr val="590A0E"/>
              </a:solidFill>
            </a:endParaRPr>
          </a:p>
        </p:txBody>
      </p:sp>
      <p:sp>
        <p:nvSpPr>
          <p:cNvPr id="72708"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Rules</a:t>
            </a:r>
          </a:p>
        </p:txBody>
      </p:sp>
      <p:pic>
        <p:nvPicPr>
          <p:cNvPr id="2116611" name="Picture 3" descr="Untitled6"/>
          <p:cNvPicPr>
            <a:picLocks noChangeAspect="1" noChangeArrowheads="1"/>
          </p:cNvPicPr>
          <p:nvPr/>
        </p:nvPicPr>
        <p:blipFill>
          <a:blip r:embed="rId3"/>
          <a:srcRect/>
          <a:stretch>
            <a:fillRect/>
          </a:stretch>
        </p:blipFill>
        <p:spPr bwMode="auto">
          <a:xfrm>
            <a:off x="1256110" y="1428750"/>
            <a:ext cx="6630590" cy="2286000"/>
          </a:xfrm>
          <a:prstGeom prst="rect">
            <a:avLst/>
          </a:prstGeom>
          <a:ln>
            <a:noFill/>
          </a:ln>
          <a:effectLst>
            <a:glow rad="101600">
              <a:schemeClr val="accent1">
                <a:alpha val="75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37359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EEC95946-B3D0-B544-B6D0-CC412DF5990B}" type="datetime1">
              <a:rPr lang="en-US" sz="1050">
                <a:solidFill>
                  <a:srgbClr val="590A0E"/>
                </a:solidFill>
              </a:rPr>
              <a:pPr/>
              <a:t>11/5/18</a:t>
            </a:fld>
            <a:endParaRPr lang="en-US" sz="1050">
              <a:solidFill>
                <a:srgbClr val="590A0E"/>
              </a:solidFill>
            </a:endParaRPr>
          </a:p>
        </p:txBody>
      </p:sp>
      <p:sp>
        <p:nvSpPr>
          <p:cNvPr id="7475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7475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A25EB16C-6ED8-0A49-B415-4DB99E18CCDD}" type="slidenum">
              <a:rPr lang="en-US" sz="1050">
                <a:solidFill>
                  <a:srgbClr val="590A0E"/>
                </a:solidFill>
              </a:rPr>
              <a:pPr/>
              <a:t>47</a:t>
            </a:fld>
            <a:endParaRPr lang="en-US" sz="1050">
              <a:solidFill>
                <a:srgbClr val="590A0E"/>
              </a:solidFill>
            </a:endParaRPr>
          </a:p>
        </p:txBody>
      </p:sp>
      <p:sp>
        <p:nvSpPr>
          <p:cNvPr id="74756"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Example</a:t>
            </a:r>
          </a:p>
        </p:txBody>
      </p:sp>
      <p:pic>
        <p:nvPicPr>
          <p:cNvPr id="2117635" name="Picture 3" descr="Untitled5"/>
          <p:cNvPicPr>
            <a:picLocks noChangeAspect="1" noChangeArrowheads="1"/>
          </p:cNvPicPr>
          <p:nvPr/>
        </p:nvPicPr>
        <p:blipFill>
          <a:blip r:embed="rId3"/>
          <a:srcRect/>
          <a:stretch>
            <a:fillRect/>
          </a:stretch>
        </p:blipFill>
        <p:spPr bwMode="auto">
          <a:xfrm>
            <a:off x="588185" y="2324487"/>
            <a:ext cx="4938679" cy="2314575"/>
          </a:xfrm>
          <a:prstGeom prst="rect">
            <a:avLst/>
          </a:prstGeom>
          <a:ln>
            <a:noFill/>
          </a:ln>
          <a:effectLst>
            <a:glow rad="101600">
              <a:schemeClr val="accent1">
                <a:alpha val="75000"/>
              </a:schemeClr>
            </a:glow>
            <a:outerShdw blurRad="292100" dist="139700" dir="2700000" algn="tl" rotWithShape="0">
              <a:srgbClr val="333333">
                <a:alpha val="65000"/>
              </a:srgbClr>
            </a:outerShdw>
          </a:effectLst>
        </p:spPr>
      </p:pic>
      <p:cxnSp>
        <p:nvCxnSpPr>
          <p:cNvPr id="3" name="Straight Connector 2"/>
          <p:cNvCxnSpPr/>
          <p:nvPr/>
        </p:nvCxnSpPr>
        <p:spPr>
          <a:xfrm flipH="1">
            <a:off x="4686300" y="1028700"/>
            <a:ext cx="97155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657850" y="1028700"/>
            <a:ext cx="97155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74760" name="TextBox 6"/>
          <p:cNvSpPr txBox="1">
            <a:spLocks noChangeArrowheads="1"/>
          </p:cNvSpPr>
          <p:nvPr/>
        </p:nvSpPr>
        <p:spPr bwMode="auto">
          <a:xfrm>
            <a:off x="4286251" y="1771651"/>
            <a:ext cx="62068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a:t>Every </a:t>
            </a:r>
          </a:p>
        </p:txBody>
      </p:sp>
      <p:sp>
        <p:nvSpPr>
          <p:cNvPr id="74761" name="TextBox 13"/>
          <p:cNvSpPr txBox="1">
            <a:spLocks noChangeArrowheads="1"/>
          </p:cNvSpPr>
          <p:nvPr/>
        </p:nvSpPr>
        <p:spPr bwMode="auto">
          <a:xfrm>
            <a:off x="6172200" y="1771651"/>
            <a:ext cx="91884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a:t>restaurant </a:t>
            </a:r>
          </a:p>
        </p:txBody>
      </p:sp>
      <p:sp>
        <p:nvSpPr>
          <p:cNvPr id="74762" name="TextBox 7"/>
          <p:cNvSpPr txBox="1">
            <a:spLocks noChangeArrowheads="1"/>
          </p:cNvSpPr>
          <p:nvPr/>
        </p:nvSpPr>
        <p:spPr bwMode="auto">
          <a:xfrm>
            <a:off x="5486400" y="742951"/>
            <a:ext cx="39786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a:t>NP</a:t>
            </a:r>
          </a:p>
        </p:txBody>
      </p:sp>
      <p:sp>
        <p:nvSpPr>
          <p:cNvPr id="74763" name="TextBox 9"/>
          <p:cNvSpPr txBox="1">
            <a:spLocks noChangeArrowheads="1"/>
          </p:cNvSpPr>
          <p:nvPr/>
        </p:nvSpPr>
        <p:spPr bwMode="auto">
          <a:xfrm>
            <a:off x="1314450" y="1143001"/>
            <a:ext cx="348615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1200"/>
              <a:t>NP </a:t>
            </a:r>
            <a:r>
              <a:rPr lang="en-US" sz="1200">
                <a:sym typeface="Wingdings" charset="0"/>
              </a:rPr>
              <a:t> Det Nominal  { Det.Sem(Nominal.Sem)  } </a:t>
            </a:r>
            <a:endParaRPr lang="en-US" sz="1200"/>
          </a:p>
        </p:txBody>
      </p:sp>
    </p:spTree>
    <p:extLst>
      <p:ext uri="{BB962C8B-B14F-4D97-AF65-F5344CB8AC3E}">
        <p14:creationId xmlns:p14="http://schemas.microsoft.com/office/powerpoint/2010/main" val="1198392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F8EAF20F-E012-454F-AF67-2E5AD02F8C71}" type="datetime1">
              <a:rPr lang="en-US" sz="1050">
                <a:solidFill>
                  <a:srgbClr val="590A0E"/>
                </a:solidFill>
              </a:rPr>
              <a:pPr/>
              <a:t>11/5/18</a:t>
            </a:fld>
            <a:endParaRPr lang="en-US" sz="1050">
              <a:solidFill>
                <a:srgbClr val="590A0E"/>
              </a:solidFill>
            </a:endParaRPr>
          </a:p>
        </p:txBody>
      </p:sp>
      <p:sp>
        <p:nvSpPr>
          <p:cNvPr id="7680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7680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C3040C70-5199-FF48-B02B-E938F1EEB515}" type="slidenum">
              <a:rPr lang="en-US" sz="1050">
                <a:solidFill>
                  <a:srgbClr val="590A0E"/>
                </a:solidFill>
              </a:rPr>
              <a:pPr/>
              <a:t>48</a:t>
            </a:fld>
            <a:endParaRPr lang="en-US" sz="1050">
              <a:solidFill>
                <a:srgbClr val="590A0E"/>
              </a:solidFill>
            </a:endParaRPr>
          </a:p>
        </p:txBody>
      </p:sp>
      <p:sp>
        <p:nvSpPr>
          <p:cNvPr id="76804"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Every Restaurant Closed</a:t>
            </a:r>
          </a:p>
        </p:txBody>
      </p:sp>
      <p:pic>
        <p:nvPicPr>
          <p:cNvPr id="2118659" name="Picture 3" descr="Untitled4"/>
          <p:cNvPicPr>
            <a:picLocks noChangeAspect="1" noChangeArrowheads="1"/>
          </p:cNvPicPr>
          <p:nvPr/>
        </p:nvPicPr>
        <p:blipFill>
          <a:blip r:embed="rId3"/>
          <a:srcRect/>
          <a:stretch>
            <a:fillRect/>
          </a:stretch>
        </p:blipFill>
        <p:spPr bwMode="auto">
          <a:xfrm>
            <a:off x="1143000" y="1714500"/>
            <a:ext cx="6858000" cy="2009743"/>
          </a:xfrm>
          <a:prstGeom prst="rect">
            <a:avLst/>
          </a:prstGeom>
          <a:ln>
            <a:noFill/>
          </a:ln>
          <a:effectLst>
            <a:glow rad="101600">
              <a:schemeClr val="accent1">
                <a:alpha val="75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651833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160FCA40-EE4F-2143-B104-0BD5D5E548E8}" type="datetime1">
              <a:rPr lang="en-US" sz="1050">
                <a:solidFill>
                  <a:srgbClr val="590A0E"/>
                </a:solidFill>
              </a:rPr>
              <a:pPr/>
              <a:t>11/5/18</a:t>
            </a:fld>
            <a:endParaRPr lang="en-US" sz="1050">
              <a:solidFill>
                <a:srgbClr val="590A0E"/>
              </a:solidFill>
            </a:endParaRPr>
          </a:p>
        </p:txBody>
      </p:sp>
      <p:sp>
        <p:nvSpPr>
          <p:cNvPr id="78850"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7885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7A79F88D-7240-AD46-8646-D99FB3283C9E}" type="slidenum">
              <a:rPr lang="en-US" sz="1050">
                <a:solidFill>
                  <a:srgbClr val="590A0E"/>
                </a:solidFill>
              </a:rPr>
              <a:pPr/>
              <a:t>49</a:t>
            </a:fld>
            <a:endParaRPr lang="en-US" sz="1050">
              <a:solidFill>
                <a:srgbClr val="590A0E"/>
              </a:solidFill>
            </a:endParaRPr>
          </a:p>
        </p:txBody>
      </p:sp>
      <p:sp>
        <p:nvSpPr>
          <p:cNvPr id="78852"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Grammar Engineering</a:t>
            </a:r>
          </a:p>
        </p:txBody>
      </p:sp>
      <p:sp>
        <p:nvSpPr>
          <p:cNvPr id="78853" name="Rectangle 3"/>
          <p:cNvSpPr>
            <a:spLocks noGrp="1" noChangeArrowheads="1"/>
          </p:cNvSpPr>
          <p:nvPr>
            <p:ph type="body" idx="1"/>
          </p:nvPr>
        </p:nvSpPr>
        <p:spPr/>
        <p:txBody>
          <a:bodyPr/>
          <a:lstStyle/>
          <a:p>
            <a:pPr>
              <a:lnSpc>
                <a:spcPct val="90000"/>
              </a:lnSpc>
            </a:pPr>
            <a:r>
              <a:rPr lang="en-US" sz="2400" dirty="0">
                <a:latin typeface="Tahoma" charset="0"/>
                <a:ea typeface="ＭＳ Ｐゴシック" charset="0"/>
                <a:cs typeface="ＭＳ Ｐゴシック" charset="0"/>
              </a:rPr>
              <a:t>In the rule-to-rule approach we’</a:t>
            </a:r>
            <a:r>
              <a:rPr lang="en-US" altLang="ja-JP" sz="2400" dirty="0">
                <a:latin typeface="Tahoma" charset="0"/>
                <a:ea typeface="ＭＳ Ｐゴシック" charset="0"/>
                <a:cs typeface="ＭＳ Ｐゴシック" charset="0"/>
              </a:rPr>
              <a:t>re designing separate semantic attachments for each grammar rule. </a:t>
            </a:r>
            <a:r>
              <a:rPr lang="en-US" sz="2400" dirty="0">
                <a:latin typeface="Tahoma" charset="0"/>
                <a:ea typeface="ＭＳ Ｐゴシック" charset="0"/>
                <a:cs typeface="ＭＳ Ｐゴシック" charset="0"/>
              </a:rPr>
              <a:t>So we constantly have to check to see if things still work with the rest of the rules we developed earlier, and now clearly they don’</a:t>
            </a:r>
            <a:r>
              <a:rPr lang="en-US" altLang="ja-JP" sz="2400" dirty="0">
                <a:latin typeface="Tahoma" charset="0"/>
                <a:ea typeface="ＭＳ Ｐゴシック" charset="0"/>
                <a:cs typeface="ＭＳ Ｐゴシック" charset="0"/>
              </a:rPr>
              <a:t>t.  Two places to revise...</a:t>
            </a:r>
          </a:p>
          <a:p>
            <a:pPr lvl="1">
              <a:lnSpc>
                <a:spcPct val="90000"/>
              </a:lnSpc>
            </a:pPr>
            <a:r>
              <a:rPr lang="en-US" sz="2000" dirty="0">
                <a:latin typeface="Tahoma" charset="0"/>
              </a:rPr>
              <a:t>The S rule</a:t>
            </a:r>
          </a:p>
          <a:p>
            <a:pPr lvl="2">
              <a:lnSpc>
                <a:spcPct val="90000"/>
              </a:lnSpc>
            </a:pPr>
            <a:r>
              <a:rPr lang="en-US" sz="1800" dirty="0">
                <a:latin typeface="Tahoma" charset="0"/>
                <a:ea typeface="ＭＳ Ｐゴシック" charset="0"/>
              </a:rPr>
              <a:t>S --&gt; NP VP    </a:t>
            </a:r>
            <a:r>
              <a:rPr lang="en-US" sz="1800" dirty="0" err="1">
                <a:latin typeface="Tahoma" charset="0"/>
                <a:ea typeface="ＭＳ Ｐゴシック" charset="0"/>
              </a:rPr>
              <a:t>VP.Sem</a:t>
            </a:r>
            <a:r>
              <a:rPr lang="en-US" sz="1800" dirty="0">
                <a:latin typeface="Tahoma" charset="0"/>
                <a:ea typeface="ＭＳ Ｐゴシック" charset="0"/>
              </a:rPr>
              <a:t>(</a:t>
            </a:r>
            <a:r>
              <a:rPr lang="en-US" sz="1800" dirty="0" err="1">
                <a:latin typeface="Tahoma" charset="0"/>
                <a:ea typeface="ＭＳ Ｐゴシック" charset="0"/>
              </a:rPr>
              <a:t>NP.Sem</a:t>
            </a:r>
            <a:r>
              <a:rPr lang="en-US" sz="1800" dirty="0">
                <a:latin typeface="Tahoma" charset="0"/>
                <a:ea typeface="ＭＳ Ｐゴシック" charset="0"/>
              </a:rPr>
              <a:t>)</a:t>
            </a:r>
          </a:p>
          <a:p>
            <a:pPr lvl="1">
              <a:lnSpc>
                <a:spcPct val="90000"/>
              </a:lnSpc>
            </a:pPr>
            <a:r>
              <a:rPr lang="en-US" sz="2000" dirty="0">
                <a:latin typeface="Tahoma" charset="0"/>
              </a:rPr>
              <a:t>Simple NP</a:t>
            </a:r>
            <a:r>
              <a:rPr lang="ja-JP" altLang="en-US" sz="2000" dirty="0">
                <a:latin typeface="Tahoma" charset="0"/>
              </a:rPr>
              <a:t>’</a:t>
            </a:r>
            <a:r>
              <a:rPr lang="en-US" altLang="ja-JP" sz="2000" dirty="0">
                <a:latin typeface="Tahoma" charset="0"/>
              </a:rPr>
              <a:t>s like proper nouns...</a:t>
            </a:r>
          </a:p>
          <a:p>
            <a:pPr lvl="2">
              <a:lnSpc>
                <a:spcPct val="90000"/>
              </a:lnSpc>
            </a:pPr>
            <a:r>
              <a:rPr lang="en-US" sz="1800" dirty="0">
                <a:latin typeface="Tahoma" charset="0"/>
                <a:ea typeface="ＭＳ Ｐゴシック" charset="0"/>
              </a:rPr>
              <a:t>Proper-Noun --&gt;  Sally     Sally</a:t>
            </a:r>
          </a:p>
        </p:txBody>
      </p:sp>
    </p:spTree>
    <p:extLst>
      <p:ext uri="{BB962C8B-B14F-4D97-AF65-F5344CB8AC3E}">
        <p14:creationId xmlns:p14="http://schemas.microsoft.com/office/powerpoint/2010/main" val="205377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5C7E4738-4FB0-284B-B476-8A56CD2AE4F6}" type="datetime1">
              <a:rPr lang="en-US" altLang="en-US" sz="1400">
                <a:solidFill>
                  <a:srgbClr val="590A0E"/>
                </a:solidFill>
              </a:rPr>
              <a:pPr/>
              <a:t>11/5/18</a:t>
            </a:fld>
            <a:endParaRPr lang="en-US" altLang="en-US" sz="1400">
              <a:solidFill>
                <a:srgbClr val="590A0E"/>
              </a:solidFill>
            </a:endParaRPr>
          </a:p>
        </p:txBody>
      </p:sp>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85D838CA-A1D4-F74D-9718-26AE42DA0693}" type="slidenum">
              <a:rPr lang="en-US" altLang="en-US" sz="1400">
                <a:solidFill>
                  <a:srgbClr val="590A0E"/>
                </a:solidFill>
              </a:rPr>
              <a:pPr/>
              <a:t>5</a:t>
            </a:fld>
            <a:endParaRPr lang="en-US" altLang="en-US" sz="1400">
              <a:solidFill>
                <a:srgbClr val="590A0E"/>
              </a:solidFill>
            </a:endParaRPr>
          </a:p>
        </p:txBody>
      </p:sp>
      <p:sp>
        <p:nvSpPr>
          <p:cNvPr id="55300" name="Rectangle 2"/>
          <p:cNvSpPr>
            <a:spLocks noGrp="1" noChangeArrowheads="1"/>
          </p:cNvSpPr>
          <p:nvPr>
            <p:ph type="title"/>
          </p:nvPr>
        </p:nvSpPr>
        <p:spPr/>
        <p:txBody>
          <a:bodyPr/>
          <a:lstStyle/>
          <a:p>
            <a:r>
              <a:rPr lang="en-US" altLang="en-US" b="0" dirty="0"/>
              <a:t>Transition</a:t>
            </a:r>
          </a:p>
        </p:txBody>
      </p:sp>
      <p:sp>
        <p:nvSpPr>
          <p:cNvPr id="55301" name="Rectangle 3"/>
          <p:cNvSpPr>
            <a:spLocks noGrp="1" noChangeArrowheads="1"/>
          </p:cNvSpPr>
          <p:nvPr>
            <p:ph type="body" idx="1"/>
          </p:nvPr>
        </p:nvSpPr>
        <p:spPr/>
        <p:txBody>
          <a:bodyPr/>
          <a:lstStyle/>
          <a:p>
            <a:r>
              <a:rPr lang="en-US" altLang="en-US" dirty="0"/>
              <a:t>First we did words</a:t>
            </a:r>
          </a:p>
          <a:p>
            <a:r>
              <a:rPr lang="en-US" altLang="en-US" dirty="0"/>
              <a:t>Then simple sequences of words</a:t>
            </a:r>
          </a:p>
          <a:p>
            <a:r>
              <a:rPr lang="en-US" altLang="en-US" dirty="0"/>
              <a:t>Then we looked at syntax</a:t>
            </a:r>
          </a:p>
          <a:p>
            <a:r>
              <a:rPr lang="en-US" altLang="en-US" dirty="0"/>
              <a:t>Now we’</a:t>
            </a:r>
            <a:r>
              <a:rPr lang="en-US" altLang="ja-JP" dirty="0"/>
              <a:t>re moving on to meaning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1EB471EA-9BC8-EB48-A8CC-E36FD82599FC}" type="datetime1">
              <a:rPr lang="en-US" sz="1050">
                <a:solidFill>
                  <a:srgbClr val="590A0E"/>
                </a:solidFill>
              </a:rPr>
              <a:pPr/>
              <a:t>11/5/18</a:t>
            </a:fld>
            <a:endParaRPr lang="en-US" sz="1050">
              <a:solidFill>
                <a:srgbClr val="590A0E"/>
              </a:solidFill>
            </a:endParaRPr>
          </a:p>
        </p:txBody>
      </p:sp>
      <p:sp>
        <p:nvSpPr>
          <p:cNvPr id="8089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8089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B6E85D96-A9EA-B04E-890B-A767C9F2175C}" type="slidenum">
              <a:rPr lang="en-US" sz="1050">
                <a:solidFill>
                  <a:srgbClr val="590A0E"/>
                </a:solidFill>
              </a:rPr>
              <a:pPr/>
              <a:t>50</a:t>
            </a:fld>
            <a:endParaRPr lang="en-US" sz="1050">
              <a:solidFill>
                <a:srgbClr val="590A0E"/>
              </a:solidFill>
            </a:endParaRPr>
          </a:p>
        </p:txBody>
      </p:sp>
      <p:sp>
        <p:nvSpPr>
          <p:cNvPr id="80900"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S Rule</a:t>
            </a:r>
          </a:p>
        </p:txBody>
      </p:sp>
      <p:sp>
        <p:nvSpPr>
          <p:cNvPr id="80901" name="Rectangle 3"/>
          <p:cNvSpPr>
            <a:spLocks noGrp="1" noChangeArrowheads="1"/>
          </p:cNvSpPr>
          <p:nvPr>
            <p:ph type="body" idx="1"/>
          </p:nvPr>
        </p:nvSpPr>
        <p:spPr/>
        <p:txBody>
          <a:bodyPr/>
          <a:lstStyle/>
          <a:p>
            <a:r>
              <a:rPr lang="en-US" dirty="0">
                <a:latin typeface="Tahoma" charset="0"/>
                <a:ea typeface="ＭＳ Ｐゴシック" charset="0"/>
                <a:cs typeface="ＭＳ Ｐゴシック" charset="0"/>
              </a:rPr>
              <a:t>We were applying the semantics of the VP to the semantics of the NP...  Now we’</a:t>
            </a:r>
            <a:r>
              <a:rPr lang="en-US" altLang="ja-JP" dirty="0">
                <a:latin typeface="Tahoma" charset="0"/>
                <a:ea typeface="ＭＳ Ｐゴシック" charset="0"/>
                <a:cs typeface="ＭＳ Ｐゴシック" charset="0"/>
              </a:rPr>
              <a:t>re swapping that around</a:t>
            </a:r>
          </a:p>
          <a:p>
            <a:pPr lvl="1"/>
            <a:r>
              <a:rPr lang="en-US" dirty="0">
                <a:latin typeface="Tahoma" charset="0"/>
              </a:rPr>
              <a:t>S --&gt; NP VP     </a:t>
            </a:r>
            <a:r>
              <a:rPr lang="en-US" dirty="0" err="1">
                <a:latin typeface="Tahoma" charset="0"/>
              </a:rPr>
              <a:t>NP.Sem</a:t>
            </a:r>
            <a:r>
              <a:rPr lang="en-US" dirty="0">
                <a:latin typeface="Tahoma" charset="0"/>
              </a:rPr>
              <a:t>(</a:t>
            </a:r>
            <a:r>
              <a:rPr lang="en-US" dirty="0" err="1">
                <a:latin typeface="Tahoma" charset="0"/>
              </a:rPr>
              <a:t>VP.Sem</a:t>
            </a:r>
            <a:r>
              <a:rPr lang="en-US" dirty="0">
                <a:latin typeface="Tahoma" charset="0"/>
              </a:rPr>
              <a:t>)</a:t>
            </a:r>
          </a:p>
        </p:txBody>
      </p:sp>
    </p:spTree>
    <p:extLst>
      <p:ext uri="{BB962C8B-B14F-4D97-AF65-F5344CB8AC3E}">
        <p14:creationId xmlns:p14="http://schemas.microsoft.com/office/powerpoint/2010/main" val="302118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FDF06684-DE2C-0447-9296-65AEA25F7E6E}" type="datetime1">
              <a:rPr lang="en-US" sz="1050">
                <a:solidFill>
                  <a:srgbClr val="590A0E"/>
                </a:solidFill>
              </a:rPr>
              <a:pPr/>
              <a:t>11/5/18</a:t>
            </a:fld>
            <a:endParaRPr lang="en-US" sz="1050">
              <a:solidFill>
                <a:srgbClr val="590A0E"/>
              </a:solidFill>
            </a:endParaRPr>
          </a:p>
        </p:txBody>
      </p:sp>
      <p:sp>
        <p:nvSpPr>
          <p:cNvPr id="8294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8294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558B8ADC-A4A1-2C45-BE7B-0DD99323073A}" type="slidenum">
              <a:rPr lang="en-US" sz="1050">
                <a:solidFill>
                  <a:srgbClr val="590A0E"/>
                </a:solidFill>
              </a:rPr>
              <a:pPr/>
              <a:t>51</a:t>
            </a:fld>
            <a:endParaRPr lang="en-US" sz="1050">
              <a:solidFill>
                <a:srgbClr val="590A0E"/>
              </a:solidFill>
            </a:endParaRPr>
          </a:p>
        </p:txBody>
      </p:sp>
      <p:sp>
        <p:nvSpPr>
          <p:cNvPr id="82948"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Every Restaurant Closed</a:t>
            </a:r>
          </a:p>
        </p:txBody>
      </p:sp>
      <p:pic>
        <p:nvPicPr>
          <p:cNvPr id="2120707" name="Picture 3" descr="Untitled4"/>
          <p:cNvPicPr>
            <a:picLocks noChangeAspect="1" noChangeArrowheads="1"/>
          </p:cNvPicPr>
          <p:nvPr/>
        </p:nvPicPr>
        <p:blipFill>
          <a:blip r:embed="rId3"/>
          <a:srcRect/>
          <a:stretch>
            <a:fillRect/>
          </a:stretch>
        </p:blipFill>
        <p:spPr bwMode="auto">
          <a:xfrm>
            <a:off x="1175393" y="1828800"/>
            <a:ext cx="6825608" cy="2000250"/>
          </a:xfrm>
          <a:prstGeom prst="rect">
            <a:avLst/>
          </a:prstGeom>
          <a:noFill/>
          <a:effectLst>
            <a:glow rad="101600">
              <a:schemeClr val="accent1">
                <a:alpha val="75000"/>
              </a:schemeClr>
            </a:glow>
          </a:effectLst>
        </p:spPr>
      </p:pic>
    </p:spTree>
    <p:extLst>
      <p:ext uri="{BB962C8B-B14F-4D97-AF65-F5344CB8AC3E}">
        <p14:creationId xmlns:p14="http://schemas.microsoft.com/office/powerpoint/2010/main" val="1783005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5E173E7E-12A3-0F48-94BD-62C87E4579E9}" type="datetime1">
              <a:rPr lang="en-US" sz="1050">
                <a:solidFill>
                  <a:srgbClr val="590A0E"/>
                </a:solidFill>
              </a:rPr>
              <a:pPr/>
              <a:t>11/5/18</a:t>
            </a:fld>
            <a:endParaRPr lang="en-US" sz="1050">
              <a:solidFill>
                <a:srgbClr val="590A0E"/>
              </a:solidFill>
            </a:endParaRPr>
          </a:p>
        </p:txBody>
      </p:sp>
      <p:sp>
        <p:nvSpPr>
          <p:cNvPr id="8499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8499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B48822B3-7263-3B4A-A58C-B7C540CB9074}" type="slidenum">
              <a:rPr lang="en-US" sz="1050">
                <a:solidFill>
                  <a:srgbClr val="590A0E"/>
                </a:solidFill>
              </a:rPr>
              <a:pPr/>
              <a:t>52</a:t>
            </a:fld>
            <a:endParaRPr lang="en-US" sz="1050">
              <a:solidFill>
                <a:srgbClr val="590A0E"/>
              </a:solidFill>
            </a:endParaRPr>
          </a:p>
        </p:txBody>
      </p:sp>
      <p:sp>
        <p:nvSpPr>
          <p:cNvPr id="84996"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Simple NP fix</a:t>
            </a:r>
          </a:p>
        </p:txBody>
      </p:sp>
      <p:sp>
        <p:nvSpPr>
          <p:cNvPr id="84997" name="Rectangle 3"/>
          <p:cNvSpPr>
            <a:spLocks noGrp="1" noChangeArrowheads="1"/>
          </p:cNvSpPr>
          <p:nvPr>
            <p:ph type="body" idx="1"/>
          </p:nvPr>
        </p:nvSpPr>
        <p:spPr/>
        <p:txBody>
          <a:bodyPr/>
          <a:lstStyle/>
          <a:p>
            <a:r>
              <a:rPr lang="en-US">
                <a:latin typeface="Tahoma" charset="0"/>
                <a:ea typeface="ＭＳ Ｐゴシック" charset="0"/>
                <a:cs typeface="ＭＳ Ｐゴシック" charset="0"/>
              </a:rPr>
              <a:t>And the semantics of proper nouns used to just be things that amounted to constants...  </a:t>
            </a:r>
            <a:r>
              <a:rPr lang="en-US" i="1">
                <a:latin typeface="Tahoma" charset="0"/>
                <a:ea typeface="ＭＳ Ｐゴシック" charset="0"/>
                <a:cs typeface="ＭＳ Ｐゴシック" charset="0"/>
              </a:rPr>
              <a:t>Franco</a:t>
            </a:r>
            <a:r>
              <a:rPr lang="en-US">
                <a:latin typeface="Tahoma" charset="0"/>
                <a:ea typeface="ＭＳ Ｐゴシック" charset="0"/>
                <a:cs typeface="ＭＳ Ｐゴシック" charset="0"/>
              </a:rPr>
              <a:t>.  Now they need to be a little more complex.  This works</a:t>
            </a:r>
          </a:p>
          <a:p>
            <a:pPr lvl="1"/>
            <a:r>
              <a:rPr lang="en-US">
                <a:latin typeface="Tahoma" charset="0"/>
              </a:rPr>
              <a:t>\lambda x Franco(x)</a:t>
            </a:r>
          </a:p>
        </p:txBody>
      </p:sp>
    </p:spTree>
    <p:extLst>
      <p:ext uri="{BB962C8B-B14F-4D97-AF65-F5344CB8AC3E}">
        <p14:creationId xmlns:p14="http://schemas.microsoft.com/office/powerpoint/2010/main" val="213032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9944CD14-04FD-C444-832E-DD9F422BA78F}" type="datetime1">
              <a:rPr lang="en-US" sz="1050">
                <a:solidFill>
                  <a:srgbClr val="590A0E"/>
                </a:solidFill>
              </a:rPr>
              <a:pPr/>
              <a:t>11/5/18</a:t>
            </a:fld>
            <a:endParaRPr lang="en-US" sz="1050">
              <a:solidFill>
                <a:srgbClr val="590A0E"/>
              </a:solidFill>
            </a:endParaRPr>
          </a:p>
        </p:txBody>
      </p:sp>
      <p:sp>
        <p:nvSpPr>
          <p:cNvPr id="8704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8704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9BFC67B3-CFA7-7F4B-AF49-213E680EB471}" type="slidenum">
              <a:rPr lang="en-US" sz="1050">
                <a:solidFill>
                  <a:srgbClr val="590A0E"/>
                </a:solidFill>
              </a:rPr>
              <a:pPr/>
              <a:t>53</a:t>
            </a:fld>
            <a:endParaRPr lang="en-US" sz="1050">
              <a:solidFill>
                <a:srgbClr val="590A0E"/>
              </a:solidFill>
            </a:endParaRPr>
          </a:p>
        </p:txBody>
      </p:sp>
      <p:sp>
        <p:nvSpPr>
          <p:cNvPr id="87044" name="Rectangle 2"/>
          <p:cNvSpPr>
            <a:spLocks noGrp="1" noChangeArrowheads="1"/>
          </p:cNvSpPr>
          <p:nvPr>
            <p:ph type="title"/>
          </p:nvPr>
        </p:nvSpPr>
        <p:spPr/>
        <p:txBody>
          <a:bodyPr/>
          <a:lstStyle/>
          <a:p>
            <a:r>
              <a:rPr lang="en-US" b="0" dirty="0">
                <a:latin typeface="Verdana" charset="0"/>
                <a:ea typeface="ＭＳ Ｐゴシック" charset="0"/>
                <a:cs typeface="ＭＳ Ｐゴシック" charset="0"/>
              </a:rPr>
              <a:t>Revised</a:t>
            </a:r>
          </a:p>
        </p:txBody>
      </p:sp>
      <p:sp>
        <p:nvSpPr>
          <p:cNvPr id="87045" name="Rectangle 3"/>
          <p:cNvSpPr>
            <a:spLocks noGrp="1" noChangeArrowheads="1"/>
          </p:cNvSpPr>
          <p:nvPr>
            <p:ph type="body" idx="1"/>
          </p:nvPr>
        </p:nvSpPr>
        <p:spPr/>
        <p:txBody>
          <a:bodyPr/>
          <a:lstStyle/>
          <a:p>
            <a:r>
              <a:rPr lang="en-US" sz="2400" dirty="0">
                <a:latin typeface="Tahoma" charset="0"/>
                <a:ea typeface="ＭＳ Ｐゴシック" charset="0"/>
                <a:cs typeface="ＭＳ Ｐゴシック" charset="0"/>
              </a:rPr>
              <a:t>Now all these examples should work</a:t>
            </a:r>
          </a:p>
          <a:p>
            <a:pPr lvl="1"/>
            <a:r>
              <a:rPr lang="en-US" sz="2000" i="1" dirty="0">
                <a:latin typeface="Tahoma" charset="0"/>
              </a:rPr>
              <a:t>Every restaurant closed</a:t>
            </a:r>
            <a:r>
              <a:rPr lang="en-US" sz="2000" dirty="0">
                <a:latin typeface="Tahoma" charset="0"/>
              </a:rPr>
              <a:t>.</a:t>
            </a:r>
          </a:p>
          <a:p>
            <a:pPr lvl="1"/>
            <a:r>
              <a:rPr lang="en-US" sz="2000" i="1" dirty="0">
                <a:latin typeface="Tahoma" charset="0"/>
              </a:rPr>
              <a:t>Sunflower closed</a:t>
            </a:r>
            <a:r>
              <a:rPr lang="en-US" sz="2000" dirty="0">
                <a:latin typeface="Tahoma" charset="0"/>
              </a:rPr>
              <a:t>.</a:t>
            </a:r>
          </a:p>
          <a:p>
            <a:r>
              <a:rPr lang="en-US" sz="2400" dirty="0">
                <a:latin typeface="Tahoma" charset="0"/>
                <a:ea typeface="ＭＳ Ｐゴシック" charset="0"/>
                <a:cs typeface="ＭＳ Ｐゴシック" charset="0"/>
              </a:rPr>
              <a:t>What about?</a:t>
            </a:r>
          </a:p>
          <a:p>
            <a:pPr lvl="1"/>
            <a:r>
              <a:rPr lang="en-US" sz="2000" i="1" dirty="0">
                <a:latin typeface="Tahoma" charset="0"/>
              </a:rPr>
              <a:t>A restaurant closed.</a:t>
            </a:r>
          </a:p>
          <a:p>
            <a:r>
              <a:rPr lang="en-US" sz="2400" dirty="0">
                <a:latin typeface="Tahoma" charset="0"/>
                <a:ea typeface="ＭＳ Ｐゴシック" charset="0"/>
                <a:cs typeface="ＭＳ Ｐゴシック" charset="0"/>
              </a:rPr>
              <a:t>This rule stays the same</a:t>
            </a:r>
          </a:p>
          <a:p>
            <a:pPr lvl="1"/>
            <a:r>
              <a:rPr lang="en-US" sz="2000" dirty="0">
                <a:latin typeface="Tahoma" charset="0"/>
              </a:rPr>
              <a:t>NP --&gt; </a:t>
            </a:r>
            <a:r>
              <a:rPr lang="en-US" sz="2000" dirty="0" err="1">
                <a:latin typeface="Tahoma" charset="0"/>
              </a:rPr>
              <a:t>Det</a:t>
            </a:r>
            <a:r>
              <a:rPr lang="en-US" sz="2000" dirty="0">
                <a:latin typeface="Tahoma" charset="0"/>
              </a:rPr>
              <a:t> Nominal</a:t>
            </a:r>
          </a:p>
          <a:p>
            <a:r>
              <a:rPr lang="en-US" sz="2400" dirty="0">
                <a:latin typeface="Tahoma" charset="0"/>
                <a:ea typeface="ＭＳ Ｐゴシック" charset="0"/>
                <a:cs typeface="ＭＳ Ｐゴシック" charset="0"/>
              </a:rPr>
              <a:t>Just need an attachment for</a:t>
            </a:r>
          </a:p>
          <a:p>
            <a:pPr lvl="1"/>
            <a:r>
              <a:rPr lang="en-US" sz="2000" dirty="0" err="1">
                <a:latin typeface="Tahoma" charset="0"/>
              </a:rPr>
              <a:t>Det</a:t>
            </a:r>
            <a:r>
              <a:rPr lang="en-US" sz="2000" dirty="0">
                <a:latin typeface="Tahoma" charset="0"/>
              </a:rPr>
              <a:t> --&gt; </a:t>
            </a:r>
            <a:r>
              <a:rPr lang="en-US" sz="2000" i="1" dirty="0">
                <a:latin typeface="Tahoma" charset="0"/>
              </a:rPr>
              <a:t>a</a:t>
            </a:r>
            <a:endParaRPr lang="en-US" sz="2000" dirty="0">
              <a:latin typeface="Tahoma"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57145315"/>
              </p:ext>
            </p:extLst>
          </p:nvPr>
        </p:nvGraphicFramePr>
        <p:xfrm>
          <a:off x="4457700" y="2114550"/>
          <a:ext cx="4229100" cy="304800"/>
        </p:xfrm>
        <a:graphic>
          <a:graphicData uri="http://schemas.openxmlformats.org/presentationml/2006/ole">
            <mc:AlternateContent xmlns:mc="http://schemas.openxmlformats.org/markup-compatibility/2006">
              <mc:Choice xmlns:v="urn:schemas-microsoft-com:vml" Requires="v">
                <p:oleObj spid="_x0000_s143373" name="Equation" r:id="rId4" imgW="2819400" imgH="203200" progId="Equation.3">
                  <p:embed/>
                </p:oleObj>
              </mc:Choice>
              <mc:Fallback>
                <p:oleObj name="Equation" r:id="rId4" imgW="28194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2114550"/>
                        <a:ext cx="42291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0264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9163E292-79EA-D940-8374-D652ADCE3009}" type="datetime1">
              <a:rPr lang="en-US" sz="1050">
                <a:solidFill>
                  <a:srgbClr val="590A0E"/>
                </a:solidFill>
              </a:rPr>
              <a:pPr/>
              <a:t>11/5/18</a:t>
            </a:fld>
            <a:r>
              <a:rPr lang="en-US" sz="1050">
                <a:solidFill>
                  <a:srgbClr val="590A0E"/>
                </a:solidFill>
              </a:rPr>
              <a:t>m</a:t>
            </a:r>
          </a:p>
        </p:txBody>
      </p:sp>
      <p:sp>
        <p:nvSpPr>
          <p:cNvPr id="89090"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8909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B6C290AC-99AA-BD4A-A9BE-9A2726AC4919}" type="slidenum">
              <a:rPr lang="en-US" sz="1050">
                <a:solidFill>
                  <a:srgbClr val="590A0E"/>
                </a:solidFill>
              </a:rPr>
              <a:pPr/>
              <a:t>54</a:t>
            </a:fld>
            <a:endParaRPr lang="en-US" sz="1050">
              <a:solidFill>
                <a:srgbClr val="590A0E"/>
              </a:solidFill>
            </a:endParaRPr>
          </a:p>
        </p:txBody>
      </p:sp>
      <p:sp>
        <p:nvSpPr>
          <p:cNvPr id="89092"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Revised</a:t>
            </a:r>
          </a:p>
        </p:txBody>
      </p:sp>
      <p:sp>
        <p:nvSpPr>
          <p:cNvPr id="89093" name="Rectangle 3"/>
          <p:cNvSpPr>
            <a:spLocks noGrp="1" noChangeArrowheads="1"/>
          </p:cNvSpPr>
          <p:nvPr>
            <p:ph type="body" idx="1"/>
          </p:nvPr>
        </p:nvSpPr>
        <p:spPr/>
        <p:txBody>
          <a:bodyPr/>
          <a:lstStyle/>
          <a:p>
            <a:r>
              <a:rPr lang="en-US">
                <a:latin typeface="Tahoma" charset="0"/>
                <a:ea typeface="ＭＳ Ｐゴシック" charset="0"/>
                <a:cs typeface="ＭＳ Ｐゴシック" charset="0"/>
              </a:rPr>
              <a:t>So if the template for </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every</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 is</a:t>
            </a: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Then the template for </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a</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 should be what?</a:t>
            </a:r>
          </a:p>
          <a:p>
            <a:endParaRPr lang="en-US">
              <a:latin typeface="Tahoma" charset="0"/>
              <a:ea typeface="ＭＳ Ｐゴシック" charset="0"/>
              <a:cs typeface="ＭＳ Ｐゴシック" charset="0"/>
            </a:endParaRPr>
          </a:p>
          <a:p>
            <a:pPr>
              <a:buFont typeface="Wingdings" charset="0"/>
              <a:buNone/>
            </a:pPr>
            <a:r>
              <a:rPr lang="en-US">
                <a:latin typeface="Tahoma" charset="0"/>
                <a:ea typeface="ＭＳ Ｐゴシック" charset="0"/>
                <a:cs typeface="ＭＳ Ｐゴシック" charset="0"/>
              </a:rPr>
              <a:t> </a:t>
            </a:r>
          </a:p>
          <a:p>
            <a:pPr>
              <a:buFont typeface="Wingdings" charset="0"/>
              <a:buNone/>
            </a:pPr>
            <a:endParaRPr lang="en-US">
              <a:latin typeface="Tahoma" charset="0"/>
              <a:ea typeface="ＭＳ Ｐゴシック" charset="0"/>
              <a:cs typeface="ＭＳ Ｐゴシック" charset="0"/>
            </a:endParaRPr>
          </a:p>
        </p:txBody>
      </p:sp>
      <p:pic>
        <p:nvPicPr>
          <p:cNvPr id="2163716" name="Picture 4" descr="every"/>
          <p:cNvPicPr>
            <a:picLocks noChangeAspect="1" noChangeArrowheads="1"/>
          </p:cNvPicPr>
          <p:nvPr/>
        </p:nvPicPr>
        <p:blipFill>
          <a:blip r:embed="rId2"/>
          <a:srcRect/>
          <a:stretch>
            <a:fillRect/>
          </a:stretch>
        </p:blipFill>
        <p:spPr bwMode="auto">
          <a:xfrm>
            <a:off x="2057400" y="1885950"/>
            <a:ext cx="4322312" cy="800100"/>
          </a:xfrm>
          <a:prstGeom prst="rect">
            <a:avLst/>
          </a:prstGeom>
          <a:noFill/>
          <a:effectLst>
            <a:glow rad="101600">
              <a:schemeClr val="accent1">
                <a:alpha val="75000"/>
              </a:schemeClr>
            </a:glow>
          </a:effectLst>
        </p:spPr>
      </p:pic>
      <p:pic>
        <p:nvPicPr>
          <p:cNvPr id="8" name="Picture 7" descr="det.tiff"/>
          <p:cNvPicPr>
            <a:picLocks noChangeAspect="1"/>
          </p:cNvPicPr>
          <p:nvPr/>
        </p:nvPicPr>
        <p:blipFill>
          <a:blip r:embed="rId3"/>
          <a:stretch>
            <a:fillRect/>
          </a:stretch>
        </p:blipFill>
        <p:spPr>
          <a:xfrm>
            <a:off x="2743200" y="4014788"/>
            <a:ext cx="4912519" cy="581025"/>
          </a:xfrm>
          <a:prstGeom prst="rect">
            <a:avLst/>
          </a:prstGeom>
          <a:ln>
            <a:solidFill>
              <a:srgbClr val="981535"/>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3998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atin typeface="Verdana" charset="0"/>
                <a:ea typeface="ＭＳ Ｐゴシック" charset="0"/>
                <a:cs typeface="ＭＳ Ｐゴシック" charset="0"/>
              </a:rPr>
              <a:t>So Far So Good</a:t>
            </a:r>
          </a:p>
        </p:txBody>
      </p:sp>
      <p:sp>
        <p:nvSpPr>
          <p:cNvPr id="90114" name="Content Placeholder 2"/>
          <p:cNvSpPr>
            <a:spLocks noGrp="1"/>
          </p:cNvSpPr>
          <p:nvPr>
            <p:ph idx="1"/>
          </p:nvPr>
        </p:nvSpPr>
        <p:spPr>
          <a:xfrm>
            <a:off x="304800" y="914400"/>
            <a:ext cx="8153400" cy="3943350"/>
          </a:xfrm>
        </p:spPr>
        <p:txBody>
          <a:bodyPr/>
          <a:lstStyle/>
          <a:p>
            <a:r>
              <a:rPr lang="en-US">
                <a:latin typeface="Tahoma" charset="0"/>
                <a:ea typeface="ＭＳ Ｐゴシック" charset="0"/>
                <a:cs typeface="ＭＳ Ｐゴシック" charset="0"/>
              </a:rPr>
              <a:t>We can make effective use of lambdas to overcome</a:t>
            </a:r>
          </a:p>
          <a:p>
            <a:pPr lvl="1"/>
            <a:r>
              <a:rPr lang="en-US" dirty="0">
                <a:latin typeface="Tahoma" charset="0"/>
              </a:rPr>
              <a:t>Mismatches between the syntax and semantics</a:t>
            </a:r>
          </a:p>
          <a:p>
            <a:pPr lvl="1"/>
            <a:r>
              <a:rPr lang="en-US" dirty="0">
                <a:latin typeface="Tahoma" charset="0"/>
              </a:rPr>
              <a:t>While still preserving strict compositionality</a:t>
            </a:r>
          </a:p>
        </p:txBody>
      </p:sp>
      <p:sp>
        <p:nvSpPr>
          <p:cNvPr id="90115"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61E0CFF2-0CA3-734E-AF8C-9B09D81CC3E4}" type="datetime1">
              <a:rPr lang="en-US" sz="1050">
                <a:solidFill>
                  <a:srgbClr val="590A0E"/>
                </a:solidFill>
              </a:rPr>
              <a:pPr/>
              <a:t>11/5/18</a:t>
            </a:fld>
            <a:endParaRPr lang="en-US" sz="1050">
              <a:solidFill>
                <a:srgbClr val="590A0E"/>
              </a:solidFill>
            </a:endParaRPr>
          </a:p>
        </p:txBody>
      </p:sp>
      <p:sp>
        <p:nvSpPr>
          <p:cNvPr id="9011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9011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14FD1A4E-00E9-CF47-B15F-2DB9E4CB6CD1}" type="slidenum">
              <a:rPr lang="en-US" sz="1050">
                <a:solidFill>
                  <a:srgbClr val="590A0E"/>
                </a:solidFill>
              </a:rPr>
              <a:pPr/>
              <a:t>55</a:t>
            </a:fld>
            <a:endParaRPr lang="en-US" sz="1050">
              <a:solidFill>
                <a:srgbClr val="590A0E"/>
              </a:solidFill>
            </a:endParaRPr>
          </a:p>
        </p:txBody>
      </p:sp>
    </p:spTree>
    <p:extLst>
      <p:ext uri="{BB962C8B-B14F-4D97-AF65-F5344CB8AC3E}">
        <p14:creationId xmlns:p14="http://schemas.microsoft.com/office/powerpoint/2010/main" val="1929546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B6DD2A6B-59C8-904A-B36A-7FF4F5A92163}" type="datetime1">
              <a:rPr lang="en-US" sz="1050">
                <a:solidFill>
                  <a:srgbClr val="590A0E"/>
                </a:solidFill>
              </a:rPr>
              <a:pPr/>
              <a:t>11/5/18</a:t>
            </a:fld>
            <a:endParaRPr lang="en-US" sz="1050">
              <a:solidFill>
                <a:srgbClr val="590A0E"/>
              </a:solidFill>
            </a:endParaRPr>
          </a:p>
        </p:txBody>
      </p:sp>
      <p:sp>
        <p:nvSpPr>
          <p:cNvPr id="9113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9113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42D5F694-8A3A-2740-8731-AE3603BBFB90}" type="slidenum">
              <a:rPr lang="en-US" sz="1050">
                <a:solidFill>
                  <a:srgbClr val="590A0E"/>
                </a:solidFill>
              </a:rPr>
              <a:pPr/>
              <a:t>56</a:t>
            </a:fld>
            <a:endParaRPr lang="en-US" sz="1050">
              <a:solidFill>
                <a:srgbClr val="590A0E"/>
              </a:solidFill>
            </a:endParaRPr>
          </a:p>
        </p:txBody>
      </p:sp>
      <p:sp>
        <p:nvSpPr>
          <p:cNvPr id="91140"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Problem</a:t>
            </a:r>
          </a:p>
        </p:txBody>
      </p:sp>
      <p:sp>
        <p:nvSpPr>
          <p:cNvPr id="91141" name="Rectangle 3"/>
          <p:cNvSpPr>
            <a:spLocks noGrp="1" noChangeArrowheads="1"/>
          </p:cNvSpPr>
          <p:nvPr>
            <p:ph type="body" idx="1"/>
          </p:nvPr>
        </p:nvSpPr>
        <p:spPr>
          <a:xfrm>
            <a:off x="609600" y="800100"/>
            <a:ext cx="7696200" cy="3943350"/>
          </a:xfrm>
        </p:spPr>
        <p:txBody>
          <a:bodyPr/>
          <a:lstStyle/>
          <a:p>
            <a:r>
              <a:rPr lang="en-US" sz="2800" dirty="0">
                <a:latin typeface="Tahoma" charset="0"/>
                <a:ea typeface="ＭＳ Ｐゴシック" charset="0"/>
                <a:cs typeface="ＭＳ Ｐゴシック" charset="0"/>
              </a:rPr>
              <a:t>Contrast</a:t>
            </a:r>
          </a:p>
          <a:p>
            <a:pPr lvl="1"/>
            <a:r>
              <a:rPr lang="en-US" sz="2400" i="1" dirty="0">
                <a:latin typeface="Tahoma" charset="0"/>
              </a:rPr>
              <a:t>Every American has a governor.</a:t>
            </a:r>
          </a:p>
          <a:p>
            <a:pPr lvl="1">
              <a:buFont typeface="Wingdings" charset="0"/>
              <a:buNone/>
            </a:pPr>
            <a:endParaRPr lang="en-US" sz="2400" i="1" dirty="0">
              <a:latin typeface="Tahoma" charset="0"/>
            </a:endParaRPr>
          </a:p>
          <a:p>
            <a:pPr lvl="1"/>
            <a:r>
              <a:rPr lang="en-US" sz="2400" i="1" dirty="0">
                <a:latin typeface="Tahoma" charset="0"/>
              </a:rPr>
              <a:t>Every Coloradan has a governor.</a:t>
            </a:r>
          </a:p>
          <a:p>
            <a:pPr lvl="2">
              <a:buFont typeface="Wingdings" charset="0"/>
              <a:buNone/>
            </a:pPr>
            <a:endParaRPr lang="en-US" sz="2000" i="1" dirty="0">
              <a:latin typeface="Tahoma" charset="0"/>
              <a:ea typeface="ＭＳ Ｐゴシック" charset="0"/>
            </a:endParaRPr>
          </a:p>
          <a:p>
            <a:endParaRPr lang="en-US" sz="2800" dirty="0">
              <a:latin typeface="Tahoma" charset="0"/>
              <a:ea typeface="ＭＳ Ｐゴシック" charset="0"/>
              <a:cs typeface="ＭＳ Ｐゴシック" charset="0"/>
            </a:endParaRPr>
          </a:p>
          <a:p>
            <a:r>
              <a:rPr lang="en-US" sz="2800" dirty="0">
                <a:latin typeface="Tahoma" charset="0"/>
                <a:ea typeface="ＭＳ Ｐゴシック" charset="0"/>
                <a:cs typeface="ＭＳ Ｐゴシック" charset="0"/>
              </a:rPr>
              <a:t>Given our current scheme which one do we get?</a:t>
            </a:r>
            <a:endParaRPr lang="en-US" sz="2800" i="1" dirty="0">
              <a:latin typeface="Tahoma" charset="0"/>
              <a:ea typeface="ＭＳ Ｐゴシック" charset="0"/>
              <a:cs typeface="ＭＳ Ｐゴシック" charset="0"/>
            </a:endParaRPr>
          </a:p>
        </p:txBody>
      </p:sp>
      <p:pic>
        <p:nvPicPr>
          <p:cNvPr id="91142" name="Picture 6" descr="co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2771775"/>
            <a:ext cx="6515100"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43" name="Picture 7" descr="americ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1885950"/>
            <a:ext cx="594360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925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CA61B20A-B0EF-1542-BE10-60FB4AD4B72C}" type="datetime1">
              <a:rPr lang="en-US" sz="1050">
                <a:solidFill>
                  <a:srgbClr val="590A0E"/>
                </a:solidFill>
              </a:rPr>
              <a:pPr/>
              <a:t>11/5/18</a:t>
            </a:fld>
            <a:endParaRPr lang="en-US" sz="1050">
              <a:solidFill>
                <a:srgbClr val="590A0E"/>
              </a:solidFill>
            </a:endParaRPr>
          </a:p>
        </p:txBody>
      </p:sp>
      <p:sp>
        <p:nvSpPr>
          <p:cNvPr id="9318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r>
              <a:rPr lang="en-US" sz="750">
                <a:solidFill>
                  <a:srgbClr val="181813"/>
                </a:solidFill>
                <a:cs typeface="Arial" charset="0"/>
              </a:rPr>
              <a:t>                                         Speech and Language Processing - Jurafsky and Martin       </a:t>
            </a:r>
            <a:endParaRPr lang="en-US" sz="1050">
              <a:solidFill>
                <a:srgbClr val="181813"/>
              </a:solidFill>
              <a:cs typeface="Arial" charset="0"/>
            </a:endParaRPr>
          </a:p>
        </p:txBody>
      </p:sp>
      <p:sp>
        <p:nvSpPr>
          <p:cNvPr id="9318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0"/>
                <a:cs typeface="ＭＳ Ｐゴシック" charset="0"/>
              </a:defRPr>
            </a:lvl1pPr>
            <a:lvl2pPr marL="557213" indent="-214313" eaLnBrk="0" hangingPunct="0">
              <a:defRPr sz="1200">
                <a:solidFill>
                  <a:schemeClr val="tx1"/>
                </a:solidFill>
                <a:latin typeface="Arial" charset="0"/>
                <a:ea typeface="ＭＳ Ｐゴシック" charset="0"/>
              </a:defRPr>
            </a:lvl2pPr>
            <a:lvl3pPr marL="857250" indent="-171450" eaLnBrk="0" hangingPunct="0">
              <a:defRPr sz="1200">
                <a:solidFill>
                  <a:schemeClr val="tx1"/>
                </a:solidFill>
                <a:latin typeface="Arial" charset="0"/>
                <a:ea typeface="ＭＳ Ｐゴシック" charset="0"/>
              </a:defRPr>
            </a:lvl3pPr>
            <a:lvl4pPr marL="1200150" indent="-171450" eaLnBrk="0" hangingPunct="0">
              <a:defRPr sz="1200">
                <a:solidFill>
                  <a:schemeClr val="tx1"/>
                </a:solidFill>
                <a:latin typeface="Arial" charset="0"/>
                <a:ea typeface="ＭＳ Ｐゴシック" charset="0"/>
              </a:defRPr>
            </a:lvl4pPr>
            <a:lvl5pPr marL="1543050" indent="-171450" eaLnBrk="0" hangingPunct="0">
              <a:defRPr sz="1200">
                <a:solidFill>
                  <a:schemeClr val="tx1"/>
                </a:solidFill>
                <a:latin typeface="Arial" charset="0"/>
                <a:ea typeface="ＭＳ Ｐゴシック" charset="0"/>
              </a:defRPr>
            </a:lvl5pPr>
            <a:lvl6pPr marL="1885950" indent="-171450" eaLnBrk="0" fontAlgn="base" hangingPunct="0">
              <a:spcBef>
                <a:spcPct val="0"/>
              </a:spcBef>
              <a:spcAft>
                <a:spcPct val="0"/>
              </a:spcAft>
              <a:defRPr sz="1200">
                <a:solidFill>
                  <a:schemeClr val="tx1"/>
                </a:solidFill>
                <a:latin typeface="Arial" charset="0"/>
                <a:ea typeface="ＭＳ Ｐゴシック" charset="0"/>
              </a:defRPr>
            </a:lvl6pPr>
            <a:lvl7pPr marL="2228850" indent="-171450" eaLnBrk="0" fontAlgn="base" hangingPunct="0">
              <a:spcBef>
                <a:spcPct val="0"/>
              </a:spcBef>
              <a:spcAft>
                <a:spcPct val="0"/>
              </a:spcAft>
              <a:defRPr sz="1200">
                <a:solidFill>
                  <a:schemeClr val="tx1"/>
                </a:solidFill>
                <a:latin typeface="Arial" charset="0"/>
                <a:ea typeface="ＭＳ Ｐゴシック" charset="0"/>
              </a:defRPr>
            </a:lvl7pPr>
            <a:lvl8pPr marL="2571750" indent="-171450" eaLnBrk="0" fontAlgn="base" hangingPunct="0">
              <a:spcBef>
                <a:spcPct val="0"/>
              </a:spcBef>
              <a:spcAft>
                <a:spcPct val="0"/>
              </a:spcAft>
              <a:defRPr sz="1200">
                <a:solidFill>
                  <a:schemeClr val="tx1"/>
                </a:solidFill>
                <a:latin typeface="Arial" charset="0"/>
                <a:ea typeface="ＭＳ Ｐゴシック" charset="0"/>
              </a:defRPr>
            </a:lvl8pPr>
            <a:lvl9pPr marL="2914650" indent="-171450" eaLnBrk="0" fontAlgn="base" hangingPunct="0">
              <a:spcBef>
                <a:spcPct val="0"/>
              </a:spcBef>
              <a:spcAft>
                <a:spcPct val="0"/>
              </a:spcAft>
              <a:defRPr sz="1200">
                <a:solidFill>
                  <a:schemeClr val="tx1"/>
                </a:solidFill>
                <a:latin typeface="Arial" charset="0"/>
                <a:ea typeface="ＭＳ Ｐゴシック" charset="0"/>
              </a:defRPr>
            </a:lvl9pPr>
          </a:lstStyle>
          <a:p>
            <a:fld id="{C4CB2D65-6DAB-CB43-9560-2B980EC67EFC}" type="slidenum">
              <a:rPr lang="en-US" sz="1050">
                <a:solidFill>
                  <a:srgbClr val="590A0E"/>
                </a:solidFill>
              </a:rPr>
              <a:pPr/>
              <a:t>57</a:t>
            </a:fld>
            <a:endParaRPr lang="en-US" sz="1050">
              <a:solidFill>
                <a:srgbClr val="590A0E"/>
              </a:solidFill>
            </a:endParaRPr>
          </a:p>
        </p:txBody>
      </p:sp>
      <p:sp>
        <p:nvSpPr>
          <p:cNvPr id="93188"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Problem</a:t>
            </a:r>
          </a:p>
        </p:txBody>
      </p:sp>
      <p:sp>
        <p:nvSpPr>
          <p:cNvPr id="93189" name="Rectangle 3"/>
          <p:cNvSpPr>
            <a:spLocks noGrp="1" noChangeArrowheads="1"/>
          </p:cNvSpPr>
          <p:nvPr>
            <p:ph type="body" idx="1"/>
          </p:nvPr>
        </p:nvSpPr>
        <p:spPr/>
        <p:txBody>
          <a:bodyPr/>
          <a:lstStyle/>
          <a:p>
            <a:r>
              <a:rPr lang="en-US" sz="2800" dirty="0">
                <a:latin typeface="Tahoma" charset="0"/>
                <a:ea typeface="ＭＳ Ｐゴシック" charset="0"/>
                <a:cs typeface="ＭＳ Ｐゴシック" charset="0"/>
              </a:rPr>
              <a:t>Clearly these sentences have the same syntax. The only difference is in the words American and Coloradan.  Words that have the same part of speech (lexical class) and very similar meanings.</a:t>
            </a:r>
          </a:p>
          <a:p>
            <a:r>
              <a:rPr lang="en-US" sz="2800" dirty="0">
                <a:latin typeface="Tahoma" charset="0"/>
                <a:ea typeface="ＭＳ Ｐゴシック" charset="0"/>
                <a:cs typeface="ＭＳ Ｐゴシック" charset="0"/>
              </a:rPr>
              <a:t>The fact that both interpretations are possible is an idiosyncratic fact about our political system. Not something in the language.</a:t>
            </a:r>
          </a:p>
        </p:txBody>
      </p:sp>
    </p:spTree>
    <p:extLst>
      <p:ext uri="{BB962C8B-B14F-4D97-AF65-F5344CB8AC3E}">
        <p14:creationId xmlns:p14="http://schemas.microsoft.com/office/powerpoint/2010/main" val="48134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3678C9E-FD24-C743-A86C-8C8178B3099E}" type="datetime1">
              <a:rPr lang="en-US" altLang="en-US" sz="1400">
                <a:solidFill>
                  <a:srgbClr val="590A0E"/>
                </a:solidFill>
              </a:rPr>
              <a:pPr/>
              <a:t>11/5/18</a:t>
            </a:fld>
            <a:endParaRPr lang="en-US" altLang="en-US" sz="1400">
              <a:solidFill>
                <a:srgbClr val="590A0E"/>
              </a:solidFill>
            </a:endParaRPr>
          </a:p>
        </p:txBody>
      </p:sp>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34ED22B-65F4-2C40-948C-08B0D8567C45}" type="slidenum">
              <a:rPr lang="en-US" altLang="en-US" sz="1400">
                <a:solidFill>
                  <a:srgbClr val="590A0E"/>
                </a:solidFill>
              </a:rPr>
              <a:pPr/>
              <a:t>6</a:t>
            </a:fld>
            <a:endParaRPr lang="en-US" altLang="en-US" sz="1400">
              <a:solidFill>
                <a:srgbClr val="590A0E"/>
              </a:solidFill>
            </a:endParaRPr>
          </a:p>
        </p:txBody>
      </p:sp>
      <p:sp>
        <p:nvSpPr>
          <p:cNvPr id="57348" name="Rectangle 2"/>
          <p:cNvSpPr>
            <a:spLocks noGrp="1" noChangeArrowheads="1"/>
          </p:cNvSpPr>
          <p:nvPr>
            <p:ph type="title"/>
          </p:nvPr>
        </p:nvSpPr>
        <p:spPr/>
        <p:txBody>
          <a:bodyPr/>
          <a:lstStyle/>
          <a:p>
            <a:r>
              <a:rPr lang="en-US" altLang="en-US" b="0" dirty="0"/>
              <a:t>Meaning Representations</a:t>
            </a:r>
          </a:p>
        </p:txBody>
      </p:sp>
      <p:sp>
        <p:nvSpPr>
          <p:cNvPr id="2031619" name="Rectangle 3"/>
          <p:cNvSpPr>
            <a:spLocks noGrp="1" noChangeArrowheads="1"/>
          </p:cNvSpPr>
          <p:nvPr>
            <p:ph type="body" idx="1"/>
          </p:nvPr>
        </p:nvSpPr>
        <p:spPr>
          <a:xfrm>
            <a:off x="327818" y="908050"/>
            <a:ext cx="8412163" cy="4114800"/>
          </a:xfrm>
        </p:spPr>
        <p:txBody>
          <a:bodyPr/>
          <a:lstStyle/>
          <a:p>
            <a:r>
              <a:rPr lang="en-US" altLang="en-US" sz="2800" dirty="0"/>
              <a:t>We’</a:t>
            </a:r>
            <a:r>
              <a:rPr lang="en-US" altLang="ja-JP" sz="2800" dirty="0"/>
              <a:t>re going to take the same basic approach to meaning that we took to syntax</a:t>
            </a:r>
          </a:p>
          <a:p>
            <a:pPr lvl="1"/>
            <a:r>
              <a:rPr lang="en-US" altLang="ja-JP" sz="2400" dirty="0"/>
              <a:t>Create </a:t>
            </a:r>
            <a:r>
              <a:rPr lang="en-US" altLang="ja-JP" sz="2400" dirty="0">
                <a:solidFill>
                  <a:srgbClr val="A50021"/>
                </a:solidFill>
              </a:rPr>
              <a:t>representations</a:t>
            </a:r>
            <a:r>
              <a:rPr lang="en-US" altLang="ja-JP" sz="2400" dirty="0"/>
              <a:t> of linguistic inputs that capture the </a:t>
            </a:r>
            <a:r>
              <a:rPr lang="en-US" altLang="ja-JP" sz="2400" dirty="0">
                <a:solidFill>
                  <a:schemeClr val="accent1"/>
                </a:solidFill>
              </a:rPr>
              <a:t>meanings</a:t>
            </a:r>
            <a:r>
              <a:rPr lang="en-US" altLang="ja-JP" sz="2400" dirty="0"/>
              <a:t> of those inputs.</a:t>
            </a:r>
          </a:p>
          <a:p>
            <a:pPr lvl="1"/>
            <a:r>
              <a:rPr lang="en-US" altLang="en-US" sz="2400" dirty="0">
                <a:solidFill>
                  <a:schemeClr val="tx2"/>
                </a:solidFill>
              </a:rPr>
              <a:t>But unlike parse trees, these representations aren’t solely representations of the structure of the inputs…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31619">
                                            <p:txEl>
                                              <p:pRg st="2" end="2"/>
                                            </p:txEl>
                                          </p:spTgt>
                                        </p:tgtEl>
                                        <p:attrNameLst>
                                          <p:attrName>style.visibility</p:attrName>
                                        </p:attrNameLst>
                                      </p:cBhvr>
                                      <p:to>
                                        <p:strVal val="visible"/>
                                      </p:to>
                                    </p:set>
                                    <p:animEffect transition="in" filter="fade">
                                      <p:cBhvr>
                                        <p:cTn id="7" dur="2000"/>
                                        <p:tgtEl>
                                          <p:spTgt spid="203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825CCDF5-7047-934E-B8A8-8F663C578697}" type="datetime1">
              <a:rPr lang="en-US" altLang="en-US" sz="1400">
                <a:solidFill>
                  <a:srgbClr val="590A0E"/>
                </a:solidFill>
              </a:rPr>
              <a:pPr/>
              <a:t>11/5/18</a:t>
            </a:fld>
            <a:endParaRPr lang="en-US" altLang="en-US" sz="1400">
              <a:solidFill>
                <a:srgbClr val="590A0E"/>
              </a:solidFill>
            </a:endParaRPr>
          </a:p>
        </p:txBody>
      </p:sp>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CAF319D3-4950-8B4B-9EE6-AF97D5B78E7E}" type="slidenum">
              <a:rPr lang="en-US" altLang="en-US" sz="1400">
                <a:solidFill>
                  <a:srgbClr val="590A0E"/>
                </a:solidFill>
              </a:rPr>
              <a:pPr/>
              <a:t>7</a:t>
            </a:fld>
            <a:endParaRPr lang="en-US" altLang="en-US" sz="1400">
              <a:solidFill>
                <a:srgbClr val="590A0E"/>
              </a:solidFill>
            </a:endParaRPr>
          </a:p>
        </p:txBody>
      </p:sp>
      <p:sp>
        <p:nvSpPr>
          <p:cNvPr id="59396" name="Rectangle 2"/>
          <p:cNvSpPr>
            <a:spLocks noGrp="1" noChangeArrowheads="1"/>
          </p:cNvSpPr>
          <p:nvPr>
            <p:ph type="title"/>
          </p:nvPr>
        </p:nvSpPr>
        <p:spPr/>
        <p:txBody>
          <a:bodyPr/>
          <a:lstStyle/>
          <a:p>
            <a:r>
              <a:rPr lang="en-US" altLang="en-US" b="0" dirty="0"/>
              <a:t>Meaning Representations</a:t>
            </a:r>
          </a:p>
        </p:txBody>
      </p:sp>
      <p:sp>
        <p:nvSpPr>
          <p:cNvPr id="59397" name="Rectangle 3"/>
          <p:cNvSpPr>
            <a:spLocks noGrp="1" noChangeArrowheads="1"/>
          </p:cNvSpPr>
          <p:nvPr>
            <p:ph type="body" idx="1"/>
          </p:nvPr>
        </p:nvSpPr>
        <p:spPr>
          <a:xfrm>
            <a:off x="381000" y="1200150"/>
            <a:ext cx="8229600" cy="3657600"/>
          </a:xfrm>
        </p:spPr>
        <p:txBody>
          <a:bodyPr/>
          <a:lstStyle/>
          <a:p>
            <a:r>
              <a:rPr lang="en-US" altLang="en-US" dirty="0"/>
              <a:t>They are </a:t>
            </a:r>
            <a:r>
              <a:rPr lang="en-US" altLang="en-US" dirty="0">
                <a:solidFill>
                  <a:srgbClr val="5400A8"/>
                </a:solidFill>
              </a:rPr>
              <a:t>simultaneously</a:t>
            </a:r>
            <a:r>
              <a:rPr lang="en-US" altLang="en-US" dirty="0"/>
              <a:t> representations of the meanings of utterances and representations of some potential state of affairs in some world.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0A72B82D-78E2-9C4E-9511-064420C52509}" type="datetime1">
              <a:rPr lang="en-US" altLang="en-US" sz="1400">
                <a:solidFill>
                  <a:srgbClr val="590A0E"/>
                </a:solidFill>
              </a:rPr>
              <a:pPr/>
              <a:t>11/5/18</a:t>
            </a:fld>
            <a:endParaRPr lang="en-US" altLang="en-US" sz="1400">
              <a:solidFill>
                <a:srgbClr val="590A0E"/>
              </a:solidFill>
            </a:endParaRPr>
          </a:p>
        </p:txBody>
      </p:sp>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5A9EE783-7689-3E44-B157-3EEA58AD2F5C}" type="slidenum">
              <a:rPr lang="en-US" altLang="en-US" sz="1400">
                <a:solidFill>
                  <a:srgbClr val="590A0E"/>
                </a:solidFill>
              </a:rPr>
              <a:pPr/>
              <a:t>8</a:t>
            </a:fld>
            <a:endParaRPr lang="en-US" altLang="en-US" sz="1400">
              <a:solidFill>
                <a:srgbClr val="590A0E"/>
              </a:solidFill>
            </a:endParaRPr>
          </a:p>
        </p:txBody>
      </p:sp>
      <p:sp>
        <p:nvSpPr>
          <p:cNvPr id="61444" name="Rectangle 2"/>
          <p:cNvSpPr>
            <a:spLocks noGrp="1" noChangeArrowheads="1"/>
          </p:cNvSpPr>
          <p:nvPr>
            <p:ph type="title"/>
          </p:nvPr>
        </p:nvSpPr>
        <p:spPr/>
        <p:txBody>
          <a:bodyPr/>
          <a:lstStyle/>
          <a:p>
            <a:r>
              <a:rPr lang="en-US" altLang="en-US" b="0" dirty="0"/>
              <a:t>Meaning Representations</a:t>
            </a:r>
          </a:p>
        </p:txBody>
      </p:sp>
      <p:sp>
        <p:nvSpPr>
          <p:cNvPr id="61445" name="Rectangle 3"/>
          <p:cNvSpPr>
            <a:spLocks noGrp="1" noChangeArrowheads="1"/>
          </p:cNvSpPr>
          <p:nvPr>
            <p:ph type="body" idx="1"/>
          </p:nvPr>
        </p:nvSpPr>
        <p:spPr/>
        <p:txBody>
          <a:bodyPr/>
          <a:lstStyle/>
          <a:p>
            <a:r>
              <a:rPr lang="en-US" altLang="en-US"/>
              <a:t>What could this mean…</a:t>
            </a:r>
          </a:p>
          <a:p>
            <a:pPr lvl="1"/>
            <a:r>
              <a:rPr lang="en-US" altLang="en-US">
                <a:solidFill>
                  <a:srgbClr val="A50021"/>
                </a:solidFill>
                <a:ea typeface="ＭＳ Ｐゴシック" charset="-128"/>
              </a:rPr>
              <a:t>representations</a:t>
            </a:r>
            <a:r>
              <a:rPr lang="en-US" altLang="en-US">
                <a:ea typeface="ＭＳ Ｐゴシック" charset="-128"/>
              </a:rPr>
              <a:t> of linguistic inputs that capture the meanings of those inputs</a:t>
            </a:r>
          </a:p>
          <a:p>
            <a:r>
              <a:rPr lang="en-US" altLang="en-US"/>
              <a:t>For us it means</a:t>
            </a:r>
          </a:p>
          <a:p>
            <a:pPr lvl="1"/>
            <a:r>
              <a:rPr lang="en-US" altLang="en-US">
                <a:ea typeface="ＭＳ Ｐゴシック" charset="-128"/>
              </a:rPr>
              <a:t>Representations that permit or facilitate </a:t>
            </a:r>
            <a:r>
              <a:rPr lang="en-US" altLang="en-US">
                <a:solidFill>
                  <a:srgbClr val="008000"/>
                </a:solidFill>
                <a:ea typeface="ＭＳ Ｐゴシック" charset="-128"/>
              </a:rPr>
              <a:t>semantic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6D750167-B6D7-6D48-818B-291FA533BA49}" type="datetime1">
              <a:rPr lang="en-US" altLang="en-US" sz="1400">
                <a:solidFill>
                  <a:srgbClr val="590A0E"/>
                </a:solidFill>
              </a:rPr>
              <a:pPr/>
              <a:t>11/5/18</a:t>
            </a:fld>
            <a:endParaRPr lang="en-US" altLang="en-US" sz="1400">
              <a:solidFill>
                <a:srgbClr val="590A0E"/>
              </a:solidFill>
            </a:endParaRPr>
          </a:p>
        </p:txBody>
      </p:sp>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r>
              <a:rPr lang="en-US" altLang="en-US" sz="1000">
                <a:solidFill>
                  <a:srgbClr val="181813"/>
                </a:solidFill>
              </a:rPr>
              <a:t>                                         Speech and Language Processing - Jurafsky and Martin       </a:t>
            </a:r>
            <a:endParaRPr lang="en-US" altLang="en-US" sz="1400">
              <a:solidFill>
                <a:srgbClr val="181813"/>
              </a:solidFill>
            </a:endParaRP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128"/>
              </a:defRPr>
            </a:lvl1pPr>
            <a:lvl2pPr marL="742950" indent="-285750" eaLnBrk="0" hangingPunct="0">
              <a:defRPr sz="1600">
                <a:solidFill>
                  <a:schemeClr val="tx1"/>
                </a:solidFill>
                <a:latin typeface="Arial" charset="0"/>
                <a:ea typeface="ＭＳ Ｐゴシック" charset="-128"/>
              </a:defRPr>
            </a:lvl2pPr>
            <a:lvl3pPr marL="1143000" indent="-228600" eaLnBrk="0" hangingPunct="0">
              <a:defRPr sz="1600">
                <a:solidFill>
                  <a:schemeClr val="tx1"/>
                </a:solidFill>
                <a:latin typeface="Arial" charset="0"/>
                <a:ea typeface="ＭＳ Ｐゴシック" charset="-128"/>
              </a:defRPr>
            </a:lvl3pPr>
            <a:lvl4pPr marL="1600200" indent="-228600" eaLnBrk="0" hangingPunct="0">
              <a:defRPr sz="1600">
                <a:solidFill>
                  <a:schemeClr val="tx1"/>
                </a:solidFill>
                <a:latin typeface="Arial" charset="0"/>
                <a:ea typeface="ＭＳ Ｐゴシック" charset="-128"/>
              </a:defRPr>
            </a:lvl4pPr>
            <a:lvl5pPr marL="2057400" indent="-228600" eaLnBrk="0" hangingPunct="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fld id="{A2056370-5B9D-5646-A0D1-BF2D4FD69AEF}" type="slidenum">
              <a:rPr lang="en-US" altLang="en-US" sz="1400">
                <a:solidFill>
                  <a:srgbClr val="590A0E"/>
                </a:solidFill>
              </a:rPr>
              <a:pPr/>
              <a:t>9</a:t>
            </a:fld>
            <a:endParaRPr lang="en-US" altLang="en-US" sz="1400">
              <a:solidFill>
                <a:srgbClr val="590A0E"/>
              </a:solidFill>
            </a:endParaRPr>
          </a:p>
        </p:txBody>
      </p:sp>
      <p:sp>
        <p:nvSpPr>
          <p:cNvPr id="63492" name="Rectangle 2"/>
          <p:cNvSpPr>
            <a:spLocks noGrp="1" noChangeArrowheads="1"/>
          </p:cNvSpPr>
          <p:nvPr>
            <p:ph type="title"/>
          </p:nvPr>
        </p:nvSpPr>
        <p:spPr/>
        <p:txBody>
          <a:bodyPr/>
          <a:lstStyle/>
          <a:p>
            <a:r>
              <a:rPr lang="en-US" altLang="en-US" b="0" dirty="0"/>
              <a:t>Semantic Processing</a:t>
            </a:r>
          </a:p>
        </p:txBody>
      </p:sp>
      <p:sp>
        <p:nvSpPr>
          <p:cNvPr id="2037763" name="Rectangle 3"/>
          <p:cNvSpPr>
            <a:spLocks noGrp="1" noChangeArrowheads="1"/>
          </p:cNvSpPr>
          <p:nvPr>
            <p:ph type="body" idx="1"/>
          </p:nvPr>
        </p:nvSpPr>
        <p:spPr/>
        <p:txBody>
          <a:bodyPr/>
          <a:lstStyle/>
          <a:p>
            <a:r>
              <a:rPr lang="en-US" altLang="en-US" sz="2800" dirty="0"/>
              <a:t>Ok, so what does that mean?</a:t>
            </a:r>
          </a:p>
          <a:p>
            <a:r>
              <a:rPr lang="en-US" altLang="en-US" sz="2800" dirty="0"/>
              <a:t>Representations that</a:t>
            </a:r>
          </a:p>
          <a:p>
            <a:pPr lvl="1"/>
            <a:r>
              <a:rPr lang="en-US" altLang="en-US" sz="2400" dirty="0">
                <a:ea typeface="ＭＳ Ｐゴシック" charset="-128"/>
              </a:rPr>
              <a:t>Permit us to reason about their truth (i.e., their relationship to some world)</a:t>
            </a:r>
          </a:p>
          <a:p>
            <a:pPr lvl="1"/>
            <a:r>
              <a:rPr lang="en-US" altLang="en-US" sz="2400" dirty="0">
                <a:ea typeface="ＭＳ Ｐゴシック" charset="-128"/>
              </a:rPr>
              <a:t>Permit us to answer questions based on their content</a:t>
            </a:r>
          </a:p>
          <a:p>
            <a:pPr lvl="1"/>
            <a:r>
              <a:rPr lang="en-US" altLang="en-US" sz="2400" dirty="0">
                <a:ea typeface="ＭＳ Ｐゴシック" charset="-128"/>
              </a:rPr>
              <a:t>Permit us to perform inference (answer questions and determine the truth of things we don’t already know to be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7763">
                                            <p:txEl>
                                              <p:pRg st="2" end="2"/>
                                            </p:txEl>
                                          </p:spTgt>
                                        </p:tgtEl>
                                        <p:attrNameLst>
                                          <p:attrName>style.visibility</p:attrName>
                                        </p:attrNameLst>
                                      </p:cBhvr>
                                      <p:to>
                                        <p:strVal val="visible"/>
                                      </p:to>
                                    </p:set>
                                    <p:anim calcmode="lin" valueType="num">
                                      <p:cBhvr additive="base">
                                        <p:cTn id="7" dur="500" fill="hold"/>
                                        <p:tgtEl>
                                          <p:spTgt spid="20377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37763">
                                            <p:txEl>
                                              <p:pRg st="3" end="3"/>
                                            </p:txEl>
                                          </p:spTgt>
                                        </p:tgtEl>
                                        <p:attrNameLst>
                                          <p:attrName>style.visibility</p:attrName>
                                        </p:attrNameLst>
                                      </p:cBhvr>
                                      <p:to>
                                        <p:strVal val="visible"/>
                                      </p:to>
                                    </p:set>
                                    <p:anim calcmode="lin" valueType="num">
                                      <p:cBhvr additive="base">
                                        <p:cTn id="13" dur="500" fill="hold"/>
                                        <p:tgtEl>
                                          <p:spTgt spid="20377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37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37763">
                                            <p:txEl>
                                              <p:pRg st="4" end="4"/>
                                            </p:txEl>
                                          </p:spTgt>
                                        </p:tgtEl>
                                        <p:attrNameLst>
                                          <p:attrName>style.visibility</p:attrName>
                                        </p:attrNameLst>
                                      </p:cBhvr>
                                      <p:to>
                                        <p:strVal val="visible"/>
                                      </p:to>
                                    </p:set>
                                    <p:anim calcmode="lin" valueType="num">
                                      <p:cBhvr additive="base">
                                        <p:cTn id="19" dur="500" fill="hold"/>
                                        <p:tgtEl>
                                          <p:spTgt spid="2037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377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P">
  <a:themeElements>
    <a:clrScheme name="">
      <a:dk1>
        <a:srgbClr val="000000"/>
      </a:dk1>
      <a:lt1>
        <a:srgbClr val="FFFFFF"/>
      </a:lt1>
      <a:dk2>
        <a:srgbClr val="590A0E"/>
      </a:dk2>
      <a:lt2>
        <a:srgbClr val="9FA795"/>
      </a:lt2>
      <a:accent1>
        <a:srgbClr val="981535"/>
      </a:accent1>
      <a:accent2>
        <a:srgbClr val="5C029B"/>
      </a:accent2>
      <a:accent3>
        <a:srgbClr val="FFFFFF"/>
      </a:accent3>
      <a:accent4>
        <a:srgbClr val="000000"/>
      </a:accent4>
      <a:accent5>
        <a:srgbClr val="CAAAAE"/>
      </a:accent5>
      <a:accent6>
        <a:srgbClr val="53028C"/>
      </a:accent6>
      <a:hlink>
        <a:srgbClr val="514ECD"/>
      </a:hlink>
      <a:folHlink>
        <a:srgbClr val="C0C000"/>
      </a:folHlink>
    </a:clrScheme>
    <a:fontScheme name="SLP">
      <a:majorFont>
        <a:latin typeface="Verdan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LP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SLP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SLP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SLP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SLP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SLP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Templates:SLP.pot</Template>
  <TotalTime>23105</TotalTime>
  <Words>2587</Words>
  <Application>Microsoft Macintosh PowerPoint</Application>
  <PresentationFormat>On-screen Show (16:9)</PresentationFormat>
  <Paragraphs>491</Paragraphs>
  <Slides>57</Slides>
  <Notes>49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ＭＳ Ｐゴシック</vt:lpstr>
      <vt:lpstr>Arial</vt:lpstr>
      <vt:lpstr>Courier New</vt:lpstr>
      <vt:lpstr>Monaco</vt:lpstr>
      <vt:lpstr>Tahoma</vt:lpstr>
      <vt:lpstr>Times</vt:lpstr>
      <vt:lpstr>Verdana</vt:lpstr>
      <vt:lpstr>Wingdings</vt:lpstr>
      <vt:lpstr>SLP</vt:lpstr>
      <vt:lpstr>Equation</vt:lpstr>
      <vt:lpstr> Natural Language Processing</vt:lpstr>
      <vt:lpstr>New HW</vt:lpstr>
      <vt:lpstr>Quiz 2</vt:lpstr>
      <vt:lpstr>Today</vt:lpstr>
      <vt:lpstr>Transition</vt:lpstr>
      <vt:lpstr>Meaning Representations</vt:lpstr>
      <vt:lpstr>Meaning Representations</vt:lpstr>
      <vt:lpstr>Meaning Representations</vt:lpstr>
      <vt:lpstr>Semantic Processing</vt:lpstr>
      <vt:lpstr>Semantic Processing</vt:lpstr>
      <vt:lpstr>Semantic Processing</vt:lpstr>
      <vt:lpstr>Web</vt:lpstr>
      <vt:lpstr>Semantic Processing</vt:lpstr>
      <vt:lpstr>Semantic Analysis</vt:lpstr>
      <vt:lpstr>Information Extraction Preview</vt:lpstr>
      <vt:lpstr>Information Extraction Named Entities</vt:lpstr>
      <vt:lpstr>Information Extraction Events</vt:lpstr>
      <vt:lpstr>Representational Schemes</vt:lpstr>
      <vt:lpstr>FOL</vt:lpstr>
      <vt:lpstr>Meaning Structure of Language</vt:lpstr>
      <vt:lpstr>Predicate-Argument Structure</vt:lpstr>
      <vt:lpstr>Predicate-Argument Structure</vt:lpstr>
      <vt:lpstr>Example</vt:lpstr>
      <vt:lpstr>Note</vt:lpstr>
      <vt:lpstr>Better</vt:lpstr>
      <vt:lpstr>Predicates</vt:lpstr>
      <vt:lpstr>Two Issues</vt:lpstr>
      <vt:lpstr>Semantic Analysis</vt:lpstr>
      <vt:lpstr>Compositional Analysis</vt:lpstr>
      <vt:lpstr>Example</vt:lpstr>
      <vt:lpstr>Compositional Analysis</vt:lpstr>
      <vt:lpstr>Augmented CFG Rules</vt:lpstr>
      <vt:lpstr>Example</vt:lpstr>
      <vt:lpstr>Example</vt:lpstr>
      <vt:lpstr>Lambda Forms</vt:lpstr>
      <vt:lpstr>Compositional Semantics via Lambda Application</vt:lpstr>
      <vt:lpstr>Lambda Applications and Reductions</vt:lpstr>
      <vt:lpstr>Lambda Applications and Reductions</vt:lpstr>
      <vt:lpstr>Lambda Applications and Reductions</vt:lpstr>
      <vt:lpstr>Complications</vt:lpstr>
      <vt:lpstr>Complex NPs</vt:lpstr>
      <vt:lpstr>Quantifiers</vt:lpstr>
      <vt:lpstr>Quantified NPs</vt:lpstr>
      <vt:lpstr>Quantifiers</vt:lpstr>
      <vt:lpstr>Quantifiers</vt:lpstr>
      <vt:lpstr>Rules</vt:lpstr>
      <vt:lpstr>Example</vt:lpstr>
      <vt:lpstr>Every Restaurant Closed</vt:lpstr>
      <vt:lpstr>Grammar Engineering</vt:lpstr>
      <vt:lpstr>S Rule</vt:lpstr>
      <vt:lpstr>Every Restaurant Closed</vt:lpstr>
      <vt:lpstr>Simple NP fix</vt:lpstr>
      <vt:lpstr>Revised</vt:lpstr>
      <vt:lpstr>Revised</vt:lpstr>
      <vt:lpstr>So Far So Good</vt:lpstr>
      <vt:lpstr>Problem</vt:lpstr>
      <vt:lpstr>Problem</vt:lpstr>
    </vt:vector>
  </TitlesOfParts>
  <Manager/>
  <Company>Stanford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LSA.303 Introduction to Computational Linguistics</dc:title>
  <dc:subject/>
  <dc:creator>Dan Jurafsky</dc:creator>
  <cp:keywords/>
  <dc:description/>
  <cp:lastModifiedBy>James H. Martin</cp:lastModifiedBy>
  <cp:revision>249</cp:revision>
  <cp:lastPrinted>2007-10-09T20:59:13Z</cp:lastPrinted>
  <dcterms:created xsi:type="dcterms:W3CDTF">2010-03-11T05:09:54Z</dcterms:created>
  <dcterms:modified xsi:type="dcterms:W3CDTF">2018-11-06T20:43:31Z</dcterms:modified>
  <cp:category/>
</cp:coreProperties>
</file>