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0"/>
  </p:notesMasterIdLst>
  <p:handoutMasterIdLst>
    <p:handoutMasterId r:id="rId51"/>
  </p:handoutMasterIdLst>
  <p:sldIdLst>
    <p:sldId id="256" r:id="rId2"/>
    <p:sldId id="422" r:id="rId3"/>
    <p:sldId id="559" r:id="rId4"/>
    <p:sldId id="454" r:id="rId5"/>
    <p:sldId id="455" r:id="rId6"/>
    <p:sldId id="456" r:id="rId7"/>
    <p:sldId id="530" r:id="rId8"/>
    <p:sldId id="464" r:id="rId9"/>
    <p:sldId id="531" r:id="rId10"/>
    <p:sldId id="532" r:id="rId11"/>
    <p:sldId id="534" r:id="rId12"/>
    <p:sldId id="535" r:id="rId13"/>
    <p:sldId id="537" r:id="rId14"/>
    <p:sldId id="538" r:id="rId15"/>
    <p:sldId id="539" r:id="rId16"/>
    <p:sldId id="540" r:id="rId17"/>
    <p:sldId id="560" r:id="rId18"/>
    <p:sldId id="541" r:id="rId19"/>
    <p:sldId id="545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62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59" d="100"/>
          <a:sy n="159" d="100"/>
        </p:scale>
        <p:origin x="280" y="176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23B0D-A115-544D-BCBB-31A1E87C6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A5E515-17A8-AE4A-AB6D-933E84F8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195D99-22C2-2747-A84B-756C65E19D7E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479D12-D9A7-B944-BB76-200C63A5D168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F98ACF-2BCA-5F4F-B0BA-C7F265C5C767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6E9C57-4909-584F-A331-63F6ACEA74C4}" type="slidenum">
              <a:rPr 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1F2894-3464-7540-AEDC-9CA514A58923}" type="slidenum">
              <a:rPr 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B91BA-C761-4E42-9CD9-89468DEF6E24}" type="slidenum">
              <a:rPr lang="en-US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C9A57F-4C7E-7542-A004-C1531FAE260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34947-9320-A545-A40D-E7AF2EC22C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E2E7BC-9DC2-2A4B-9C86-C3A0438B5A76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17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36B260-CA4F-EE4A-AE5A-273F947D40DC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4B3C5E-D179-D44C-A213-42DFFA93D34B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60493-AEED-DC4C-8DF0-8D11918409D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2CC850-A8D7-A24D-9C29-F901EE2A4AE6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2C9054-342C-5C4B-94EA-DB54B8C48E93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88368F-6664-674A-8565-33C8D370E578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E2F4EA-78C2-994B-A5CE-B2DEB7F147A4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3EDB3-79E4-BF4C-94DC-2A7E9A5D37E6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2DB193-115B-514C-B5BA-D1358D3A427E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F7C5F-C59E-C74E-8B29-249587AC14B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B57808-3D90-244C-ADD2-7140033C0138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CA832-52C8-B948-94F9-02D17782E93B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209AEB-A2E5-8045-8D03-87CE3F3AE05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8FEBD0-ECDE-7946-8D3C-A023398A49D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3EB5A0-E7AE-8046-A293-074B9255D1CD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4FF39-9B9A-D540-BC90-B61EFFCE64B3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9C256F-C882-8F42-AE03-C3628CE6EF81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3B5B33-4794-8B49-8DFC-2C5A922D11E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EDD4-E9D0-C249-9DA1-D36EF738B9B6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91991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07E5E-F711-E248-A151-9F95A1C354DE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B0491-7D04-F547-991B-609CB30B6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F4894-8747-ED49-BDDC-69A6617E08E6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156E6-3AA8-3246-8D66-E448F624D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C3422-04E1-9C46-B013-E0EC093A0398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17DF-6105-FF46-9E6C-A34C63F5C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43225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773D-8CD9-5C4F-A8CE-2F5E109C07D6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DCBC4-960D-744E-A70E-1DA9C5996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8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229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943225"/>
            <a:ext cx="8229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14A90-A282-B947-891D-D9A36FCA380A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DCE80-69EA-A64F-80FE-7270807A3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D6701-5D75-A542-8E92-263B20CF7470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D8D1B-D760-1A4B-B4B0-34BA959D2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3331F-4154-2944-8F2A-05AC0D38D5E4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FA8CE-651A-9B4A-9EDA-9124B2BFE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3FE0-1642-7348-B614-FEB3207BF44A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D1000-9F22-4140-B16F-2A30F725E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083A-1ABA-B149-A1D7-DD69D3DCD8DA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0D39-ED4C-A948-8C5C-6ED8BF400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6739C-9722-D444-8120-7BDAEA92C3CF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585E7-1899-B349-A0B5-7305ED4DA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C936C-26D1-A64A-B15C-2471A29CE0A5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6C9E-98B0-8042-883E-266690A85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74FF6-5976-AC4C-9F6D-386A0C3D763E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A0848-2011-164A-9D8C-3EEC08DE3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54E67-48DE-1C4E-9031-4271B896660B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9935A-F261-444D-9A0C-4E00BE2AA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96C98F4B-2B35-E64D-8DBA-43B86EB683BF}" type="datetime1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7470A309-2893-EA4B-A507-E6B38B88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50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Lecture 18—10/26/2017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114885-A467-7B4A-B36B-5388DE808D13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3EEC09-6045-2A4C-BB34-DD5ABFFE6DAF}" type="slidenum">
              <a:rPr lang="en-US" sz="1400">
                <a:solidFill>
                  <a:srgbClr val="590A0E"/>
                </a:solidFill>
              </a:rPr>
              <a:pPr/>
              <a:t>10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0563"/>
            <a:ext cx="8915400" cy="1066800"/>
          </a:xfrm>
        </p:spPr>
        <p:txBody>
          <a:bodyPr/>
          <a:lstStyle/>
          <a:p>
            <a:r>
              <a:rPr lang="en-US" sz="3600" b="0" dirty="0">
                <a:latin typeface="Verdana" charset="0"/>
                <a:ea typeface="ＭＳ Ｐゴシック" charset="0"/>
                <a:cs typeface="ＭＳ Ｐゴシック" charset="0"/>
              </a:rPr>
              <a:t>Lambda Applications and Reductions</a:t>
            </a:r>
          </a:p>
        </p:txBody>
      </p:sp>
      <p:pic>
        <p:nvPicPr>
          <p:cNvPr id="58373" name="Picture 7" descr="frasc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52918"/>
            <a:ext cx="4876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3304" name="Picture 8" descr="frasca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58770"/>
            <a:ext cx="7997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3305" name="Picture 9" descr="franco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31" y="4243387"/>
            <a:ext cx="7218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TextBox 1"/>
          <p:cNvSpPr txBox="1">
            <a:spLocks noChangeArrowheads="1"/>
          </p:cNvSpPr>
          <p:nvPr/>
        </p:nvSpPr>
        <p:spPr bwMode="auto">
          <a:xfrm>
            <a:off x="1524000" y="2905878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Franco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054225" y="1864980"/>
            <a:ext cx="19812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2250" y="1869826"/>
            <a:ext cx="22860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79" name="TextBox 2"/>
          <p:cNvSpPr txBox="1">
            <a:spLocks noChangeArrowheads="1"/>
          </p:cNvSpPr>
          <p:nvPr/>
        </p:nvSpPr>
        <p:spPr bwMode="auto">
          <a:xfrm>
            <a:off x="3962400" y="1530017"/>
            <a:ext cx="304799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</a:t>
            </a:r>
          </a:p>
        </p:txBody>
      </p:sp>
      <p:sp>
        <p:nvSpPr>
          <p:cNvPr id="58380" name="TextBox 16"/>
          <p:cNvSpPr txBox="1">
            <a:spLocks noChangeArrowheads="1"/>
          </p:cNvSpPr>
          <p:nvPr/>
        </p:nvSpPr>
        <p:spPr bwMode="auto">
          <a:xfrm>
            <a:off x="4667250" y="1520368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S </a:t>
            </a:r>
            <a:r>
              <a:rPr lang="en-US" sz="2000" dirty="0">
                <a:sym typeface="Wingdings" charset="0"/>
              </a:rPr>
              <a:t>  NP VP    {</a:t>
            </a:r>
            <a:r>
              <a:rPr lang="en-US" sz="2000" dirty="0" err="1">
                <a:sym typeface="Wingdings" charset="0"/>
              </a:rPr>
              <a:t>VP.sem</a:t>
            </a:r>
            <a:r>
              <a:rPr lang="en-US" sz="2000" dirty="0">
                <a:sym typeface="Wingdings" charset="0"/>
              </a:rPr>
              <a:t>(</a:t>
            </a:r>
            <a:r>
              <a:rPr lang="en-US" sz="2000" dirty="0" err="1">
                <a:sym typeface="Wingdings" charset="0"/>
              </a:rPr>
              <a:t>NP.sem</a:t>
            </a:r>
            <a:r>
              <a:rPr lang="en-US" sz="2000" dirty="0">
                <a:sym typeface="Wingdings" charset="0"/>
              </a:rPr>
              <a:t>)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8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08B238-F368-AD4B-9753-890262C97412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BAB35-E08A-7046-B172-241BD919446F}" type="slidenum">
              <a:rPr lang="en-US" sz="1400">
                <a:solidFill>
                  <a:srgbClr val="590A0E"/>
                </a:solidFill>
              </a:rPr>
              <a:pPr/>
              <a:t>11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Complex NPs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71550"/>
            <a:ext cx="8458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Things get quite a bit more complicated when we start looking at more realistic NPs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Such as...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ahoma" charset="0"/>
                <a:ea typeface="ＭＳ Ｐゴシック" charset="0"/>
              </a:rPr>
              <a:t>A menu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ahoma" charset="0"/>
                <a:ea typeface="ＭＳ Ｐゴシック" charset="0"/>
              </a:rPr>
              <a:t>Every restaurant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ahoma" charset="0"/>
                <a:ea typeface="ＭＳ Ｐゴシック" charset="0"/>
              </a:rPr>
              <a:t>Not every waiter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ahoma" charset="0"/>
                <a:ea typeface="ＭＳ Ｐゴシック" charset="0"/>
              </a:rPr>
              <a:t>Most restaurants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latin typeface="Tahoma" charset="0"/>
                <a:ea typeface="ＭＳ Ｐゴシック" charset="0"/>
              </a:rPr>
              <a:t>All the morning non-stop flights to Houston</a:t>
            </a:r>
          </a:p>
        </p:txBody>
      </p:sp>
    </p:spTree>
    <p:extLst>
      <p:ext uri="{BB962C8B-B14F-4D97-AF65-F5344CB8AC3E}">
        <p14:creationId xmlns:p14="http://schemas.microsoft.com/office/powerpoint/2010/main" val="220548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0FE07-07FF-494C-AE1D-398D7CEA16E7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63C0C4-268D-804F-A2A8-0938F7A87361}" type="slidenum">
              <a:rPr lang="en-US" sz="1400">
                <a:solidFill>
                  <a:srgbClr val="590A0E"/>
                </a:solidFill>
              </a:rPr>
              <a:pPr/>
              <a:t>12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Quantifiers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Contrast...</a:t>
            </a:r>
          </a:p>
          <a:p>
            <a:pPr lvl="1"/>
            <a:r>
              <a:rPr lang="en-US" i="1">
                <a:latin typeface="Tahoma" charset="0"/>
                <a:cs typeface="ＭＳ Ｐゴシック" charset="0"/>
              </a:rPr>
              <a:t>Frasca closed</a:t>
            </a:r>
          </a:p>
          <a:p>
            <a:pPr lvl="1"/>
            <a:endParaRPr lang="en-US" i="1">
              <a:latin typeface="Tahoma" charset="0"/>
              <a:cs typeface="ＭＳ Ｐゴシック" charset="0"/>
            </a:endParaRP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With </a:t>
            </a:r>
          </a:p>
          <a:p>
            <a:pPr lvl="1"/>
            <a:r>
              <a:rPr lang="en-US" i="1">
                <a:latin typeface="Tahoma" charset="0"/>
                <a:cs typeface="ＭＳ Ｐゴシック" charset="0"/>
              </a:rPr>
              <a:t>Every restaurant closed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7111" name="Picture 4" descr="Untitled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" y="3638550"/>
            <a:ext cx="905668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261882"/>
              </p:ext>
            </p:extLst>
          </p:nvPr>
        </p:nvGraphicFramePr>
        <p:xfrm>
          <a:off x="1371600" y="2273300"/>
          <a:ext cx="56403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Equation" r:id="rId5" imgW="2374900" imgH="406400" progId="Equation.3">
                  <p:embed/>
                </p:oleObj>
              </mc:Choice>
              <mc:Fallback>
                <p:oleObj name="Equation" r:id="rId5" imgW="2374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73300"/>
                        <a:ext cx="56403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8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2D1BCE-92BE-ED4C-B7CF-E779F5605DC4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EFF1CC-C46B-7D44-83B4-6ECA75930D59}" type="slidenum">
              <a:rPr lang="en-US" sz="1400">
                <a:solidFill>
                  <a:srgbClr val="590A0E"/>
                </a:solidFill>
              </a:rPr>
              <a:pPr/>
              <a:t>13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Quantifiers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Roughly, 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every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 in an NP like this is used to </a:t>
            </a:r>
            <a:r>
              <a:rPr lang="en-US" altLang="ja-JP" sz="2400" i="1" dirty="0">
                <a:latin typeface="Tahoma" charset="0"/>
                <a:ea typeface="ＭＳ Ｐゴシック" charset="0"/>
                <a:cs typeface="ＭＳ Ｐゴシック" charset="0"/>
              </a:rPr>
              <a:t>stipulate something 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about every member of </a:t>
            </a:r>
            <a:r>
              <a:rPr lang="en-US" altLang="ja-JP" sz="2400" i="1" dirty="0">
                <a:latin typeface="Tahoma" charset="0"/>
                <a:ea typeface="ＭＳ Ｐゴシック" charset="0"/>
                <a:cs typeface="ＭＳ Ｐゴシック" charset="0"/>
              </a:rPr>
              <a:t>some class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.  The NP is specifies the class. And somebody else is specifies the thing stipulated....  So the NP is a template-like thing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 trick is going to be getting the Q to be right thing</a:t>
            </a:r>
          </a:p>
        </p:txBody>
      </p:sp>
      <p:pic>
        <p:nvPicPr>
          <p:cNvPr id="2114564" name="Picture 4" descr="Untitled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495550"/>
            <a:ext cx="4953000" cy="631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4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E54210-0551-E743-BDA5-D8B9D73489E2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BE37FB-58CC-7844-878E-3FF49DD18491}" type="slidenum">
              <a:rPr lang="en-US" sz="1400">
                <a:solidFill>
                  <a:srgbClr val="590A0E"/>
                </a:solidFill>
              </a:rPr>
              <a:pPr/>
              <a:t>14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Quantifiers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Wrap a lambda around it...</a:t>
            </a: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This requires a change to the kind (type) of things that we’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ll allow lambda variables to range over... Now it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s both FOL predicates and terms.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15588" name="Picture 4" descr="Untitled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33550"/>
            <a:ext cx="6400800" cy="890726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alpha val="7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02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071AC4-8F2E-ED4A-80C8-D4BBC58A1480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35DAA9-8AEF-4047-A2F4-D74C6EFD8160}" type="slidenum">
              <a:rPr lang="en-US" sz="1400">
                <a:solidFill>
                  <a:srgbClr val="590A0E"/>
                </a:solidFill>
              </a:rPr>
              <a:pPr/>
              <a:t>15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More Rules</a:t>
            </a:r>
          </a:p>
        </p:txBody>
      </p:sp>
      <p:pic>
        <p:nvPicPr>
          <p:cNvPr id="2116611" name="Picture 3" descr="Untitled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276350"/>
            <a:ext cx="8382001" cy="2889826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alpha val="7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5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C95946-B3D0-B544-B6D0-CC412DF5990B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5EB16C-6ED8-0A49-B415-4DB99E18CCDD}" type="slidenum">
              <a:rPr lang="en-US" sz="1400">
                <a:solidFill>
                  <a:srgbClr val="590A0E"/>
                </a:solidFill>
              </a:rPr>
              <a:pPr/>
              <a:t>16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4762"/>
            <a:ext cx="8915400" cy="10668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pic>
        <p:nvPicPr>
          <p:cNvPr id="2117635" name="Picture 3" descr="Untitled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858" y="2952750"/>
            <a:ext cx="4173149" cy="195580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alpha val="7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 flipH="1">
            <a:off x="5307508" y="1543050"/>
            <a:ext cx="1295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41554" y="1543050"/>
            <a:ext cx="1295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60" name="TextBox 6"/>
          <p:cNvSpPr txBox="1">
            <a:spLocks noChangeArrowheads="1"/>
          </p:cNvSpPr>
          <p:nvPr/>
        </p:nvSpPr>
        <p:spPr bwMode="auto">
          <a:xfrm>
            <a:off x="4924229" y="2485400"/>
            <a:ext cx="7665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Every </a:t>
            </a:r>
          </a:p>
        </p:txBody>
      </p:sp>
      <p:sp>
        <p:nvSpPr>
          <p:cNvPr id="74761" name="TextBox 13"/>
          <p:cNvSpPr txBox="1">
            <a:spLocks noChangeArrowheads="1"/>
          </p:cNvSpPr>
          <p:nvPr/>
        </p:nvSpPr>
        <p:spPr bwMode="auto">
          <a:xfrm>
            <a:off x="7353300" y="2485400"/>
            <a:ext cx="11673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restaurant </a:t>
            </a:r>
          </a:p>
        </p:txBody>
      </p:sp>
      <p:sp>
        <p:nvSpPr>
          <p:cNvPr id="74762" name="TextBox 7"/>
          <p:cNvSpPr txBox="1">
            <a:spLocks noChangeArrowheads="1"/>
          </p:cNvSpPr>
          <p:nvPr/>
        </p:nvSpPr>
        <p:spPr bwMode="auto">
          <a:xfrm>
            <a:off x="6369545" y="1185862"/>
            <a:ext cx="466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</a:t>
            </a:r>
          </a:p>
        </p:txBody>
      </p:sp>
      <p:sp>
        <p:nvSpPr>
          <p:cNvPr id="74763" name="TextBox 9"/>
          <p:cNvSpPr txBox="1">
            <a:spLocks noChangeArrowheads="1"/>
          </p:cNvSpPr>
          <p:nvPr/>
        </p:nvSpPr>
        <p:spPr bwMode="auto">
          <a:xfrm>
            <a:off x="1600200" y="1138237"/>
            <a:ext cx="464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 err="1">
                <a:sym typeface="Wingdings" charset="0"/>
              </a:rPr>
              <a:t>Det</a:t>
            </a:r>
            <a:r>
              <a:rPr lang="en-US" dirty="0">
                <a:sym typeface="Wingdings" charset="0"/>
              </a:rPr>
              <a:t> Nominal  { </a:t>
            </a:r>
            <a:r>
              <a:rPr lang="en-US" dirty="0" err="1">
                <a:sym typeface="Wingdings" charset="0"/>
              </a:rPr>
              <a:t>Det.Sem</a:t>
            </a:r>
            <a:r>
              <a:rPr lang="en-US" dirty="0">
                <a:sym typeface="Wingdings" charset="0"/>
              </a:rPr>
              <a:t>(</a:t>
            </a:r>
            <a:r>
              <a:rPr lang="en-US" dirty="0" err="1">
                <a:sym typeface="Wingdings" charset="0"/>
              </a:rPr>
              <a:t>Nominal.Sem</a:t>
            </a:r>
            <a:r>
              <a:rPr lang="en-US" dirty="0">
                <a:sym typeface="Wingdings" charset="0"/>
              </a:rPr>
              <a:t>)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0FCA40-EE4F-2143-B104-0BD5D5E548E8}" type="datetime1">
              <a:rPr lang="en-US" sz="1050">
                <a:solidFill>
                  <a:srgbClr val="590A0E"/>
                </a:solidFill>
              </a:rPr>
              <a:pPr/>
              <a:t>11/8/18</a:t>
            </a:fld>
            <a:endParaRPr lang="en-US" sz="1050">
              <a:solidFill>
                <a:srgbClr val="590A0E"/>
              </a:solidFill>
            </a:endParaRP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75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05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79F88D-7240-AD46-8646-D99FB3283C9E}" type="slidenum">
              <a:rPr lang="en-US" sz="1050">
                <a:solidFill>
                  <a:srgbClr val="590A0E"/>
                </a:solidFill>
              </a:rPr>
              <a:pPr/>
              <a:t>17</a:t>
            </a:fld>
            <a:endParaRPr lang="en-US" sz="1050">
              <a:solidFill>
                <a:srgbClr val="590A0E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Grammar Engineering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In the rule-to-rule approach we’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re designing separate semantic attachments for each grammar rule.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So we constantly have to check to see if things still work with the rest of the rules we developed earlier, and now clearly they don’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t.  Two places to revise...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S rule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S --&gt; NP VP    </a:t>
            </a:r>
            <a:r>
              <a:rPr lang="en-US" sz="1800" dirty="0" err="1">
                <a:latin typeface="Tahoma" charset="0"/>
                <a:ea typeface="ＭＳ Ｐゴシック" charset="0"/>
              </a:rPr>
              <a:t>VP.Sem</a:t>
            </a:r>
            <a:r>
              <a:rPr lang="en-US" sz="1800" dirty="0">
                <a:latin typeface="Tahoma" charset="0"/>
                <a:ea typeface="ＭＳ Ｐゴシック" charset="0"/>
              </a:rPr>
              <a:t>(</a:t>
            </a:r>
            <a:r>
              <a:rPr lang="en-US" sz="1800" dirty="0" err="1">
                <a:latin typeface="Tahoma" charset="0"/>
                <a:ea typeface="ＭＳ Ｐゴシック" charset="0"/>
              </a:rPr>
              <a:t>NP.Sem</a:t>
            </a:r>
            <a:r>
              <a:rPr lang="en-US" sz="1800" dirty="0">
                <a:latin typeface="Tahoma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Simple NP</a:t>
            </a:r>
            <a:r>
              <a:rPr lang="ja-JP" altLang="en-US" sz="2000" dirty="0">
                <a:latin typeface="Tahoma" charset="0"/>
              </a:rPr>
              <a:t>’</a:t>
            </a:r>
            <a:r>
              <a:rPr lang="en-US" altLang="ja-JP" sz="2000" dirty="0">
                <a:latin typeface="Tahoma" charset="0"/>
              </a:rPr>
              <a:t>s like proper nouns...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ahoma" charset="0"/>
                <a:ea typeface="ＭＳ Ｐゴシック" charset="0"/>
              </a:rPr>
              <a:t>Proper-Noun --&gt;  Sally     Sally</a:t>
            </a:r>
          </a:p>
        </p:txBody>
      </p:sp>
    </p:spTree>
    <p:extLst>
      <p:ext uri="{BB962C8B-B14F-4D97-AF65-F5344CB8AC3E}">
        <p14:creationId xmlns:p14="http://schemas.microsoft.com/office/powerpoint/2010/main" val="171326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EAF20F-E012-454F-AF67-2E5AD02F8C71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040C70-5199-FF48-B02B-E938F1EEB515}" type="slidenum">
              <a:rPr lang="en-US" sz="1400">
                <a:solidFill>
                  <a:srgbClr val="590A0E"/>
                </a:solidFill>
              </a:rPr>
              <a:pPr/>
              <a:t>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0065"/>
            <a:ext cx="8915400" cy="10668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Every Restaurant Closed</a:t>
            </a:r>
          </a:p>
        </p:txBody>
      </p:sp>
      <p:pic>
        <p:nvPicPr>
          <p:cNvPr id="2118659" name="Picture 3" descr="Untitled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197916"/>
            <a:ext cx="6362700" cy="1864595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alpha val="75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 flipH="1">
            <a:off x="4838700" y="1571625"/>
            <a:ext cx="1295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34100" y="1567490"/>
            <a:ext cx="12954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43600" y="1188621"/>
            <a:ext cx="34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253433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9000" y="258130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8100" y="2350472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S </a:t>
            </a:r>
            <a:r>
              <a:rPr lang="en-US" sz="2000" dirty="0">
                <a:sym typeface="Wingdings" charset="0"/>
              </a:rPr>
              <a:t> NP VP { </a:t>
            </a:r>
            <a:r>
              <a:rPr lang="en-US" sz="2000" dirty="0" err="1">
                <a:sym typeface="Wingdings" charset="0"/>
              </a:rPr>
              <a:t>NP.Sem</a:t>
            </a:r>
            <a:r>
              <a:rPr lang="en-US" sz="2000" dirty="0">
                <a:sym typeface="Wingdings" charset="0"/>
              </a:rPr>
              <a:t>(</a:t>
            </a:r>
            <a:r>
              <a:rPr lang="en-US" sz="2000" dirty="0" err="1">
                <a:sym typeface="Wingdings" charset="0"/>
              </a:rPr>
              <a:t>VP.Sem</a:t>
            </a:r>
            <a:r>
              <a:rPr lang="en-US" sz="2000" dirty="0">
                <a:sym typeface="Wingdings" charset="0"/>
              </a:rPr>
              <a:t>)  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173E7E-12A3-0F48-94BD-62C87E4579E9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8822B3-7263-3B4A-A58C-B7C540CB9074}" type="slidenum">
              <a:rPr lang="en-US" sz="1400">
                <a:solidFill>
                  <a:srgbClr val="590A0E"/>
                </a:solidFill>
              </a:rPr>
              <a:pPr/>
              <a:t>19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Simple NP fix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semantics of proper nouns used to just be things that amounted to constants...  </a:t>
            </a:r>
            <a:r>
              <a:rPr lang="en-US" i="1" dirty="0">
                <a:latin typeface="Tahoma" charset="0"/>
                <a:ea typeface="ＭＳ Ｐゴシック" charset="0"/>
                <a:cs typeface="ＭＳ Ｐゴシック" charset="0"/>
              </a:rPr>
              <a:t>Franco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.  Now they need to be a little more complex.  This works</a:t>
            </a:r>
          </a:p>
          <a:p>
            <a:pPr lvl="1"/>
            <a:r>
              <a:rPr lang="en-US" dirty="0">
                <a:latin typeface="Tahoma" charset="0"/>
              </a:rPr>
              <a:t>\lambda x Franco(x)</a:t>
            </a:r>
          </a:p>
        </p:txBody>
      </p:sp>
    </p:spTree>
    <p:extLst>
      <p:ext uri="{BB962C8B-B14F-4D97-AF65-F5344CB8AC3E}">
        <p14:creationId xmlns:p14="http://schemas.microsoft.com/office/powerpoint/2010/main" val="289433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6C6059-04EE-624F-9AFF-3A824D69697B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D07DC9-994F-EC45-B3D8-D3D0B94AA0D8}" type="slidenum">
              <a:rPr lang="en-US" sz="1400">
                <a:solidFill>
                  <a:srgbClr val="590A0E"/>
                </a:solidFill>
              </a:rPr>
              <a:pPr/>
              <a:t>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More Semantics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Finish up compositional semantics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Model-theoretic semantics</a:t>
            </a:r>
          </a:p>
          <a:p>
            <a:pPr marL="0" indent="0"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44CD14-04FD-C444-832E-DD9F422BA78F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FC67B3-CFA7-7F4B-AF49-213E680EB471}" type="slidenum">
              <a:rPr lang="en-US" sz="1400">
                <a:solidFill>
                  <a:srgbClr val="590A0E"/>
                </a:solidFill>
              </a:rPr>
              <a:pPr/>
              <a:t>20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Revised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Now all these examples should work</a:t>
            </a:r>
          </a:p>
          <a:p>
            <a:pPr lvl="1"/>
            <a:r>
              <a:rPr lang="en-US" sz="2400" i="1" dirty="0">
                <a:latin typeface="Tahoma" charset="0"/>
              </a:rPr>
              <a:t>Every restaurant closed</a:t>
            </a:r>
            <a:r>
              <a:rPr lang="en-US" sz="2400" dirty="0">
                <a:latin typeface="Tahoma" charset="0"/>
              </a:rPr>
              <a:t>.</a:t>
            </a:r>
          </a:p>
          <a:p>
            <a:pPr lvl="1"/>
            <a:r>
              <a:rPr lang="en-US" sz="2400" i="1" dirty="0">
                <a:latin typeface="Tahoma" charset="0"/>
              </a:rPr>
              <a:t>Sunflower closed</a:t>
            </a:r>
            <a:r>
              <a:rPr lang="en-US" sz="2400" dirty="0">
                <a:latin typeface="Tahoma" charset="0"/>
              </a:rPr>
              <a:t>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What about?</a:t>
            </a:r>
          </a:p>
          <a:p>
            <a:pPr lvl="1"/>
            <a:r>
              <a:rPr lang="en-US" sz="2400" i="1" dirty="0">
                <a:latin typeface="Tahoma" charset="0"/>
              </a:rPr>
              <a:t>A restaurant closed.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This rule stays the same</a:t>
            </a:r>
          </a:p>
          <a:p>
            <a:pPr lvl="1"/>
            <a:r>
              <a:rPr lang="en-US" sz="2400" dirty="0">
                <a:latin typeface="Tahoma" charset="0"/>
              </a:rPr>
              <a:t>NP --&gt; </a:t>
            </a:r>
            <a:r>
              <a:rPr lang="en-US" sz="2400" dirty="0" err="1">
                <a:latin typeface="Tahoma" charset="0"/>
              </a:rPr>
              <a:t>Det</a:t>
            </a:r>
            <a:r>
              <a:rPr lang="en-US" sz="2400" dirty="0">
                <a:latin typeface="Tahoma" charset="0"/>
              </a:rPr>
              <a:t> Nominal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Just need the semantic attachment for</a:t>
            </a:r>
          </a:p>
          <a:p>
            <a:pPr lvl="1"/>
            <a:r>
              <a:rPr lang="en-US" sz="2400" dirty="0" err="1">
                <a:latin typeface="Tahoma" charset="0"/>
              </a:rPr>
              <a:t>Det</a:t>
            </a:r>
            <a:r>
              <a:rPr lang="en-US" sz="2400" dirty="0">
                <a:latin typeface="Tahoma" charset="0"/>
              </a:rPr>
              <a:t> --&gt; </a:t>
            </a:r>
            <a:r>
              <a:rPr lang="en-US" sz="2400" i="1" dirty="0">
                <a:latin typeface="Tahoma" charset="0"/>
              </a:rPr>
              <a:t>a</a:t>
            </a: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63E292-79EA-D940-8374-D652ADCE3009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r>
              <a:rPr lang="en-US" sz="1400">
                <a:solidFill>
                  <a:srgbClr val="590A0E"/>
                </a:solidFill>
              </a:rPr>
              <a:t>m</a:t>
            </a:r>
          </a:p>
        </p:txBody>
      </p:sp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C290AC-99AA-BD4A-A9BE-9A2726AC4919}" type="slidenum">
              <a:rPr lang="en-US" sz="1400">
                <a:solidFill>
                  <a:srgbClr val="590A0E"/>
                </a:solidFill>
              </a:rPr>
              <a:pPr/>
              <a:t>21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Rule for ”a”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 if the template for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every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is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Then the template for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a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should be what?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63716" name="Picture 4" descr="ev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5763082" cy="1066800"/>
          </a:xfrm>
          <a:prstGeom prst="rect">
            <a:avLst/>
          </a:prstGeom>
          <a:noFill/>
          <a:effectLst>
            <a:glow rad="101600">
              <a:schemeClr val="accent1">
                <a:alpha val="75000"/>
              </a:schemeClr>
            </a:glow>
          </a:effectLst>
        </p:spPr>
      </p:pic>
      <p:pic>
        <p:nvPicPr>
          <p:cNvPr id="8" name="Picture 7" descr="de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943350"/>
            <a:ext cx="6550025" cy="774700"/>
          </a:xfrm>
          <a:prstGeom prst="rect">
            <a:avLst/>
          </a:prstGeom>
          <a:ln>
            <a:solidFill>
              <a:srgbClr val="98153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7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So Far So Good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458200" cy="47244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We can make effective use of lambdas to overcome</a:t>
            </a:r>
          </a:p>
          <a:p>
            <a:pPr lvl="1"/>
            <a:r>
              <a:rPr lang="en-US" sz="2000" dirty="0">
                <a:latin typeface="Tahoma" charset="0"/>
              </a:rPr>
              <a:t>Mismatches between the syntax and semantics</a:t>
            </a:r>
          </a:p>
          <a:p>
            <a:pPr lvl="1"/>
            <a:r>
              <a:rPr lang="en-US" sz="2000" dirty="0">
                <a:latin typeface="Tahoma" charset="0"/>
              </a:rPr>
              <a:t>While still preserving strict compositionality</a:t>
            </a:r>
          </a:p>
          <a:p>
            <a:r>
              <a:rPr lang="en-US" sz="2400" dirty="0">
                <a:latin typeface="Tahoma" charset="0"/>
              </a:rPr>
              <a:t>The style of the grammar is such that</a:t>
            </a:r>
          </a:p>
          <a:p>
            <a:pPr lvl="1"/>
            <a:r>
              <a:rPr lang="en-US" sz="2000" dirty="0">
                <a:latin typeface="Tahoma" charset="0"/>
              </a:rPr>
              <a:t>Lexical items provide the bulk of the “content” of the representations</a:t>
            </a:r>
          </a:p>
          <a:p>
            <a:pPr lvl="1"/>
            <a:r>
              <a:rPr lang="en-US" sz="2000" dirty="0">
                <a:latin typeface="Tahoma" charset="0"/>
              </a:rPr>
              <a:t>Grammar rules provide the instructions for how to put things together</a:t>
            </a:r>
          </a:p>
          <a:p>
            <a:pPr lvl="2"/>
            <a:r>
              <a:rPr lang="en-US" sz="1800" dirty="0">
                <a:latin typeface="Tahoma" charset="0"/>
              </a:rPr>
              <a:t>Mainly in terms of which elements should be treated as functions and which are arguments.</a:t>
            </a:r>
          </a:p>
        </p:txBody>
      </p:sp>
      <p:sp>
        <p:nvSpPr>
          <p:cNvPr id="901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E0CFF2-0CA3-734E-AF8C-9B09D81CC3E4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D1A4E-00E9-CF47-B15F-2DB9E4CB6CD1}" type="slidenum">
              <a:rPr lang="en-US" sz="1400">
                <a:solidFill>
                  <a:srgbClr val="590A0E"/>
                </a:solidFill>
              </a:rPr>
              <a:pPr/>
              <a:t>22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9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DD2A6B-59C8-904A-B36A-7FF4F5A92163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D5F694-8A3A-2740-8731-AE3603BBFB90}" type="slidenum">
              <a:rPr lang="en-US" sz="1400">
                <a:solidFill>
                  <a:srgbClr val="590A0E"/>
                </a:solidFill>
              </a:rPr>
              <a:pPr/>
              <a:t>23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 Quantifier Ambiguity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229600" cy="4572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Contrast</a:t>
            </a:r>
          </a:p>
          <a:p>
            <a:pPr lvl="1"/>
            <a:r>
              <a:rPr lang="en-US" i="1" dirty="0">
                <a:latin typeface="Tahoma" charset="0"/>
              </a:rPr>
              <a:t>Every American has a governor.</a:t>
            </a:r>
          </a:p>
          <a:p>
            <a:pPr lvl="2">
              <a:buFont typeface="Wingdings" charset="0"/>
              <a:buNone/>
            </a:pPr>
            <a:endParaRPr lang="en-US" i="1" dirty="0">
              <a:latin typeface="Tahoma" charset="0"/>
              <a:ea typeface="ＭＳ Ｐゴシック" charset="0"/>
            </a:endParaRPr>
          </a:p>
          <a:p>
            <a:pPr lvl="1"/>
            <a:r>
              <a:rPr lang="en-US" i="1" dirty="0">
                <a:latin typeface="Tahoma" charset="0"/>
              </a:rPr>
              <a:t>Every Coloradan has a governor.</a:t>
            </a:r>
          </a:p>
          <a:p>
            <a:endParaRPr lang="en-US" i="1" dirty="0">
              <a:latin typeface="Tahoma" charset="0"/>
              <a:ea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Given our current scheme which one do we get?</a:t>
            </a:r>
            <a:endParaRPr lang="en-US" i="1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1142" name="Picture 6" descr="c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33750"/>
            <a:ext cx="8686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7" descr="americ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101850"/>
            <a:ext cx="7924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61B20A-B0EF-1542-BE10-60FB4AD4B72C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CB2D65-6DAB-CB43-9560-2B980EC67EFC}" type="slidenum">
              <a:rPr lang="en-US" sz="1400">
                <a:solidFill>
                  <a:srgbClr val="590A0E"/>
                </a:solidFill>
              </a:rPr>
              <a:pPr/>
              <a:t>24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These sentences have the same syntax. The only difference is in the words </a:t>
            </a:r>
            <a:r>
              <a:rPr lang="en-US" sz="2800" i="1" dirty="0">
                <a:latin typeface="Tahoma" charset="0"/>
                <a:ea typeface="ＭＳ Ｐゴシック" charset="0"/>
                <a:cs typeface="ＭＳ Ｐゴシック" charset="0"/>
              </a:rPr>
              <a:t>American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800" i="1" dirty="0">
                <a:latin typeface="Tahoma" charset="0"/>
                <a:ea typeface="ＭＳ Ｐゴシック" charset="0"/>
                <a:cs typeface="ＭＳ Ｐゴシック" charset="0"/>
              </a:rPr>
              <a:t>Coloradan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.  Words that have the same part of speech (lexical class) and very similar meanings.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fact that both interpretations are possible is an idiosyncratic fact about our political system. Not something in the language.</a:t>
            </a:r>
          </a:p>
        </p:txBody>
      </p:sp>
    </p:spTree>
    <p:extLst>
      <p:ext uri="{BB962C8B-B14F-4D97-AF65-F5344CB8AC3E}">
        <p14:creationId xmlns:p14="http://schemas.microsoft.com/office/powerpoint/2010/main" val="320101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7EB3E4-79D4-B042-A54D-6970049C43BD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AF1784-5081-7D42-9A95-2D0F07EA6B3C}" type="slidenum">
              <a:rPr lang="en-US" sz="1400">
                <a:solidFill>
                  <a:srgbClr val="590A0E"/>
                </a:solidFill>
              </a:rPr>
              <a:pPr/>
              <a:t>25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Problem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Every restaurant has a menu.  </a:t>
            </a:r>
          </a:p>
        </p:txBody>
      </p:sp>
      <p:pic>
        <p:nvPicPr>
          <p:cNvPr id="95238" name="Picture 4" descr="Untitl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9550"/>
            <a:ext cx="9144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9" name="Picture 5" descr="Untitle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4" y="2254250"/>
            <a:ext cx="89169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86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7EE279-3603-9942-82D4-26FB0D22EAAF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242FF-645B-534F-89FC-4EC239F4A5EB}" type="slidenum">
              <a:rPr lang="en-US" sz="1400">
                <a:solidFill>
                  <a:srgbClr val="590A0E"/>
                </a:solidFill>
              </a:rPr>
              <a:pPr/>
              <a:t>26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What We Really Want</a:t>
            </a:r>
          </a:p>
        </p:txBody>
      </p:sp>
      <p:pic>
        <p:nvPicPr>
          <p:cNvPr id="2123779" name="Picture 3" descr="Untitled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969" y="971550"/>
            <a:ext cx="8646231" cy="2035516"/>
          </a:xfrm>
          <a:prstGeom prst="rect">
            <a:avLst/>
          </a:prstGeom>
          <a:noFill/>
          <a:effectLst>
            <a:glow rad="101600">
              <a:schemeClr val="accent1">
                <a:alpha val="75000"/>
              </a:schemeClr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304800" y="3257550"/>
            <a:ext cx="8534400" cy="1200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Captures the predicate argument structure and the relevant possibilities for the quantifiers. But </a:t>
            </a:r>
            <a:r>
              <a:rPr lang="en-US" sz="2400" i="1" dirty="0">
                <a:solidFill>
                  <a:schemeClr val="accent1"/>
                </a:solidFill>
              </a:rPr>
              <a:t>underspecifies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the final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57725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905054-7C94-EF4B-A5F9-05749043C5CA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3B22CE-C3E9-CD46-80DF-C6E91CB92B65}" type="slidenum">
              <a:rPr lang="en-US" sz="1400">
                <a:solidFill>
                  <a:srgbClr val="590A0E"/>
                </a:solidFill>
              </a:rPr>
              <a:pPr/>
              <a:t>27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Store and Retrieve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610600" cy="36576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Now, given a representation like that we can generate all the meanings that we want by</a:t>
            </a:r>
          </a:p>
          <a:p>
            <a:pPr lvl="1"/>
            <a:r>
              <a:rPr lang="en-US" dirty="0">
                <a:latin typeface="Tahoma" charset="0"/>
              </a:rPr>
              <a:t>Retrieving the quantifiers one at a time and placing them in front (again, using lambdas)</a:t>
            </a:r>
          </a:p>
          <a:p>
            <a:pPr lvl="1"/>
            <a:r>
              <a:rPr lang="en-US" dirty="0">
                <a:latin typeface="Tahoma" charset="0"/>
              </a:rPr>
              <a:t>Where the order of application determines the scoping (the meaning).</a:t>
            </a:r>
          </a:p>
        </p:txBody>
      </p:sp>
    </p:spTree>
    <p:extLst>
      <p:ext uri="{BB962C8B-B14F-4D97-AF65-F5344CB8AC3E}">
        <p14:creationId xmlns:p14="http://schemas.microsoft.com/office/powerpoint/2010/main" val="3480919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327937-C338-0045-8487-B188D438D90C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A489D5-7E04-E941-861D-FDB0FCAFCC4E}" type="slidenum">
              <a:rPr lang="en-US" sz="1400">
                <a:solidFill>
                  <a:srgbClr val="590A0E"/>
                </a:solidFill>
              </a:rPr>
              <a:pPr/>
              <a:t>28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Store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95350"/>
            <a:ext cx="8229600" cy="15240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Store..</a:t>
            </a:r>
          </a:p>
        </p:txBody>
      </p:sp>
      <p:pic>
        <p:nvPicPr>
          <p:cNvPr id="2125828" name="Picture 4" descr="Untitled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09750"/>
            <a:ext cx="7869767" cy="2514600"/>
          </a:xfrm>
          <a:prstGeom prst="rect">
            <a:avLst/>
          </a:prstGeom>
          <a:noFill/>
          <a:effectLst>
            <a:glow rad="101600">
              <a:schemeClr val="accent1"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7687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9BBCC4-D72C-6D45-A13F-81EAAD20AFA5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C89848-BF1B-3245-B6B3-6F54B5E267E8}" type="slidenum">
              <a:rPr lang="en-US" sz="1400">
                <a:solidFill>
                  <a:srgbClr val="590A0E"/>
                </a:solidFill>
              </a:rPr>
              <a:pPr/>
              <a:t>29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Retrieve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Use lambda reduction to retrieve from the store and  incorporate the arguments in the right way.</a:t>
            </a:r>
          </a:p>
          <a:p>
            <a:pPr lvl="1"/>
            <a:r>
              <a:rPr lang="en-US">
                <a:latin typeface="Tahoma" charset="0"/>
              </a:rPr>
              <a:t>Retrieve element from the store and apply it to the core representation</a:t>
            </a:r>
          </a:p>
          <a:p>
            <a:pPr lvl="1"/>
            <a:r>
              <a:rPr lang="en-US">
                <a:latin typeface="Tahoma" charset="0"/>
              </a:rPr>
              <a:t>With the variable corresponding to the retrieved element as a lambda variable</a:t>
            </a:r>
          </a:p>
          <a:p>
            <a:pPr lvl="1"/>
            <a:r>
              <a:rPr lang="en-US">
                <a:latin typeface="Tahoma" charset="0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104919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F80A39-17F7-3A41-8C40-4EEFE529AA79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9FF6AB-0A62-B945-ADE2-AF6615C6E8AA}" type="slidenum">
              <a:rPr lang="en-US" sz="1400">
                <a:solidFill>
                  <a:srgbClr val="590A0E"/>
                </a:solidFill>
              </a:rPr>
              <a:pPr/>
              <a:t>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Semantic Analysis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Semantic analysis is the process of taking in some linguistic input and assigning a meaning representation to it.</a:t>
            </a:r>
          </a:p>
          <a:p>
            <a:pPr lvl="1"/>
            <a:r>
              <a:rPr lang="en-US">
                <a:latin typeface="Tahoma" charset="0"/>
              </a:rPr>
              <a:t>There a lot of different ways to do this that make more or less (or no) use of syntax</a:t>
            </a:r>
          </a:p>
          <a:p>
            <a:pPr lvl="1"/>
            <a:r>
              <a:rPr lang="en-US">
                <a:latin typeface="Tahoma" charset="0"/>
              </a:rPr>
              <a:t>We’re going to start with the idea that syntax does matter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</a:rPr>
              <a:t>The compositional rule-to-rule approach</a:t>
            </a:r>
          </a:p>
        </p:txBody>
      </p:sp>
    </p:spTree>
    <p:extLst>
      <p:ext uri="{BB962C8B-B14F-4D97-AF65-F5344CB8AC3E}">
        <p14:creationId xmlns:p14="http://schemas.microsoft.com/office/powerpoint/2010/main" val="1600287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62E09-252C-9948-AE0A-32CCD786F962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54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054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AB8634-61D4-4F48-82DE-A43EF3251F23}" type="slidenum">
              <a:rPr lang="en-US" sz="1400">
                <a:solidFill>
                  <a:srgbClr val="590A0E"/>
                </a:solidFill>
              </a:rPr>
              <a:pPr/>
              <a:t>30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Retrieve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939800"/>
            <a:ext cx="8229600" cy="1295400"/>
          </a:xfrm>
        </p:spPr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Example, pull out 2 first (that</a:t>
            </a:r>
            <a:r>
              <a:rPr lang="ja-JP" altLang="en-US" sz="2800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s s2) and apply it to the predicate representation.</a:t>
            </a: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27876" name="Picture 4" descr="Untitled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006" y="2457450"/>
            <a:ext cx="8535988" cy="1574800"/>
          </a:xfrm>
          <a:prstGeom prst="rect">
            <a:avLst/>
          </a:prstGeom>
          <a:noFill/>
          <a:effectLst>
            <a:glow rad="101600">
              <a:schemeClr val="accent1">
                <a:alpha val="75000"/>
              </a:schemeClr>
            </a:glow>
          </a:effectLst>
        </p:spPr>
      </p:pic>
      <p:pic>
        <p:nvPicPr>
          <p:cNvPr id="8" name="Picture 7" descr="menu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4292600"/>
            <a:ext cx="8204200" cy="62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alpha val="75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92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0752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7988C3-45EC-524D-8DBE-E4F5CA734484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75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075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881CAD-97E4-E843-85D0-2B0AB6F01818}" type="slidenum">
              <a:rPr lang="en-US" sz="1400">
                <a:solidFill>
                  <a:srgbClr val="590A0E"/>
                </a:solidFill>
              </a:rPr>
              <a:pPr/>
              <a:t>31</a:t>
            </a:fld>
            <a:endParaRPr lang="en-US" sz="1400">
              <a:solidFill>
                <a:srgbClr val="590A0E"/>
              </a:solidFill>
            </a:endParaRPr>
          </a:p>
        </p:txBody>
      </p:sp>
      <p:pic>
        <p:nvPicPr>
          <p:cNvPr id="10" name="Picture 9" descr="menu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150"/>
            <a:ext cx="8991600" cy="1234378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</a:effectLst>
        </p:spPr>
      </p:pic>
      <p:pic>
        <p:nvPicPr>
          <p:cNvPr id="11" name="Picture 10" descr="menu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9952"/>
            <a:ext cx="8991600" cy="529528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</a:effectLst>
        </p:spPr>
      </p:pic>
      <p:sp>
        <p:nvSpPr>
          <p:cNvPr id="12" name="TextBox 11"/>
          <p:cNvSpPr txBox="1"/>
          <p:nvPr/>
        </p:nvSpPr>
        <p:spPr>
          <a:xfrm>
            <a:off x="381000" y="666750"/>
            <a:ext cx="84820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Then pull out S1 and apply it to the previous result. </a:t>
            </a:r>
          </a:p>
        </p:txBody>
      </p:sp>
    </p:spTree>
    <p:extLst>
      <p:ext uri="{BB962C8B-B14F-4D97-AF65-F5344CB8AC3E}">
        <p14:creationId xmlns:p14="http://schemas.microsoft.com/office/powerpoint/2010/main" val="16010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Ordering Determines Outcome</a:t>
            </a:r>
          </a:p>
        </p:txBody>
      </p:sp>
      <p:sp>
        <p:nvSpPr>
          <p:cNvPr id="108546" name="Text Placeholder 2"/>
          <p:cNvSpPr>
            <a:spLocks noGrp="1"/>
          </p:cNvSpPr>
          <p:nvPr>
            <p:ph type="body" sz="half" idx="1"/>
          </p:nvPr>
        </p:nvSpPr>
        <p:spPr>
          <a:xfrm>
            <a:off x="419100" y="1200150"/>
            <a:ext cx="8229600" cy="191452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Now if we had done it in the other order (first S1, and then S2) we could have gotten the other meaning (other quantifier scoping.</a:t>
            </a:r>
          </a:p>
        </p:txBody>
      </p:sp>
      <p:sp>
        <p:nvSpPr>
          <p:cNvPr id="10854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61B2D3-A1E3-7548-AC58-DD7A1AE9CF45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0854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085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7F1F9B-B668-A145-AF22-860E8FFC458B}" type="slidenum">
              <a:rPr lang="en-US" sz="1400">
                <a:solidFill>
                  <a:srgbClr val="590A0E"/>
                </a:solidFill>
              </a:rPr>
              <a:pPr/>
              <a:t>32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7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DA668F-C0A4-9C47-87CD-5D4DBAAE4514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770D0A-594F-AD4D-9C69-DAB12B6496B6}" type="slidenum">
              <a:rPr lang="en-US" altLang="en-US" sz="1050">
                <a:solidFill>
                  <a:srgbClr val="590A0E"/>
                </a:solidFill>
              </a:rPr>
              <a:pPr/>
              <a:t>33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So...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047750"/>
          </a:xfrm>
        </p:spPr>
        <p:txBody>
          <a:bodyPr/>
          <a:lstStyle/>
          <a:p>
            <a:r>
              <a:rPr lang="en-US" altLang="en-US" dirty="0"/>
              <a:t>What is the implication of this kind of approach to examples like this?</a:t>
            </a:r>
          </a:p>
          <a:p>
            <a:pPr>
              <a:buFont typeface="Wingdings" charset="2"/>
              <a:buNone/>
            </a:pPr>
            <a:endParaRPr lang="en-US" altLang="en-US" dirty="0"/>
          </a:p>
          <a:p>
            <a:pPr>
              <a:buFont typeface="Wingdings" charset="2"/>
              <a:buNone/>
            </a:pPr>
            <a:r>
              <a:rPr lang="en-US" altLang="en-US" dirty="0">
                <a:latin typeface="Georgia" charset="0"/>
              </a:rPr>
              <a:t>Almost every show from every broadcast network is now free online, at all the networks sites or at hubs like Hulu, while almost every cable show is not.</a:t>
            </a:r>
          </a:p>
        </p:txBody>
      </p:sp>
    </p:spTree>
    <p:extLst>
      <p:ext uri="{BB962C8B-B14F-4D97-AF65-F5344CB8AC3E}">
        <p14:creationId xmlns:p14="http://schemas.microsoft.com/office/powerpoint/2010/main" val="129061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38100" y="57150"/>
            <a:ext cx="8915400" cy="800100"/>
          </a:xfrm>
        </p:spPr>
        <p:txBody>
          <a:bodyPr/>
          <a:lstStyle/>
          <a:p>
            <a:r>
              <a:rPr lang="en-US" altLang="en-US" b="0" dirty="0"/>
              <a:t>Semantics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are these representations </a:t>
            </a:r>
            <a:r>
              <a:rPr lang="ja-JP" altLang="en-US"/>
              <a:t>“</a:t>
            </a:r>
            <a:r>
              <a:rPr lang="en-US" altLang="ja-JP"/>
              <a:t>semantic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>
                <a:ea typeface="ＭＳ Ｐゴシック" charset="-128"/>
              </a:rPr>
              <a:t>Rather than just a bunch of words with parentheses and greek characters?</a:t>
            </a:r>
          </a:p>
          <a:p>
            <a:r>
              <a:rPr lang="en-US" altLang="en-US"/>
              <a:t>That is, what is it about these representations that allow them to say things about some state of affairs in some world we care about?</a:t>
            </a:r>
          </a:p>
        </p:txBody>
      </p:sp>
      <p:sp>
        <p:nvSpPr>
          <p:cNvPr id="798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63EB59-B733-EB45-B813-B006C3A4B08E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798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520DCE6-93FB-074C-960D-6571A9F4CDD1}" type="slidenum">
              <a:rPr lang="en-US" altLang="en-US" sz="1050">
                <a:solidFill>
                  <a:srgbClr val="590A0E"/>
                </a:solidFill>
              </a:rPr>
              <a:pPr/>
              <a:t>34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1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Semantics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Let’</a:t>
            </a:r>
            <a:r>
              <a:rPr lang="en-US" altLang="ja-JP" sz="2400" dirty="0"/>
              <a:t>s start with the basics of what we might want to say about some world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There are entities in this world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We’</a:t>
            </a:r>
            <a:r>
              <a:rPr lang="en-US" altLang="ja-JP" sz="2000" dirty="0">
                <a:ea typeface="ＭＳ Ｐゴシック" charset="-128"/>
              </a:rPr>
              <a:t>d like to assert properties of these entities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And we’</a:t>
            </a:r>
            <a:r>
              <a:rPr lang="en-US" altLang="ja-JP" sz="2000" dirty="0">
                <a:ea typeface="ＭＳ Ｐゴシック" charset="-128"/>
              </a:rPr>
              <a:t>d like to assert relations among them</a:t>
            </a:r>
          </a:p>
          <a:p>
            <a:pPr>
              <a:buClr>
                <a:schemeClr val="tx1"/>
              </a:buClr>
            </a:pPr>
            <a:r>
              <a:rPr lang="en-US" altLang="en-US" sz="2400" dirty="0"/>
              <a:t>Let’</a:t>
            </a:r>
            <a:r>
              <a:rPr lang="en-US" altLang="ja-JP" sz="2400" dirty="0"/>
              <a:t>s call a scheme that can capture these things </a:t>
            </a:r>
            <a:r>
              <a:rPr lang="en-US" altLang="ja-JP" sz="2400" i="1" dirty="0">
                <a:solidFill>
                  <a:schemeClr val="tx1"/>
                </a:solidFill>
              </a:rPr>
              <a:t>a model</a:t>
            </a:r>
          </a:p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chemeClr val="tx2"/>
                </a:solidFill>
              </a:rPr>
              <a:t>And let’</a:t>
            </a:r>
            <a:r>
              <a:rPr lang="en-US" altLang="ja-JP" sz="2400" dirty="0">
                <a:solidFill>
                  <a:schemeClr val="tx2"/>
                </a:solidFill>
              </a:rPr>
              <a:t>s claim that we can use basic </a:t>
            </a:r>
            <a:r>
              <a:rPr lang="en-US" altLang="ja-JP" sz="2400" i="1" dirty="0">
                <a:solidFill>
                  <a:schemeClr val="tx1"/>
                </a:solidFill>
              </a:rPr>
              <a:t>set theory</a:t>
            </a:r>
            <a:r>
              <a:rPr lang="en-US" altLang="ja-JP" sz="2400" dirty="0">
                <a:solidFill>
                  <a:schemeClr val="tx2"/>
                </a:solidFill>
              </a:rPr>
              <a:t> to represent such models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08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117FB8-E5D0-7F46-81F2-827EB566341C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09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9D1B4F1-8BEB-544B-BF93-C70FA127F1C8}" type="slidenum">
              <a:rPr lang="en-US" altLang="en-US" sz="1050">
                <a:solidFill>
                  <a:srgbClr val="590A0E"/>
                </a:solidFill>
              </a:rPr>
              <a:pPr/>
              <a:t>35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73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Set-Based Models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such a scheme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All the entities of a world are elements of a set</a:t>
            </a:r>
          </a:p>
          <a:p>
            <a:pPr lvl="1"/>
            <a:r>
              <a:rPr lang="en-US" altLang="en-US" sz="2400" dirty="0" err="1">
                <a:ea typeface="ＭＳ Ｐゴシック" charset="-128"/>
              </a:rPr>
              <a:t>We’ll</a:t>
            </a:r>
            <a:r>
              <a:rPr lang="en-US" altLang="ja-JP" sz="2400" dirty="0" err="1">
                <a:ea typeface="ＭＳ Ｐゴシック" charset="-128"/>
              </a:rPr>
              <a:t>l</a:t>
            </a:r>
            <a:r>
              <a:rPr lang="en-US" altLang="ja-JP" sz="2400" dirty="0">
                <a:ea typeface="ＭＳ Ｐゴシック" charset="-128"/>
              </a:rPr>
              <a:t> call the set of all such elements the </a:t>
            </a:r>
            <a:r>
              <a:rPr lang="en-US" altLang="ja-JP" sz="2400" i="1" dirty="0">
                <a:solidFill>
                  <a:srgbClr val="5C029B"/>
                </a:solidFill>
                <a:ea typeface="ＭＳ Ｐゴシック" charset="-128"/>
              </a:rPr>
              <a:t>domain</a:t>
            </a:r>
          </a:p>
          <a:p>
            <a:pPr lvl="1"/>
            <a:r>
              <a:rPr lang="en-US" altLang="en-US" sz="2400" i="1" dirty="0">
                <a:solidFill>
                  <a:schemeClr val="accent2"/>
                </a:solidFill>
                <a:ea typeface="ＭＳ Ｐゴシック" charset="-128"/>
              </a:rPr>
              <a:t>Properties </a:t>
            </a:r>
            <a:r>
              <a:rPr lang="en-US" altLang="en-US" sz="2400" dirty="0">
                <a:ea typeface="ＭＳ Ｐゴシック" charset="-128"/>
              </a:rPr>
              <a:t>of the elements are just sets of elements from the domain</a:t>
            </a:r>
          </a:p>
          <a:p>
            <a:pPr lvl="1"/>
            <a:r>
              <a:rPr lang="en-US" altLang="en-US" sz="2400" i="1" dirty="0">
                <a:solidFill>
                  <a:srgbClr val="5C029B"/>
                </a:solidFill>
                <a:ea typeface="ＭＳ Ｐゴシック" charset="-128"/>
              </a:rPr>
              <a:t>Relations </a:t>
            </a:r>
            <a:r>
              <a:rPr lang="en-US" altLang="en-US" sz="2400" dirty="0">
                <a:ea typeface="ＭＳ Ｐゴシック" charset="-128"/>
              </a:rPr>
              <a:t>are represented as sets of tuples of elements from the domain</a:t>
            </a:r>
          </a:p>
        </p:txBody>
      </p:sp>
      <p:sp>
        <p:nvSpPr>
          <p:cNvPr id="819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131985-AE0D-2447-ACA8-A39FF2512925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19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19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D1AEA7A-8193-7E46-ACC2-9ABCECEB6933}" type="slidenum">
              <a:rPr lang="en-US" altLang="en-US" sz="1050">
                <a:solidFill>
                  <a:srgbClr val="590A0E"/>
                </a:solidFill>
              </a:rPr>
              <a:pPr/>
              <a:t>36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82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686550" cy="800100"/>
          </a:xfrm>
        </p:spPr>
        <p:txBody>
          <a:bodyPr/>
          <a:lstStyle/>
          <a:p>
            <a:r>
              <a:rPr lang="en-US" altLang="en-US"/>
              <a:t>Restaurant World</a:t>
            </a:r>
          </a:p>
        </p:txBody>
      </p:sp>
      <p:pic>
        <p:nvPicPr>
          <p:cNvPr id="7" name="Content Placeholder 6" descr="rest-model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5124" b="-5124"/>
          <a:stretch>
            <a:fillRect/>
          </a:stretch>
        </p:blipFill>
        <p:spPr>
          <a:xfrm>
            <a:off x="1314450" y="685800"/>
            <a:ext cx="6530009" cy="4171950"/>
          </a:xfrm>
          <a:effectLst>
            <a:glow rad="1016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</p:pic>
      <p:sp>
        <p:nvSpPr>
          <p:cNvPr id="829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D3D9F8B-2C0D-124C-A0E5-26822D98050D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29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29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93AEC8C-8B68-874D-8EC3-89D9554F43E2}" type="slidenum">
              <a:rPr lang="en-US" altLang="en-US" sz="1050">
                <a:solidFill>
                  <a:srgbClr val="590A0E"/>
                </a:solidFill>
              </a:rPr>
              <a:pPr/>
              <a:t>37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61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Next we need a way to map the elements of our meaning representation to the model.  For FOL....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FOL Terms </a:t>
            </a:r>
            <a:r>
              <a:rPr lang="en-US" altLang="en-US" sz="2000" dirty="0">
                <a:ea typeface="ＭＳ Ｐゴシック" charset="-128"/>
                <a:sym typeface="Wingdings" charset="2"/>
              </a:rPr>
              <a:t> </a:t>
            </a:r>
            <a:r>
              <a:rPr lang="en-US" altLang="en-US" sz="2000" dirty="0">
                <a:ea typeface="ＭＳ Ｐゴシック" charset="-128"/>
              </a:rPr>
              <a:t> elements of the domain</a:t>
            </a:r>
          </a:p>
          <a:p>
            <a:pPr lvl="2"/>
            <a:r>
              <a:rPr lang="en-US" altLang="en-US" sz="1800" i="1" dirty="0"/>
              <a:t>Med -&gt; </a:t>
            </a:r>
            <a:r>
              <a:rPr lang="ja-JP" altLang="en-US" sz="1800" i="1" dirty="0"/>
              <a:t>“</a:t>
            </a:r>
            <a:r>
              <a:rPr lang="en-US" altLang="ja-JP" sz="1800" i="1" dirty="0"/>
              <a:t>f</a:t>
            </a:r>
            <a:r>
              <a:rPr lang="ja-JP" altLang="en-US" sz="1800" i="1" dirty="0"/>
              <a:t>”</a:t>
            </a:r>
            <a:endParaRPr lang="en-US" altLang="ja-JP" sz="1800" i="1" dirty="0"/>
          </a:p>
          <a:p>
            <a:pPr lvl="1"/>
            <a:r>
              <a:rPr lang="en-US" altLang="en-US" sz="2000" dirty="0">
                <a:ea typeface="ＭＳ Ｐゴシック" charset="-128"/>
              </a:rPr>
              <a:t>FOL atomic formula </a:t>
            </a:r>
            <a:r>
              <a:rPr lang="en-US" altLang="en-US" sz="2000" dirty="0">
                <a:ea typeface="ＭＳ Ｐゴシック" charset="-128"/>
                <a:sym typeface="Wingdings" charset="2"/>
              </a:rPr>
              <a:t></a:t>
            </a:r>
            <a:r>
              <a:rPr lang="en-US" altLang="en-US" sz="2000" dirty="0">
                <a:ea typeface="ＭＳ Ｐゴシック" charset="-128"/>
              </a:rPr>
              <a:t> sets of domain elements, or sets of tuples</a:t>
            </a:r>
          </a:p>
          <a:p>
            <a:pPr lvl="2"/>
            <a:r>
              <a:rPr lang="en-US" altLang="en-US" sz="1800" dirty="0"/>
              <a:t>Noisy(Med) is true if </a:t>
            </a:r>
            <a:r>
              <a:rPr lang="ja-JP" altLang="en-US" sz="1800" dirty="0"/>
              <a:t>“</a:t>
            </a:r>
            <a:r>
              <a:rPr lang="en-US" altLang="ja-JP" sz="1800" dirty="0"/>
              <a:t>f</a:t>
            </a:r>
            <a:r>
              <a:rPr lang="ja-JP" altLang="en-US" sz="1800" dirty="0"/>
              <a:t>”</a:t>
            </a:r>
            <a:r>
              <a:rPr lang="en-US" altLang="ja-JP" sz="1800" dirty="0"/>
              <a:t> is in the set of elements that corresponds to the noisy relation.</a:t>
            </a:r>
          </a:p>
          <a:p>
            <a:pPr lvl="2"/>
            <a:r>
              <a:rPr lang="en-US" altLang="en-US" sz="1800" dirty="0"/>
              <a:t>Near(Med, Rio) is true if </a:t>
            </a:r>
            <a:r>
              <a:rPr lang="ja-JP" altLang="en-US" sz="1800" dirty="0"/>
              <a:t>“</a:t>
            </a:r>
            <a:r>
              <a:rPr lang="en-US" altLang="ja-JP" sz="1800" dirty="0"/>
              <a:t>the tuple &lt;</a:t>
            </a:r>
            <a:r>
              <a:rPr lang="en-US" altLang="ja-JP" sz="1800" dirty="0" err="1"/>
              <a:t>f,g</a:t>
            </a:r>
            <a:r>
              <a:rPr lang="en-US" altLang="ja-JP" sz="1800" dirty="0"/>
              <a:t>&gt; is in the set of tuples that corresponds to </a:t>
            </a:r>
            <a:r>
              <a:rPr lang="ja-JP" altLang="en-US" sz="1800" dirty="0"/>
              <a:t>“</a:t>
            </a:r>
            <a:r>
              <a:rPr lang="en-US" altLang="ja-JP" sz="1800" dirty="0"/>
              <a:t>Near</a:t>
            </a:r>
            <a:r>
              <a:rPr lang="ja-JP" altLang="en-US" sz="1800" dirty="0"/>
              <a:t>”</a:t>
            </a:r>
            <a:r>
              <a:rPr lang="en-US" altLang="ja-JP" sz="1800" dirty="0"/>
              <a:t> in the interpretation</a:t>
            </a:r>
            <a:endParaRPr lang="en-US" altLang="en-US" sz="1800" dirty="0"/>
          </a:p>
        </p:txBody>
      </p:sp>
      <p:sp>
        <p:nvSpPr>
          <p:cNvPr id="839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6480155-78DD-0F42-A1AF-CE979A6BE020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74B0A1-8B51-3F4E-89F3-6D89B6D51FFC}" type="slidenum">
              <a:rPr lang="en-US" altLang="en-US" sz="1050">
                <a:solidFill>
                  <a:srgbClr val="590A0E"/>
                </a:solidFill>
              </a:rPr>
              <a:pPr/>
              <a:t>38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9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What about the other stuff... Bigger formula containing logical connectives and quantifiers...</a:t>
            </a:r>
          </a:p>
          <a:p>
            <a:r>
              <a:rPr lang="en-US" altLang="en-US" sz="2800" dirty="0"/>
              <a:t>The meaning of the whole is based on the meanings of the parts, and the defined semantics of the connectives and the quantifiers.</a:t>
            </a:r>
          </a:p>
          <a:p>
            <a:pPr>
              <a:buFont typeface="Wingdings" charset="2"/>
              <a:buNone/>
            </a:pPr>
            <a:endParaRPr lang="en-US" altLang="en-US" sz="2800" dirty="0"/>
          </a:p>
        </p:txBody>
      </p:sp>
      <p:sp>
        <p:nvSpPr>
          <p:cNvPr id="849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DEDE7CD-C122-304D-A723-9D7CBAAA5BB8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49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59CEC8-C3F7-F346-A78E-28C41B88A79B}" type="slidenum">
              <a:rPr lang="en-US" altLang="en-US" sz="1050">
                <a:solidFill>
                  <a:srgbClr val="590A0E"/>
                </a:solidFill>
              </a:rPr>
              <a:pPr/>
              <a:t>39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7" name="Picture 6" descr="trut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638550"/>
            <a:ext cx="6521450" cy="15049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7DD2AD-8025-9E4F-96CC-585F3ED3B137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4AD5BA-AB38-6442-99E4-98BFCFE69335}" type="slidenum">
              <a:rPr lang="en-US" sz="1400">
                <a:solidFill>
                  <a:srgbClr val="590A0E"/>
                </a:solidFill>
              </a:rPr>
              <a:pPr/>
              <a:t>4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Augmented Rules</a:t>
            </a:r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95350"/>
            <a:ext cx="8085138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We’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ll accomplish this by attaching semantic formation rules to our syntactic CFG rules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latin typeface="Tahoma" charset="0"/>
                <a:cs typeface="ＭＳ Ｐゴシック" charset="0"/>
              </a:rPr>
              <a:t>One semantic rule for each syntactic rule.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Abstractly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This should be read as the semantics we attach to A can be computed from some function applied to the semantics of A</a:t>
            </a:r>
            <a:r>
              <a:rPr lang="ja-JP" altLang="en-US" sz="2400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>
                <a:latin typeface="Tahoma" charset="0"/>
                <a:ea typeface="ＭＳ Ｐゴシック" charset="0"/>
                <a:cs typeface="ＭＳ Ｐゴシック" charset="0"/>
              </a:rPr>
              <a:t>s parts.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783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0171744"/>
              </p:ext>
            </p:extLst>
          </p:nvPr>
        </p:nvGraphicFramePr>
        <p:xfrm>
          <a:off x="646906" y="2419350"/>
          <a:ext cx="75533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Equation" r:id="rId4" imgW="2209800" imgH="203200" progId="Equation.3">
                  <p:embed/>
                </p:oleObj>
              </mc:Choice>
              <mc:Fallback>
                <p:oleObj name="Equation" r:id="rId4" imgW="22098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" y="2419350"/>
                        <a:ext cx="75533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24574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Consider</a:t>
            </a:r>
          </a:p>
          <a:p>
            <a:pPr>
              <a:buFont typeface="Wingdings" charset="2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chemeClr val="tx1"/>
                </a:solidFill>
              </a:rPr>
              <a:t>Everyone likes a noisy restaurant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First what the heck does this mean?</a:t>
            </a:r>
          </a:p>
          <a:p>
            <a:pPr>
              <a:buFont typeface="Wingdings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charset="2"/>
              <a:buNone/>
            </a:pPr>
            <a:endParaRPr lang="en-US" altLang="en-US" i="1" dirty="0"/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860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48E5EE-FF9A-DF4A-9DD2-841F77C84AF9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60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10D47E-94F7-3845-82AA-7B449EA710AB}" type="slidenum">
              <a:rPr lang="en-US" altLang="en-US" sz="1050">
                <a:solidFill>
                  <a:srgbClr val="590A0E"/>
                </a:solidFill>
              </a:rPr>
              <a:pPr/>
              <a:t>40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68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Verdana" charset="0"/>
              <a:buAutoNum type="arabicPeriod"/>
            </a:pPr>
            <a:r>
              <a:rPr lang="en-US" altLang="en-US" sz="2400" dirty="0"/>
              <a:t>There is a particular restaurant out there; it’</a:t>
            </a:r>
            <a:r>
              <a:rPr lang="en-US" altLang="ja-JP" sz="2400" dirty="0"/>
              <a:t>s a noisy place; everybody likes it</a:t>
            </a:r>
          </a:p>
          <a:p>
            <a:pPr marL="685800" lvl="1" indent="-385763">
              <a:buFont typeface="Wingdings" charset="2"/>
              <a:buChar char="ü"/>
            </a:pPr>
            <a:r>
              <a:rPr lang="en-US" altLang="en-US" sz="2000" i="1" dirty="0" err="1">
                <a:ea typeface="ＭＳ Ｐゴシック" charset="-128"/>
              </a:rPr>
              <a:t>Everbody</a:t>
            </a:r>
            <a:r>
              <a:rPr lang="en-US" altLang="en-US" sz="2000" i="1" dirty="0">
                <a:ea typeface="ＭＳ Ｐゴシック" charset="-128"/>
              </a:rPr>
              <a:t> likes The Med.</a:t>
            </a:r>
          </a:p>
          <a:p>
            <a:pPr marL="385763" indent="-385763">
              <a:buFont typeface="Verdana" charset="0"/>
              <a:buAutoNum type="arabicPeriod"/>
            </a:pPr>
            <a:r>
              <a:rPr lang="en-US" altLang="en-US" sz="2400" dirty="0"/>
              <a:t>Everybody has at least one noisy restaurant that they like</a:t>
            </a:r>
          </a:p>
          <a:p>
            <a:pPr marL="685800" lvl="1" indent="-385763">
              <a:buFont typeface="Wingdings" charset="2"/>
              <a:buChar char="ü"/>
            </a:pPr>
            <a:r>
              <a:rPr lang="en-US" altLang="en-US" sz="2000" i="1" dirty="0" err="1">
                <a:ea typeface="ＭＳ Ｐゴシック" charset="-128"/>
              </a:rPr>
              <a:t>Everbody</a:t>
            </a:r>
            <a:r>
              <a:rPr lang="en-US" altLang="en-US" sz="2000" i="1" dirty="0">
                <a:ea typeface="ＭＳ Ｐゴシック" charset="-128"/>
              </a:rPr>
              <a:t> has a favorite noisy restaurant.</a:t>
            </a:r>
          </a:p>
          <a:p>
            <a:pPr marL="385763" indent="-385763">
              <a:buFont typeface="Verdana" charset="0"/>
              <a:buAutoNum type="arabicPeriod"/>
            </a:pPr>
            <a:r>
              <a:rPr lang="en-US" altLang="en-US" sz="2400" dirty="0"/>
              <a:t>Everybody likes noisy restaurants (i.e., there is no noisy restaurant out there that is disliked by anyone)</a:t>
            </a:r>
          </a:p>
          <a:p>
            <a:pPr marL="685800" lvl="1" indent="-385763">
              <a:buFont typeface="Wingdings" charset="2"/>
              <a:buChar char="ü"/>
            </a:pPr>
            <a:r>
              <a:rPr lang="en-US" altLang="en-US" sz="2000" i="1" dirty="0">
                <a:ea typeface="ＭＳ Ｐゴシック" charset="-128"/>
              </a:rPr>
              <a:t>Everybody loves a cute puppy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AA811BD-F3D1-3C4E-B0E2-9B32A05FFB15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76BD61-ADF4-4D46-A537-4206B650E621}" type="slidenum">
              <a:rPr lang="en-US" altLang="en-US" sz="1050">
                <a:solidFill>
                  <a:srgbClr val="590A0E"/>
                </a:solidFill>
              </a:rPr>
              <a:pPr/>
              <a:t>41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2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</a:t>
            </a:r>
            <a:r>
              <a:rPr lang="ja-JP" altLang="en-US" dirty="0"/>
              <a:t>’</a:t>
            </a:r>
            <a:r>
              <a:rPr lang="en-US" altLang="ja-JP" dirty="0"/>
              <a:t>s assume 2 is the one we want...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Is this true given our model?</a:t>
            </a:r>
          </a:p>
          <a:p>
            <a:pPr>
              <a:buFont typeface="Wingdings" charset="2"/>
              <a:buNone/>
            </a:pPr>
            <a:endParaRPr lang="en-US" altLang="en-US" dirty="0"/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880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F0C018-91E5-D945-9535-CF1ECA90CA81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80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512CBF-C85F-1143-A99B-CE4A7CCE5DC7}" type="slidenum">
              <a:rPr lang="en-US" altLang="en-US" sz="1050">
                <a:solidFill>
                  <a:srgbClr val="590A0E"/>
                </a:solidFill>
              </a:rPr>
              <a:pPr/>
              <a:t>42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88070" name="Picture 6" descr="noisy-restauran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5950"/>
            <a:ext cx="39909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56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686550" cy="800100"/>
          </a:xfrm>
        </p:spPr>
        <p:txBody>
          <a:bodyPr/>
          <a:lstStyle/>
          <a:p>
            <a:r>
              <a:rPr lang="en-US" altLang="en-US"/>
              <a:t>Restaurant World</a:t>
            </a:r>
          </a:p>
        </p:txBody>
      </p:sp>
      <p:pic>
        <p:nvPicPr>
          <p:cNvPr id="7" name="Content Placeholder 6" descr="rest-model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5124" b="-5124"/>
          <a:stretch>
            <a:fillRect/>
          </a:stretch>
        </p:blipFill>
        <p:spPr>
          <a:xfrm>
            <a:off x="1314450" y="685800"/>
            <a:ext cx="6530009" cy="4171950"/>
          </a:xfrm>
          <a:effectLst>
            <a:glow rad="1016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</p:pic>
      <p:sp>
        <p:nvSpPr>
          <p:cNvPr id="890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33F24F0-785B-9946-BA65-AEFDC19A0833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43BACB0-12B5-8F45-8A82-5F57C77380D9}" type="slidenum">
              <a:rPr lang="en-US" altLang="en-US" sz="1050">
                <a:solidFill>
                  <a:srgbClr val="590A0E"/>
                </a:solidFill>
              </a:rPr>
              <a:pPr/>
              <a:t>43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9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02734" y="0"/>
            <a:ext cx="8888866" cy="800100"/>
          </a:xfrm>
        </p:spPr>
        <p:txBody>
          <a:bodyPr/>
          <a:lstStyle/>
          <a:p>
            <a:r>
              <a:rPr lang="en-US" altLang="en-US" b="0" dirty="0"/>
              <a:t>Models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altLang="en-US" sz="2800" dirty="0"/>
              <a:t>Nope.  Does the </a:t>
            </a:r>
            <a:r>
              <a:rPr lang="en-US" altLang="en-US" sz="2800" i="1" dirty="0"/>
              <a:t>Rio</a:t>
            </a:r>
            <a:r>
              <a:rPr lang="en-US" altLang="en-US" sz="2800" dirty="0"/>
              <a:t> like a noisy restaurant?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 err="1"/>
              <a:t>forall</a:t>
            </a:r>
            <a:r>
              <a:rPr lang="en-US" altLang="en-US" sz="2800" dirty="0"/>
              <a:t> operator really means </a:t>
            </a:r>
            <a:r>
              <a:rPr lang="en-US" altLang="en-US" sz="2800" dirty="0" err="1"/>
              <a:t>forall</a:t>
            </a:r>
            <a:r>
              <a:rPr lang="en-US" altLang="en-US" sz="2800" dirty="0"/>
              <a:t>. Not </a:t>
            </a:r>
            <a:r>
              <a:rPr lang="en-US" altLang="en-US" sz="2800" dirty="0" err="1"/>
              <a:t>forall</a:t>
            </a:r>
            <a:r>
              <a:rPr lang="en-US" altLang="en-US" sz="2800" dirty="0"/>
              <a:t> the things that you think it ought to mean </a:t>
            </a:r>
            <a:r>
              <a:rPr lang="en-US" altLang="en-US" sz="2800" dirty="0" err="1"/>
              <a:t>forall</a:t>
            </a:r>
            <a:r>
              <a:rPr lang="en-US" altLang="en-US" sz="2800" dirty="0"/>
              <a:t> for.</a:t>
            </a:r>
          </a:p>
          <a:p>
            <a:r>
              <a:rPr lang="en-US" altLang="en-US" sz="2800" dirty="0"/>
              <a:t>So this formulation is wrong</a:t>
            </a:r>
          </a:p>
          <a:p>
            <a:r>
              <a:rPr lang="en-US" altLang="en-US" sz="2800" dirty="0"/>
              <a:t>It</a:t>
            </a:r>
            <a:r>
              <a:rPr lang="ja-JP" altLang="en-US" sz="2800" dirty="0"/>
              <a:t>’</a:t>
            </a:r>
            <a:r>
              <a:rPr lang="en-US" altLang="ja-JP" sz="2800" dirty="0"/>
              <a:t>s wrong it two related ways...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We need some categories</a:t>
            </a:r>
          </a:p>
          <a:p>
            <a:pPr lvl="2"/>
            <a:r>
              <a:rPr lang="en-US" altLang="en-US" sz="2000" dirty="0"/>
              <a:t>people and restaurants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And the connective (and) is wrong</a:t>
            </a:r>
          </a:p>
        </p:txBody>
      </p:sp>
      <p:sp>
        <p:nvSpPr>
          <p:cNvPr id="9011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628" y="4914900"/>
            <a:ext cx="1215572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58DF9B-F875-D64E-BF41-2C4D67AFCF1B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1425" y="4914900"/>
            <a:ext cx="7445375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8160" y="4914900"/>
            <a:ext cx="45584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94A5676-5F1C-5C4B-B159-96933F32C60F}" type="slidenum">
              <a:rPr lang="en-US" altLang="en-US" sz="1050">
                <a:solidFill>
                  <a:srgbClr val="590A0E"/>
                </a:solidFill>
              </a:rPr>
              <a:pPr/>
              <a:t>44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90118" name="Picture 6" descr="noisy-restauran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95550"/>
            <a:ext cx="397909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133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Categories as Properties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14450" y="1143000"/>
          <a:ext cx="6457950" cy="1428752"/>
        </p:xfrm>
        <a:graphic>
          <a:graphicData uri="http://schemas.openxmlformats.org/drawingml/2006/table">
            <a:tbl>
              <a:tblPr/>
              <a:tblGrid>
                <a:gridCol w="32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Properties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Noisy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{e,f,g}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Restaurant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E8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{e,f,g}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Wingdings" charset="2"/>
                        <a:defRPr sz="2800">
                          <a:solidFill>
                            <a:srgbClr val="590A0E"/>
                          </a:solidFill>
                          <a:latin typeface="Tahoma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rgbClr val="404040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 sz="2000">
                          <a:solidFill>
                            <a:srgbClr val="2D506B"/>
                          </a:solidFill>
                          <a:latin typeface="Tahoma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{a,b,c,d}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A58CDE7-CE2B-D94A-AE4E-AB3EADDD4CDB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11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11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759CC91-8F7C-9A4B-BD4C-2EAF681E1866}" type="slidenum">
              <a:rPr lang="en-US" altLang="en-US" sz="1050">
                <a:solidFill>
                  <a:srgbClr val="590A0E"/>
                </a:solidFill>
              </a:rPr>
              <a:pPr/>
              <a:t>45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9" name="Picture 8" descr="noisy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9950"/>
            <a:ext cx="9131300" cy="35510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72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It’</a:t>
            </a:r>
            <a:r>
              <a:rPr lang="en-US" altLang="ja-JP" dirty="0"/>
              <a:t>s important to see why this works.</a:t>
            </a:r>
          </a:p>
          <a:p>
            <a:endParaRPr lang="en-US" altLang="en-US" dirty="0"/>
          </a:p>
          <a:p>
            <a:r>
              <a:rPr lang="en-US" altLang="en-US" dirty="0"/>
              <a:t>It</a:t>
            </a:r>
            <a:r>
              <a:rPr lang="ja-JP" altLang="en-US" dirty="0"/>
              <a:t>’</a:t>
            </a:r>
            <a:r>
              <a:rPr lang="en-US" altLang="ja-JP" dirty="0"/>
              <a:t>s not the case the the \</a:t>
            </a:r>
            <a:r>
              <a:rPr lang="en-US" altLang="ja-JP" dirty="0" err="1"/>
              <a:t>forall</a:t>
            </a:r>
            <a:r>
              <a:rPr lang="en-US" altLang="ja-JP" dirty="0"/>
              <a:t> is only looping over all the people based on some category (type).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\</a:t>
            </a:r>
            <a:r>
              <a:rPr lang="en-US" altLang="en-US" dirty="0" err="1">
                <a:ea typeface="ＭＳ Ｐゴシック" charset="-128"/>
              </a:rPr>
              <a:t>forall</a:t>
            </a:r>
            <a:r>
              <a:rPr lang="en-US" altLang="en-US" dirty="0">
                <a:ea typeface="ＭＳ Ｐゴシック" charset="-128"/>
              </a:rPr>
              <a:t> still means \</a:t>
            </a:r>
            <a:r>
              <a:rPr lang="en-US" altLang="en-US" dirty="0" err="1">
                <a:ea typeface="ＭＳ Ｐゴシック" charset="-128"/>
              </a:rPr>
              <a:t>forall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As in...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921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81BEBD4-BE11-8F42-9956-2F37ACBDE745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2B89FD-3340-0843-ABE4-7055744069B0}" type="slidenum">
              <a:rPr lang="en-US" altLang="en-US" sz="1050">
                <a:solidFill>
                  <a:srgbClr val="590A0E"/>
                </a:solidFill>
              </a:rPr>
              <a:pPr/>
              <a:t>46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7" name="Picture 6" descr="noisy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57350"/>
            <a:ext cx="6858000" cy="267047"/>
          </a:xfrm>
          <a:prstGeom prst="round2DiagRect">
            <a:avLst>
              <a:gd name="adj1" fmla="val 16667"/>
              <a:gd name="adj2" fmla="val 0"/>
            </a:avLst>
          </a:prstGeom>
          <a:ln w="12700" cap="sq" cmpd="sng">
            <a:solidFill>
              <a:schemeClr val="tx1"/>
            </a:solidFill>
            <a:miter lim="800000"/>
          </a:ln>
          <a:effectLst/>
        </p:spPr>
      </p:pic>
      <p:pic>
        <p:nvPicPr>
          <p:cNvPr id="92167" name="Picture 7" descr="ri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98194"/>
            <a:ext cx="6858000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44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</a:t>
            </a:r>
          </a:p>
        </p:txBody>
      </p:sp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DCA0789-8F6B-264E-A952-9170CFB8FCA2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010498-00EF-7C44-8785-618CB10242D3}" type="slidenum">
              <a:rPr lang="en-US" altLang="en-US" sz="1050">
                <a:solidFill>
                  <a:srgbClr val="590A0E"/>
                </a:solidFill>
              </a:rPr>
              <a:pPr/>
              <a:t>47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pic>
        <p:nvPicPr>
          <p:cNvPr id="7" name="Picture 6" descr="trut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914400"/>
            <a:ext cx="6191250" cy="14287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TextBox 7"/>
          <p:cNvSpPr txBox="1">
            <a:spLocks noChangeArrowheads="1"/>
          </p:cNvSpPr>
          <p:nvPr/>
        </p:nvSpPr>
        <p:spPr bwMode="auto">
          <a:xfrm>
            <a:off x="1657350" y="2800350"/>
            <a:ext cx="60007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100"/>
              <a:t>What happens to an </a:t>
            </a:r>
            <a:r>
              <a:rPr lang="ja-JP" altLang="en-US" sz="2100"/>
              <a:t>“</a:t>
            </a:r>
            <a:r>
              <a:rPr lang="en-US" altLang="ja-JP" sz="2100"/>
              <a:t>implies</a:t>
            </a:r>
            <a:r>
              <a:rPr lang="ja-JP" altLang="en-US" sz="2100"/>
              <a:t>”</a:t>
            </a:r>
            <a:r>
              <a:rPr lang="en-US" altLang="ja-JP" sz="2100"/>
              <a:t> formula when P is false? </a:t>
            </a:r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36475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Back to Categories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3943350"/>
          </a:xfrm>
        </p:spPr>
        <p:txBody>
          <a:bodyPr/>
          <a:lstStyle/>
          <a:p>
            <a:r>
              <a:rPr lang="en-US" altLang="en-US" sz="2800" dirty="0"/>
              <a:t>Using predicates to create categories of concepts is a pretty rudimentary approach</a:t>
            </a:r>
          </a:p>
          <a:p>
            <a:r>
              <a:rPr lang="en-US" altLang="en-US" sz="2800" dirty="0"/>
              <a:t>Description logics are the primary modern way to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Reason about categories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And individuals with respect to categories</a:t>
            </a:r>
          </a:p>
          <a:p>
            <a:r>
              <a:rPr lang="en-US" altLang="ja-JP" sz="2800" dirty="0"/>
              <a:t>They are the basis for OWL (Web Ontology Language) which in turn is the basis for most work on the Semantic Web</a:t>
            </a:r>
            <a:endParaRPr lang="en-US" altLang="en-US" sz="2800" dirty="0"/>
          </a:p>
        </p:txBody>
      </p:sp>
      <p:sp>
        <p:nvSpPr>
          <p:cNvPr id="942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D0F650D-33E6-0C42-A57E-BC943CBC8BEC}" type="datetime1">
              <a:rPr lang="en-US" altLang="en-US" sz="1050">
                <a:solidFill>
                  <a:srgbClr val="590A0E"/>
                </a:solidFill>
              </a:rPr>
              <a:pPr/>
              <a:t>11/8/18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942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4A44B2A-9F11-E248-9843-B20F943D59E7}" type="slidenum">
              <a:rPr lang="en-US" altLang="en-US" sz="1050">
                <a:solidFill>
                  <a:srgbClr val="590A0E"/>
                </a:solidFill>
              </a:rPr>
              <a:pPr/>
              <a:t>48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6CC1B-CA47-C04A-A574-2DBEBD2DDF63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B642F9-9A9B-E040-880A-A04DAD555FD0}" type="slidenum">
              <a:rPr lang="en-US" sz="1400">
                <a:solidFill>
                  <a:srgbClr val="590A0E"/>
                </a:solidFill>
              </a:rPr>
              <a:pPr/>
              <a:t>5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971551"/>
            <a:ext cx="5857875" cy="4525963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Easy parts…</a:t>
            </a:r>
          </a:p>
          <a:p>
            <a:pPr lvl="1"/>
            <a:r>
              <a:rPr lang="en-US" sz="2800">
                <a:latin typeface="Tahoma" charset="0"/>
              </a:rPr>
              <a:t>NP -&gt; PropNoun</a:t>
            </a:r>
          </a:p>
          <a:p>
            <a:pPr lvl="1"/>
            <a:r>
              <a:rPr lang="en-US" sz="2800">
                <a:latin typeface="Tahoma" charset="0"/>
              </a:rPr>
              <a:t>PropNoun -&gt; </a:t>
            </a:r>
            <a:r>
              <a:rPr lang="en-US" sz="2800">
                <a:solidFill>
                  <a:srgbClr val="008000"/>
                </a:solidFill>
                <a:latin typeface="Tahoma" charset="0"/>
              </a:rPr>
              <a:t>Frasca	</a:t>
            </a:r>
            <a:endParaRPr lang="en-US" sz="2800">
              <a:latin typeface="Tahoma" charset="0"/>
            </a:endParaRPr>
          </a:p>
          <a:p>
            <a:pPr lvl="1"/>
            <a:r>
              <a:rPr lang="en-US" sz="2800">
                <a:latin typeface="Tahoma" charset="0"/>
              </a:rPr>
              <a:t>PropNoun -&gt; </a:t>
            </a:r>
            <a:r>
              <a:rPr lang="en-US" sz="2800">
                <a:solidFill>
                  <a:srgbClr val="008000"/>
                </a:solidFill>
                <a:latin typeface="Tahoma" charset="0"/>
              </a:rPr>
              <a:t>Franco		</a:t>
            </a:r>
            <a:endParaRPr lang="en-US" sz="2800">
              <a:latin typeface="Tahoma" charset="0"/>
            </a:endParaRPr>
          </a:p>
        </p:txBody>
      </p:sp>
      <p:sp>
        <p:nvSpPr>
          <p:cNvPr id="2086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895350"/>
            <a:ext cx="4191000" cy="41148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Attachments</a:t>
            </a:r>
          </a:p>
          <a:p>
            <a:pPr lvl="1">
              <a:buFont typeface="Wingdings" charset="0"/>
              <a:buNone/>
            </a:pPr>
            <a:r>
              <a:rPr lang="en-US" sz="2800">
                <a:latin typeface="Tahoma" charset="0"/>
              </a:rPr>
              <a:t>{PropNoun.sem}</a:t>
            </a:r>
          </a:p>
          <a:p>
            <a:pPr lvl="1">
              <a:buFont typeface="Wingdings" charset="0"/>
              <a:buNone/>
            </a:pPr>
            <a:r>
              <a:rPr lang="en-US" sz="2800">
                <a:latin typeface="Tahoma" charset="0"/>
              </a:rPr>
              <a:t>{Frasca}</a:t>
            </a:r>
          </a:p>
          <a:p>
            <a:pPr lvl="1">
              <a:buFont typeface="Wingdings" charset="0"/>
              <a:buNone/>
            </a:pPr>
            <a:r>
              <a:rPr lang="en-US" sz="2800">
                <a:latin typeface="Tahoma" charset="0"/>
              </a:rPr>
              <a:t>{Franco</a:t>
            </a:r>
            <a:r>
              <a:rPr lang="en-US">
                <a:latin typeface="Tahoma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067BF5-BBF8-2347-B42C-03E7928CC09E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1296E3-9179-4741-BD9A-49755641B0C0}" type="slidenum">
              <a:rPr lang="en-US" sz="1400">
                <a:solidFill>
                  <a:srgbClr val="590A0E"/>
                </a:solidFill>
              </a:rPr>
              <a:pPr/>
              <a:t>6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84226"/>
            <a:ext cx="4033838" cy="2316163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 -&gt; NP VP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VP -&gt; Verb NP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Verb -&gt; likes</a:t>
            </a:r>
          </a:p>
        </p:txBody>
      </p:sp>
      <p:sp>
        <p:nvSpPr>
          <p:cNvPr id="2088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831057"/>
            <a:ext cx="4033837" cy="2200275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{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VP.sem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NP.sem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)}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{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Verb.sem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NP.sem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???</a:t>
            </a:r>
          </a:p>
        </p:txBody>
      </p:sp>
      <p:pic>
        <p:nvPicPr>
          <p:cNvPr id="2088967" name="Picture 7" descr="liking-lamb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00427"/>
            <a:ext cx="8534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8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8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3633DA-7450-DC45-8F2E-2D87D183731C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2226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22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E140D8-729B-5648-BC0C-74E2B6A4C0CF}" type="slidenum">
              <a:rPr lang="en-US" sz="1400">
                <a:solidFill>
                  <a:srgbClr val="590A0E"/>
                </a:solidFill>
              </a:rPr>
              <a:pPr/>
              <a:t>7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Lambda Forms</a:t>
            </a:r>
          </a:p>
        </p:txBody>
      </p:sp>
      <p:sp>
        <p:nvSpPr>
          <p:cNvPr id="368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25514"/>
            <a:ext cx="4033838" cy="37036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A simple addition to FOL</a:t>
            </a:r>
          </a:p>
          <a:p>
            <a:pPr lvl="1">
              <a:defRPr/>
            </a:pPr>
            <a:r>
              <a:rPr lang="en-US" sz="2000" dirty="0">
                <a:latin typeface="Tahoma" charset="0"/>
              </a:rPr>
              <a:t>Take a FOL sentence with variables in it that are to be bound.</a:t>
            </a:r>
          </a:p>
          <a:p>
            <a:pPr lvl="1">
              <a:defRPr/>
            </a:pPr>
            <a:r>
              <a:rPr lang="en-US" sz="2000" dirty="0">
                <a:latin typeface="Tahoma" charset="0"/>
              </a:rPr>
              <a:t>Allow those variables to be bound by treating the lambda form as a function with formal arguments</a:t>
            </a:r>
          </a:p>
          <a:p>
            <a:pPr lvl="2">
              <a:buFont typeface="Wingdings" charset="0"/>
              <a:buNone/>
              <a:defRPr/>
            </a:pPr>
            <a:endParaRPr lang="en-US" sz="1800" dirty="0">
              <a:latin typeface="Tahoma" charset="0"/>
              <a:ea typeface="ＭＳ Ｐゴシック" charset="0"/>
            </a:endParaRPr>
          </a:p>
          <a:p>
            <a:pPr lvl="1">
              <a:defRPr/>
            </a:pPr>
            <a:endParaRPr lang="en-US" sz="2000" dirty="0">
              <a:latin typeface="Tahoma" charset="0"/>
            </a:endParaRPr>
          </a:p>
          <a:p>
            <a:pPr lvl="1">
              <a:defRPr/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09101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1201" y="925514"/>
          <a:ext cx="22526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Equation" r:id="rId4" imgW="482600" imgH="203200" progId="Equation.3">
                  <p:embed/>
                </p:oleObj>
              </mc:Choice>
              <mc:Fallback>
                <p:oleObj name="Equation" r:id="rId4" imgW="482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925514"/>
                        <a:ext cx="22526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101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38800" y="2724151"/>
          <a:ext cx="2865438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Equation" r:id="rId6" imgW="901700" imgH="660400" progId="Equation.3">
                  <p:embed/>
                </p:oleObj>
              </mc:Choice>
              <mc:Fallback>
                <p:oleObj name="Equation" r:id="rId6" imgW="901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24151"/>
                        <a:ext cx="2865438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5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D1DA14-31B5-264B-A4D1-540BBE0C4B3E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81092-65A3-1D4E-80FC-4DBF3EB18C96}" type="slidenum">
              <a:rPr lang="en-US" sz="1400">
                <a:solidFill>
                  <a:srgbClr val="590A0E"/>
                </a:solidFill>
              </a:rPr>
              <a:pPr/>
              <a:t>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Compositional Semantics by Lambda Application</a:t>
            </a:r>
          </a:p>
        </p:txBody>
      </p:sp>
      <p:pic>
        <p:nvPicPr>
          <p:cNvPr id="2106374" name="Picture 6" descr="franc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425575"/>
            <a:ext cx="8229600" cy="3130550"/>
          </a:xfrm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5C36D2-BE85-6542-9FE0-CEC487658371}" type="datetime1">
              <a:rPr lang="en-US" sz="1400">
                <a:solidFill>
                  <a:srgbClr val="590A0E"/>
                </a:solidFill>
              </a:rPr>
              <a:pPr/>
              <a:t>11/8/18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D93695-4937-874E-B22B-A8C43E5684D8}" type="slidenum">
              <a:rPr lang="en-US" sz="1400">
                <a:solidFill>
                  <a:srgbClr val="590A0E"/>
                </a:solidFill>
              </a:rPr>
              <a:pPr/>
              <a:t>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latin typeface="Verdana" charset="0"/>
                <a:ea typeface="ＭＳ Ｐゴシック" charset="0"/>
                <a:cs typeface="ＭＳ Ｐゴシック" charset="0"/>
              </a:rPr>
              <a:t>Lambda Applications and Reductions</a:t>
            </a:r>
          </a:p>
        </p:txBody>
      </p:sp>
      <p:pic>
        <p:nvPicPr>
          <p:cNvPr id="2103302" name="Picture 6" descr="frasc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47951"/>
            <a:ext cx="7478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3303" name="Picture 7" descr="frasc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3751"/>
            <a:ext cx="6680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7" descr="liking-lamb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8351"/>
            <a:ext cx="47244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TextBox 1"/>
          <p:cNvSpPr txBox="1">
            <a:spLocks noChangeArrowheads="1"/>
          </p:cNvSpPr>
          <p:nvPr/>
        </p:nvSpPr>
        <p:spPr bwMode="auto">
          <a:xfrm>
            <a:off x="6172201" y="2038350"/>
            <a:ext cx="8114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Frasca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81200" y="1047750"/>
            <a:ext cx="23622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1047750"/>
            <a:ext cx="21336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31" name="TextBox 11"/>
          <p:cNvSpPr txBox="1">
            <a:spLocks noChangeArrowheads="1"/>
          </p:cNvSpPr>
          <p:nvPr/>
        </p:nvSpPr>
        <p:spPr bwMode="auto">
          <a:xfrm>
            <a:off x="4114801" y="66675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VP</a:t>
            </a:r>
          </a:p>
        </p:txBody>
      </p:sp>
      <p:sp>
        <p:nvSpPr>
          <p:cNvPr id="56332" name="TextBox 12"/>
          <p:cNvSpPr txBox="1">
            <a:spLocks noChangeArrowheads="1"/>
          </p:cNvSpPr>
          <p:nvPr/>
        </p:nvSpPr>
        <p:spPr bwMode="auto">
          <a:xfrm>
            <a:off x="4876800" y="773113"/>
            <a:ext cx="4354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VP </a:t>
            </a:r>
            <a:r>
              <a:rPr lang="en-US" sz="2000" dirty="0">
                <a:sym typeface="Wingdings" charset="0"/>
              </a:rPr>
              <a:t> Verb NP   {</a:t>
            </a:r>
            <a:r>
              <a:rPr lang="en-US" sz="2000" dirty="0" err="1">
                <a:sym typeface="Wingdings" charset="0"/>
              </a:rPr>
              <a:t>Verb.sem</a:t>
            </a:r>
            <a:r>
              <a:rPr lang="en-US" sz="2000" dirty="0">
                <a:sym typeface="Wingdings" charset="0"/>
              </a:rPr>
              <a:t>(</a:t>
            </a:r>
            <a:r>
              <a:rPr lang="en-US" sz="2000" dirty="0" err="1">
                <a:sym typeface="Wingdings" charset="0"/>
              </a:rPr>
              <a:t>NP.Sem</a:t>
            </a:r>
            <a:r>
              <a:rPr lang="en-US" sz="2000" dirty="0">
                <a:sym typeface="Wingdings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65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22977</TotalTime>
  <Words>2158</Words>
  <Application>Microsoft Macintosh PowerPoint</Application>
  <PresentationFormat>On-screen Show (16:9)</PresentationFormat>
  <Paragraphs>405</Paragraphs>
  <Slides>48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Arial</vt:lpstr>
      <vt:lpstr>Georgia</vt:lpstr>
      <vt:lpstr>Tahoma</vt:lpstr>
      <vt:lpstr>Times</vt:lpstr>
      <vt:lpstr>Verdana</vt:lpstr>
      <vt:lpstr>Wingdings</vt:lpstr>
      <vt:lpstr>SLP</vt:lpstr>
      <vt:lpstr>Equation</vt:lpstr>
      <vt:lpstr> Natural Language Processing</vt:lpstr>
      <vt:lpstr>Today</vt:lpstr>
      <vt:lpstr>Semantic Analysis</vt:lpstr>
      <vt:lpstr>Augmented Rules</vt:lpstr>
      <vt:lpstr>Example</vt:lpstr>
      <vt:lpstr>Example</vt:lpstr>
      <vt:lpstr>Lambda Forms</vt:lpstr>
      <vt:lpstr>Compositional Semantics by Lambda Application</vt:lpstr>
      <vt:lpstr>Lambda Applications and Reductions</vt:lpstr>
      <vt:lpstr>Lambda Applications and Reductions</vt:lpstr>
      <vt:lpstr>Complex NPs</vt:lpstr>
      <vt:lpstr>Quantifiers</vt:lpstr>
      <vt:lpstr>Quantifiers</vt:lpstr>
      <vt:lpstr>Quantifiers</vt:lpstr>
      <vt:lpstr>More Rules</vt:lpstr>
      <vt:lpstr>Example</vt:lpstr>
      <vt:lpstr>Grammar Engineering</vt:lpstr>
      <vt:lpstr>Every Restaurant Closed</vt:lpstr>
      <vt:lpstr>Simple NP fix</vt:lpstr>
      <vt:lpstr>Revised</vt:lpstr>
      <vt:lpstr>Rule for ”a”</vt:lpstr>
      <vt:lpstr>So Far So Good</vt:lpstr>
      <vt:lpstr> Quantifier Ambiguity</vt:lpstr>
      <vt:lpstr>Problem</vt:lpstr>
      <vt:lpstr>Problem</vt:lpstr>
      <vt:lpstr>What We Really Want</vt:lpstr>
      <vt:lpstr>Store and Retrieve</vt:lpstr>
      <vt:lpstr>Store</vt:lpstr>
      <vt:lpstr>Retrieve</vt:lpstr>
      <vt:lpstr>Retrieve</vt:lpstr>
      <vt:lpstr>Example</vt:lpstr>
      <vt:lpstr>Ordering Determines Outcome</vt:lpstr>
      <vt:lpstr>So...</vt:lpstr>
      <vt:lpstr>Semantics</vt:lpstr>
      <vt:lpstr>Semantics</vt:lpstr>
      <vt:lpstr>Set-Based Models</vt:lpstr>
      <vt:lpstr>Restaurant World</vt:lpstr>
      <vt:lpstr>Models</vt:lpstr>
      <vt:lpstr>Models</vt:lpstr>
      <vt:lpstr>Models</vt:lpstr>
      <vt:lpstr>Models</vt:lpstr>
      <vt:lpstr>Models</vt:lpstr>
      <vt:lpstr>Restaurant World</vt:lpstr>
      <vt:lpstr>Models</vt:lpstr>
      <vt:lpstr>Categories as Properties</vt:lpstr>
      <vt:lpstr>Note</vt:lpstr>
      <vt:lpstr>Note</vt:lpstr>
      <vt:lpstr>Back to Categories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256</cp:revision>
  <cp:lastPrinted>2015-11-12T17:57:02Z</cp:lastPrinted>
  <dcterms:created xsi:type="dcterms:W3CDTF">2010-03-11T05:09:54Z</dcterms:created>
  <dcterms:modified xsi:type="dcterms:W3CDTF">2018-11-08T17:24:02Z</dcterms:modified>
  <cp:category/>
</cp:coreProperties>
</file>