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75"/>
  </p:notesMasterIdLst>
  <p:handoutMasterIdLst>
    <p:handoutMasterId r:id="rId76"/>
  </p:handoutMasterIdLst>
  <p:sldIdLst>
    <p:sldId id="256" r:id="rId2"/>
    <p:sldId id="464" r:id="rId3"/>
    <p:sldId id="533" r:id="rId4"/>
    <p:sldId id="561" r:id="rId5"/>
    <p:sldId id="578" r:id="rId6"/>
    <p:sldId id="579" r:id="rId7"/>
    <p:sldId id="580" r:id="rId8"/>
    <p:sldId id="581" r:id="rId9"/>
    <p:sldId id="582" r:id="rId10"/>
    <p:sldId id="583" r:id="rId11"/>
    <p:sldId id="471" r:id="rId12"/>
    <p:sldId id="472" r:id="rId13"/>
    <p:sldId id="498" r:id="rId14"/>
    <p:sldId id="499" r:id="rId15"/>
    <p:sldId id="563" r:id="rId16"/>
    <p:sldId id="564" r:id="rId17"/>
    <p:sldId id="565" r:id="rId18"/>
    <p:sldId id="566" r:id="rId19"/>
    <p:sldId id="567" r:id="rId20"/>
    <p:sldId id="568" r:id="rId21"/>
    <p:sldId id="569" r:id="rId22"/>
    <p:sldId id="571" r:id="rId23"/>
    <p:sldId id="572" r:id="rId24"/>
    <p:sldId id="573" r:id="rId25"/>
    <p:sldId id="574" r:id="rId26"/>
    <p:sldId id="575" r:id="rId27"/>
    <p:sldId id="576" r:id="rId28"/>
    <p:sldId id="550" r:id="rId29"/>
    <p:sldId id="617" r:id="rId30"/>
    <p:sldId id="413" r:id="rId31"/>
    <p:sldId id="419" r:id="rId32"/>
    <p:sldId id="460" r:id="rId33"/>
    <p:sldId id="461" r:id="rId34"/>
    <p:sldId id="437" r:id="rId35"/>
    <p:sldId id="440" r:id="rId36"/>
    <p:sldId id="468" r:id="rId37"/>
    <p:sldId id="656" r:id="rId38"/>
    <p:sldId id="438" r:id="rId39"/>
    <p:sldId id="654" r:id="rId40"/>
    <p:sldId id="655" r:id="rId41"/>
    <p:sldId id="474" r:id="rId42"/>
    <p:sldId id="623" r:id="rId43"/>
    <p:sldId id="657" r:id="rId44"/>
    <p:sldId id="650" r:id="rId45"/>
    <p:sldId id="649" r:id="rId46"/>
    <p:sldId id="659" r:id="rId47"/>
    <p:sldId id="658" r:id="rId48"/>
    <p:sldId id="660" r:id="rId49"/>
    <p:sldId id="661" r:id="rId50"/>
    <p:sldId id="662" r:id="rId51"/>
    <p:sldId id="663" r:id="rId52"/>
    <p:sldId id="665" r:id="rId53"/>
    <p:sldId id="651" r:id="rId54"/>
    <p:sldId id="674" r:id="rId55"/>
    <p:sldId id="666" r:id="rId56"/>
    <p:sldId id="667" r:id="rId57"/>
    <p:sldId id="673" r:id="rId58"/>
    <p:sldId id="668" r:id="rId59"/>
    <p:sldId id="669" r:id="rId60"/>
    <p:sldId id="670" r:id="rId61"/>
    <p:sldId id="675" r:id="rId62"/>
    <p:sldId id="671" r:id="rId63"/>
    <p:sldId id="672" r:id="rId64"/>
    <p:sldId id="681" r:id="rId65"/>
    <p:sldId id="680" r:id="rId66"/>
    <p:sldId id="676" r:id="rId67"/>
    <p:sldId id="677" r:id="rId68"/>
    <p:sldId id="678" r:id="rId69"/>
    <p:sldId id="682" r:id="rId70"/>
    <p:sldId id="683" r:id="rId71"/>
    <p:sldId id="684" r:id="rId72"/>
    <p:sldId id="685" r:id="rId73"/>
    <p:sldId id="686" r:id="rId74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48" userDrawn="1">
          <p15:clr>
            <a:srgbClr val="A4A3A4"/>
          </p15:clr>
        </p15:guide>
        <p15:guide id="2" pos="345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clrMru>
    <a:srgbClr val="C0C000"/>
    <a:srgbClr val="006600"/>
    <a:srgbClr val="5400A8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71"/>
    <p:restoredTop sz="94622"/>
  </p:normalViewPr>
  <p:slideViewPr>
    <p:cSldViewPr>
      <p:cViewPr varScale="1">
        <p:scale>
          <a:sx n="150" d="100"/>
          <a:sy n="150" d="100"/>
        </p:scale>
        <p:origin x="176" y="1720"/>
      </p:cViewPr>
      <p:guideLst>
        <p:guide orient="horz" pos="1548"/>
        <p:guide pos="3454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69.xml"/><Relationship Id="rId1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1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7898487-F624-7048-8C20-83F8242F64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27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C93EAEB-EEA9-3D4B-AF0C-2D28346AF4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119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1F53732-BE68-894B-8BC0-1FD64506C534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6943E96-1217-F44F-ACD7-F1A1769EC606}" type="slidenum">
              <a:rPr lang="en-US" sz="1200"/>
              <a:pPr eaLnBrk="1" hangingPunct="1"/>
              <a:t>12</a:t>
            </a:fld>
            <a:endParaRPr lang="en-US" sz="1200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7388"/>
            <a:ext cx="6091238" cy="3427412"/>
          </a:xfrm>
          <a:solidFill>
            <a:srgbClr val="FFFFFF"/>
          </a:solidFill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BA66925-7226-6644-9C12-ED9864B2660F}" type="slidenum">
              <a:rPr lang="en-US" sz="1200"/>
              <a:pPr eaLnBrk="1" hangingPunct="1"/>
              <a:t>13</a:t>
            </a:fld>
            <a:endParaRPr lang="en-US" sz="1200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C863972-5D94-0744-BDB5-31217DC2571C}" type="slidenum">
              <a:rPr lang="en-US" sz="1200"/>
              <a:pPr eaLnBrk="1" hangingPunct="1"/>
              <a:t>14</a:t>
            </a:fld>
            <a:endParaRPr lang="en-US" sz="1200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61F8F894-3E9E-6541-8036-E178A202AEDC}" type="slidenum">
              <a:rPr lang="en-US" altLang="en-US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7388"/>
            <a:ext cx="6091238" cy="3427412"/>
          </a:xfrm>
          <a:solidFill>
            <a:srgbClr val="FFFFFF"/>
          </a:solidFill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62989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0AD1CF4D-1B82-F64B-827C-7BFA97A08AED}" type="slidenum">
              <a:rPr lang="en-US" altLang="en-US"/>
              <a:pPr>
                <a:spcBef>
                  <a:spcPct val="0"/>
                </a:spcBef>
              </a:pPr>
              <a:t>17</a:t>
            </a:fld>
            <a:endParaRPr lang="en-US" alt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7388"/>
            <a:ext cx="6091238" cy="3427412"/>
          </a:xfrm>
          <a:solidFill>
            <a:srgbClr val="FFFFFF"/>
          </a:solidFill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54032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1284DB3C-6050-2A4D-ADAF-C57E68BEEB55}" type="slidenum">
              <a:rPr lang="en-US" altLang="en-US"/>
              <a:pPr>
                <a:spcBef>
                  <a:spcPct val="0"/>
                </a:spcBef>
              </a:pPr>
              <a:t>18</a:t>
            </a:fld>
            <a:endParaRPr lang="en-US" alt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7388"/>
            <a:ext cx="6091238" cy="3427412"/>
          </a:xfrm>
          <a:solidFill>
            <a:srgbClr val="FFFFFF"/>
          </a:solidFill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02665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3F650CB1-F9AF-7840-93C7-F218CDF6423D}" type="slidenum">
              <a:rPr lang="en-US" altLang="en-US"/>
              <a:pPr>
                <a:spcBef>
                  <a:spcPct val="0"/>
                </a:spcBef>
              </a:pPr>
              <a:t>19</a:t>
            </a:fld>
            <a:endParaRPr lang="en-US" altLang="en-US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7388"/>
            <a:ext cx="6091238" cy="3427412"/>
          </a:xfrm>
          <a:solidFill>
            <a:srgbClr val="FFFFFF"/>
          </a:solidFill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91925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76BA795A-1FD7-A446-AD9C-A2AAA96C7188}" type="slidenum">
              <a:rPr lang="en-US" altLang="en-US"/>
              <a:pPr>
                <a:spcBef>
                  <a:spcPct val="0"/>
                </a:spcBef>
              </a:pPr>
              <a:t>20</a:t>
            </a:fld>
            <a:endParaRPr lang="en-US" alt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7388"/>
            <a:ext cx="6091238" cy="3427412"/>
          </a:xfrm>
          <a:solidFill>
            <a:srgbClr val="FFFFFF"/>
          </a:solidFill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7427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24B5BFAD-9DFC-E74C-8E4C-E47EF6FD8F0F}" type="slidenum">
              <a:rPr lang="en-US" altLang="en-US"/>
              <a:pPr>
                <a:spcBef>
                  <a:spcPct val="0"/>
                </a:spcBef>
              </a:pPr>
              <a:t>21</a:t>
            </a:fld>
            <a:endParaRPr lang="en-US" altLang="en-U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7388"/>
            <a:ext cx="6091238" cy="3427412"/>
          </a:xfrm>
          <a:solidFill>
            <a:srgbClr val="FFFFFF"/>
          </a:solidFill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22284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905D43C4-0C78-A04C-A327-DD06DA178047}" type="slidenum">
              <a:rPr lang="en-US" altLang="en-US"/>
              <a:pPr>
                <a:spcBef>
                  <a:spcPct val="0"/>
                </a:spcBef>
              </a:pPr>
              <a:t>22</a:t>
            </a:fld>
            <a:endParaRPr lang="en-US" alt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7388"/>
            <a:ext cx="6091238" cy="3427412"/>
          </a:xfrm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9236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255C9BB-85A8-B145-AEC7-094D11583E97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7388"/>
            <a:ext cx="6091238" cy="3427412"/>
          </a:xfrm>
          <a:solidFill>
            <a:srgbClr val="FFFFFF"/>
          </a:solidFill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ECA023E0-2D98-7E42-98AD-FE7CF55E885B}" type="slidenum">
              <a:rPr lang="en-US" altLang="en-US"/>
              <a:pPr>
                <a:spcBef>
                  <a:spcPct val="0"/>
                </a:spcBef>
              </a:pPr>
              <a:t>23</a:t>
            </a:fld>
            <a:endParaRPr lang="en-US" altLang="en-US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7388"/>
            <a:ext cx="6091238" cy="3427412"/>
          </a:xfrm>
          <a:solidFill>
            <a:srgbClr val="FFFFFF"/>
          </a:solidFill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12729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2FB20B8C-0597-3C45-986B-49E29B98977A}" type="slidenum">
              <a:rPr lang="en-US" altLang="en-US"/>
              <a:pPr>
                <a:spcBef>
                  <a:spcPct val="0"/>
                </a:spcBef>
              </a:pPr>
              <a:t>24</a:t>
            </a:fld>
            <a:endParaRPr lang="en-US" alt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7388"/>
            <a:ext cx="6091238" cy="3427412"/>
          </a:xfrm>
          <a:solidFill>
            <a:srgbClr val="FFFFFF"/>
          </a:solidFill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0618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EECCD170-69F9-5E4D-A310-BBD9FB5A6D91}" type="slidenum">
              <a:rPr lang="en-US" altLang="en-US"/>
              <a:pPr>
                <a:spcBef>
                  <a:spcPct val="0"/>
                </a:spcBef>
              </a:pPr>
              <a:t>25</a:t>
            </a:fld>
            <a:endParaRPr lang="en-US" alt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7388"/>
            <a:ext cx="6091238" cy="3427412"/>
          </a:xfrm>
          <a:solidFill>
            <a:srgbClr val="FFFFFF"/>
          </a:solidFill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46011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57223D8C-4126-E34A-B983-A92985103920}" type="slidenum">
              <a:rPr lang="en-US" altLang="en-US"/>
              <a:pPr>
                <a:spcBef>
                  <a:spcPct val="0"/>
                </a:spcBef>
              </a:pPr>
              <a:t>26</a:t>
            </a:fld>
            <a:endParaRPr lang="en-US" altLang="en-US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7388"/>
            <a:ext cx="6091238" cy="3427412"/>
          </a:xfrm>
          <a:solidFill>
            <a:srgbClr val="FFFFFF"/>
          </a:solidFill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38698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707A8C4-A602-CA49-8ADA-D149651CC00F}" type="slidenum">
              <a:rPr lang="en-US" altLang="en-US" sz="1200"/>
              <a:pPr eaLnBrk="1" hangingPunct="1"/>
              <a:t>28</a:t>
            </a:fld>
            <a:endParaRPr lang="en-US" altLang="en-US" sz="12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7388"/>
            <a:ext cx="6091238" cy="3427412"/>
          </a:xfrm>
          <a:solidFill>
            <a:srgbClr val="FFFFFF"/>
          </a:solidFill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32957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Instead of a</a:t>
            </a:r>
            <a:r>
              <a:rPr lang="en-US" baseline="0" dirty="0"/>
              <a:t> sliding window.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81F773-2FD4-DA4E-AA96-3D4B439CA6A4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0019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75352F9-4035-6E4B-AB4B-29F4D45CF5C2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45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23906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806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707A8C4-A602-CA49-8ADA-D149651CC00F}" type="slidenum">
              <a:rPr lang="en-US" altLang="en-US" sz="1200"/>
              <a:pPr eaLnBrk="1" hangingPunct="1"/>
              <a:t>69</a:t>
            </a:fld>
            <a:endParaRPr lang="en-US" altLang="en-US" sz="12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7388"/>
            <a:ext cx="6091238" cy="3427412"/>
          </a:xfrm>
          <a:solidFill>
            <a:srgbClr val="FFFFFF"/>
          </a:solidFill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98837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0DA38D8-D5F5-304F-995B-E6F19430586A}" type="slidenum">
              <a:rPr lang="en-US" altLang="en-US" sz="1200"/>
              <a:pPr eaLnBrk="1" hangingPunct="1"/>
              <a:t>70</a:t>
            </a:fld>
            <a:endParaRPr lang="en-US" altLang="en-US" sz="1200"/>
          </a:p>
        </p:txBody>
      </p:sp>
      <p:sp>
        <p:nvSpPr>
          <p:cNvPr id="24578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solidFill>
            <a:srgbClr val="FFFFFF"/>
          </a:solidFill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6839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E79E9F5-8427-FE4E-9DEB-E403711B9A1A}" type="slidenum">
              <a:rPr lang="en-US" altLang="en-US" sz="1200"/>
              <a:pPr eaLnBrk="1" hangingPunct="1"/>
              <a:t>71</a:t>
            </a:fld>
            <a:endParaRPr lang="en-US" altLang="en-US" sz="1200"/>
          </a:p>
        </p:txBody>
      </p:sp>
      <p:sp>
        <p:nvSpPr>
          <p:cNvPr id="266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solidFill>
            <a:srgbClr val="FFFFFF"/>
          </a:solidFill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338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6ECDBA6D-A435-4E40-B309-47314208B166}" type="slidenum">
              <a:rPr lang="en-US" altLang="en-US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2875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098B89D-A813-C540-8C0F-79565575BF1A}" type="slidenum">
              <a:rPr lang="en-US" altLang="en-US" sz="1200"/>
              <a:pPr eaLnBrk="1" hangingPunct="1"/>
              <a:t>72</a:t>
            </a:fld>
            <a:endParaRPr lang="en-US" altLang="en-US" sz="120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7388"/>
            <a:ext cx="6091238" cy="3427412"/>
          </a:xfrm>
          <a:solidFill>
            <a:srgbClr val="FFFFFF"/>
          </a:solidFill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77241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E79E9F5-8427-FE4E-9DEB-E403711B9A1A}" type="slidenum">
              <a:rPr lang="en-US" altLang="en-US" sz="1200"/>
              <a:pPr eaLnBrk="1" hangingPunct="1"/>
              <a:t>73</a:t>
            </a:fld>
            <a:endParaRPr lang="en-US" altLang="en-US" sz="1200"/>
          </a:p>
        </p:txBody>
      </p:sp>
      <p:sp>
        <p:nvSpPr>
          <p:cNvPr id="266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solidFill>
            <a:srgbClr val="FFFFFF"/>
          </a:solidFill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4368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B97BA5C1-6A2A-9B4D-BCD7-F70B05C2DE3C}" type="slidenum">
              <a:rPr lang="en-US" altLang="en-US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1607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279CA59B-878F-7E40-B351-63863EF7F0CA}" type="slidenum">
              <a:rPr lang="en-US" altLang="en-US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5308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19626D09-F98D-794D-90C0-A3DF0B675F3B}" type="slidenum">
              <a:rPr lang="en-US" altLang="en-US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2869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A936F743-2EC5-D643-B94F-891179F4B4C8}" type="slidenum">
              <a:rPr lang="en-US" altLang="en-US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1688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F0D4734D-810D-864A-920C-F6805CC9659B}" type="slidenum">
              <a:rPr lang="en-US" altLang="en-US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6625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D538553-9573-F749-89C8-72F8BF40560D}" type="slidenum">
              <a:rPr lang="en-US" sz="1200"/>
              <a:pPr eaLnBrk="1" hangingPunct="1"/>
              <a:t>11</a:t>
            </a:fld>
            <a:endParaRPr lang="en-US" sz="1200"/>
          </a:p>
        </p:txBody>
      </p:sp>
      <p:sp>
        <p:nvSpPr>
          <p:cNvPr id="21506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solidFill>
            <a:srgbClr val="FFFFFF"/>
          </a:solidFill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0" y="2602706"/>
            <a:ext cx="9139238" cy="55960"/>
          </a:xfrm>
          <a:prstGeom prst="rect">
            <a:avLst/>
          </a:prstGeom>
          <a:solidFill>
            <a:srgbClr val="777777">
              <a:alpha val="30980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600">
              <a:solidFill>
                <a:srgbClr val="181813"/>
              </a:solidFill>
              <a:latin typeface="Tahoma" charset="0"/>
            </a:endParaRPr>
          </a:p>
        </p:txBody>
      </p:sp>
      <p:sp>
        <p:nvSpPr>
          <p:cNvPr id="1639426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685800" y="1315641"/>
            <a:ext cx="7772400" cy="110370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39427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084910"/>
            <a:ext cx="6400800" cy="1314450"/>
          </a:xfrm>
        </p:spPr>
        <p:txBody>
          <a:bodyPr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7309049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4282FC-5095-AF40-A945-76287D038E90}" type="datetime1">
              <a:rPr lang="en-US"/>
              <a:pPr>
                <a:defRPr/>
              </a:pPr>
              <a:t>11/26/18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76261D-7460-994E-95BB-801CC07AC6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90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0"/>
            <a:ext cx="2228850" cy="4857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" y="0"/>
            <a:ext cx="6534150" cy="4857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73A5F2-108F-5D42-82D2-D188AC78B275}" type="datetime1">
              <a:rPr lang="en-US"/>
              <a:pPr>
                <a:defRPr/>
              </a:pPr>
              <a:t>11/26/18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609C54-8D62-CA44-A9CD-BE0D2C917E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45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154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14400"/>
            <a:ext cx="403860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0" y="914400"/>
            <a:ext cx="403860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8ACACA-AB7E-F743-AAE1-9F770118B0EC}" type="datetime1">
              <a:rPr lang="en-US"/>
              <a:pPr>
                <a:defRPr/>
              </a:pPr>
              <a:t>11/26/18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D4AD4D-FF72-CD46-8ECA-D713A0AFDB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85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F2A5AF-1350-D445-BFAE-D91433B18199}" type="datetime1">
              <a:rPr lang="en-US"/>
              <a:pPr>
                <a:defRPr/>
              </a:pPr>
              <a:t>11/26/18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889C27-3BA4-F44A-8663-ED43130D43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0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CA0C03-B39E-4241-9140-FC043808150D}" type="datetime1">
              <a:rPr lang="en-US"/>
              <a:pPr>
                <a:defRPr/>
              </a:pPr>
              <a:t>11/26/18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7472CD-7730-7B48-AC4D-500C7942BE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704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14400"/>
            <a:ext cx="4038600" cy="3943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914400"/>
            <a:ext cx="4038600" cy="3943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B056CF-0659-814F-BAFF-88AD1BD941E3}" type="datetime1">
              <a:rPr lang="en-US"/>
              <a:pPr>
                <a:defRPr/>
              </a:pPr>
              <a:t>11/26/18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6ECB36-38D6-3E4D-8D7D-84E89B4DEA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808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7210A5-A108-954D-B111-E6EE2BF19D0B}" type="datetime1">
              <a:rPr lang="en-US"/>
              <a:pPr>
                <a:defRPr/>
              </a:pPr>
              <a:t>11/26/18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2AB882-7C47-4046-BF25-54A4244909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13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B1903D-761C-DF43-A1FC-54410999457C}" type="datetime1">
              <a:rPr lang="en-US"/>
              <a:pPr>
                <a:defRPr/>
              </a:pPr>
              <a:t>11/26/18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B5391C-CB7F-1741-AB58-341DC89629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59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5750B-27A1-1549-831B-291C01F04650}" type="datetime1">
              <a:rPr lang="en-US"/>
              <a:pPr>
                <a:defRPr/>
              </a:pPr>
              <a:t>11/26/18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7806B7-283B-6347-900F-2805F4696D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664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576D31-75F1-054A-A560-F572909F8DBF}" type="datetime1">
              <a:rPr lang="en-US"/>
              <a:pPr>
                <a:defRPr/>
              </a:pPr>
              <a:t>11/26/18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67751F-05AD-0948-8584-A6D8AAA3E6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91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6970A5-F53A-814B-A647-1A8CC236C03A}" type="datetime1">
              <a:rPr lang="en-US"/>
              <a:pPr>
                <a:defRPr/>
              </a:pPr>
              <a:t>11/26/18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FAB8B-F2DA-0E40-AFDF-E35B59696D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90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9"/>
          <p:cNvSpPr>
            <a:spLocks noChangeArrowheads="1"/>
          </p:cNvSpPr>
          <p:nvPr/>
        </p:nvSpPr>
        <p:spPr bwMode="auto">
          <a:xfrm>
            <a:off x="1" y="0"/>
            <a:ext cx="9140825" cy="857250"/>
          </a:xfrm>
          <a:prstGeom prst="rect">
            <a:avLst/>
          </a:prstGeom>
          <a:gradFill rotWithShape="1">
            <a:gsLst>
              <a:gs pos="0">
                <a:srgbClr val="777777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600">
              <a:solidFill>
                <a:srgbClr val="009900"/>
              </a:solidFill>
              <a:latin typeface="Tahoma" charset="0"/>
            </a:endParaRPr>
          </a:p>
        </p:txBody>
      </p:sp>
      <p:sp>
        <p:nvSpPr>
          <p:cNvPr id="185346" name="AutoShape 2"/>
          <p:cNvSpPr>
            <a:spLocks noChangeArrowheads="1"/>
          </p:cNvSpPr>
          <p:nvPr/>
        </p:nvSpPr>
        <p:spPr bwMode="auto">
          <a:xfrm>
            <a:off x="0" y="1428750"/>
            <a:ext cx="381000" cy="3714750"/>
          </a:xfrm>
          <a:prstGeom prst="rtTriangle">
            <a:avLst/>
          </a:prstGeom>
          <a:gradFill rotWithShape="0">
            <a:gsLst>
              <a:gs pos="0">
                <a:schemeClr val="bg1"/>
              </a:gs>
              <a:gs pos="50000">
                <a:schemeClr val="bg1">
                  <a:gamma/>
                  <a:tint val="0"/>
                  <a:invGamma/>
                </a:schemeClr>
              </a:gs>
              <a:gs pos="100000">
                <a:schemeClr val="bg1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latin typeface="Times" charset="0"/>
              <a:ea typeface="+mn-ea"/>
              <a:cs typeface="+mn-cs"/>
            </a:endParaRPr>
          </a:p>
        </p:txBody>
      </p:sp>
      <p:sp>
        <p:nvSpPr>
          <p:cNvPr id="185347" name="AutoShape 3"/>
          <p:cNvSpPr>
            <a:spLocks noChangeArrowheads="1"/>
          </p:cNvSpPr>
          <p:nvPr/>
        </p:nvSpPr>
        <p:spPr bwMode="auto">
          <a:xfrm flipH="1">
            <a:off x="8686801" y="1428750"/>
            <a:ext cx="454025" cy="3714750"/>
          </a:xfrm>
          <a:prstGeom prst="rtTriangle">
            <a:avLst/>
          </a:prstGeom>
          <a:gradFill rotWithShape="0">
            <a:gsLst>
              <a:gs pos="0">
                <a:schemeClr val="bg1"/>
              </a:gs>
              <a:gs pos="50000">
                <a:schemeClr val="bg1">
                  <a:gamma/>
                  <a:tint val="0"/>
                  <a:invGamma/>
                </a:schemeClr>
              </a:gs>
              <a:gs pos="100000">
                <a:schemeClr val="bg1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latin typeface="Times" charset="0"/>
              <a:ea typeface="+mn-ea"/>
              <a:cs typeface="+mn-cs"/>
            </a:endParaRPr>
          </a:p>
        </p:txBody>
      </p:sp>
      <p:sp>
        <p:nvSpPr>
          <p:cNvPr id="185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4914900"/>
            <a:ext cx="1219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rgbClr val="590A0E"/>
                </a:solidFill>
              </a:defRPr>
            </a:lvl1pPr>
          </a:lstStyle>
          <a:p>
            <a:pPr>
              <a:defRPr/>
            </a:pPr>
            <a:fld id="{EB2095C8-7001-A848-9311-C40CEF2C4637}" type="datetime1">
              <a:rPr lang="en-US"/>
              <a:pPr>
                <a:defRPr/>
              </a:pPr>
              <a:t>11/26/18</a:t>
            </a:fld>
            <a:endParaRPr lang="en-US"/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19200" y="4914900"/>
            <a:ext cx="7467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>
                <a:solidFill>
                  <a:srgbClr val="181813"/>
                </a:solidFill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1853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4914900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590A0E"/>
                </a:solidFill>
              </a:defRPr>
            </a:lvl1pPr>
          </a:lstStyle>
          <a:p>
            <a:pPr>
              <a:defRPr/>
            </a:pPr>
            <a:fld id="{25399106-C5F2-E34B-B97E-7A7532AC93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2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0"/>
            <a:ext cx="8915400" cy="8001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3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14400"/>
            <a:ext cx="8229600" cy="39433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charset="0"/>
        <a:buChar char="§"/>
        <a:defRPr sz="3200">
          <a:solidFill>
            <a:srgbClr val="590A0E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404040"/>
        </a:buClr>
        <a:buFont typeface="Wingdings" charset="0"/>
        <a:buChar char="§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Font typeface="Wingdings" charset="0"/>
        <a:buChar char="§"/>
        <a:defRPr sz="2400">
          <a:solidFill>
            <a:srgbClr val="2D506B"/>
          </a:solidFill>
          <a:latin typeface="+mn-lt"/>
          <a:ea typeface="+mn-ea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438150"/>
            <a:ext cx="8077200" cy="1143000"/>
          </a:xfrm>
        </p:spPr>
        <p:txBody>
          <a:bodyPr/>
          <a:lstStyle/>
          <a:p>
            <a:b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</a:br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Natural Language Processing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2495550"/>
            <a:ext cx="6400800" cy="1752600"/>
          </a:xfrm>
        </p:spPr>
        <p:txBody>
          <a:bodyPr/>
          <a:lstStyle/>
          <a:p>
            <a:pPr>
              <a:buFont typeface="Wingdings" charset="0"/>
              <a:buNone/>
            </a:pPr>
            <a:endParaRPr lang="en-US" dirty="0">
              <a:solidFill>
                <a:srgbClr val="A50021"/>
              </a:solidFill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CCSI 5832 – Lecture 23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Jim Martin</a:t>
            </a:r>
          </a:p>
          <a:p>
            <a:pPr>
              <a:buFont typeface="Wingdings" charset="0"/>
              <a:buNone/>
            </a:pP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28448794" indent="-28105894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3429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685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0287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fld id="{290A4969-293C-9144-8B90-BD0370128640}" type="datetime1">
              <a:rPr lang="en-US" altLang="en-US" sz="1050" smtClean="0"/>
              <a:pPr>
                <a:defRPr/>
              </a:pPr>
              <a:t>11/26/18</a:t>
            </a:fld>
            <a:endParaRPr lang="en-US" altLang="en-US" sz="1050"/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28448794" indent="-28105894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3429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685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0287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fld id="{F3A649E9-F732-EE46-BB5F-C6334B9D2DEF}" type="slidenum">
              <a:rPr lang="en-US" altLang="en-US" sz="1050" smtClean="0">
                <a:solidFill>
                  <a:schemeClr val="tx2"/>
                </a:solidFill>
              </a:rPr>
              <a:pPr>
                <a:defRPr/>
              </a:pPr>
              <a:t>10</a:t>
            </a:fld>
            <a:endParaRPr lang="en-US" altLang="en-US" sz="1050">
              <a:solidFill>
                <a:schemeClr val="tx2"/>
              </a:solidFill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0" dirty="0"/>
              <a:t>Inference</a:t>
            </a:r>
          </a:p>
        </p:txBody>
      </p:sp>
      <p:pic>
        <p:nvPicPr>
          <p:cNvPr id="35844" name="Picture 4" descr="ri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01788"/>
            <a:ext cx="8969375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4" name="AutoShape 5"/>
          <p:cNvSpPr>
            <a:spLocks noChangeArrowheads="1"/>
          </p:cNvSpPr>
          <p:nvPr/>
        </p:nvSpPr>
        <p:spPr bwMode="auto">
          <a:xfrm>
            <a:off x="5867400" y="890588"/>
            <a:ext cx="2247900" cy="1422400"/>
          </a:xfrm>
          <a:prstGeom prst="wedgeRoundRectCallout">
            <a:avLst>
              <a:gd name="adj1" fmla="val -52329"/>
              <a:gd name="adj2" fmla="val 78282"/>
              <a:gd name="adj3" fmla="val 16667"/>
            </a:avLst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34290" rIns="34290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sz="1350" dirty="0">
                <a:latin typeface="Lucida Sans" charset="0"/>
              </a:rPr>
              <a:t>The noun phrases in</a:t>
            </a:r>
          </a:p>
          <a:p>
            <a:pPr eaLnBrk="1" hangingPunct="1">
              <a:defRPr/>
            </a:pPr>
            <a:r>
              <a:rPr lang="en-US" altLang="en-US" sz="1350" dirty="0">
                <a:latin typeface="Lucida Sans" charset="0"/>
              </a:rPr>
              <a:t>blue do not appear</a:t>
            </a:r>
          </a:p>
          <a:p>
            <a:pPr eaLnBrk="1" hangingPunct="1">
              <a:defRPr/>
            </a:pPr>
            <a:r>
              <a:rPr lang="en-US" altLang="en-US" sz="1350" dirty="0">
                <a:latin typeface="Lucida Sans" charset="0"/>
              </a:rPr>
              <a:t>in Chinese text … </a:t>
            </a:r>
          </a:p>
          <a:p>
            <a:pPr eaLnBrk="1" hangingPunct="1">
              <a:defRPr/>
            </a:pPr>
            <a:r>
              <a:rPr lang="en-US" altLang="en-US" sz="1350" dirty="0">
                <a:latin typeface="Lucida Sans" charset="0"/>
              </a:rPr>
              <a:t>But they are needed</a:t>
            </a:r>
          </a:p>
          <a:p>
            <a:pPr eaLnBrk="1" hangingPunct="1">
              <a:defRPr/>
            </a:pPr>
            <a:r>
              <a:rPr lang="en-US" altLang="en-US" sz="1350" dirty="0">
                <a:latin typeface="Lucida Sans" charset="0"/>
              </a:rPr>
              <a:t>for a good translation</a:t>
            </a:r>
          </a:p>
        </p:txBody>
      </p:sp>
    </p:spTree>
    <p:extLst>
      <p:ext uri="{BB962C8B-B14F-4D97-AF65-F5344CB8AC3E}">
        <p14:creationId xmlns:p14="http://schemas.microsoft.com/office/powerpoint/2010/main" val="1846688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E0372D0-B492-9A45-AF32-7AC187EA15D6}" type="datetime1">
              <a:rPr lang="en-US" sz="1400">
                <a:solidFill>
                  <a:srgbClr val="590A0E"/>
                </a:solidFill>
              </a:rPr>
              <a:pPr/>
              <a:t>11/26/18</a:t>
            </a:fld>
            <a:endParaRPr lang="en-US" sz="1400">
              <a:solidFill>
                <a:srgbClr val="590A0E"/>
              </a:solidFill>
            </a:endParaRPr>
          </a:p>
        </p:txBody>
      </p:sp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>
                <a:solidFill>
                  <a:srgbClr val="181813"/>
                </a:solidFill>
                <a:cs typeface="Arial" charset="0"/>
              </a:rPr>
              <a:t>                                         Speech and Language Processing - Jurafsky and Martin       </a:t>
            </a:r>
            <a:endParaRPr lang="en-US" sz="1400">
              <a:solidFill>
                <a:srgbClr val="181813"/>
              </a:solidFill>
              <a:cs typeface="Arial" charset="0"/>
            </a:endParaRP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FBDE2C0-EB82-5646-B674-20C4C233E90E}" type="slidenum">
              <a:rPr lang="en-US" sz="1400">
                <a:solidFill>
                  <a:srgbClr val="590A0E"/>
                </a:solidFill>
              </a:rPr>
              <a:pPr/>
              <a:t>11</a:t>
            </a:fld>
            <a:endParaRPr lang="en-US" sz="1400">
              <a:solidFill>
                <a:srgbClr val="590A0E"/>
              </a:solidFill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Current MT Frameworks</a:t>
            </a:r>
          </a:p>
        </p:txBody>
      </p:sp>
      <p:sp>
        <p:nvSpPr>
          <p:cNvPr id="2454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23950"/>
            <a:ext cx="82296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If we’re translating French to English, the French we’re seeing is just a weird garbled version of English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The key problem is to </a:t>
            </a:r>
            <a:r>
              <a:rPr lang="en-US" sz="2800" dirty="0">
                <a:solidFill>
                  <a:srgbClr val="A50021"/>
                </a:solidFill>
                <a:latin typeface="Tahoma" charset="0"/>
                <a:ea typeface="ＭＳ Ｐゴシック" charset="0"/>
                <a:cs typeface="ＭＳ Ｐゴシック" charset="0"/>
              </a:rPr>
              <a:t>decode</a:t>
            </a:r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 the garbles back into the original English through some form of statistical model</a:t>
            </a:r>
            <a:endParaRPr lang="en-US" sz="2400" dirty="0">
              <a:latin typeface="Tahoma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1668E6A-182F-3E45-B226-416ED63D6B7F}" type="datetime1">
              <a:rPr lang="en-US" sz="1400">
                <a:solidFill>
                  <a:srgbClr val="590A0E"/>
                </a:solidFill>
              </a:rPr>
              <a:pPr/>
              <a:t>11/26/18</a:t>
            </a:fld>
            <a:endParaRPr lang="en-US" sz="1400">
              <a:solidFill>
                <a:srgbClr val="590A0E"/>
              </a:solidFill>
            </a:endParaRPr>
          </a:p>
        </p:txBody>
      </p:sp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>
                <a:solidFill>
                  <a:srgbClr val="181813"/>
                </a:solidFill>
                <a:cs typeface="Arial" charset="0"/>
              </a:rPr>
              <a:t>                                         Speech and Language Processing - Jurafsky and Martin       </a:t>
            </a:r>
            <a:endParaRPr lang="en-US" sz="1400">
              <a:solidFill>
                <a:srgbClr val="181813"/>
              </a:solidFill>
              <a:cs typeface="Arial" charset="0"/>
            </a:endParaRP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03525CE-877E-E746-8D9E-A9FBF6D05D56}" type="slidenum">
              <a:rPr lang="en-US" sz="1400">
                <a:solidFill>
                  <a:srgbClr val="590A0E"/>
                </a:solidFill>
              </a:rPr>
              <a:pPr/>
              <a:t>12</a:t>
            </a:fld>
            <a:endParaRPr lang="en-US" sz="1400">
              <a:solidFill>
                <a:srgbClr val="590A0E"/>
              </a:solidFill>
            </a:endParaRP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Warren Weaver (1947)</a:t>
            </a:r>
          </a:p>
        </p:txBody>
      </p:sp>
      <p:pic>
        <p:nvPicPr>
          <p:cNvPr id="22533" name="Picture 3" descr="Warren Wea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25" y="3346450"/>
            <a:ext cx="142875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4" name="AutoShape 4"/>
          <p:cNvSpPr>
            <a:spLocks noChangeArrowheads="1"/>
          </p:cNvSpPr>
          <p:nvPr/>
        </p:nvSpPr>
        <p:spPr bwMode="auto">
          <a:xfrm>
            <a:off x="2362200" y="590550"/>
            <a:ext cx="6629400" cy="2895600"/>
          </a:xfrm>
          <a:prstGeom prst="cloudCallout">
            <a:avLst>
              <a:gd name="adj1" fmla="val -37477"/>
              <a:gd name="adj2" fmla="val 55384"/>
            </a:avLst>
          </a:prstGeom>
          <a:solidFill>
            <a:srgbClr val="0070C0">
              <a:alpha val="51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400" dirty="0">
                <a:latin typeface="Times New Roman" charset="0"/>
              </a:rPr>
              <a:t>When I look at an article in Russian, I say to myself: This is really written in English, but it has been coded in some strange symbols.  I will now proceed to decode.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571D6F1-F880-DA4A-AD4E-84A030908C01}" type="datetime1">
              <a:rPr lang="en-US" sz="1400">
                <a:solidFill>
                  <a:srgbClr val="590A0E"/>
                </a:solidFill>
              </a:rPr>
              <a:pPr/>
              <a:t>11/26/18</a:t>
            </a:fld>
            <a:endParaRPr lang="en-US" sz="1400">
              <a:solidFill>
                <a:srgbClr val="590A0E"/>
              </a:solidFill>
            </a:endParaRPr>
          </a:p>
        </p:txBody>
      </p:sp>
      <p:sp>
        <p:nvSpPr>
          <p:cNvPr id="2457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>
                <a:solidFill>
                  <a:srgbClr val="181813"/>
                </a:solidFill>
                <a:cs typeface="Arial" charset="0"/>
              </a:rPr>
              <a:t>                                         Speech and Language Processing - Jurafsky and Martin       </a:t>
            </a:r>
            <a:endParaRPr lang="en-US" sz="1400">
              <a:solidFill>
                <a:srgbClr val="181813"/>
              </a:solidFill>
              <a:cs typeface="Arial" charset="0"/>
            </a:endParaRP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491057E-1D39-474F-BED0-41AD240D8AAD}" type="slidenum">
              <a:rPr lang="en-US" sz="1400">
                <a:solidFill>
                  <a:srgbClr val="590A0E"/>
                </a:solidFill>
              </a:rPr>
              <a:pPr/>
              <a:t>13</a:t>
            </a:fld>
            <a:endParaRPr lang="en-US" sz="1400">
              <a:solidFill>
                <a:srgbClr val="590A0E"/>
              </a:solidFill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What’s This?</a:t>
            </a:r>
          </a:p>
        </p:txBody>
      </p:sp>
      <p:pic>
        <p:nvPicPr>
          <p:cNvPr id="24581" name="Picture 3" descr="450px-Rosetta_sto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876300"/>
            <a:ext cx="29718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 descr="450px-Rosetta_sto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876300"/>
            <a:ext cx="29718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5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F3E5BF4-444C-5749-AC05-20DE3E3F3C45}" type="datetime1">
              <a:rPr lang="en-US" sz="1400">
                <a:solidFill>
                  <a:srgbClr val="590A0E"/>
                </a:solidFill>
              </a:rPr>
              <a:pPr/>
              <a:t>11/26/18</a:t>
            </a:fld>
            <a:endParaRPr lang="en-US" sz="1400">
              <a:solidFill>
                <a:srgbClr val="590A0E"/>
              </a:solidFill>
            </a:endParaRPr>
          </a:p>
        </p:txBody>
      </p:sp>
      <p:sp>
        <p:nvSpPr>
          <p:cNvPr id="2662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>
                <a:solidFill>
                  <a:srgbClr val="181813"/>
                </a:solidFill>
                <a:cs typeface="Arial" charset="0"/>
              </a:rPr>
              <a:t>                                         Speech and Language Processing - Jurafsky and Martin       </a:t>
            </a:r>
            <a:endParaRPr lang="en-US" sz="1400">
              <a:solidFill>
                <a:srgbClr val="181813"/>
              </a:solidFill>
              <a:cs typeface="Arial" charset="0"/>
            </a:endParaRP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8A3F82A-4F23-5148-87A1-158D88712988}" type="slidenum">
              <a:rPr lang="en-US" sz="1400">
                <a:solidFill>
                  <a:srgbClr val="590A0E"/>
                </a:solidFill>
              </a:rPr>
              <a:pPr/>
              <a:t>14</a:t>
            </a:fld>
            <a:endParaRPr lang="en-US" sz="1400">
              <a:solidFill>
                <a:srgbClr val="590A0E"/>
              </a:solidFill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Rosetta Stone</a:t>
            </a:r>
          </a:p>
        </p:txBody>
      </p:sp>
      <p:sp>
        <p:nvSpPr>
          <p:cNvPr id="26630" name="Rectangle 4"/>
          <p:cNvSpPr>
            <a:spLocks noChangeArrowheads="1"/>
          </p:cNvSpPr>
          <p:nvPr/>
        </p:nvSpPr>
        <p:spPr bwMode="auto">
          <a:xfrm>
            <a:off x="1676400" y="2035175"/>
            <a:ext cx="57150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Rectangle 5"/>
          <p:cNvSpPr>
            <a:spLocks noChangeArrowheads="1"/>
          </p:cNvSpPr>
          <p:nvPr/>
        </p:nvSpPr>
        <p:spPr bwMode="auto">
          <a:xfrm>
            <a:off x="1676400" y="3339158"/>
            <a:ext cx="57150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2" name="Text Box 6"/>
          <p:cNvSpPr txBox="1">
            <a:spLocks noChangeArrowheads="1"/>
          </p:cNvSpPr>
          <p:nvPr/>
        </p:nvSpPr>
        <p:spPr bwMode="auto">
          <a:xfrm>
            <a:off x="6994526" y="409576"/>
            <a:ext cx="176202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 dirty="0"/>
              <a:t>Egyptian</a:t>
            </a:r>
          </a:p>
          <a:p>
            <a:pPr eaLnBrk="1" hangingPunct="1"/>
            <a:r>
              <a:rPr lang="en-US" sz="2400" dirty="0"/>
              <a:t>hieroglyphs</a:t>
            </a:r>
            <a:endParaRPr lang="en-US" dirty="0"/>
          </a:p>
        </p:txBody>
      </p:sp>
      <p:sp>
        <p:nvSpPr>
          <p:cNvPr id="26633" name="Text Box 7"/>
          <p:cNvSpPr txBox="1">
            <a:spLocks noChangeArrowheads="1"/>
          </p:cNvSpPr>
          <p:nvPr/>
        </p:nvSpPr>
        <p:spPr bwMode="auto">
          <a:xfrm>
            <a:off x="7070725" y="2238376"/>
            <a:ext cx="13147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 dirty="0"/>
              <a:t>Demotic</a:t>
            </a:r>
          </a:p>
        </p:txBody>
      </p:sp>
      <p:sp>
        <p:nvSpPr>
          <p:cNvPr id="26634" name="Text Box 8"/>
          <p:cNvSpPr txBox="1">
            <a:spLocks noChangeArrowheads="1"/>
          </p:cNvSpPr>
          <p:nvPr/>
        </p:nvSpPr>
        <p:spPr bwMode="auto">
          <a:xfrm>
            <a:off x="7223126" y="4143375"/>
            <a:ext cx="1014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/>
              <a:t>Greek</a:t>
            </a:r>
            <a:endParaRPr lang="en-US"/>
          </a:p>
        </p:txBody>
      </p:sp>
      <p:sp>
        <p:nvSpPr>
          <p:cNvPr id="13" name="Text Box 6">
            <a:extLst>
              <a:ext uri="{FF2B5EF4-FFF2-40B4-BE49-F238E27FC236}">
                <a16:creationId xmlns:a16="http://schemas.microsoft.com/office/drawing/2014/main" id="{4766C972-95D5-E94D-81CE-297324E76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702443"/>
            <a:ext cx="263405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 dirty="0"/>
              <a:t>Roughly 196 BCE</a:t>
            </a:r>
          </a:p>
          <a:p>
            <a:pPr eaLnBrk="1" hangingPunct="1"/>
            <a:r>
              <a:rPr lang="en-US" sz="2400" dirty="0"/>
              <a:t>Ptolemy V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 dirty="0"/>
              <a:t>Exercise</a:t>
            </a:r>
          </a:p>
        </p:txBody>
      </p:sp>
      <p:sp>
        <p:nvSpPr>
          <p:cNvPr id="931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Translate the following text from Centauri to Arcturan.</a:t>
            </a:r>
          </a:p>
          <a:p>
            <a:endParaRPr lang="en-US" altLang="en-US"/>
          </a:p>
          <a:p>
            <a:pPr lvl="1"/>
            <a:r>
              <a:rPr lang="en-US" altLang="en-US" sz="2800" b="1" i="1">
                <a:solidFill>
                  <a:schemeClr val="tx2"/>
                </a:solidFill>
                <a:latin typeface="Times New Roman" charset="0"/>
                <a:ea typeface="ＭＳ Ｐゴシック" charset="-128"/>
              </a:rPr>
              <a:t>Farok crrrok hihok yorok clok kantok ok-yurp</a:t>
            </a:r>
          </a:p>
          <a:p>
            <a:pPr lvl="1"/>
            <a:endParaRPr lang="en-US" altLang="en-US">
              <a:ea typeface="ＭＳ Ｐゴシック" charset="-12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AD23495-152E-2A48-A655-1FEA6B5BCDDA}" type="datetime1">
              <a:rPr lang="en-US" altLang="en-US" smtClean="0"/>
              <a:pPr>
                <a:defRPr/>
              </a:pPr>
              <a:t>11/26/18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0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E4907E-F4FE-C64E-8FAD-DAB2A4FEB2E5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5712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fld id="{AFC50A44-E748-6449-9EB6-706ED3D047D0}" type="datetime1">
              <a:rPr lang="en-US" altLang="en-US" sz="1050" smtClean="0">
                <a:solidFill>
                  <a:srgbClr val="590A0E"/>
                </a:solidFill>
              </a:rPr>
              <a:pPr>
                <a:defRPr/>
              </a:pPr>
              <a:t>11/26/18</a:t>
            </a:fld>
            <a:endParaRPr lang="en-US" altLang="en-US" sz="1050">
              <a:solidFill>
                <a:srgbClr val="590A0E"/>
              </a:solidFill>
            </a:endParaRPr>
          </a:p>
        </p:txBody>
      </p:sp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en-US" sz="750">
                <a:solidFill>
                  <a:srgbClr val="181813"/>
                </a:solidFill>
              </a:rPr>
              <a:t>                                         Speech and Language Processing - Jurafsky and Martin       </a:t>
            </a:r>
            <a:endParaRPr lang="en-US" altLang="en-US" sz="1050">
              <a:solidFill>
                <a:srgbClr val="181813"/>
              </a:solidFill>
            </a:endParaRP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fld id="{AA5310E4-436C-EA4E-94BE-E7AFB6E75723}" type="slidenum">
              <a:rPr lang="en-US" altLang="en-US" sz="1050" smtClean="0">
                <a:solidFill>
                  <a:srgbClr val="590A0E"/>
                </a:solidFill>
              </a:rPr>
              <a:pPr>
                <a:defRPr/>
              </a:pPr>
              <a:t>16</a:t>
            </a:fld>
            <a:endParaRPr lang="en-US" altLang="en-US" sz="1050">
              <a:solidFill>
                <a:srgbClr val="590A0E"/>
              </a:solidFill>
            </a:endParaRP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46038"/>
            <a:ext cx="6343650" cy="414337"/>
          </a:xfrm>
        </p:spPr>
        <p:txBody>
          <a:bodyPr/>
          <a:lstStyle/>
          <a:p>
            <a:r>
              <a:rPr lang="en-US" altLang="en-US" sz="2400"/>
              <a:t>Centauri/Arcturan [Knight, 1997]</a:t>
            </a:r>
            <a:endParaRPr lang="en-US" altLang="en-US"/>
          </a:p>
        </p:txBody>
      </p:sp>
      <p:grpSp>
        <p:nvGrpSpPr>
          <p:cNvPr id="37893" name="Group 4"/>
          <p:cNvGrpSpPr>
            <a:grpSpLocks/>
          </p:cNvGrpSpPr>
          <p:nvPr/>
        </p:nvGrpSpPr>
        <p:grpSpPr bwMode="auto">
          <a:xfrm>
            <a:off x="1354138" y="1260475"/>
            <a:ext cx="7180262" cy="3648075"/>
            <a:chOff x="43" y="0"/>
            <a:chExt cx="3395" cy="3338"/>
          </a:xfrm>
        </p:grpSpPr>
        <p:sp>
          <p:nvSpPr>
            <p:cNvPr id="37895" name="Rectangle 6"/>
            <p:cNvSpPr>
              <a:spLocks noChangeArrowheads="1"/>
            </p:cNvSpPr>
            <p:nvPr/>
          </p:nvSpPr>
          <p:spPr bwMode="auto">
            <a:xfrm>
              <a:off x="43" y="0"/>
              <a:ext cx="1513" cy="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charset="2"/>
                <a:buChar char="§"/>
                <a:defRPr sz="2400">
                  <a:solidFill>
                    <a:srgbClr val="590A0E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404040"/>
                </a:buClr>
                <a:buFont typeface="Wingdings" charset="2"/>
                <a:buChar char="§"/>
                <a:defRPr sz="21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rgbClr val="2D506B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chemeClr val="tx1"/>
                  </a:solidFill>
                  <a:latin typeface="Times New Roman" charset="0"/>
                </a:rPr>
                <a:t>1a. ok-voon ororok sprok .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1200">
                <a:solidFill>
                  <a:schemeClr val="tx1"/>
                </a:solidFill>
                <a:latin typeface="Times New Roman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chemeClr val="tx1"/>
                  </a:solidFill>
                  <a:latin typeface="Times New Roman" charset="0"/>
                </a:rPr>
                <a:t>1b. at-voon bichat dat .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37896" name="Rectangle 9"/>
            <p:cNvSpPr>
              <a:spLocks noChangeArrowheads="1"/>
            </p:cNvSpPr>
            <p:nvPr/>
          </p:nvSpPr>
          <p:spPr bwMode="auto">
            <a:xfrm>
              <a:off x="1642" y="0"/>
              <a:ext cx="1796" cy="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charset="2"/>
                <a:buChar char="§"/>
                <a:defRPr sz="2400">
                  <a:solidFill>
                    <a:srgbClr val="590A0E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404040"/>
                </a:buClr>
                <a:buFont typeface="Wingdings" charset="2"/>
                <a:buChar char="§"/>
                <a:defRPr sz="21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rgbClr val="2D506B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chemeClr val="tx1"/>
                  </a:solidFill>
                  <a:latin typeface="Times New Roman" charset="0"/>
                </a:rPr>
                <a:t>7a. lalok farok ororok lalok sprok izok enemok .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1200">
                <a:solidFill>
                  <a:schemeClr val="tx1"/>
                </a:solidFill>
                <a:latin typeface="Times New Roman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chemeClr val="tx1"/>
                  </a:solidFill>
                  <a:latin typeface="Times New Roman" charset="0"/>
                </a:rPr>
                <a:t>7b. wat jjat bichat wat dat vat eneat .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37897" name="Rectangle 12"/>
            <p:cNvSpPr>
              <a:spLocks noChangeArrowheads="1"/>
            </p:cNvSpPr>
            <p:nvPr/>
          </p:nvSpPr>
          <p:spPr bwMode="auto">
            <a:xfrm>
              <a:off x="43" y="633"/>
              <a:ext cx="1513" cy="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charset="2"/>
                <a:buChar char="§"/>
                <a:defRPr sz="2400">
                  <a:solidFill>
                    <a:srgbClr val="590A0E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404040"/>
                </a:buClr>
                <a:buFont typeface="Wingdings" charset="2"/>
                <a:buChar char="§"/>
                <a:defRPr sz="21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rgbClr val="2D506B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chemeClr val="tx1"/>
                  </a:solidFill>
                  <a:latin typeface="Times New Roman" charset="0"/>
                </a:rPr>
                <a:t>2a. ok-drubel ok-voon anok plok sprok .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1200">
                <a:solidFill>
                  <a:schemeClr val="tx1"/>
                </a:solidFill>
                <a:latin typeface="Times New Roman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chemeClr val="tx1"/>
                  </a:solidFill>
                  <a:latin typeface="Times New Roman" charset="0"/>
                </a:rPr>
                <a:t>2b. at-drubel at-voon pippat rrat dat .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37898" name="Rectangle 15"/>
            <p:cNvSpPr>
              <a:spLocks noChangeArrowheads="1"/>
            </p:cNvSpPr>
            <p:nvPr/>
          </p:nvSpPr>
          <p:spPr bwMode="auto">
            <a:xfrm>
              <a:off x="1642" y="633"/>
              <a:ext cx="1796" cy="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charset="2"/>
                <a:buChar char="§"/>
                <a:defRPr sz="2400">
                  <a:solidFill>
                    <a:srgbClr val="590A0E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404040"/>
                </a:buClr>
                <a:buFont typeface="Wingdings" charset="2"/>
                <a:buChar char="§"/>
                <a:defRPr sz="21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rgbClr val="2D506B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chemeClr val="tx1"/>
                  </a:solidFill>
                  <a:latin typeface="Times New Roman" charset="0"/>
                </a:rPr>
                <a:t>8a. lalok brok anok plok nok .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1200">
                <a:solidFill>
                  <a:schemeClr val="tx1"/>
                </a:solidFill>
                <a:latin typeface="Times New Roman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chemeClr val="tx1"/>
                  </a:solidFill>
                  <a:latin typeface="Times New Roman" charset="0"/>
                </a:rPr>
                <a:t>8b. iat lat pippat rrat nnat .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37899" name="Rectangle 18"/>
            <p:cNvSpPr>
              <a:spLocks noChangeArrowheads="1"/>
            </p:cNvSpPr>
            <p:nvPr/>
          </p:nvSpPr>
          <p:spPr bwMode="auto">
            <a:xfrm>
              <a:off x="43" y="1266"/>
              <a:ext cx="1513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charset="2"/>
                <a:buChar char="§"/>
                <a:defRPr sz="2400">
                  <a:solidFill>
                    <a:srgbClr val="590A0E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404040"/>
                </a:buClr>
                <a:buFont typeface="Wingdings" charset="2"/>
                <a:buChar char="§"/>
                <a:defRPr sz="21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rgbClr val="2D506B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chemeClr val="tx1"/>
                  </a:solidFill>
                  <a:latin typeface="Times New Roman" charset="0"/>
                </a:rPr>
                <a:t>3a. erok sprok izok hihok ghirok .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1200">
                <a:solidFill>
                  <a:schemeClr val="tx1"/>
                </a:solidFill>
                <a:latin typeface="Times New Roman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chemeClr val="tx1"/>
                  </a:solidFill>
                  <a:latin typeface="Times New Roman" charset="0"/>
                </a:rPr>
                <a:t>3b. totat dat arrat vat hilat .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37900" name="Rectangle 21"/>
            <p:cNvSpPr>
              <a:spLocks noChangeArrowheads="1"/>
            </p:cNvSpPr>
            <p:nvPr/>
          </p:nvSpPr>
          <p:spPr bwMode="auto">
            <a:xfrm>
              <a:off x="1642" y="1266"/>
              <a:ext cx="1796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charset="2"/>
                <a:buChar char="§"/>
                <a:defRPr sz="2400">
                  <a:solidFill>
                    <a:srgbClr val="590A0E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404040"/>
                </a:buClr>
                <a:buFont typeface="Wingdings" charset="2"/>
                <a:buChar char="§"/>
                <a:defRPr sz="21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rgbClr val="2D506B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chemeClr val="tx1"/>
                  </a:solidFill>
                  <a:latin typeface="Times New Roman" charset="0"/>
                </a:rPr>
                <a:t>9a. wiwok nok izok kantok ok-yurp .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1200">
                <a:solidFill>
                  <a:schemeClr val="tx1"/>
                </a:solidFill>
                <a:latin typeface="Times New Roman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chemeClr val="tx1"/>
                  </a:solidFill>
                  <a:latin typeface="Times New Roman" charset="0"/>
                </a:rPr>
                <a:t>9b. totat nnat quat oloat at-yurp .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37901" name="Rectangle 24"/>
            <p:cNvSpPr>
              <a:spLocks noChangeArrowheads="1"/>
            </p:cNvSpPr>
            <p:nvPr/>
          </p:nvSpPr>
          <p:spPr bwMode="auto">
            <a:xfrm>
              <a:off x="43" y="1784"/>
              <a:ext cx="1513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charset="2"/>
                <a:buChar char="§"/>
                <a:defRPr sz="2400">
                  <a:solidFill>
                    <a:srgbClr val="590A0E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404040"/>
                </a:buClr>
                <a:buFont typeface="Wingdings" charset="2"/>
                <a:buChar char="§"/>
                <a:defRPr sz="21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rgbClr val="2D506B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chemeClr val="tx1"/>
                  </a:solidFill>
                  <a:latin typeface="Times New Roman" charset="0"/>
                </a:rPr>
                <a:t>4a. ok-voon anok drok brok jok .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1200">
                <a:solidFill>
                  <a:schemeClr val="tx1"/>
                </a:solidFill>
                <a:latin typeface="Times New Roman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chemeClr val="tx1"/>
                  </a:solidFill>
                  <a:latin typeface="Times New Roman" charset="0"/>
                </a:rPr>
                <a:t>4b. at-voon krat pippat sat lat .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1200">
                <a:solidFill>
                  <a:schemeClr val="tx1"/>
                </a:solidFill>
                <a:latin typeface="Times New Roman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37902" name="Rectangle 27"/>
            <p:cNvSpPr>
              <a:spLocks noChangeArrowheads="1"/>
            </p:cNvSpPr>
            <p:nvPr/>
          </p:nvSpPr>
          <p:spPr bwMode="auto">
            <a:xfrm>
              <a:off x="1642" y="1784"/>
              <a:ext cx="1796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charset="2"/>
                <a:buChar char="§"/>
                <a:defRPr sz="2400">
                  <a:solidFill>
                    <a:srgbClr val="590A0E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404040"/>
                </a:buClr>
                <a:buFont typeface="Wingdings" charset="2"/>
                <a:buChar char="§"/>
                <a:defRPr sz="21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rgbClr val="2D506B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chemeClr val="tx1"/>
                  </a:solidFill>
                  <a:latin typeface="Times New Roman" charset="0"/>
                </a:rPr>
                <a:t>10a. lalok mok nok yorok ghirok clok .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1200">
                <a:solidFill>
                  <a:schemeClr val="tx1"/>
                </a:solidFill>
                <a:latin typeface="Times New Roman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chemeClr val="tx1"/>
                  </a:solidFill>
                  <a:latin typeface="Times New Roman" charset="0"/>
                </a:rPr>
                <a:t>10b. wat nnat gat mat bat hilat .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37903" name="Rectangle 30"/>
            <p:cNvSpPr>
              <a:spLocks noChangeArrowheads="1"/>
            </p:cNvSpPr>
            <p:nvPr/>
          </p:nvSpPr>
          <p:spPr bwMode="auto">
            <a:xfrm>
              <a:off x="43" y="2302"/>
              <a:ext cx="1513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charset="2"/>
                <a:buChar char="§"/>
                <a:defRPr sz="2400">
                  <a:solidFill>
                    <a:srgbClr val="590A0E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404040"/>
                </a:buClr>
                <a:buFont typeface="Wingdings" charset="2"/>
                <a:buChar char="§"/>
                <a:defRPr sz="21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rgbClr val="2D506B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chemeClr val="tx1"/>
                  </a:solidFill>
                  <a:latin typeface="Times New Roman" charset="0"/>
                </a:rPr>
                <a:t>5a. wiwok farok izok stok .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1200">
                <a:solidFill>
                  <a:schemeClr val="tx1"/>
                </a:solidFill>
                <a:latin typeface="Times New Roman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chemeClr val="tx1"/>
                  </a:solidFill>
                  <a:latin typeface="Times New Roman" charset="0"/>
                </a:rPr>
                <a:t>5b. totat jjat quat cat .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37904" name="Rectangle 33"/>
            <p:cNvSpPr>
              <a:spLocks noChangeArrowheads="1"/>
            </p:cNvSpPr>
            <p:nvPr/>
          </p:nvSpPr>
          <p:spPr bwMode="auto">
            <a:xfrm>
              <a:off x="1642" y="2302"/>
              <a:ext cx="1796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charset="2"/>
                <a:buChar char="§"/>
                <a:defRPr sz="2400">
                  <a:solidFill>
                    <a:srgbClr val="590A0E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404040"/>
                </a:buClr>
                <a:buFont typeface="Wingdings" charset="2"/>
                <a:buChar char="§"/>
                <a:defRPr sz="21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rgbClr val="2D506B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chemeClr val="tx1"/>
                  </a:solidFill>
                  <a:latin typeface="Times New Roman" charset="0"/>
                </a:rPr>
                <a:t>11a. lalok nok crrrok hihok yorok zanzanok .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1200">
                <a:solidFill>
                  <a:schemeClr val="tx1"/>
                </a:solidFill>
                <a:latin typeface="Times New Roman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chemeClr val="tx1"/>
                  </a:solidFill>
                  <a:latin typeface="Times New Roman" charset="0"/>
                </a:rPr>
                <a:t>11b. wat nnat arrat mat zanzanat .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37905" name="Rectangle 36"/>
            <p:cNvSpPr>
              <a:spLocks noChangeArrowheads="1"/>
            </p:cNvSpPr>
            <p:nvPr/>
          </p:nvSpPr>
          <p:spPr bwMode="auto">
            <a:xfrm>
              <a:off x="43" y="2820"/>
              <a:ext cx="1513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charset="2"/>
                <a:buChar char="§"/>
                <a:defRPr sz="2400">
                  <a:solidFill>
                    <a:srgbClr val="590A0E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404040"/>
                </a:buClr>
                <a:buFont typeface="Wingdings" charset="2"/>
                <a:buChar char="§"/>
                <a:defRPr sz="21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rgbClr val="2D506B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chemeClr val="tx1"/>
                  </a:solidFill>
                  <a:latin typeface="Times New Roman" charset="0"/>
                </a:rPr>
                <a:t>6a. lalok sprok izok jok stok .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1200">
                <a:solidFill>
                  <a:schemeClr val="tx1"/>
                </a:solidFill>
                <a:latin typeface="Times New Roman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chemeClr val="tx1"/>
                  </a:solidFill>
                  <a:latin typeface="Times New Roman" charset="0"/>
                </a:rPr>
                <a:t>6b. wat dat krat quat cat .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37906" name="Rectangle 39"/>
            <p:cNvSpPr>
              <a:spLocks noChangeArrowheads="1"/>
            </p:cNvSpPr>
            <p:nvPr/>
          </p:nvSpPr>
          <p:spPr bwMode="auto">
            <a:xfrm>
              <a:off x="1642" y="2820"/>
              <a:ext cx="1796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charset="2"/>
                <a:buChar char="§"/>
                <a:defRPr sz="2400">
                  <a:solidFill>
                    <a:srgbClr val="590A0E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404040"/>
                </a:buClr>
                <a:buFont typeface="Wingdings" charset="2"/>
                <a:buChar char="§"/>
                <a:defRPr sz="21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rgbClr val="2D506B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chemeClr val="tx1"/>
                  </a:solidFill>
                  <a:latin typeface="Times New Roman" charset="0"/>
                </a:rPr>
                <a:t>12a. lalok rarok nok izok hihok mok .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1200">
                <a:solidFill>
                  <a:schemeClr val="tx1"/>
                </a:solidFill>
                <a:latin typeface="Times New Roman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chemeClr val="tx1"/>
                  </a:solidFill>
                  <a:latin typeface="Times New Roman" charset="0"/>
                </a:rPr>
                <a:t>12b. wat nnat forat arrat vat gat .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>
                <a:solidFill>
                  <a:schemeClr val="tx1"/>
                </a:solidFill>
                <a:latin typeface="Times New Roman" charset="0"/>
              </a:endParaRPr>
            </a:p>
          </p:txBody>
        </p:sp>
      </p:grpSp>
      <p:sp>
        <p:nvSpPr>
          <p:cNvPr id="37894" name="Text Box 42"/>
          <p:cNvSpPr txBox="1">
            <a:spLocks noChangeArrowheads="1"/>
          </p:cNvSpPr>
          <p:nvPr/>
        </p:nvSpPr>
        <p:spPr bwMode="auto">
          <a:xfrm>
            <a:off x="1828800" y="514350"/>
            <a:ext cx="5037138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charset="2"/>
              <a:buChar char="§"/>
              <a:defRPr sz="2400">
                <a:solidFill>
                  <a:srgbClr val="590A0E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404040"/>
              </a:buClr>
              <a:buFont typeface="Wingdings" charset="2"/>
              <a:buChar char="§"/>
              <a:defRPr sz="21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Wingdings" charset="2"/>
              <a:buChar char="§"/>
              <a:defRPr>
                <a:solidFill>
                  <a:srgbClr val="2D506B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100" i="1">
                <a:solidFill>
                  <a:schemeClr val="tx2"/>
                </a:solidFill>
                <a:latin typeface="Times New Roman" charset="0"/>
              </a:rPr>
              <a:t>farok crrrok hihok yorok clok kantok ok-yurp</a:t>
            </a:r>
          </a:p>
        </p:txBody>
      </p:sp>
    </p:spTree>
    <p:extLst>
      <p:ext uri="{BB962C8B-B14F-4D97-AF65-F5344CB8AC3E}">
        <p14:creationId xmlns:p14="http://schemas.microsoft.com/office/powerpoint/2010/main" val="93393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fld id="{F0EBAD3B-3AE9-014B-A774-1BB257A306C9}" type="datetime1">
              <a:rPr lang="en-US" altLang="en-US" sz="1050" smtClean="0">
                <a:solidFill>
                  <a:srgbClr val="590A0E"/>
                </a:solidFill>
              </a:rPr>
              <a:pPr>
                <a:defRPr/>
              </a:pPr>
              <a:t>11/26/18</a:t>
            </a:fld>
            <a:endParaRPr lang="en-US" altLang="en-US" sz="1050">
              <a:solidFill>
                <a:srgbClr val="590A0E"/>
              </a:solidFill>
            </a:endParaRPr>
          </a:p>
        </p:txBody>
      </p:sp>
      <p:sp>
        <p:nvSpPr>
          <p:cNvPr id="29698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en-US" sz="750">
                <a:solidFill>
                  <a:srgbClr val="181813"/>
                </a:solidFill>
              </a:rPr>
              <a:t>                                         Speech and Language Processing - Jurafsky and Martin       </a:t>
            </a:r>
            <a:endParaRPr lang="en-US" altLang="en-US" sz="1050">
              <a:solidFill>
                <a:srgbClr val="181813"/>
              </a:solidFill>
            </a:endParaRPr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fld id="{BDE0A005-2341-BC41-BCD7-6C3A7B67406B}" type="slidenum">
              <a:rPr lang="en-US" altLang="en-US" sz="1050" smtClean="0">
                <a:solidFill>
                  <a:srgbClr val="590A0E"/>
                </a:solidFill>
              </a:rPr>
              <a:pPr>
                <a:defRPr/>
              </a:pPr>
              <a:t>17</a:t>
            </a:fld>
            <a:endParaRPr lang="en-US" altLang="en-US" sz="1050">
              <a:solidFill>
                <a:srgbClr val="590A0E"/>
              </a:solidFill>
            </a:endParaRPr>
          </a:p>
        </p:txBody>
      </p:sp>
      <p:sp>
        <p:nvSpPr>
          <p:cNvPr id="39940" name="Rectangle 2"/>
          <p:cNvSpPr>
            <a:spLocks noChangeArrowheads="1"/>
          </p:cNvSpPr>
          <p:nvPr/>
        </p:nvSpPr>
        <p:spPr bwMode="auto">
          <a:xfrm>
            <a:off x="4743450" y="800100"/>
            <a:ext cx="427038" cy="2857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charset="2"/>
              <a:buChar char="§"/>
              <a:defRPr sz="2400">
                <a:solidFill>
                  <a:srgbClr val="590A0E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404040"/>
              </a:buClr>
              <a:buFont typeface="Wingdings" charset="2"/>
              <a:buChar char="§"/>
              <a:defRPr sz="21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Wingdings" charset="2"/>
              <a:buChar char="§"/>
              <a:defRPr>
                <a:solidFill>
                  <a:srgbClr val="2D506B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1257300" y="800100"/>
            <a:ext cx="6486525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sz="1350" dirty="0">
                <a:solidFill>
                  <a:schemeClr val="tx2"/>
                </a:solidFill>
              </a:rPr>
              <a:t>Your assignment, translate this to </a:t>
            </a:r>
            <a:r>
              <a:rPr lang="en-US" altLang="en-US" sz="1350" dirty="0" err="1">
                <a:solidFill>
                  <a:schemeClr val="tx2"/>
                </a:solidFill>
              </a:rPr>
              <a:t>Arcturan</a:t>
            </a:r>
            <a:r>
              <a:rPr lang="en-US" altLang="en-US" sz="1350" dirty="0">
                <a:solidFill>
                  <a:schemeClr val="tx2"/>
                </a:solidFill>
              </a:rPr>
              <a:t>:    </a:t>
            </a:r>
            <a:r>
              <a:rPr lang="en-US" altLang="en-US" sz="1200" dirty="0" err="1">
                <a:solidFill>
                  <a:schemeClr val="tx2"/>
                </a:solidFill>
                <a:latin typeface="Times New Roman" charset="0"/>
              </a:rPr>
              <a:t>farok</a:t>
            </a:r>
            <a:r>
              <a:rPr lang="en-US" altLang="en-US" sz="1200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altLang="en-US" sz="1200" dirty="0" err="1">
                <a:solidFill>
                  <a:schemeClr val="tx2"/>
                </a:solidFill>
                <a:latin typeface="Times New Roman" charset="0"/>
              </a:rPr>
              <a:t>crrrok</a:t>
            </a:r>
            <a:r>
              <a:rPr lang="en-US" altLang="en-US" sz="1200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altLang="en-US" sz="1200" dirty="0" err="1">
                <a:solidFill>
                  <a:schemeClr val="tx2"/>
                </a:solidFill>
                <a:latin typeface="Times New Roman" charset="0"/>
              </a:rPr>
              <a:t>hihok</a:t>
            </a:r>
            <a:r>
              <a:rPr lang="en-US" altLang="en-US" sz="1200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altLang="en-US" sz="1200" dirty="0" err="1">
                <a:solidFill>
                  <a:schemeClr val="tx2"/>
                </a:solidFill>
                <a:latin typeface="Times New Roman" charset="0"/>
              </a:rPr>
              <a:t>yorok</a:t>
            </a:r>
            <a:r>
              <a:rPr lang="en-US" altLang="en-US" sz="1200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altLang="en-US" sz="1200" dirty="0" err="1">
                <a:solidFill>
                  <a:schemeClr val="tx2"/>
                </a:solidFill>
                <a:latin typeface="Times New Roman" charset="0"/>
              </a:rPr>
              <a:t>clok</a:t>
            </a:r>
            <a:r>
              <a:rPr lang="en-US" altLang="en-US" sz="1200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altLang="en-US" sz="1200" dirty="0" err="1">
                <a:solidFill>
                  <a:schemeClr val="tx2"/>
                </a:solidFill>
                <a:latin typeface="Times New Roman" charset="0"/>
              </a:rPr>
              <a:t>kantok</a:t>
            </a:r>
            <a:r>
              <a:rPr lang="en-US" altLang="en-US" sz="1200" dirty="0">
                <a:solidFill>
                  <a:schemeClr val="tx2"/>
                </a:solidFill>
                <a:latin typeface="Times New Roman" charset="0"/>
              </a:rPr>
              <a:t> ok-</a:t>
            </a:r>
            <a:r>
              <a:rPr lang="en-US" altLang="en-US" sz="1200" dirty="0" err="1">
                <a:solidFill>
                  <a:schemeClr val="tx2"/>
                </a:solidFill>
                <a:latin typeface="Times New Roman" charset="0"/>
              </a:rPr>
              <a:t>yurp</a:t>
            </a:r>
            <a:endParaRPr lang="en-US" altLang="en-US" sz="1200" dirty="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39942" name="Rectangle 4"/>
          <p:cNvSpPr>
            <a:spLocks noChangeArrowheads="1"/>
          </p:cNvSpPr>
          <p:nvPr/>
        </p:nvSpPr>
        <p:spPr bwMode="auto">
          <a:xfrm>
            <a:off x="4914900" y="1485900"/>
            <a:ext cx="236538" cy="2857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charset="2"/>
              <a:buChar char="§"/>
              <a:defRPr sz="2400">
                <a:solidFill>
                  <a:srgbClr val="590A0E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404040"/>
              </a:buClr>
              <a:buFont typeface="Wingdings" charset="2"/>
              <a:buChar char="§"/>
              <a:defRPr sz="21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Wingdings" charset="2"/>
              <a:buChar char="§"/>
              <a:defRPr>
                <a:solidFill>
                  <a:srgbClr val="2D506B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9943" name="Rectangle 5"/>
          <p:cNvSpPr>
            <a:spLocks noChangeArrowheads="1"/>
          </p:cNvSpPr>
          <p:nvPr/>
        </p:nvSpPr>
        <p:spPr bwMode="auto">
          <a:xfrm>
            <a:off x="2114550" y="4057650"/>
            <a:ext cx="236538" cy="2857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charset="2"/>
              <a:buChar char="§"/>
              <a:defRPr sz="2400">
                <a:solidFill>
                  <a:srgbClr val="590A0E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404040"/>
              </a:buClr>
              <a:buFont typeface="Wingdings" charset="2"/>
              <a:buChar char="§"/>
              <a:defRPr sz="21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Wingdings" charset="2"/>
              <a:buChar char="§"/>
              <a:defRPr>
                <a:solidFill>
                  <a:srgbClr val="2D506B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9944" name="Rectangle 6"/>
          <p:cNvSpPr>
            <a:spLocks noChangeArrowheads="1"/>
          </p:cNvSpPr>
          <p:nvPr/>
        </p:nvSpPr>
        <p:spPr bwMode="auto">
          <a:xfrm>
            <a:off x="4983163" y="1141413"/>
            <a:ext cx="400050" cy="2857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charset="2"/>
              <a:buChar char="§"/>
              <a:defRPr sz="2400">
                <a:solidFill>
                  <a:srgbClr val="590A0E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404040"/>
              </a:buClr>
              <a:buFont typeface="Wingdings" charset="2"/>
              <a:buChar char="§"/>
              <a:defRPr sz="21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Wingdings" charset="2"/>
              <a:buChar char="§"/>
              <a:defRPr>
                <a:solidFill>
                  <a:srgbClr val="2D506B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9945" name="Rectangle 7"/>
          <p:cNvSpPr>
            <a:spLocks noChangeArrowheads="1"/>
          </p:cNvSpPr>
          <p:nvPr/>
        </p:nvSpPr>
        <p:spPr bwMode="auto">
          <a:xfrm>
            <a:off x="2228850" y="3657600"/>
            <a:ext cx="400050" cy="2857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charset="2"/>
              <a:buChar char="§"/>
              <a:defRPr sz="2400">
                <a:solidFill>
                  <a:srgbClr val="590A0E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404040"/>
              </a:buClr>
              <a:buFont typeface="Wingdings" charset="2"/>
              <a:buChar char="§"/>
              <a:defRPr sz="21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Wingdings" charset="2"/>
              <a:buChar char="§"/>
              <a:defRPr>
                <a:solidFill>
                  <a:srgbClr val="2D506B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9946" name="Rectangle 8"/>
          <p:cNvSpPr>
            <a:spLocks noGrp="1" noChangeArrowheads="1"/>
          </p:cNvSpPr>
          <p:nvPr>
            <p:ph type="title"/>
          </p:nvPr>
        </p:nvSpPr>
        <p:spPr>
          <a:xfrm>
            <a:off x="1257300" y="46038"/>
            <a:ext cx="6343650" cy="628650"/>
          </a:xfrm>
        </p:spPr>
        <p:txBody>
          <a:bodyPr/>
          <a:lstStyle/>
          <a:p>
            <a:r>
              <a:rPr lang="en-US" altLang="en-US" sz="2400"/>
              <a:t>Centauri/Arcturan [Knight, 1997]</a:t>
            </a:r>
            <a:endParaRPr lang="en-US" altLang="en-US"/>
          </a:p>
        </p:txBody>
      </p:sp>
      <p:grpSp>
        <p:nvGrpSpPr>
          <p:cNvPr id="39947" name="Group 9"/>
          <p:cNvGrpSpPr>
            <a:grpSpLocks/>
          </p:cNvGrpSpPr>
          <p:nvPr/>
        </p:nvGrpSpPr>
        <p:grpSpPr bwMode="auto">
          <a:xfrm>
            <a:off x="1428750" y="1146175"/>
            <a:ext cx="6170613" cy="3648075"/>
            <a:chOff x="-3" y="0"/>
            <a:chExt cx="3441" cy="3338"/>
          </a:xfrm>
        </p:grpSpPr>
        <p:grpSp>
          <p:nvGrpSpPr>
            <p:cNvPr id="39950" name="Group 10"/>
            <p:cNvGrpSpPr>
              <a:grpSpLocks/>
            </p:cNvGrpSpPr>
            <p:nvPr/>
          </p:nvGrpSpPr>
          <p:grpSpPr bwMode="auto">
            <a:xfrm>
              <a:off x="0" y="0"/>
              <a:ext cx="3438" cy="3338"/>
              <a:chOff x="0" y="0"/>
              <a:chExt cx="3438" cy="3338"/>
            </a:xfrm>
          </p:grpSpPr>
          <p:grpSp>
            <p:nvGrpSpPr>
              <p:cNvPr id="39952" name="Group 11"/>
              <p:cNvGrpSpPr>
                <a:grpSpLocks/>
              </p:cNvGrpSpPr>
              <p:nvPr/>
            </p:nvGrpSpPr>
            <p:grpSpPr bwMode="auto">
              <a:xfrm>
                <a:off x="0" y="0"/>
                <a:ext cx="1556" cy="633"/>
                <a:chOff x="0" y="0"/>
                <a:chExt cx="1556" cy="633"/>
              </a:xfrm>
            </p:grpSpPr>
            <p:sp>
              <p:nvSpPr>
                <p:cNvPr id="39986" name="Rectangle 12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513" cy="6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1a. ok-voon ororok sprok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Times New Roman" charset="0"/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1b. at-voon bichat dat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39987" name="Rectangle 13"/>
                <p:cNvSpPr>
                  <a:spLocks noChangeArrowheads="1"/>
                </p:cNvSpPr>
                <p:nvPr/>
              </p:nvSpPr>
              <p:spPr bwMode="auto">
                <a:xfrm>
                  <a:off x="0" y="189"/>
                  <a:ext cx="103" cy="25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39953" name="Group 14"/>
              <p:cNvGrpSpPr>
                <a:grpSpLocks/>
              </p:cNvGrpSpPr>
              <p:nvPr/>
            </p:nvGrpSpPr>
            <p:grpSpPr bwMode="auto">
              <a:xfrm>
                <a:off x="1599" y="0"/>
                <a:ext cx="1839" cy="633"/>
                <a:chOff x="1599" y="0"/>
                <a:chExt cx="1839" cy="633"/>
              </a:xfrm>
            </p:grpSpPr>
            <p:sp>
              <p:nvSpPr>
                <p:cNvPr id="39984" name="Rectangle 15"/>
                <p:cNvSpPr>
                  <a:spLocks noChangeArrowheads="1"/>
                </p:cNvSpPr>
                <p:nvPr/>
              </p:nvSpPr>
              <p:spPr bwMode="auto">
                <a:xfrm>
                  <a:off x="1642" y="0"/>
                  <a:ext cx="1796" cy="6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7a. lalok </a:t>
                  </a:r>
                  <a:r>
                    <a:rPr lang="en-US" altLang="en-US" sz="1200" b="1">
                      <a:solidFill>
                        <a:schemeClr val="tx1"/>
                      </a:solidFill>
                      <a:latin typeface="Times New Roman" charset="0"/>
                    </a:rPr>
                    <a:t>farok</a:t>
                  </a: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 ororok lalok sprok izok enemok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Times New Roman" charset="0"/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7b. wat </a:t>
                  </a:r>
                  <a:r>
                    <a:rPr lang="en-US" altLang="en-US" sz="1200" b="1">
                      <a:solidFill>
                        <a:schemeClr val="tx1"/>
                      </a:solidFill>
                      <a:latin typeface="Times New Roman" charset="0"/>
                    </a:rPr>
                    <a:t>jjat</a:t>
                  </a: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 bichat wat dat vat eneat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39985" name="Rectangle 16"/>
                <p:cNvSpPr>
                  <a:spLocks noChangeArrowheads="1"/>
                </p:cNvSpPr>
                <p:nvPr/>
              </p:nvSpPr>
              <p:spPr bwMode="auto">
                <a:xfrm>
                  <a:off x="1599" y="189"/>
                  <a:ext cx="103" cy="25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39954" name="Group 17"/>
              <p:cNvGrpSpPr>
                <a:grpSpLocks/>
              </p:cNvGrpSpPr>
              <p:nvPr/>
            </p:nvGrpSpPr>
            <p:grpSpPr bwMode="auto">
              <a:xfrm>
                <a:off x="0" y="633"/>
                <a:ext cx="1556" cy="633"/>
                <a:chOff x="0" y="633"/>
                <a:chExt cx="1556" cy="633"/>
              </a:xfrm>
            </p:grpSpPr>
            <p:sp>
              <p:nvSpPr>
                <p:cNvPr id="39982" name="Rectangle 18"/>
                <p:cNvSpPr>
                  <a:spLocks noChangeArrowheads="1"/>
                </p:cNvSpPr>
                <p:nvPr/>
              </p:nvSpPr>
              <p:spPr bwMode="auto">
                <a:xfrm>
                  <a:off x="43" y="633"/>
                  <a:ext cx="1513" cy="6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2a. ok-drubel ok-voon anok plok sprok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Times New Roman" charset="0"/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2b. at-drubel at-voon pippat rrat dat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39983" name="Rectangle 19"/>
                <p:cNvSpPr>
                  <a:spLocks noChangeArrowheads="1"/>
                </p:cNvSpPr>
                <p:nvPr/>
              </p:nvSpPr>
              <p:spPr bwMode="auto">
                <a:xfrm>
                  <a:off x="0" y="822"/>
                  <a:ext cx="103" cy="25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39955" name="Group 20"/>
              <p:cNvGrpSpPr>
                <a:grpSpLocks/>
              </p:cNvGrpSpPr>
              <p:nvPr/>
            </p:nvGrpSpPr>
            <p:grpSpPr bwMode="auto">
              <a:xfrm>
                <a:off x="1599" y="633"/>
                <a:ext cx="1839" cy="633"/>
                <a:chOff x="1599" y="633"/>
                <a:chExt cx="1839" cy="633"/>
              </a:xfrm>
            </p:grpSpPr>
            <p:sp>
              <p:nvSpPr>
                <p:cNvPr id="39980" name="Rectangle 21"/>
                <p:cNvSpPr>
                  <a:spLocks noChangeArrowheads="1"/>
                </p:cNvSpPr>
                <p:nvPr/>
              </p:nvSpPr>
              <p:spPr bwMode="auto">
                <a:xfrm>
                  <a:off x="1642" y="633"/>
                  <a:ext cx="1796" cy="6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8a. lalok brok anok plok nok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Times New Roman" charset="0"/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8b. iat lat pippat rrat nnat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39981" name="Rectangle 22"/>
                <p:cNvSpPr>
                  <a:spLocks noChangeArrowheads="1"/>
                </p:cNvSpPr>
                <p:nvPr/>
              </p:nvSpPr>
              <p:spPr bwMode="auto">
                <a:xfrm>
                  <a:off x="1599" y="822"/>
                  <a:ext cx="103" cy="25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39956" name="Group 23"/>
              <p:cNvGrpSpPr>
                <a:grpSpLocks/>
              </p:cNvGrpSpPr>
              <p:nvPr/>
            </p:nvGrpSpPr>
            <p:grpSpPr bwMode="auto">
              <a:xfrm>
                <a:off x="0" y="1266"/>
                <a:ext cx="1556" cy="518"/>
                <a:chOff x="0" y="1266"/>
                <a:chExt cx="1556" cy="518"/>
              </a:xfrm>
            </p:grpSpPr>
            <p:sp>
              <p:nvSpPr>
                <p:cNvPr id="39978" name="Rectangle 24"/>
                <p:cNvSpPr>
                  <a:spLocks noChangeArrowheads="1"/>
                </p:cNvSpPr>
                <p:nvPr/>
              </p:nvSpPr>
              <p:spPr bwMode="auto">
                <a:xfrm>
                  <a:off x="43" y="1266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3a. erok sprok izok hihok ghirok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Times New Roman" charset="0"/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3b. totat dat arrat vat hilat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39979" name="Rectangle 25"/>
                <p:cNvSpPr>
                  <a:spLocks noChangeArrowheads="1"/>
                </p:cNvSpPr>
                <p:nvPr/>
              </p:nvSpPr>
              <p:spPr bwMode="auto">
                <a:xfrm>
                  <a:off x="0" y="1398"/>
                  <a:ext cx="103" cy="25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39957" name="Group 26"/>
              <p:cNvGrpSpPr>
                <a:grpSpLocks/>
              </p:cNvGrpSpPr>
              <p:nvPr/>
            </p:nvGrpSpPr>
            <p:grpSpPr bwMode="auto">
              <a:xfrm>
                <a:off x="1599" y="1266"/>
                <a:ext cx="1839" cy="518"/>
                <a:chOff x="1599" y="1266"/>
                <a:chExt cx="1839" cy="518"/>
              </a:xfrm>
            </p:grpSpPr>
            <p:sp>
              <p:nvSpPr>
                <p:cNvPr id="39976" name="Rectangle 27"/>
                <p:cNvSpPr>
                  <a:spLocks noChangeArrowheads="1"/>
                </p:cNvSpPr>
                <p:nvPr/>
              </p:nvSpPr>
              <p:spPr bwMode="auto">
                <a:xfrm>
                  <a:off x="1642" y="1266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9a. wiwok nok izok kantok ok-yurp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Times New Roman" charset="0"/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9b. totat nnat quat oloat at-yurp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39977" name="Rectangle 28"/>
                <p:cNvSpPr>
                  <a:spLocks noChangeArrowheads="1"/>
                </p:cNvSpPr>
                <p:nvPr/>
              </p:nvSpPr>
              <p:spPr bwMode="auto">
                <a:xfrm>
                  <a:off x="1599" y="1398"/>
                  <a:ext cx="103" cy="25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39958" name="Group 29"/>
              <p:cNvGrpSpPr>
                <a:grpSpLocks/>
              </p:cNvGrpSpPr>
              <p:nvPr/>
            </p:nvGrpSpPr>
            <p:grpSpPr bwMode="auto">
              <a:xfrm>
                <a:off x="0" y="1784"/>
                <a:ext cx="1556" cy="518"/>
                <a:chOff x="0" y="1784"/>
                <a:chExt cx="1556" cy="518"/>
              </a:xfrm>
            </p:grpSpPr>
            <p:sp>
              <p:nvSpPr>
                <p:cNvPr id="39974" name="Rectangle 30"/>
                <p:cNvSpPr>
                  <a:spLocks noChangeArrowheads="1"/>
                </p:cNvSpPr>
                <p:nvPr/>
              </p:nvSpPr>
              <p:spPr bwMode="auto">
                <a:xfrm>
                  <a:off x="43" y="1784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4a. ok-voon anok drok brok jok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Times New Roman" charset="0"/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4b. at-voon krat pippat sat lat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Times New Roman" charset="0"/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39975" name="Rectangle 31"/>
                <p:cNvSpPr>
                  <a:spLocks noChangeArrowheads="1"/>
                </p:cNvSpPr>
                <p:nvPr/>
              </p:nvSpPr>
              <p:spPr bwMode="auto">
                <a:xfrm>
                  <a:off x="0" y="1916"/>
                  <a:ext cx="103" cy="25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39959" name="Group 32"/>
              <p:cNvGrpSpPr>
                <a:grpSpLocks/>
              </p:cNvGrpSpPr>
              <p:nvPr/>
            </p:nvGrpSpPr>
            <p:grpSpPr bwMode="auto">
              <a:xfrm>
                <a:off x="1599" y="1784"/>
                <a:ext cx="1839" cy="518"/>
                <a:chOff x="1599" y="1784"/>
                <a:chExt cx="1839" cy="518"/>
              </a:xfrm>
            </p:grpSpPr>
            <p:sp>
              <p:nvSpPr>
                <p:cNvPr id="39972" name="Rectangle 33"/>
                <p:cNvSpPr>
                  <a:spLocks noChangeArrowheads="1"/>
                </p:cNvSpPr>
                <p:nvPr/>
              </p:nvSpPr>
              <p:spPr bwMode="auto">
                <a:xfrm>
                  <a:off x="1642" y="1784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10a. lalok mok nok yorok ghirok clok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Times New Roman" charset="0"/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10b. wat nnat gat mat bat hilat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39973" name="Rectangle 34"/>
                <p:cNvSpPr>
                  <a:spLocks noChangeArrowheads="1"/>
                </p:cNvSpPr>
                <p:nvPr/>
              </p:nvSpPr>
              <p:spPr bwMode="auto">
                <a:xfrm>
                  <a:off x="1599" y="1916"/>
                  <a:ext cx="103" cy="25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39960" name="Group 35"/>
              <p:cNvGrpSpPr>
                <a:grpSpLocks/>
              </p:cNvGrpSpPr>
              <p:nvPr/>
            </p:nvGrpSpPr>
            <p:grpSpPr bwMode="auto">
              <a:xfrm>
                <a:off x="0" y="2302"/>
                <a:ext cx="1556" cy="518"/>
                <a:chOff x="0" y="2302"/>
                <a:chExt cx="1556" cy="518"/>
              </a:xfrm>
            </p:grpSpPr>
            <p:sp>
              <p:nvSpPr>
                <p:cNvPr id="39970" name="Rectangle 36"/>
                <p:cNvSpPr>
                  <a:spLocks noChangeArrowheads="1"/>
                </p:cNvSpPr>
                <p:nvPr/>
              </p:nvSpPr>
              <p:spPr bwMode="auto">
                <a:xfrm>
                  <a:off x="43" y="2302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5a. wiwok </a:t>
                  </a:r>
                  <a:r>
                    <a:rPr lang="en-US" altLang="en-US" sz="1200" b="1">
                      <a:solidFill>
                        <a:schemeClr val="tx1"/>
                      </a:solidFill>
                      <a:latin typeface="Times New Roman" charset="0"/>
                    </a:rPr>
                    <a:t>farok</a:t>
                  </a: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 izok stok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Times New Roman" charset="0"/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5b. totat </a:t>
                  </a:r>
                  <a:r>
                    <a:rPr lang="en-US" altLang="en-US" sz="1200" b="1">
                      <a:solidFill>
                        <a:schemeClr val="tx1"/>
                      </a:solidFill>
                      <a:latin typeface="Times New Roman" charset="0"/>
                    </a:rPr>
                    <a:t>jjat</a:t>
                  </a: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 quat cat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39971" name="Rectangle 37"/>
                <p:cNvSpPr>
                  <a:spLocks noChangeArrowheads="1"/>
                </p:cNvSpPr>
                <p:nvPr/>
              </p:nvSpPr>
              <p:spPr bwMode="auto">
                <a:xfrm>
                  <a:off x="0" y="2434"/>
                  <a:ext cx="103" cy="25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39961" name="Group 38"/>
              <p:cNvGrpSpPr>
                <a:grpSpLocks/>
              </p:cNvGrpSpPr>
              <p:nvPr/>
            </p:nvGrpSpPr>
            <p:grpSpPr bwMode="auto">
              <a:xfrm>
                <a:off x="1599" y="2302"/>
                <a:ext cx="1839" cy="518"/>
                <a:chOff x="1599" y="2302"/>
                <a:chExt cx="1839" cy="518"/>
              </a:xfrm>
            </p:grpSpPr>
            <p:sp>
              <p:nvSpPr>
                <p:cNvPr id="39968" name="Rectangle 39"/>
                <p:cNvSpPr>
                  <a:spLocks noChangeArrowheads="1"/>
                </p:cNvSpPr>
                <p:nvPr/>
              </p:nvSpPr>
              <p:spPr bwMode="auto">
                <a:xfrm>
                  <a:off x="1642" y="2302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11a. lalok nok crrrok hihok yorok zanzanok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Times New Roman" charset="0"/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11b. wat nnat arrat mat zanzanat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39969" name="Rectangle 40"/>
                <p:cNvSpPr>
                  <a:spLocks noChangeArrowheads="1"/>
                </p:cNvSpPr>
                <p:nvPr/>
              </p:nvSpPr>
              <p:spPr bwMode="auto">
                <a:xfrm>
                  <a:off x="1599" y="2434"/>
                  <a:ext cx="103" cy="25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39962" name="Group 41"/>
              <p:cNvGrpSpPr>
                <a:grpSpLocks/>
              </p:cNvGrpSpPr>
              <p:nvPr/>
            </p:nvGrpSpPr>
            <p:grpSpPr bwMode="auto">
              <a:xfrm>
                <a:off x="0" y="2820"/>
                <a:ext cx="1556" cy="518"/>
                <a:chOff x="0" y="2820"/>
                <a:chExt cx="1556" cy="518"/>
              </a:xfrm>
            </p:grpSpPr>
            <p:sp>
              <p:nvSpPr>
                <p:cNvPr id="39966" name="Rectangle 42"/>
                <p:cNvSpPr>
                  <a:spLocks noChangeArrowheads="1"/>
                </p:cNvSpPr>
                <p:nvPr/>
              </p:nvSpPr>
              <p:spPr bwMode="auto">
                <a:xfrm>
                  <a:off x="43" y="2820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6a. lalok sprok izok jok stok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Times New Roman" charset="0"/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6b. wat dat krat quat cat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39967" name="Rectangle 43"/>
                <p:cNvSpPr>
                  <a:spLocks noChangeArrowheads="1"/>
                </p:cNvSpPr>
                <p:nvPr/>
              </p:nvSpPr>
              <p:spPr bwMode="auto">
                <a:xfrm>
                  <a:off x="0" y="2952"/>
                  <a:ext cx="103" cy="25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39963" name="Group 44"/>
              <p:cNvGrpSpPr>
                <a:grpSpLocks/>
              </p:cNvGrpSpPr>
              <p:nvPr/>
            </p:nvGrpSpPr>
            <p:grpSpPr bwMode="auto">
              <a:xfrm>
                <a:off x="1599" y="2820"/>
                <a:ext cx="1839" cy="518"/>
                <a:chOff x="1599" y="2820"/>
                <a:chExt cx="1839" cy="518"/>
              </a:xfrm>
            </p:grpSpPr>
            <p:sp>
              <p:nvSpPr>
                <p:cNvPr id="39964" name="Rectangle 45"/>
                <p:cNvSpPr>
                  <a:spLocks noChangeArrowheads="1"/>
                </p:cNvSpPr>
                <p:nvPr/>
              </p:nvSpPr>
              <p:spPr bwMode="auto">
                <a:xfrm>
                  <a:off x="1642" y="2820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12a. lalok rarok nok izok hihok mok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Times New Roman" charset="0"/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12b. wat nnat forat arrat vat gat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39965" name="Rectangle 46"/>
                <p:cNvSpPr>
                  <a:spLocks noChangeArrowheads="1"/>
                </p:cNvSpPr>
                <p:nvPr/>
              </p:nvSpPr>
              <p:spPr bwMode="auto">
                <a:xfrm>
                  <a:off x="1599" y="2952"/>
                  <a:ext cx="103" cy="25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</p:grpSp>
        </p:grpSp>
        <p:sp>
          <p:nvSpPr>
            <p:cNvPr id="39951" name="Rectangle 47"/>
            <p:cNvSpPr>
              <a:spLocks noChangeArrowheads="1"/>
            </p:cNvSpPr>
            <p:nvPr/>
          </p:nvSpPr>
          <p:spPr bwMode="auto">
            <a:xfrm>
              <a:off x="-3" y="1542"/>
              <a:ext cx="103" cy="253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charset="2"/>
                <a:buChar char="§"/>
                <a:defRPr sz="2400">
                  <a:solidFill>
                    <a:srgbClr val="590A0E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404040"/>
                </a:buClr>
                <a:buFont typeface="Wingdings" charset="2"/>
                <a:buChar char="§"/>
                <a:defRPr sz="21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rgbClr val="2D506B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200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39948" name="Line 48"/>
          <p:cNvSpPr>
            <a:spLocks noChangeShapeType="1"/>
          </p:cNvSpPr>
          <p:nvPr/>
        </p:nvSpPr>
        <p:spPr bwMode="auto">
          <a:xfrm flipH="1">
            <a:off x="2228850" y="3886200"/>
            <a:ext cx="11430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9" name="Line 49"/>
          <p:cNvSpPr>
            <a:spLocks noChangeShapeType="1"/>
          </p:cNvSpPr>
          <p:nvPr/>
        </p:nvSpPr>
        <p:spPr bwMode="auto">
          <a:xfrm flipH="1">
            <a:off x="5086350" y="1371600"/>
            <a:ext cx="5715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3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fld id="{87C6C685-C59B-9945-A1AB-95AF824E4383}" type="datetime1">
              <a:rPr lang="en-US" altLang="en-US" sz="1050" smtClean="0">
                <a:solidFill>
                  <a:srgbClr val="590A0E"/>
                </a:solidFill>
              </a:rPr>
              <a:pPr>
                <a:defRPr/>
              </a:pPr>
              <a:t>11/26/18</a:t>
            </a:fld>
            <a:endParaRPr lang="en-US" altLang="en-US" sz="1050">
              <a:solidFill>
                <a:srgbClr val="590A0E"/>
              </a:solidFill>
            </a:endParaRPr>
          </a:p>
        </p:txBody>
      </p:sp>
      <p:sp>
        <p:nvSpPr>
          <p:cNvPr id="31746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en-US" sz="750">
                <a:solidFill>
                  <a:srgbClr val="181813"/>
                </a:solidFill>
              </a:rPr>
              <a:t>                                         Speech and Language Processing - Jurafsky and Martin       </a:t>
            </a:r>
            <a:endParaRPr lang="en-US" altLang="en-US" sz="1050">
              <a:solidFill>
                <a:srgbClr val="181813"/>
              </a:solidFill>
            </a:endParaRPr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fld id="{713804BF-FD9C-7B43-8BE8-C86002FDD3B5}" type="slidenum">
              <a:rPr lang="en-US" altLang="en-US" sz="1050" smtClean="0">
                <a:solidFill>
                  <a:srgbClr val="590A0E"/>
                </a:solidFill>
              </a:rPr>
              <a:pPr>
                <a:defRPr/>
              </a:pPr>
              <a:t>18</a:t>
            </a:fld>
            <a:endParaRPr lang="en-US" altLang="en-US" sz="1050">
              <a:solidFill>
                <a:srgbClr val="590A0E"/>
              </a:solidFill>
            </a:endParaRPr>
          </a:p>
        </p:txBody>
      </p:sp>
      <p:sp>
        <p:nvSpPr>
          <p:cNvPr id="41988" name="Rectangle 2"/>
          <p:cNvSpPr>
            <a:spLocks noChangeArrowheads="1"/>
          </p:cNvSpPr>
          <p:nvPr/>
        </p:nvSpPr>
        <p:spPr bwMode="auto">
          <a:xfrm>
            <a:off x="4743450" y="800100"/>
            <a:ext cx="427038" cy="2857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charset="2"/>
              <a:buChar char="§"/>
              <a:defRPr sz="2400">
                <a:solidFill>
                  <a:srgbClr val="590A0E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404040"/>
              </a:buClr>
              <a:buFont typeface="Wingdings" charset="2"/>
              <a:buChar char="§"/>
              <a:defRPr sz="21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Wingdings" charset="2"/>
              <a:buChar char="§"/>
              <a:defRPr>
                <a:solidFill>
                  <a:srgbClr val="2D506B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1989" name="Rectangle 3"/>
          <p:cNvSpPr>
            <a:spLocks noChangeArrowheads="1"/>
          </p:cNvSpPr>
          <p:nvPr/>
        </p:nvSpPr>
        <p:spPr bwMode="auto">
          <a:xfrm>
            <a:off x="5143500" y="800100"/>
            <a:ext cx="427038" cy="2857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charset="2"/>
              <a:buChar char="§"/>
              <a:defRPr sz="2400">
                <a:solidFill>
                  <a:srgbClr val="590A0E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404040"/>
              </a:buClr>
              <a:buFont typeface="Wingdings" charset="2"/>
              <a:buChar char="§"/>
              <a:defRPr sz="21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Wingdings" charset="2"/>
              <a:buChar char="§"/>
              <a:defRPr>
                <a:solidFill>
                  <a:srgbClr val="2D506B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1990" name="Rectangle 4"/>
          <p:cNvSpPr>
            <a:spLocks noChangeArrowheads="1"/>
          </p:cNvSpPr>
          <p:nvPr/>
        </p:nvSpPr>
        <p:spPr bwMode="auto">
          <a:xfrm>
            <a:off x="5330825" y="3678238"/>
            <a:ext cx="474663" cy="2857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charset="2"/>
              <a:buChar char="§"/>
              <a:defRPr sz="2400">
                <a:solidFill>
                  <a:srgbClr val="590A0E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404040"/>
              </a:buClr>
              <a:buFont typeface="Wingdings" charset="2"/>
              <a:buChar char="§"/>
              <a:defRPr sz="21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Wingdings" charset="2"/>
              <a:buChar char="§"/>
              <a:defRPr>
                <a:solidFill>
                  <a:srgbClr val="2D506B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1991" name="Rectangle 5"/>
          <p:cNvSpPr>
            <a:spLocks noGrp="1" noChangeArrowheads="1"/>
          </p:cNvSpPr>
          <p:nvPr>
            <p:ph type="title"/>
          </p:nvPr>
        </p:nvSpPr>
        <p:spPr>
          <a:xfrm>
            <a:off x="1257300" y="46038"/>
            <a:ext cx="6343650" cy="628650"/>
          </a:xfrm>
        </p:spPr>
        <p:txBody>
          <a:bodyPr/>
          <a:lstStyle/>
          <a:p>
            <a:r>
              <a:rPr lang="en-US" altLang="en-US" sz="2400"/>
              <a:t>Centauri/Arcturan [Knight, 1997]</a:t>
            </a:r>
            <a:endParaRPr lang="en-US" altLang="en-US"/>
          </a:p>
        </p:txBody>
      </p:sp>
      <p:grpSp>
        <p:nvGrpSpPr>
          <p:cNvPr id="41992" name="Group 6"/>
          <p:cNvGrpSpPr>
            <a:grpSpLocks/>
          </p:cNvGrpSpPr>
          <p:nvPr/>
        </p:nvGrpSpPr>
        <p:grpSpPr bwMode="auto">
          <a:xfrm>
            <a:off x="1428750" y="1146175"/>
            <a:ext cx="6170613" cy="3648075"/>
            <a:chOff x="-3" y="0"/>
            <a:chExt cx="3441" cy="3338"/>
          </a:xfrm>
        </p:grpSpPr>
        <p:grpSp>
          <p:nvGrpSpPr>
            <p:cNvPr id="41997" name="Group 7"/>
            <p:cNvGrpSpPr>
              <a:grpSpLocks/>
            </p:cNvGrpSpPr>
            <p:nvPr/>
          </p:nvGrpSpPr>
          <p:grpSpPr bwMode="auto">
            <a:xfrm>
              <a:off x="0" y="0"/>
              <a:ext cx="3438" cy="3338"/>
              <a:chOff x="0" y="0"/>
              <a:chExt cx="3438" cy="3338"/>
            </a:xfrm>
          </p:grpSpPr>
          <p:grpSp>
            <p:nvGrpSpPr>
              <p:cNvPr id="41999" name="Group 8"/>
              <p:cNvGrpSpPr>
                <a:grpSpLocks/>
              </p:cNvGrpSpPr>
              <p:nvPr/>
            </p:nvGrpSpPr>
            <p:grpSpPr bwMode="auto">
              <a:xfrm>
                <a:off x="0" y="0"/>
                <a:ext cx="1556" cy="633"/>
                <a:chOff x="0" y="0"/>
                <a:chExt cx="1556" cy="633"/>
              </a:xfrm>
            </p:grpSpPr>
            <p:sp>
              <p:nvSpPr>
                <p:cNvPr id="42033" name="Rectangle 9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513" cy="6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1a. ok-voon ororok sprok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Times New Roman" charset="0"/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1b. at-voon bichat dat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2034" name="Rectangle 10"/>
                <p:cNvSpPr>
                  <a:spLocks noChangeArrowheads="1"/>
                </p:cNvSpPr>
                <p:nvPr/>
              </p:nvSpPr>
              <p:spPr bwMode="auto">
                <a:xfrm>
                  <a:off x="0" y="189"/>
                  <a:ext cx="103" cy="25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42000" name="Group 11"/>
              <p:cNvGrpSpPr>
                <a:grpSpLocks/>
              </p:cNvGrpSpPr>
              <p:nvPr/>
            </p:nvGrpSpPr>
            <p:grpSpPr bwMode="auto">
              <a:xfrm>
                <a:off x="1599" y="0"/>
                <a:ext cx="1839" cy="633"/>
                <a:chOff x="1599" y="0"/>
                <a:chExt cx="1839" cy="633"/>
              </a:xfrm>
            </p:grpSpPr>
            <p:sp>
              <p:nvSpPr>
                <p:cNvPr id="42031" name="Rectangle 12"/>
                <p:cNvSpPr>
                  <a:spLocks noChangeArrowheads="1"/>
                </p:cNvSpPr>
                <p:nvPr/>
              </p:nvSpPr>
              <p:spPr bwMode="auto">
                <a:xfrm>
                  <a:off x="1642" y="0"/>
                  <a:ext cx="1796" cy="6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7a. lalok </a:t>
                  </a:r>
                  <a:r>
                    <a:rPr lang="en-US" altLang="en-US" sz="1200" b="1">
                      <a:solidFill>
                        <a:schemeClr val="tx1"/>
                      </a:solidFill>
                      <a:latin typeface="Times New Roman" charset="0"/>
                    </a:rPr>
                    <a:t>farok</a:t>
                  </a: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 ororok lalok sprok izok enemok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Times New Roman" charset="0"/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7b. wat jjat bichat wat dat vat eneat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2032" name="Rectangle 13"/>
                <p:cNvSpPr>
                  <a:spLocks noChangeArrowheads="1"/>
                </p:cNvSpPr>
                <p:nvPr/>
              </p:nvSpPr>
              <p:spPr bwMode="auto">
                <a:xfrm>
                  <a:off x="1599" y="189"/>
                  <a:ext cx="103" cy="25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42001" name="Group 14"/>
              <p:cNvGrpSpPr>
                <a:grpSpLocks/>
              </p:cNvGrpSpPr>
              <p:nvPr/>
            </p:nvGrpSpPr>
            <p:grpSpPr bwMode="auto">
              <a:xfrm>
                <a:off x="0" y="633"/>
                <a:ext cx="1556" cy="633"/>
                <a:chOff x="0" y="633"/>
                <a:chExt cx="1556" cy="633"/>
              </a:xfrm>
            </p:grpSpPr>
            <p:sp>
              <p:nvSpPr>
                <p:cNvPr id="42029" name="Rectangle 15"/>
                <p:cNvSpPr>
                  <a:spLocks noChangeArrowheads="1"/>
                </p:cNvSpPr>
                <p:nvPr/>
              </p:nvSpPr>
              <p:spPr bwMode="auto">
                <a:xfrm>
                  <a:off x="43" y="633"/>
                  <a:ext cx="1513" cy="6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2a. ok-drubel ok-voon anok plok sprok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Times New Roman" charset="0"/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2b. at-drubel at-voon pippat rrat dat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2030" name="Rectangle 16"/>
                <p:cNvSpPr>
                  <a:spLocks noChangeArrowheads="1"/>
                </p:cNvSpPr>
                <p:nvPr/>
              </p:nvSpPr>
              <p:spPr bwMode="auto">
                <a:xfrm>
                  <a:off x="0" y="822"/>
                  <a:ext cx="103" cy="25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42002" name="Group 17"/>
              <p:cNvGrpSpPr>
                <a:grpSpLocks/>
              </p:cNvGrpSpPr>
              <p:nvPr/>
            </p:nvGrpSpPr>
            <p:grpSpPr bwMode="auto">
              <a:xfrm>
                <a:off x="1599" y="633"/>
                <a:ext cx="1839" cy="633"/>
                <a:chOff x="1599" y="633"/>
                <a:chExt cx="1839" cy="633"/>
              </a:xfrm>
            </p:grpSpPr>
            <p:sp>
              <p:nvSpPr>
                <p:cNvPr id="42027" name="Rectangle 18"/>
                <p:cNvSpPr>
                  <a:spLocks noChangeArrowheads="1"/>
                </p:cNvSpPr>
                <p:nvPr/>
              </p:nvSpPr>
              <p:spPr bwMode="auto">
                <a:xfrm>
                  <a:off x="1642" y="633"/>
                  <a:ext cx="1796" cy="6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8a. lalok brok anok plok nok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Times New Roman" charset="0"/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8b. iat lat pippat rrat nnat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2028" name="Rectangle 19"/>
                <p:cNvSpPr>
                  <a:spLocks noChangeArrowheads="1"/>
                </p:cNvSpPr>
                <p:nvPr/>
              </p:nvSpPr>
              <p:spPr bwMode="auto">
                <a:xfrm>
                  <a:off x="1599" y="822"/>
                  <a:ext cx="103" cy="25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42003" name="Group 20"/>
              <p:cNvGrpSpPr>
                <a:grpSpLocks/>
              </p:cNvGrpSpPr>
              <p:nvPr/>
            </p:nvGrpSpPr>
            <p:grpSpPr bwMode="auto">
              <a:xfrm>
                <a:off x="0" y="1266"/>
                <a:ext cx="1556" cy="518"/>
                <a:chOff x="0" y="1266"/>
                <a:chExt cx="1556" cy="518"/>
              </a:xfrm>
            </p:grpSpPr>
            <p:sp>
              <p:nvSpPr>
                <p:cNvPr id="42025" name="Rectangle 21"/>
                <p:cNvSpPr>
                  <a:spLocks noChangeArrowheads="1"/>
                </p:cNvSpPr>
                <p:nvPr/>
              </p:nvSpPr>
              <p:spPr bwMode="auto">
                <a:xfrm>
                  <a:off x="43" y="1266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3a. erok sprok izok hihok ghirok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Times New Roman" charset="0"/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3b. totat dat arrat vat hilat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2026" name="Rectangle 22"/>
                <p:cNvSpPr>
                  <a:spLocks noChangeArrowheads="1"/>
                </p:cNvSpPr>
                <p:nvPr/>
              </p:nvSpPr>
              <p:spPr bwMode="auto">
                <a:xfrm>
                  <a:off x="0" y="1398"/>
                  <a:ext cx="103" cy="25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42004" name="Group 23"/>
              <p:cNvGrpSpPr>
                <a:grpSpLocks/>
              </p:cNvGrpSpPr>
              <p:nvPr/>
            </p:nvGrpSpPr>
            <p:grpSpPr bwMode="auto">
              <a:xfrm>
                <a:off x="1599" y="1266"/>
                <a:ext cx="1839" cy="518"/>
                <a:chOff x="1599" y="1266"/>
                <a:chExt cx="1839" cy="518"/>
              </a:xfrm>
            </p:grpSpPr>
            <p:sp>
              <p:nvSpPr>
                <p:cNvPr id="42023" name="Rectangle 24"/>
                <p:cNvSpPr>
                  <a:spLocks noChangeArrowheads="1"/>
                </p:cNvSpPr>
                <p:nvPr/>
              </p:nvSpPr>
              <p:spPr bwMode="auto">
                <a:xfrm>
                  <a:off x="1642" y="1266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9a. wiwok nok izok kantok ok-yurp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Times New Roman" charset="0"/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9b. totat nnat quat oloat at-yurp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2024" name="Rectangle 25"/>
                <p:cNvSpPr>
                  <a:spLocks noChangeArrowheads="1"/>
                </p:cNvSpPr>
                <p:nvPr/>
              </p:nvSpPr>
              <p:spPr bwMode="auto">
                <a:xfrm>
                  <a:off x="1599" y="1398"/>
                  <a:ext cx="103" cy="25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42005" name="Group 26"/>
              <p:cNvGrpSpPr>
                <a:grpSpLocks/>
              </p:cNvGrpSpPr>
              <p:nvPr/>
            </p:nvGrpSpPr>
            <p:grpSpPr bwMode="auto">
              <a:xfrm>
                <a:off x="0" y="1784"/>
                <a:ext cx="1556" cy="518"/>
                <a:chOff x="0" y="1784"/>
                <a:chExt cx="1556" cy="518"/>
              </a:xfrm>
            </p:grpSpPr>
            <p:sp>
              <p:nvSpPr>
                <p:cNvPr id="42021" name="Rectangle 27"/>
                <p:cNvSpPr>
                  <a:spLocks noChangeArrowheads="1"/>
                </p:cNvSpPr>
                <p:nvPr/>
              </p:nvSpPr>
              <p:spPr bwMode="auto">
                <a:xfrm>
                  <a:off x="43" y="1784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4a. ok-voon anok drok brok jok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Times New Roman" charset="0"/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4b. at-voon krat pippat sat lat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Times New Roman" charset="0"/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2022" name="Rectangle 28"/>
                <p:cNvSpPr>
                  <a:spLocks noChangeArrowheads="1"/>
                </p:cNvSpPr>
                <p:nvPr/>
              </p:nvSpPr>
              <p:spPr bwMode="auto">
                <a:xfrm>
                  <a:off x="0" y="1916"/>
                  <a:ext cx="103" cy="25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42006" name="Group 29"/>
              <p:cNvGrpSpPr>
                <a:grpSpLocks/>
              </p:cNvGrpSpPr>
              <p:nvPr/>
            </p:nvGrpSpPr>
            <p:grpSpPr bwMode="auto">
              <a:xfrm>
                <a:off x="1599" y="1784"/>
                <a:ext cx="1839" cy="518"/>
                <a:chOff x="1599" y="1784"/>
                <a:chExt cx="1839" cy="518"/>
              </a:xfrm>
            </p:grpSpPr>
            <p:sp>
              <p:nvSpPr>
                <p:cNvPr id="42019" name="Rectangle 30"/>
                <p:cNvSpPr>
                  <a:spLocks noChangeArrowheads="1"/>
                </p:cNvSpPr>
                <p:nvPr/>
              </p:nvSpPr>
              <p:spPr bwMode="auto">
                <a:xfrm>
                  <a:off x="1642" y="1784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10a. lalok mok nok yorok ghirok clok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Times New Roman" charset="0"/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10b. wat nnat gat mat bat hilat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2020" name="Rectangle 31"/>
                <p:cNvSpPr>
                  <a:spLocks noChangeArrowheads="1"/>
                </p:cNvSpPr>
                <p:nvPr/>
              </p:nvSpPr>
              <p:spPr bwMode="auto">
                <a:xfrm>
                  <a:off x="1599" y="1916"/>
                  <a:ext cx="103" cy="25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42007" name="Group 32"/>
              <p:cNvGrpSpPr>
                <a:grpSpLocks/>
              </p:cNvGrpSpPr>
              <p:nvPr/>
            </p:nvGrpSpPr>
            <p:grpSpPr bwMode="auto">
              <a:xfrm>
                <a:off x="0" y="2302"/>
                <a:ext cx="1556" cy="518"/>
                <a:chOff x="0" y="2302"/>
                <a:chExt cx="1556" cy="518"/>
              </a:xfrm>
            </p:grpSpPr>
            <p:sp>
              <p:nvSpPr>
                <p:cNvPr id="42017" name="Rectangle 33"/>
                <p:cNvSpPr>
                  <a:spLocks noChangeArrowheads="1"/>
                </p:cNvSpPr>
                <p:nvPr/>
              </p:nvSpPr>
              <p:spPr bwMode="auto">
                <a:xfrm>
                  <a:off x="43" y="2302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5a. wiwok </a:t>
                  </a:r>
                  <a:r>
                    <a:rPr lang="en-US" altLang="en-US" sz="1200" b="1">
                      <a:solidFill>
                        <a:schemeClr val="tx1"/>
                      </a:solidFill>
                      <a:latin typeface="Times New Roman" charset="0"/>
                    </a:rPr>
                    <a:t>farok</a:t>
                  </a: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 izok stok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Times New Roman" charset="0"/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5b. totat jjat quat cat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2018" name="Rectangle 34"/>
                <p:cNvSpPr>
                  <a:spLocks noChangeArrowheads="1"/>
                </p:cNvSpPr>
                <p:nvPr/>
              </p:nvSpPr>
              <p:spPr bwMode="auto">
                <a:xfrm>
                  <a:off x="0" y="2434"/>
                  <a:ext cx="103" cy="25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42008" name="Group 35"/>
              <p:cNvGrpSpPr>
                <a:grpSpLocks/>
              </p:cNvGrpSpPr>
              <p:nvPr/>
            </p:nvGrpSpPr>
            <p:grpSpPr bwMode="auto">
              <a:xfrm>
                <a:off x="1599" y="2302"/>
                <a:ext cx="1839" cy="518"/>
                <a:chOff x="1599" y="2302"/>
                <a:chExt cx="1839" cy="518"/>
              </a:xfrm>
            </p:grpSpPr>
            <p:sp>
              <p:nvSpPr>
                <p:cNvPr id="42015" name="Rectangle 36"/>
                <p:cNvSpPr>
                  <a:spLocks noChangeArrowheads="1"/>
                </p:cNvSpPr>
                <p:nvPr/>
              </p:nvSpPr>
              <p:spPr bwMode="auto">
                <a:xfrm>
                  <a:off x="1642" y="2302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11a. lalok nok </a:t>
                  </a:r>
                  <a:r>
                    <a:rPr lang="en-US" altLang="en-US" sz="1200" b="1">
                      <a:solidFill>
                        <a:schemeClr val="tx1"/>
                      </a:solidFill>
                      <a:latin typeface="Times New Roman" charset="0"/>
                    </a:rPr>
                    <a:t>crrrok</a:t>
                  </a: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 hihok yorok zanzanok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Times New Roman" charset="0"/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11b. wat nnat arrat mat zanzanat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2016" name="Rectangle 37"/>
                <p:cNvSpPr>
                  <a:spLocks noChangeArrowheads="1"/>
                </p:cNvSpPr>
                <p:nvPr/>
              </p:nvSpPr>
              <p:spPr bwMode="auto">
                <a:xfrm>
                  <a:off x="1599" y="2434"/>
                  <a:ext cx="103" cy="25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42009" name="Group 38"/>
              <p:cNvGrpSpPr>
                <a:grpSpLocks/>
              </p:cNvGrpSpPr>
              <p:nvPr/>
            </p:nvGrpSpPr>
            <p:grpSpPr bwMode="auto">
              <a:xfrm>
                <a:off x="0" y="2820"/>
                <a:ext cx="1556" cy="518"/>
                <a:chOff x="0" y="2820"/>
                <a:chExt cx="1556" cy="518"/>
              </a:xfrm>
            </p:grpSpPr>
            <p:sp>
              <p:nvSpPr>
                <p:cNvPr id="42013" name="Rectangle 39"/>
                <p:cNvSpPr>
                  <a:spLocks noChangeArrowheads="1"/>
                </p:cNvSpPr>
                <p:nvPr/>
              </p:nvSpPr>
              <p:spPr bwMode="auto">
                <a:xfrm>
                  <a:off x="43" y="2820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6a. lalok sprok izok jok stok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Times New Roman" charset="0"/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6b. wat dat krat quat cat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2014" name="Rectangle 40"/>
                <p:cNvSpPr>
                  <a:spLocks noChangeArrowheads="1"/>
                </p:cNvSpPr>
                <p:nvPr/>
              </p:nvSpPr>
              <p:spPr bwMode="auto">
                <a:xfrm>
                  <a:off x="0" y="2952"/>
                  <a:ext cx="103" cy="25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42010" name="Group 41"/>
              <p:cNvGrpSpPr>
                <a:grpSpLocks/>
              </p:cNvGrpSpPr>
              <p:nvPr/>
            </p:nvGrpSpPr>
            <p:grpSpPr bwMode="auto">
              <a:xfrm>
                <a:off x="1599" y="2820"/>
                <a:ext cx="1839" cy="518"/>
                <a:chOff x="1599" y="2820"/>
                <a:chExt cx="1839" cy="518"/>
              </a:xfrm>
            </p:grpSpPr>
            <p:sp>
              <p:nvSpPr>
                <p:cNvPr id="42011" name="Rectangle 42"/>
                <p:cNvSpPr>
                  <a:spLocks noChangeArrowheads="1"/>
                </p:cNvSpPr>
                <p:nvPr/>
              </p:nvSpPr>
              <p:spPr bwMode="auto">
                <a:xfrm>
                  <a:off x="1642" y="2820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12a. lalok rarok nok izok hihok mok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Times New Roman" charset="0"/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12b. wat nnat forat arrat vat gat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2012" name="Rectangle 43"/>
                <p:cNvSpPr>
                  <a:spLocks noChangeArrowheads="1"/>
                </p:cNvSpPr>
                <p:nvPr/>
              </p:nvSpPr>
              <p:spPr bwMode="auto">
                <a:xfrm>
                  <a:off x="1599" y="2952"/>
                  <a:ext cx="103" cy="25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</p:grpSp>
        </p:grpSp>
        <p:sp>
          <p:nvSpPr>
            <p:cNvPr id="41998" name="Rectangle 44"/>
            <p:cNvSpPr>
              <a:spLocks noChangeArrowheads="1"/>
            </p:cNvSpPr>
            <p:nvPr/>
          </p:nvSpPr>
          <p:spPr bwMode="auto">
            <a:xfrm>
              <a:off x="-3" y="1542"/>
              <a:ext cx="103" cy="253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charset="2"/>
                <a:buChar char="§"/>
                <a:defRPr sz="2400">
                  <a:solidFill>
                    <a:srgbClr val="590A0E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404040"/>
                </a:buClr>
                <a:buFont typeface="Wingdings" charset="2"/>
                <a:buChar char="§"/>
                <a:defRPr sz="21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rgbClr val="2D506B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200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31753" name="Text Box 45"/>
          <p:cNvSpPr txBox="1">
            <a:spLocks noChangeArrowheads="1"/>
          </p:cNvSpPr>
          <p:nvPr/>
        </p:nvSpPr>
        <p:spPr bwMode="auto">
          <a:xfrm>
            <a:off x="1257300" y="800100"/>
            <a:ext cx="6516688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sz="1350">
                <a:solidFill>
                  <a:schemeClr val="tx2"/>
                </a:solidFill>
              </a:rPr>
              <a:t>Your assignment, translate this to Arcturan:    </a:t>
            </a:r>
            <a:r>
              <a:rPr lang="en-US" altLang="en-US" sz="1200" b="1">
                <a:solidFill>
                  <a:schemeClr val="tx2"/>
                </a:solidFill>
                <a:latin typeface="Times New Roman" charset="0"/>
              </a:rPr>
              <a:t>farok</a:t>
            </a:r>
            <a:r>
              <a:rPr lang="en-US" altLang="en-US" sz="1200">
                <a:solidFill>
                  <a:schemeClr val="tx2"/>
                </a:solidFill>
                <a:latin typeface="Times New Roman" charset="0"/>
              </a:rPr>
              <a:t> crrrok hihok yorok clok kantok ok-yurp</a:t>
            </a:r>
          </a:p>
        </p:txBody>
      </p:sp>
      <p:sp>
        <p:nvSpPr>
          <p:cNvPr id="41994" name="Line 46"/>
          <p:cNvSpPr>
            <a:spLocks noChangeShapeType="1"/>
          </p:cNvSpPr>
          <p:nvPr/>
        </p:nvSpPr>
        <p:spPr bwMode="auto">
          <a:xfrm flipH="1">
            <a:off x="2228850" y="3886200"/>
            <a:ext cx="11430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5" name="Line 47"/>
          <p:cNvSpPr>
            <a:spLocks noChangeShapeType="1"/>
          </p:cNvSpPr>
          <p:nvPr/>
        </p:nvSpPr>
        <p:spPr bwMode="auto">
          <a:xfrm flipH="1">
            <a:off x="5086350" y="1371600"/>
            <a:ext cx="5715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6" name="Text Box 48"/>
          <p:cNvSpPr txBox="1">
            <a:spLocks noChangeArrowheads="1"/>
          </p:cNvSpPr>
          <p:nvPr/>
        </p:nvSpPr>
        <p:spPr bwMode="auto">
          <a:xfrm>
            <a:off x="5314950" y="3886200"/>
            <a:ext cx="473075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sz="135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579241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fld id="{BAEC7064-F5EC-EC42-BB09-D1F7F018DC22}" type="datetime1">
              <a:rPr lang="en-US" altLang="en-US" sz="1050" smtClean="0">
                <a:solidFill>
                  <a:srgbClr val="590A0E"/>
                </a:solidFill>
              </a:rPr>
              <a:pPr>
                <a:defRPr/>
              </a:pPr>
              <a:t>11/26/18</a:t>
            </a:fld>
            <a:endParaRPr lang="en-US" altLang="en-US" sz="1050">
              <a:solidFill>
                <a:srgbClr val="590A0E"/>
              </a:solidFill>
            </a:endParaRPr>
          </a:p>
        </p:txBody>
      </p:sp>
      <p:sp>
        <p:nvSpPr>
          <p:cNvPr id="33794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en-US" sz="750">
                <a:solidFill>
                  <a:srgbClr val="181813"/>
                </a:solidFill>
              </a:rPr>
              <a:t>                                         Speech and Language Processing - Jurafsky and Martin       </a:t>
            </a:r>
            <a:endParaRPr lang="en-US" altLang="en-US" sz="1050">
              <a:solidFill>
                <a:srgbClr val="181813"/>
              </a:solidFill>
            </a:endParaRPr>
          </a:p>
        </p:txBody>
      </p:sp>
      <p:sp>
        <p:nvSpPr>
          <p:cNvPr id="33795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fld id="{C0C0A93A-32A5-604F-8DDE-354E1A0A058B}" type="slidenum">
              <a:rPr lang="en-US" altLang="en-US" sz="1050" smtClean="0">
                <a:solidFill>
                  <a:srgbClr val="590A0E"/>
                </a:solidFill>
              </a:rPr>
              <a:pPr>
                <a:defRPr/>
              </a:pPr>
              <a:t>19</a:t>
            </a:fld>
            <a:endParaRPr lang="en-US" altLang="en-US" sz="1050">
              <a:solidFill>
                <a:srgbClr val="590A0E"/>
              </a:solidFill>
            </a:endParaRPr>
          </a:p>
        </p:txBody>
      </p:sp>
      <p:sp>
        <p:nvSpPr>
          <p:cNvPr id="44036" name="Rectangle 2"/>
          <p:cNvSpPr>
            <a:spLocks noChangeArrowheads="1"/>
          </p:cNvSpPr>
          <p:nvPr/>
        </p:nvSpPr>
        <p:spPr bwMode="auto">
          <a:xfrm>
            <a:off x="4743450" y="800100"/>
            <a:ext cx="427038" cy="2857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charset="2"/>
              <a:buChar char="§"/>
              <a:defRPr sz="2400">
                <a:solidFill>
                  <a:srgbClr val="590A0E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404040"/>
              </a:buClr>
              <a:buFont typeface="Wingdings" charset="2"/>
              <a:buChar char="§"/>
              <a:defRPr sz="21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Wingdings" charset="2"/>
              <a:buChar char="§"/>
              <a:defRPr>
                <a:solidFill>
                  <a:srgbClr val="2D506B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4037" name="Rectangle 3"/>
          <p:cNvSpPr>
            <a:spLocks noChangeArrowheads="1"/>
          </p:cNvSpPr>
          <p:nvPr/>
        </p:nvSpPr>
        <p:spPr bwMode="auto">
          <a:xfrm>
            <a:off x="5543550" y="800100"/>
            <a:ext cx="427038" cy="2857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charset="2"/>
              <a:buChar char="§"/>
              <a:defRPr sz="2400">
                <a:solidFill>
                  <a:srgbClr val="590A0E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404040"/>
              </a:buClr>
              <a:buFont typeface="Wingdings" charset="2"/>
              <a:buChar char="§"/>
              <a:defRPr sz="21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Wingdings" charset="2"/>
              <a:buChar char="§"/>
              <a:defRPr>
                <a:solidFill>
                  <a:srgbClr val="2D506B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4038" name="Rectangle 4"/>
          <p:cNvSpPr>
            <a:spLocks noChangeArrowheads="1"/>
          </p:cNvSpPr>
          <p:nvPr/>
        </p:nvSpPr>
        <p:spPr bwMode="auto">
          <a:xfrm>
            <a:off x="6007100" y="4230688"/>
            <a:ext cx="400050" cy="2857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charset="2"/>
              <a:buChar char="§"/>
              <a:defRPr sz="2400">
                <a:solidFill>
                  <a:srgbClr val="590A0E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404040"/>
              </a:buClr>
              <a:buFont typeface="Wingdings" charset="2"/>
              <a:buChar char="§"/>
              <a:defRPr sz="21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Wingdings" charset="2"/>
              <a:buChar char="§"/>
              <a:defRPr>
                <a:solidFill>
                  <a:srgbClr val="2D506B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4039" name="Rectangle 5"/>
          <p:cNvSpPr>
            <a:spLocks noChangeArrowheads="1"/>
          </p:cNvSpPr>
          <p:nvPr/>
        </p:nvSpPr>
        <p:spPr bwMode="auto">
          <a:xfrm>
            <a:off x="5740400" y="3657600"/>
            <a:ext cx="400050" cy="2857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charset="2"/>
              <a:buChar char="§"/>
              <a:defRPr sz="2400">
                <a:solidFill>
                  <a:srgbClr val="590A0E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404040"/>
              </a:buClr>
              <a:buFont typeface="Wingdings" charset="2"/>
              <a:buChar char="§"/>
              <a:defRPr sz="21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Wingdings" charset="2"/>
              <a:buChar char="§"/>
              <a:defRPr>
                <a:solidFill>
                  <a:srgbClr val="2D506B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4040" name="Rectangle 6"/>
          <p:cNvSpPr>
            <a:spLocks noChangeArrowheads="1"/>
          </p:cNvSpPr>
          <p:nvPr/>
        </p:nvSpPr>
        <p:spPr bwMode="auto">
          <a:xfrm>
            <a:off x="2781300" y="2532063"/>
            <a:ext cx="400050" cy="2857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charset="2"/>
              <a:buChar char="§"/>
              <a:defRPr sz="2400">
                <a:solidFill>
                  <a:srgbClr val="590A0E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404040"/>
              </a:buClr>
              <a:buFont typeface="Wingdings" charset="2"/>
              <a:buChar char="§"/>
              <a:defRPr sz="21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Wingdings" charset="2"/>
              <a:buChar char="§"/>
              <a:defRPr>
                <a:solidFill>
                  <a:srgbClr val="2D506B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4041" name="Rectangle 7"/>
          <p:cNvSpPr>
            <a:spLocks noGrp="1" noChangeArrowheads="1"/>
          </p:cNvSpPr>
          <p:nvPr>
            <p:ph type="title"/>
          </p:nvPr>
        </p:nvSpPr>
        <p:spPr>
          <a:xfrm>
            <a:off x="1257300" y="46038"/>
            <a:ext cx="6343650" cy="628650"/>
          </a:xfrm>
        </p:spPr>
        <p:txBody>
          <a:bodyPr/>
          <a:lstStyle/>
          <a:p>
            <a:r>
              <a:rPr lang="en-US" altLang="en-US" sz="2400"/>
              <a:t>Centauri/Arcturan [Knight, 1997]</a:t>
            </a:r>
            <a:endParaRPr lang="en-US" altLang="en-US"/>
          </a:p>
        </p:txBody>
      </p:sp>
      <p:grpSp>
        <p:nvGrpSpPr>
          <p:cNvPr id="44042" name="Group 8"/>
          <p:cNvGrpSpPr>
            <a:grpSpLocks/>
          </p:cNvGrpSpPr>
          <p:nvPr/>
        </p:nvGrpSpPr>
        <p:grpSpPr bwMode="auto">
          <a:xfrm>
            <a:off x="1428750" y="1146175"/>
            <a:ext cx="6170613" cy="3648075"/>
            <a:chOff x="-3" y="0"/>
            <a:chExt cx="3441" cy="3338"/>
          </a:xfrm>
        </p:grpSpPr>
        <p:grpSp>
          <p:nvGrpSpPr>
            <p:cNvPr id="44046" name="Group 9"/>
            <p:cNvGrpSpPr>
              <a:grpSpLocks/>
            </p:cNvGrpSpPr>
            <p:nvPr/>
          </p:nvGrpSpPr>
          <p:grpSpPr bwMode="auto">
            <a:xfrm>
              <a:off x="0" y="0"/>
              <a:ext cx="3438" cy="3338"/>
              <a:chOff x="0" y="0"/>
              <a:chExt cx="3438" cy="3338"/>
            </a:xfrm>
          </p:grpSpPr>
          <p:grpSp>
            <p:nvGrpSpPr>
              <p:cNvPr id="44048" name="Group 10"/>
              <p:cNvGrpSpPr>
                <a:grpSpLocks/>
              </p:cNvGrpSpPr>
              <p:nvPr/>
            </p:nvGrpSpPr>
            <p:grpSpPr bwMode="auto">
              <a:xfrm>
                <a:off x="0" y="0"/>
                <a:ext cx="1556" cy="633"/>
                <a:chOff x="0" y="0"/>
                <a:chExt cx="1556" cy="633"/>
              </a:xfrm>
            </p:grpSpPr>
            <p:sp>
              <p:nvSpPr>
                <p:cNvPr id="44082" name="Rectangle 11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513" cy="6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1a. ok-voon ororok sprok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Times New Roman" charset="0"/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1b. at-voon bichat dat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4083" name="Rectangle 12"/>
                <p:cNvSpPr>
                  <a:spLocks noChangeArrowheads="1"/>
                </p:cNvSpPr>
                <p:nvPr/>
              </p:nvSpPr>
              <p:spPr bwMode="auto">
                <a:xfrm>
                  <a:off x="0" y="189"/>
                  <a:ext cx="103" cy="25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44049" name="Group 13"/>
              <p:cNvGrpSpPr>
                <a:grpSpLocks/>
              </p:cNvGrpSpPr>
              <p:nvPr/>
            </p:nvGrpSpPr>
            <p:grpSpPr bwMode="auto">
              <a:xfrm>
                <a:off x="1599" y="0"/>
                <a:ext cx="1839" cy="633"/>
                <a:chOff x="1599" y="0"/>
                <a:chExt cx="1839" cy="633"/>
              </a:xfrm>
            </p:grpSpPr>
            <p:sp>
              <p:nvSpPr>
                <p:cNvPr id="44080" name="Rectangle 14"/>
                <p:cNvSpPr>
                  <a:spLocks noChangeArrowheads="1"/>
                </p:cNvSpPr>
                <p:nvPr/>
              </p:nvSpPr>
              <p:spPr bwMode="auto">
                <a:xfrm>
                  <a:off x="1642" y="0"/>
                  <a:ext cx="1796" cy="6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7a. lalok farok ororok lalok sprok izok enemok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Times New Roman" charset="0"/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7b. wat jjat bichat wat dat vat eneat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4081" name="Rectangle 15"/>
                <p:cNvSpPr>
                  <a:spLocks noChangeArrowheads="1"/>
                </p:cNvSpPr>
                <p:nvPr/>
              </p:nvSpPr>
              <p:spPr bwMode="auto">
                <a:xfrm>
                  <a:off x="1599" y="189"/>
                  <a:ext cx="103" cy="25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44050" name="Group 16"/>
              <p:cNvGrpSpPr>
                <a:grpSpLocks/>
              </p:cNvGrpSpPr>
              <p:nvPr/>
            </p:nvGrpSpPr>
            <p:grpSpPr bwMode="auto">
              <a:xfrm>
                <a:off x="0" y="633"/>
                <a:ext cx="1556" cy="633"/>
                <a:chOff x="0" y="633"/>
                <a:chExt cx="1556" cy="633"/>
              </a:xfrm>
            </p:grpSpPr>
            <p:sp>
              <p:nvSpPr>
                <p:cNvPr id="44078" name="Rectangle 17"/>
                <p:cNvSpPr>
                  <a:spLocks noChangeArrowheads="1"/>
                </p:cNvSpPr>
                <p:nvPr/>
              </p:nvSpPr>
              <p:spPr bwMode="auto">
                <a:xfrm>
                  <a:off x="43" y="633"/>
                  <a:ext cx="1513" cy="6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2a. ok-drubel ok-voon anok plok sprok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Times New Roman" charset="0"/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2b. at-drubel at-voon pippat rrat dat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4079" name="Rectangle 18"/>
                <p:cNvSpPr>
                  <a:spLocks noChangeArrowheads="1"/>
                </p:cNvSpPr>
                <p:nvPr/>
              </p:nvSpPr>
              <p:spPr bwMode="auto">
                <a:xfrm>
                  <a:off x="0" y="822"/>
                  <a:ext cx="103" cy="25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44051" name="Group 19"/>
              <p:cNvGrpSpPr>
                <a:grpSpLocks/>
              </p:cNvGrpSpPr>
              <p:nvPr/>
            </p:nvGrpSpPr>
            <p:grpSpPr bwMode="auto">
              <a:xfrm>
                <a:off x="1599" y="633"/>
                <a:ext cx="1839" cy="633"/>
                <a:chOff x="1599" y="633"/>
                <a:chExt cx="1839" cy="633"/>
              </a:xfrm>
            </p:grpSpPr>
            <p:sp>
              <p:nvSpPr>
                <p:cNvPr id="44076" name="Rectangle 20"/>
                <p:cNvSpPr>
                  <a:spLocks noChangeArrowheads="1"/>
                </p:cNvSpPr>
                <p:nvPr/>
              </p:nvSpPr>
              <p:spPr bwMode="auto">
                <a:xfrm>
                  <a:off x="1642" y="633"/>
                  <a:ext cx="1796" cy="6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8a. lalok brok anok plok nok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Times New Roman" charset="0"/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8b. iat lat pippat rrat nnat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4077" name="Rectangle 21"/>
                <p:cNvSpPr>
                  <a:spLocks noChangeArrowheads="1"/>
                </p:cNvSpPr>
                <p:nvPr/>
              </p:nvSpPr>
              <p:spPr bwMode="auto">
                <a:xfrm>
                  <a:off x="1599" y="822"/>
                  <a:ext cx="103" cy="25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44052" name="Group 22"/>
              <p:cNvGrpSpPr>
                <a:grpSpLocks/>
              </p:cNvGrpSpPr>
              <p:nvPr/>
            </p:nvGrpSpPr>
            <p:grpSpPr bwMode="auto">
              <a:xfrm>
                <a:off x="0" y="1266"/>
                <a:ext cx="1556" cy="518"/>
                <a:chOff x="0" y="1266"/>
                <a:chExt cx="1556" cy="518"/>
              </a:xfrm>
            </p:grpSpPr>
            <p:sp>
              <p:nvSpPr>
                <p:cNvPr id="44074" name="Rectangle 23"/>
                <p:cNvSpPr>
                  <a:spLocks noChangeArrowheads="1"/>
                </p:cNvSpPr>
                <p:nvPr/>
              </p:nvSpPr>
              <p:spPr bwMode="auto">
                <a:xfrm>
                  <a:off x="43" y="1266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3a. erok sprok izok </a:t>
                  </a:r>
                  <a:r>
                    <a:rPr lang="en-US" altLang="en-US" sz="1200" b="1">
                      <a:solidFill>
                        <a:schemeClr val="tx1"/>
                      </a:solidFill>
                      <a:latin typeface="Times New Roman" charset="0"/>
                    </a:rPr>
                    <a:t>hihok</a:t>
                  </a: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 ghirok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Times New Roman" charset="0"/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3b. totat dat arrat vat hilat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4075" name="Rectangle 24"/>
                <p:cNvSpPr>
                  <a:spLocks noChangeArrowheads="1"/>
                </p:cNvSpPr>
                <p:nvPr/>
              </p:nvSpPr>
              <p:spPr bwMode="auto">
                <a:xfrm>
                  <a:off x="0" y="1398"/>
                  <a:ext cx="103" cy="25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44053" name="Group 25"/>
              <p:cNvGrpSpPr>
                <a:grpSpLocks/>
              </p:cNvGrpSpPr>
              <p:nvPr/>
            </p:nvGrpSpPr>
            <p:grpSpPr bwMode="auto">
              <a:xfrm>
                <a:off x="1599" y="1266"/>
                <a:ext cx="1839" cy="518"/>
                <a:chOff x="1599" y="1266"/>
                <a:chExt cx="1839" cy="518"/>
              </a:xfrm>
            </p:grpSpPr>
            <p:sp>
              <p:nvSpPr>
                <p:cNvPr id="44072" name="Rectangle 26"/>
                <p:cNvSpPr>
                  <a:spLocks noChangeArrowheads="1"/>
                </p:cNvSpPr>
                <p:nvPr/>
              </p:nvSpPr>
              <p:spPr bwMode="auto">
                <a:xfrm>
                  <a:off x="1642" y="1266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9a. wiwok nok izok kantok ok-yurp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Times New Roman" charset="0"/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9b. totat nnat quat oloat at-yurp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4073" name="Rectangle 27"/>
                <p:cNvSpPr>
                  <a:spLocks noChangeArrowheads="1"/>
                </p:cNvSpPr>
                <p:nvPr/>
              </p:nvSpPr>
              <p:spPr bwMode="auto">
                <a:xfrm>
                  <a:off x="1599" y="1398"/>
                  <a:ext cx="103" cy="25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44054" name="Group 28"/>
              <p:cNvGrpSpPr>
                <a:grpSpLocks/>
              </p:cNvGrpSpPr>
              <p:nvPr/>
            </p:nvGrpSpPr>
            <p:grpSpPr bwMode="auto">
              <a:xfrm>
                <a:off x="0" y="1784"/>
                <a:ext cx="1556" cy="518"/>
                <a:chOff x="0" y="1784"/>
                <a:chExt cx="1556" cy="518"/>
              </a:xfrm>
            </p:grpSpPr>
            <p:sp>
              <p:nvSpPr>
                <p:cNvPr id="44070" name="Rectangle 29"/>
                <p:cNvSpPr>
                  <a:spLocks noChangeArrowheads="1"/>
                </p:cNvSpPr>
                <p:nvPr/>
              </p:nvSpPr>
              <p:spPr bwMode="auto">
                <a:xfrm>
                  <a:off x="43" y="1784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4a. ok-voon anok drok brok jok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Times New Roman" charset="0"/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4b. at-voon krat pippat sat lat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Times New Roman" charset="0"/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4071" name="Rectangle 30"/>
                <p:cNvSpPr>
                  <a:spLocks noChangeArrowheads="1"/>
                </p:cNvSpPr>
                <p:nvPr/>
              </p:nvSpPr>
              <p:spPr bwMode="auto">
                <a:xfrm>
                  <a:off x="0" y="1916"/>
                  <a:ext cx="103" cy="25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44055" name="Group 31"/>
              <p:cNvGrpSpPr>
                <a:grpSpLocks/>
              </p:cNvGrpSpPr>
              <p:nvPr/>
            </p:nvGrpSpPr>
            <p:grpSpPr bwMode="auto">
              <a:xfrm>
                <a:off x="1599" y="1784"/>
                <a:ext cx="1839" cy="518"/>
                <a:chOff x="1599" y="1784"/>
                <a:chExt cx="1839" cy="518"/>
              </a:xfrm>
            </p:grpSpPr>
            <p:sp>
              <p:nvSpPr>
                <p:cNvPr id="44068" name="Rectangle 32"/>
                <p:cNvSpPr>
                  <a:spLocks noChangeArrowheads="1"/>
                </p:cNvSpPr>
                <p:nvPr/>
              </p:nvSpPr>
              <p:spPr bwMode="auto">
                <a:xfrm>
                  <a:off x="1642" y="1784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10a. lalok mok nok yorok ghirok clok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Times New Roman" charset="0"/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10b. wat nnat gat mat bat hilat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4069" name="Rectangle 33"/>
                <p:cNvSpPr>
                  <a:spLocks noChangeArrowheads="1"/>
                </p:cNvSpPr>
                <p:nvPr/>
              </p:nvSpPr>
              <p:spPr bwMode="auto">
                <a:xfrm>
                  <a:off x="1599" y="1916"/>
                  <a:ext cx="103" cy="25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44056" name="Group 34"/>
              <p:cNvGrpSpPr>
                <a:grpSpLocks/>
              </p:cNvGrpSpPr>
              <p:nvPr/>
            </p:nvGrpSpPr>
            <p:grpSpPr bwMode="auto">
              <a:xfrm>
                <a:off x="0" y="2302"/>
                <a:ext cx="1556" cy="518"/>
                <a:chOff x="0" y="2302"/>
                <a:chExt cx="1556" cy="518"/>
              </a:xfrm>
            </p:grpSpPr>
            <p:sp>
              <p:nvSpPr>
                <p:cNvPr id="44066" name="Rectangle 35"/>
                <p:cNvSpPr>
                  <a:spLocks noChangeArrowheads="1"/>
                </p:cNvSpPr>
                <p:nvPr/>
              </p:nvSpPr>
              <p:spPr bwMode="auto">
                <a:xfrm>
                  <a:off x="43" y="2302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5a. wiwok farok izok stok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Times New Roman" charset="0"/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5b. totat jjat quat cat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4067" name="Rectangle 36"/>
                <p:cNvSpPr>
                  <a:spLocks noChangeArrowheads="1"/>
                </p:cNvSpPr>
                <p:nvPr/>
              </p:nvSpPr>
              <p:spPr bwMode="auto">
                <a:xfrm>
                  <a:off x="0" y="2434"/>
                  <a:ext cx="103" cy="25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44057" name="Group 37"/>
              <p:cNvGrpSpPr>
                <a:grpSpLocks/>
              </p:cNvGrpSpPr>
              <p:nvPr/>
            </p:nvGrpSpPr>
            <p:grpSpPr bwMode="auto">
              <a:xfrm>
                <a:off x="1599" y="2302"/>
                <a:ext cx="1839" cy="518"/>
                <a:chOff x="1599" y="2302"/>
                <a:chExt cx="1839" cy="518"/>
              </a:xfrm>
            </p:grpSpPr>
            <p:sp>
              <p:nvSpPr>
                <p:cNvPr id="44064" name="Rectangle 38"/>
                <p:cNvSpPr>
                  <a:spLocks noChangeArrowheads="1"/>
                </p:cNvSpPr>
                <p:nvPr/>
              </p:nvSpPr>
              <p:spPr bwMode="auto">
                <a:xfrm>
                  <a:off x="1642" y="2302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11a. lalok nok crrrok </a:t>
                  </a:r>
                  <a:r>
                    <a:rPr lang="en-US" altLang="en-US" sz="1200" b="1">
                      <a:solidFill>
                        <a:schemeClr val="tx1"/>
                      </a:solidFill>
                      <a:latin typeface="Times New Roman" charset="0"/>
                    </a:rPr>
                    <a:t>hihok</a:t>
                  </a: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 yorok zanzanok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Times New Roman" charset="0"/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11b. wat nnat arrat mat zanzanat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4065" name="Rectangle 39"/>
                <p:cNvSpPr>
                  <a:spLocks noChangeArrowheads="1"/>
                </p:cNvSpPr>
                <p:nvPr/>
              </p:nvSpPr>
              <p:spPr bwMode="auto">
                <a:xfrm>
                  <a:off x="1599" y="2434"/>
                  <a:ext cx="103" cy="25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44058" name="Group 40"/>
              <p:cNvGrpSpPr>
                <a:grpSpLocks/>
              </p:cNvGrpSpPr>
              <p:nvPr/>
            </p:nvGrpSpPr>
            <p:grpSpPr bwMode="auto">
              <a:xfrm>
                <a:off x="0" y="2820"/>
                <a:ext cx="1556" cy="518"/>
                <a:chOff x="0" y="2820"/>
                <a:chExt cx="1556" cy="518"/>
              </a:xfrm>
            </p:grpSpPr>
            <p:sp>
              <p:nvSpPr>
                <p:cNvPr id="44062" name="Rectangle 41"/>
                <p:cNvSpPr>
                  <a:spLocks noChangeArrowheads="1"/>
                </p:cNvSpPr>
                <p:nvPr/>
              </p:nvSpPr>
              <p:spPr bwMode="auto">
                <a:xfrm>
                  <a:off x="43" y="2820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6a. lalok sprok izok jok stok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Times New Roman" charset="0"/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6b. wat dat krat quat cat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4063" name="Rectangle 42"/>
                <p:cNvSpPr>
                  <a:spLocks noChangeArrowheads="1"/>
                </p:cNvSpPr>
                <p:nvPr/>
              </p:nvSpPr>
              <p:spPr bwMode="auto">
                <a:xfrm>
                  <a:off x="0" y="2952"/>
                  <a:ext cx="103" cy="25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44059" name="Group 43"/>
              <p:cNvGrpSpPr>
                <a:grpSpLocks/>
              </p:cNvGrpSpPr>
              <p:nvPr/>
            </p:nvGrpSpPr>
            <p:grpSpPr bwMode="auto">
              <a:xfrm>
                <a:off x="1599" y="2820"/>
                <a:ext cx="1839" cy="518"/>
                <a:chOff x="1599" y="2820"/>
                <a:chExt cx="1839" cy="518"/>
              </a:xfrm>
            </p:grpSpPr>
            <p:sp>
              <p:nvSpPr>
                <p:cNvPr id="44060" name="Rectangle 44"/>
                <p:cNvSpPr>
                  <a:spLocks noChangeArrowheads="1"/>
                </p:cNvSpPr>
                <p:nvPr/>
              </p:nvSpPr>
              <p:spPr bwMode="auto">
                <a:xfrm>
                  <a:off x="1642" y="2820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12a. lalok rarok nok izok </a:t>
                  </a:r>
                  <a:r>
                    <a:rPr lang="en-US" altLang="en-US" sz="1200" b="1">
                      <a:solidFill>
                        <a:schemeClr val="tx1"/>
                      </a:solidFill>
                      <a:latin typeface="Times New Roman" charset="0"/>
                    </a:rPr>
                    <a:t>hihok</a:t>
                  </a: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 mok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Times New Roman" charset="0"/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12b. wat nnat forat arrat vat gat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4061" name="Rectangle 45"/>
                <p:cNvSpPr>
                  <a:spLocks noChangeArrowheads="1"/>
                </p:cNvSpPr>
                <p:nvPr/>
              </p:nvSpPr>
              <p:spPr bwMode="auto">
                <a:xfrm>
                  <a:off x="1599" y="2952"/>
                  <a:ext cx="103" cy="25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</p:grpSp>
        </p:grpSp>
        <p:sp>
          <p:nvSpPr>
            <p:cNvPr id="44047" name="Rectangle 46"/>
            <p:cNvSpPr>
              <a:spLocks noChangeArrowheads="1"/>
            </p:cNvSpPr>
            <p:nvPr/>
          </p:nvSpPr>
          <p:spPr bwMode="auto">
            <a:xfrm>
              <a:off x="-3" y="1542"/>
              <a:ext cx="103" cy="253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charset="2"/>
                <a:buChar char="§"/>
                <a:defRPr sz="2400">
                  <a:solidFill>
                    <a:srgbClr val="590A0E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404040"/>
                </a:buClr>
                <a:buFont typeface="Wingdings" charset="2"/>
                <a:buChar char="§"/>
                <a:defRPr sz="21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rgbClr val="2D506B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200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33803" name="Text Box 47"/>
          <p:cNvSpPr txBox="1">
            <a:spLocks noChangeArrowheads="1"/>
          </p:cNvSpPr>
          <p:nvPr/>
        </p:nvSpPr>
        <p:spPr bwMode="auto">
          <a:xfrm>
            <a:off x="1257300" y="800100"/>
            <a:ext cx="6516688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sz="1350">
                <a:solidFill>
                  <a:schemeClr val="tx2"/>
                </a:solidFill>
              </a:rPr>
              <a:t>Your assignment, translate this to Arcturan:    </a:t>
            </a:r>
            <a:r>
              <a:rPr lang="en-US" altLang="en-US" sz="1200" b="1">
                <a:solidFill>
                  <a:schemeClr val="tx2"/>
                </a:solidFill>
                <a:latin typeface="Times New Roman" charset="0"/>
              </a:rPr>
              <a:t>farok</a:t>
            </a:r>
            <a:r>
              <a:rPr lang="en-US" altLang="en-US" sz="1200">
                <a:solidFill>
                  <a:schemeClr val="tx2"/>
                </a:solidFill>
                <a:latin typeface="Times New Roman" charset="0"/>
              </a:rPr>
              <a:t> crrrok hihok yorok clok kantok ok-yurp</a:t>
            </a:r>
          </a:p>
        </p:txBody>
      </p:sp>
      <p:sp>
        <p:nvSpPr>
          <p:cNvPr id="44044" name="Line 48"/>
          <p:cNvSpPr>
            <a:spLocks noChangeShapeType="1"/>
          </p:cNvSpPr>
          <p:nvPr/>
        </p:nvSpPr>
        <p:spPr bwMode="auto">
          <a:xfrm flipH="1">
            <a:off x="2228850" y="3886200"/>
            <a:ext cx="11430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5" name="Line 49"/>
          <p:cNvSpPr>
            <a:spLocks noChangeShapeType="1"/>
          </p:cNvSpPr>
          <p:nvPr/>
        </p:nvSpPr>
        <p:spPr bwMode="auto">
          <a:xfrm flipH="1">
            <a:off x="5086350" y="1371600"/>
            <a:ext cx="5715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35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825DEA6-8F1E-6D4D-A36D-0EC5270E947E}" type="datetime1">
              <a:rPr lang="en-US" sz="1400">
                <a:solidFill>
                  <a:srgbClr val="590A0E"/>
                </a:solidFill>
              </a:rPr>
              <a:pPr/>
              <a:t>11/26/18</a:t>
            </a:fld>
            <a:endParaRPr lang="en-US" sz="1400">
              <a:solidFill>
                <a:srgbClr val="590A0E"/>
              </a:solidFill>
            </a:endParaRPr>
          </a:p>
        </p:txBody>
      </p:sp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>
                <a:solidFill>
                  <a:srgbClr val="181813"/>
                </a:solidFill>
                <a:cs typeface="Arial" charset="0"/>
              </a:rPr>
              <a:t>                                         Speech and Language Processing - Jurafsky and Martin       </a:t>
            </a:r>
            <a:endParaRPr lang="en-US" sz="1400">
              <a:solidFill>
                <a:srgbClr val="181813"/>
              </a:solidFill>
              <a:cs typeface="Arial" charset="0"/>
            </a:endParaRP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C466194-E6A2-2444-B4F1-904E6E5DBA95}" type="slidenum">
              <a:rPr lang="en-US" sz="1400">
                <a:solidFill>
                  <a:srgbClr val="590A0E"/>
                </a:solidFill>
              </a:rPr>
              <a:pPr/>
              <a:t>2</a:t>
            </a:fld>
            <a:endParaRPr lang="en-US" sz="1400">
              <a:solidFill>
                <a:srgbClr val="590A0E"/>
              </a:solidFill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Today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HW Questions?</a:t>
            </a:r>
          </a:p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Remaining schedule</a:t>
            </a:r>
          </a:p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Machine translation framework</a:t>
            </a:r>
            <a:endParaRPr lang="en-US" dirty="0">
              <a:latin typeface="Tahoma" charset="0"/>
            </a:endParaRPr>
          </a:p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Evaluation methods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fld id="{2FFACB51-53FA-CD4F-BCA7-40D061766B81}" type="datetime1">
              <a:rPr lang="en-US" altLang="en-US" sz="1050" smtClean="0">
                <a:solidFill>
                  <a:srgbClr val="590A0E"/>
                </a:solidFill>
              </a:rPr>
              <a:pPr>
                <a:defRPr/>
              </a:pPr>
              <a:t>11/26/18</a:t>
            </a:fld>
            <a:endParaRPr lang="en-US" altLang="en-US" sz="1050">
              <a:solidFill>
                <a:srgbClr val="590A0E"/>
              </a:solidFill>
            </a:endParaRPr>
          </a:p>
        </p:txBody>
      </p:sp>
      <p:sp>
        <p:nvSpPr>
          <p:cNvPr id="35842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en-US" sz="750">
                <a:solidFill>
                  <a:srgbClr val="181813"/>
                </a:solidFill>
              </a:rPr>
              <a:t>                                         Speech and Language Processing - Jurafsky and Martin       </a:t>
            </a:r>
            <a:endParaRPr lang="en-US" altLang="en-US" sz="1050">
              <a:solidFill>
                <a:srgbClr val="181813"/>
              </a:solidFill>
            </a:endParaRPr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fld id="{083ABF08-483C-6744-AA7C-32D7265D9D49}" type="slidenum">
              <a:rPr lang="en-US" altLang="en-US" sz="1050" smtClean="0">
                <a:solidFill>
                  <a:srgbClr val="590A0E"/>
                </a:solidFill>
              </a:rPr>
              <a:pPr>
                <a:defRPr/>
              </a:pPr>
              <a:t>20</a:t>
            </a:fld>
            <a:endParaRPr lang="en-US" altLang="en-US" sz="1050">
              <a:solidFill>
                <a:srgbClr val="590A0E"/>
              </a:solidFill>
            </a:endParaRPr>
          </a:p>
        </p:txBody>
      </p:sp>
      <p:sp>
        <p:nvSpPr>
          <p:cNvPr id="46084" name="Rectangle 2"/>
          <p:cNvSpPr>
            <a:spLocks noChangeArrowheads="1"/>
          </p:cNvSpPr>
          <p:nvPr/>
        </p:nvSpPr>
        <p:spPr bwMode="auto">
          <a:xfrm>
            <a:off x="5600700" y="800100"/>
            <a:ext cx="427038" cy="2857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charset="2"/>
              <a:buChar char="§"/>
              <a:defRPr sz="2400">
                <a:solidFill>
                  <a:srgbClr val="590A0E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404040"/>
              </a:buClr>
              <a:buFont typeface="Wingdings" charset="2"/>
              <a:buChar char="§"/>
              <a:defRPr sz="21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Wingdings" charset="2"/>
              <a:buChar char="§"/>
              <a:defRPr>
                <a:solidFill>
                  <a:srgbClr val="2D506B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6085" name="Rectangle 3"/>
          <p:cNvSpPr>
            <a:spLocks noChangeArrowheads="1"/>
          </p:cNvSpPr>
          <p:nvPr/>
        </p:nvSpPr>
        <p:spPr bwMode="auto">
          <a:xfrm>
            <a:off x="4743450" y="800100"/>
            <a:ext cx="427038" cy="2857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charset="2"/>
              <a:buChar char="§"/>
              <a:defRPr sz="2400">
                <a:solidFill>
                  <a:srgbClr val="590A0E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404040"/>
              </a:buClr>
              <a:buFont typeface="Wingdings" charset="2"/>
              <a:buChar char="§"/>
              <a:defRPr sz="21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Wingdings" charset="2"/>
              <a:buChar char="§"/>
              <a:defRPr>
                <a:solidFill>
                  <a:srgbClr val="2D506B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6086" name="Rectangle 4"/>
          <p:cNvSpPr>
            <a:spLocks noChangeArrowheads="1"/>
          </p:cNvSpPr>
          <p:nvPr/>
        </p:nvSpPr>
        <p:spPr bwMode="auto">
          <a:xfrm>
            <a:off x="6000750" y="800100"/>
            <a:ext cx="427038" cy="2857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charset="2"/>
              <a:buChar char="§"/>
              <a:defRPr sz="2400">
                <a:solidFill>
                  <a:srgbClr val="590A0E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404040"/>
              </a:buClr>
              <a:buFont typeface="Wingdings" charset="2"/>
              <a:buChar char="§"/>
              <a:defRPr sz="21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Wingdings" charset="2"/>
              <a:buChar char="§"/>
              <a:defRPr>
                <a:solidFill>
                  <a:srgbClr val="2D506B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6087" name="Rectangle 5"/>
          <p:cNvSpPr>
            <a:spLocks noChangeArrowheads="1"/>
          </p:cNvSpPr>
          <p:nvPr/>
        </p:nvSpPr>
        <p:spPr bwMode="auto">
          <a:xfrm>
            <a:off x="6149975" y="3678238"/>
            <a:ext cx="400050" cy="2857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charset="2"/>
              <a:buChar char="§"/>
              <a:defRPr sz="2400">
                <a:solidFill>
                  <a:srgbClr val="590A0E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404040"/>
              </a:buClr>
              <a:buFont typeface="Wingdings" charset="2"/>
              <a:buChar char="§"/>
              <a:defRPr sz="21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Wingdings" charset="2"/>
              <a:buChar char="§"/>
              <a:defRPr>
                <a:solidFill>
                  <a:srgbClr val="2D506B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6088" name="Rectangle 6"/>
          <p:cNvSpPr>
            <a:spLocks noChangeArrowheads="1"/>
          </p:cNvSpPr>
          <p:nvPr/>
        </p:nvSpPr>
        <p:spPr bwMode="auto">
          <a:xfrm>
            <a:off x="5646738" y="3101975"/>
            <a:ext cx="400050" cy="2857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charset="2"/>
              <a:buChar char="§"/>
              <a:defRPr sz="2400">
                <a:solidFill>
                  <a:srgbClr val="590A0E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404040"/>
              </a:buClr>
              <a:buFont typeface="Wingdings" charset="2"/>
              <a:buChar char="§"/>
              <a:defRPr sz="21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Wingdings" charset="2"/>
              <a:buChar char="§"/>
              <a:defRPr>
                <a:solidFill>
                  <a:srgbClr val="2D506B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6089" name="Rectangle 7"/>
          <p:cNvSpPr>
            <a:spLocks noGrp="1" noChangeArrowheads="1"/>
          </p:cNvSpPr>
          <p:nvPr>
            <p:ph type="title"/>
          </p:nvPr>
        </p:nvSpPr>
        <p:spPr>
          <a:xfrm>
            <a:off x="1257300" y="46038"/>
            <a:ext cx="6343650" cy="628650"/>
          </a:xfrm>
        </p:spPr>
        <p:txBody>
          <a:bodyPr/>
          <a:lstStyle/>
          <a:p>
            <a:r>
              <a:rPr lang="en-US" altLang="en-US" sz="2400"/>
              <a:t>Centauri/Arcturan [Knight, 1997]</a:t>
            </a:r>
            <a:endParaRPr lang="en-US" altLang="en-US"/>
          </a:p>
        </p:txBody>
      </p:sp>
      <p:grpSp>
        <p:nvGrpSpPr>
          <p:cNvPr id="46090" name="Group 8"/>
          <p:cNvGrpSpPr>
            <a:grpSpLocks/>
          </p:cNvGrpSpPr>
          <p:nvPr/>
        </p:nvGrpSpPr>
        <p:grpSpPr bwMode="auto">
          <a:xfrm>
            <a:off x="1428750" y="1146175"/>
            <a:ext cx="6170613" cy="3648075"/>
            <a:chOff x="-3" y="0"/>
            <a:chExt cx="3441" cy="3338"/>
          </a:xfrm>
        </p:grpSpPr>
        <p:grpSp>
          <p:nvGrpSpPr>
            <p:cNvPr id="46097" name="Group 9"/>
            <p:cNvGrpSpPr>
              <a:grpSpLocks/>
            </p:cNvGrpSpPr>
            <p:nvPr/>
          </p:nvGrpSpPr>
          <p:grpSpPr bwMode="auto">
            <a:xfrm>
              <a:off x="0" y="0"/>
              <a:ext cx="3438" cy="3338"/>
              <a:chOff x="0" y="0"/>
              <a:chExt cx="3438" cy="3338"/>
            </a:xfrm>
          </p:grpSpPr>
          <p:grpSp>
            <p:nvGrpSpPr>
              <p:cNvPr id="46099" name="Group 10"/>
              <p:cNvGrpSpPr>
                <a:grpSpLocks/>
              </p:cNvGrpSpPr>
              <p:nvPr/>
            </p:nvGrpSpPr>
            <p:grpSpPr bwMode="auto">
              <a:xfrm>
                <a:off x="0" y="0"/>
                <a:ext cx="1556" cy="633"/>
                <a:chOff x="0" y="0"/>
                <a:chExt cx="1556" cy="633"/>
              </a:xfrm>
            </p:grpSpPr>
            <p:sp>
              <p:nvSpPr>
                <p:cNvPr id="46133" name="Rectangle 11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513" cy="6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1a. ok-voon ororok sprok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Times New Roman" charset="0"/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1b. at-voon bichat dat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6134" name="Rectangle 12"/>
                <p:cNvSpPr>
                  <a:spLocks noChangeArrowheads="1"/>
                </p:cNvSpPr>
                <p:nvPr/>
              </p:nvSpPr>
              <p:spPr bwMode="auto">
                <a:xfrm>
                  <a:off x="0" y="189"/>
                  <a:ext cx="103" cy="25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46100" name="Group 13"/>
              <p:cNvGrpSpPr>
                <a:grpSpLocks/>
              </p:cNvGrpSpPr>
              <p:nvPr/>
            </p:nvGrpSpPr>
            <p:grpSpPr bwMode="auto">
              <a:xfrm>
                <a:off x="1599" y="0"/>
                <a:ext cx="1839" cy="633"/>
                <a:chOff x="1599" y="0"/>
                <a:chExt cx="1839" cy="633"/>
              </a:xfrm>
            </p:grpSpPr>
            <p:sp>
              <p:nvSpPr>
                <p:cNvPr id="46131" name="Rectangle 14"/>
                <p:cNvSpPr>
                  <a:spLocks noChangeArrowheads="1"/>
                </p:cNvSpPr>
                <p:nvPr/>
              </p:nvSpPr>
              <p:spPr bwMode="auto">
                <a:xfrm>
                  <a:off x="1642" y="0"/>
                  <a:ext cx="1796" cy="6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7a. lalok farok ororok lalok sprok izok enemok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Times New Roman" charset="0"/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7b. wat jjat bichat wat dat vat eneat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6132" name="Rectangle 15"/>
                <p:cNvSpPr>
                  <a:spLocks noChangeArrowheads="1"/>
                </p:cNvSpPr>
                <p:nvPr/>
              </p:nvSpPr>
              <p:spPr bwMode="auto">
                <a:xfrm>
                  <a:off x="1599" y="189"/>
                  <a:ext cx="103" cy="25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46101" name="Group 16"/>
              <p:cNvGrpSpPr>
                <a:grpSpLocks/>
              </p:cNvGrpSpPr>
              <p:nvPr/>
            </p:nvGrpSpPr>
            <p:grpSpPr bwMode="auto">
              <a:xfrm>
                <a:off x="0" y="633"/>
                <a:ext cx="1556" cy="633"/>
                <a:chOff x="0" y="633"/>
                <a:chExt cx="1556" cy="633"/>
              </a:xfrm>
            </p:grpSpPr>
            <p:sp>
              <p:nvSpPr>
                <p:cNvPr id="46129" name="Rectangle 17"/>
                <p:cNvSpPr>
                  <a:spLocks noChangeArrowheads="1"/>
                </p:cNvSpPr>
                <p:nvPr/>
              </p:nvSpPr>
              <p:spPr bwMode="auto">
                <a:xfrm>
                  <a:off x="43" y="633"/>
                  <a:ext cx="1513" cy="6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2a. ok-drubel ok-voon anok plok sprok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Times New Roman" charset="0"/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2b. at-drubel at-voon pippat rrat dat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6130" name="Rectangle 18"/>
                <p:cNvSpPr>
                  <a:spLocks noChangeArrowheads="1"/>
                </p:cNvSpPr>
                <p:nvPr/>
              </p:nvSpPr>
              <p:spPr bwMode="auto">
                <a:xfrm>
                  <a:off x="0" y="822"/>
                  <a:ext cx="103" cy="25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46102" name="Group 19"/>
              <p:cNvGrpSpPr>
                <a:grpSpLocks/>
              </p:cNvGrpSpPr>
              <p:nvPr/>
            </p:nvGrpSpPr>
            <p:grpSpPr bwMode="auto">
              <a:xfrm>
                <a:off x="1599" y="633"/>
                <a:ext cx="1839" cy="633"/>
                <a:chOff x="1599" y="633"/>
                <a:chExt cx="1839" cy="633"/>
              </a:xfrm>
            </p:grpSpPr>
            <p:sp>
              <p:nvSpPr>
                <p:cNvPr id="46127" name="Rectangle 20"/>
                <p:cNvSpPr>
                  <a:spLocks noChangeArrowheads="1"/>
                </p:cNvSpPr>
                <p:nvPr/>
              </p:nvSpPr>
              <p:spPr bwMode="auto">
                <a:xfrm>
                  <a:off x="1642" y="633"/>
                  <a:ext cx="1796" cy="6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8a. lalok brok anok plok nok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Times New Roman" charset="0"/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8b. iat lat pippat rrat nnat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6128" name="Rectangle 21"/>
                <p:cNvSpPr>
                  <a:spLocks noChangeArrowheads="1"/>
                </p:cNvSpPr>
                <p:nvPr/>
              </p:nvSpPr>
              <p:spPr bwMode="auto">
                <a:xfrm>
                  <a:off x="1599" y="822"/>
                  <a:ext cx="103" cy="25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46103" name="Group 22"/>
              <p:cNvGrpSpPr>
                <a:grpSpLocks/>
              </p:cNvGrpSpPr>
              <p:nvPr/>
            </p:nvGrpSpPr>
            <p:grpSpPr bwMode="auto">
              <a:xfrm>
                <a:off x="0" y="1266"/>
                <a:ext cx="1556" cy="518"/>
                <a:chOff x="0" y="1266"/>
                <a:chExt cx="1556" cy="518"/>
              </a:xfrm>
            </p:grpSpPr>
            <p:sp>
              <p:nvSpPr>
                <p:cNvPr id="46125" name="Rectangle 23"/>
                <p:cNvSpPr>
                  <a:spLocks noChangeArrowheads="1"/>
                </p:cNvSpPr>
                <p:nvPr/>
              </p:nvSpPr>
              <p:spPr bwMode="auto">
                <a:xfrm>
                  <a:off x="43" y="1266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3a. erok sprok izok </a:t>
                  </a:r>
                  <a:r>
                    <a:rPr lang="en-US" altLang="en-US" sz="1200" b="1">
                      <a:solidFill>
                        <a:schemeClr val="tx1"/>
                      </a:solidFill>
                      <a:latin typeface="Times New Roman" charset="0"/>
                    </a:rPr>
                    <a:t>hihok</a:t>
                  </a: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 ghirok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Times New Roman" charset="0"/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3b. totat dat arrat vat hilat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6126" name="Rectangle 24"/>
                <p:cNvSpPr>
                  <a:spLocks noChangeArrowheads="1"/>
                </p:cNvSpPr>
                <p:nvPr/>
              </p:nvSpPr>
              <p:spPr bwMode="auto">
                <a:xfrm>
                  <a:off x="0" y="1398"/>
                  <a:ext cx="103" cy="25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46104" name="Group 25"/>
              <p:cNvGrpSpPr>
                <a:grpSpLocks/>
              </p:cNvGrpSpPr>
              <p:nvPr/>
            </p:nvGrpSpPr>
            <p:grpSpPr bwMode="auto">
              <a:xfrm>
                <a:off x="1599" y="1266"/>
                <a:ext cx="1839" cy="518"/>
                <a:chOff x="1599" y="1266"/>
                <a:chExt cx="1839" cy="518"/>
              </a:xfrm>
            </p:grpSpPr>
            <p:sp>
              <p:nvSpPr>
                <p:cNvPr id="46123" name="Rectangle 26"/>
                <p:cNvSpPr>
                  <a:spLocks noChangeArrowheads="1"/>
                </p:cNvSpPr>
                <p:nvPr/>
              </p:nvSpPr>
              <p:spPr bwMode="auto">
                <a:xfrm>
                  <a:off x="1642" y="1266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9a. wiwok nok izok kantok ok-yurp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Times New Roman" charset="0"/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9b. totat nnat quat oloat at-yurp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6124" name="Rectangle 27"/>
                <p:cNvSpPr>
                  <a:spLocks noChangeArrowheads="1"/>
                </p:cNvSpPr>
                <p:nvPr/>
              </p:nvSpPr>
              <p:spPr bwMode="auto">
                <a:xfrm>
                  <a:off x="1599" y="1398"/>
                  <a:ext cx="103" cy="25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46105" name="Group 28"/>
              <p:cNvGrpSpPr>
                <a:grpSpLocks/>
              </p:cNvGrpSpPr>
              <p:nvPr/>
            </p:nvGrpSpPr>
            <p:grpSpPr bwMode="auto">
              <a:xfrm>
                <a:off x="0" y="1784"/>
                <a:ext cx="1556" cy="518"/>
                <a:chOff x="0" y="1784"/>
                <a:chExt cx="1556" cy="518"/>
              </a:xfrm>
            </p:grpSpPr>
            <p:sp>
              <p:nvSpPr>
                <p:cNvPr id="46121" name="Rectangle 29"/>
                <p:cNvSpPr>
                  <a:spLocks noChangeArrowheads="1"/>
                </p:cNvSpPr>
                <p:nvPr/>
              </p:nvSpPr>
              <p:spPr bwMode="auto">
                <a:xfrm>
                  <a:off x="43" y="1784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4a. ok-voon anok drok brok jok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Times New Roman" charset="0"/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4b. at-voon krat pippat sat lat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Times New Roman" charset="0"/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6122" name="Rectangle 30"/>
                <p:cNvSpPr>
                  <a:spLocks noChangeArrowheads="1"/>
                </p:cNvSpPr>
                <p:nvPr/>
              </p:nvSpPr>
              <p:spPr bwMode="auto">
                <a:xfrm>
                  <a:off x="0" y="1916"/>
                  <a:ext cx="103" cy="25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46106" name="Group 31"/>
              <p:cNvGrpSpPr>
                <a:grpSpLocks/>
              </p:cNvGrpSpPr>
              <p:nvPr/>
            </p:nvGrpSpPr>
            <p:grpSpPr bwMode="auto">
              <a:xfrm>
                <a:off x="1599" y="1784"/>
                <a:ext cx="1839" cy="518"/>
                <a:chOff x="1599" y="1784"/>
                <a:chExt cx="1839" cy="518"/>
              </a:xfrm>
            </p:grpSpPr>
            <p:sp>
              <p:nvSpPr>
                <p:cNvPr id="46119" name="Rectangle 32"/>
                <p:cNvSpPr>
                  <a:spLocks noChangeArrowheads="1"/>
                </p:cNvSpPr>
                <p:nvPr/>
              </p:nvSpPr>
              <p:spPr bwMode="auto">
                <a:xfrm>
                  <a:off x="1642" y="1784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10a. lalok mok nok </a:t>
                  </a:r>
                  <a:r>
                    <a:rPr lang="en-US" altLang="en-US" sz="1200" b="1">
                      <a:solidFill>
                        <a:schemeClr val="tx1"/>
                      </a:solidFill>
                      <a:latin typeface="Times New Roman" charset="0"/>
                    </a:rPr>
                    <a:t>yorok</a:t>
                  </a: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 ghirok clok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Times New Roman" charset="0"/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10b. wat nnat gat mat bat hilat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6120" name="Rectangle 33"/>
                <p:cNvSpPr>
                  <a:spLocks noChangeArrowheads="1"/>
                </p:cNvSpPr>
                <p:nvPr/>
              </p:nvSpPr>
              <p:spPr bwMode="auto">
                <a:xfrm>
                  <a:off x="1599" y="1916"/>
                  <a:ext cx="103" cy="25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46107" name="Group 34"/>
              <p:cNvGrpSpPr>
                <a:grpSpLocks/>
              </p:cNvGrpSpPr>
              <p:nvPr/>
            </p:nvGrpSpPr>
            <p:grpSpPr bwMode="auto">
              <a:xfrm>
                <a:off x="0" y="2302"/>
                <a:ext cx="1556" cy="518"/>
                <a:chOff x="0" y="2302"/>
                <a:chExt cx="1556" cy="518"/>
              </a:xfrm>
            </p:grpSpPr>
            <p:sp>
              <p:nvSpPr>
                <p:cNvPr id="46117" name="Rectangle 35"/>
                <p:cNvSpPr>
                  <a:spLocks noChangeArrowheads="1"/>
                </p:cNvSpPr>
                <p:nvPr/>
              </p:nvSpPr>
              <p:spPr bwMode="auto">
                <a:xfrm>
                  <a:off x="43" y="2302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5a. wiwok farok izok stok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Times New Roman" charset="0"/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5b. totat jjat quat cat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6118" name="Rectangle 36"/>
                <p:cNvSpPr>
                  <a:spLocks noChangeArrowheads="1"/>
                </p:cNvSpPr>
                <p:nvPr/>
              </p:nvSpPr>
              <p:spPr bwMode="auto">
                <a:xfrm>
                  <a:off x="0" y="2434"/>
                  <a:ext cx="103" cy="25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46108" name="Group 37"/>
              <p:cNvGrpSpPr>
                <a:grpSpLocks/>
              </p:cNvGrpSpPr>
              <p:nvPr/>
            </p:nvGrpSpPr>
            <p:grpSpPr bwMode="auto">
              <a:xfrm>
                <a:off x="1599" y="2302"/>
                <a:ext cx="1839" cy="518"/>
                <a:chOff x="1599" y="2302"/>
                <a:chExt cx="1839" cy="518"/>
              </a:xfrm>
            </p:grpSpPr>
            <p:sp>
              <p:nvSpPr>
                <p:cNvPr id="46115" name="Rectangle 38"/>
                <p:cNvSpPr>
                  <a:spLocks noChangeArrowheads="1"/>
                </p:cNvSpPr>
                <p:nvPr/>
              </p:nvSpPr>
              <p:spPr bwMode="auto">
                <a:xfrm>
                  <a:off x="1642" y="2302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11a. lalok nok crrrok </a:t>
                  </a:r>
                  <a:r>
                    <a:rPr lang="en-US" altLang="en-US" sz="1200" b="1">
                      <a:solidFill>
                        <a:schemeClr val="tx1"/>
                      </a:solidFill>
                      <a:latin typeface="Times New Roman" charset="0"/>
                    </a:rPr>
                    <a:t>hihok</a:t>
                  </a: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 </a:t>
                  </a:r>
                  <a:r>
                    <a:rPr lang="en-US" altLang="en-US" sz="1200" b="1">
                      <a:solidFill>
                        <a:schemeClr val="tx1"/>
                      </a:solidFill>
                      <a:latin typeface="Times New Roman" charset="0"/>
                    </a:rPr>
                    <a:t>yorok</a:t>
                  </a: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 zanzanok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Times New Roman" charset="0"/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11b. wat nnat arrat mat zanzanat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6116" name="Rectangle 39"/>
                <p:cNvSpPr>
                  <a:spLocks noChangeArrowheads="1"/>
                </p:cNvSpPr>
                <p:nvPr/>
              </p:nvSpPr>
              <p:spPr bwMode="auto">
                <a:xfrm>
                  <a:off x="1599" y="2434"/>
                  <a:ext cx="103" cy="25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46109" name="Group 40"/>
              <p:cNvGrpSpPr>
                <a:grpSpLocks/>
              </p:cNvGrpSpPr>
              <p:nvPr/>
            </p:nvGrpSpPr>
            <p:grpSpPr bwMode="auto">
              <a:xfrm>
                <a:off x="0" y="2820"/>
                <a:ext cx="1556" cy="518"/>
                <a:chOff x="0" y="2820"/>
                <a:chExt cx="1556" cy="518"/>
              </a:xfrm>
            </p:grpSpPr>
            <p:sp>
              <p:nvSpPr>
                <p:cNvPr id="46113" name="Rectangle 41"/>
                <p:cNvSpPr>
                  <a:spLocks noChangeArrowheads="1"/>
                </p:cNvSpPr>
                <p:nvPr/>
              </p:nvSpPr>
              <p:spPr bwMode="auto">
                <a:xfrm>
                  <a:off x="43" y="2820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6a. lalok sprok izok jok stok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Times New Roman" charset="0"/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6b. wat dat krat quat cat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6114" name="Rectangle 42"/>
                <p:cNvSpPr>
                  <a:spLocks noChangeArrowheads="1"/>
                </p:cNvSpPr>
                <p:nvPr/>
              </p:nvSpPr>
              <p:spPr bwMode="auto">
                <a:xfrm>
                  <a:off x="0" y="2952"/>
                  <a:ext cx="103" cy="25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46110" name="Group 43"/>
              <p:cNvGrpSpPr>
                <a:grpSpLocks/>
              </p:cNvGrpSpPr>
              <p:nvPr/>
            </p:nvGrpSpPr>
            <p:grpSpPr bwMode="auto">
              <a:xfrm>
                <a:off x="1599" y="2820"/>
                <a:ext cx="1839" cy="518"/>
                <a:chOff x="1599" y="2820"/>
                <a:chExt cx="1839" cy="518"/>
              </a:xfrm>
            </p:grpSpPr>
            <p:sp>
              <p:nvSpPr>
                <p:cNvPr id="46111" name="Rectangle 44"/>
                <p:cNvSpPr>
                  <a:spLocks noChangeArrowheads="1"/>
                </p:cNvSpPr>
                <p:nvPr/>
              </p:nvSpPr>
              <p:spPr bwMode="auto">
                <a:xfrm>
                  <a:off x="1642" y="2820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12a. lalok rarok nok izok </a:t>
                  </a:r>
                  <a:r>
                    <a:rPr lang="en-US" altLang="en-US" sz="1200" b="1">
                      <a:solidFill>
                        <a:schemeClr val="tx1"/>
                      </a:solidFill>
                      <a:latin typeface="Times New Roman" charset="0"/>
                    </a:rPr>
                    <a:t>hihok</a:t>
                  </a: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 mok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Times New Roman" charset="0"/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12b. wat nnat forat arrat vat gat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6112" name="Rectangle 45"/>
                <p:cNvSpPr>
                  <a:spLocks noChangeArrowheads="1"/>
                </p:cNvSpPr>
                <p:nvPr/>
              </p:nvSpPr>
              <p:spPr bwMode="auto">
                <a:xfrm>
                  <a:off x="1599" y="2952"/>
                  <a:ext cx="103" cy="25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</p:grpSp>
        </p:grpSp>
        <p:sp>
          <p:nvSpPr>
            <p:cNvPr id="46098" name="Rectangle 46"/>
            <p:cNvSpPr>
              <a:spLocks noChangeArrowheads="1"/>
            </p:cNvSpPr>
            <p:nvPr/>
          </p:nvSpPr>
          <p:spPr bwMode="auto">
            <a:xfrm>
              <a:off x="-3" y="1542"/>
              <a:ext cx="103" cy="253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charset="2"/>
                <a:buChar char="§"/>
                <a:defRPr sz="2400">
                  <a:solidFill>
                    <a:srgbClr val="590A0E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404040"/>
                </a:buClr>
                <a:buFont typeface="Wingdings" charset="2"/>
                <a:buChar char="§"/>
                <a:defRPr sz="21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rgbClr val="2D506B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200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35851" name="Text Box 47"/>
          <p:cNvSpPr txBox="1">
            <a:spLocks noChangeArrowheads="1"/>
          </p:cNvSpPr>
          <p:nvPr/>
        </p:nvSpPr>
        <p:spPr bwMode="auto">
          <a:xfrm>
            <a:off x="1257300" y="800100"/>
            <a:ext cx="6542088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sz="1350">
                <a:solidFill>
                  <a:schemeClr val="tx2"/>
                </a:solidFill>
              </a:rPr>
              <a:t>Your assignment, translate this to Arcturan:    </a:t>
            </a:r>
            <a:r>
              <a:rPr lang="en-US" altLang="en-US" sz="1200" b="1">
                <a:solidFill>
                  <a:schemeClr val="tx2"/>
                </a:solidFill>
                <a:latin typeface="Times New Roman" charset="0"/>
              </a:rPr>
              <a:t>farok</a:t>
            </a:r>
            <a:r>
              <a:rPr lang="en-US" altLang="en-US" sz="1200">
                <a:solidFill>
                  <a:schemeClr val="tx2"/>
                </a:solidFill>
                <a:latin typeface="Times New Roman" charset="0"/>
              </a:rPr>
              <a:t> crrrok </a:t>
            </a:r>
            <a:r>
              <a:rPr lang="en-US" altLang="en-US" sz="1200" b="1">
                <a:solidFill>
                  <a:schemeClr val="tx2"/>
                </a:solidFill>
                <a:latin typeface="Times New Roman" charset="0"/>
              </a:rPr>
              <a:t>hihok</a:t>
            </a:r>
            <a:r>
              <a:rPr lang="en-US" altLang="en-US" sz="1200">
                <a:solidFill>
                  <a:schemeClr val="tx2"/>
                </a:solidFill>
                <a:latin typeface="Times New Roman" charset="0"/>
              </a:rPr>
              <a:t> yorok clok kantok ok-yurp</a:t>
            </a:r>
          </a:p>
        </p:txBody>
      </p:sp>
      <p:sp>
        <p:nvSpPr>
          <p:cNvPr id="46092" name="Line 48"/>
          <p:cNvSpPr>
            <a:spLocks noChangeShapeType="1"/>
          </p:cNvSpPr>
          <p:nvPr/>
        </p:nvSpPr>
        <p:spPr bwMode="auto">
          <a:xfrm flipH="1">
            <a:off x="2228850" y="3886200"/>
            <a:ext cx="11430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3" name="Line 49"/>
          <p:cNvSpPr>
            <a:spLocks noChangeShapeType="1"/>
          </p:cNvSpPr>
          <p:nvPr/>
        </p:nvSpPr>
        <p:spPr bwMode="auto">
          <a:xfrm flipH="1">
            <a:off x="5086350" y="1371600"/>
            <a:ext cx="5715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4" name="Line 50"/>
          <p:cNvSpPr>
            <a:spLocks noChangeShapeType="1"/>
          </p:cNvSpPr>
          <p:nvPr/>
        </p:nvSpPr>
        <p:spPr bwMode="auto">
          <a:xfrm flipH="1">
            <a:off x="2457450" y="27432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5" name="Line 51"/>
          <p:cNvSpPr>
            <a:spLocks noChangeShapeType="1"/>
          </p:cNvSpPr>
          <p:nvPr/>
        </p:nvSpPr>
        <p:spPr bwMode="auto">
          <a:xfrm flipH="1">
            <a:off x="5429250" y="38862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6" name="Line 52"/>
          <p:cNvSpPr>
            <a:spLocks noChangeShapeType="1"/>
          </p:cNvSpPr>
          <p:nvPr/>
        </p:nvSpPr>
        <p:spPr bwMode="auto">
          <a:xfrm flipH="1">
            <a:off x="5772150" y="4457700"/>
            <a:ext cx="40005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964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fld id="{6D9E07DA-9C77-C542-82BB-E617EDBC422E}" type="datetime1">
              <a:rPr lang="en-US" altLang="en-US" sz="1050" smtClean="0">
                <a:solidFill>
                  <a:srgbClr val="590A0E"/>
                </a:solidFill>
              </a:rPr>
              <a:pPr>
                <a:defRPr/>
              </a:pPr>
              <a:t>11/26/18</a:t>
            </a:fld>
            <a:endParaRPr lang="en-US" altLang="en-US" sz="1050">
              <a:solidFill>
                <a:srgbClr val="590A0E"/>
              </a:solidFill>
            </a:endParaRPr>
          </a:p>
        </p:txBody>
      </p:sp>
      <p:sp>
        <p:nvSpPr>
          <p:cNvPr id="37890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en-US" sz="750">
                <a:solidFill>
                  <a:srgbClr val="181813"/>
                </a:solidFill>
              </a:rPr>
              <a:t>                                         Speech and Language Processing - Jurafsky and Martin       </a:t>
            </a:r>
            <a:endParaRPr lang="en-US" altLang="en-US" sz="1050">
              <a:solidFill>
                <a:srgbClr val="181813"/>
              </a:solidFill>
            </a:endParaRPr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fld id="{B46F3E93-2370-4844-80D7-482D14C749FE}" type="slidenum">
              <a:rPr lang="en-US" altLang="en-US" sz="1050" smtClean="0">
                <a:solidFill>
                  <a:srgbClr val="590A0E"/>
                </a:solidFill>
              </a:rPr>
              <a:pPr>
                <a:defRPr/>
              </a:pPr>
              <a:t>21</a:t>
            </a:fld>
            <a:endParaRPr lang="en-US" altLang="en-US" sz="1050">
              <a:solidFill>
                <a:srgbClr val="590A0E"/>
              </a:solidFill>
            </a:endParaRPr>
          </a:p>
        </p:txBody>
      </p:sp>
      <p:sp>
        <p:nvSpPr>
          <p:cNvPr id="48132" name="Rectangle 2"/>
          <p:cNvSpPr>
            <a:spLocks noChangeArrowheads="1"/>
          </p:cNvSpPr>
          <p:nvPr/>
        </p:nvSpPr>
        <p:spPr bwMode="auto">
          <a:xfrm>
            <a:off x="5600700" y="800100"/>
            <a:ext cx="800100" cy="2857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charset="2"/>
              <a:buChar char="§"/>
              <a:defRPr sz="2400">
                <a:solidFill>
                  <a:srgbClr val="590A0E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404040"/>
              </a:buClr>
              <a:buFont typeface="Wingdings" charset="2"/>
              <a:buChar char="§"/>
              <a:defRPr sz="21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Wingdings" charset="2"/>
              <a:buChar char="§"/>
              <a:defRPr>
                <a:solidFill>
                  <a:srgbClr val="2D506B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8133" name="Rectangle 3"/>
          <p:cNvSpPr>
            <a:spLocks noChangeArrowheads="1"/>
          </p:cNvSpPr>
          <p:nvPr/>
        </p:nvSpPr>
        <p:spPr bwMode="auto">
          <a:xfrm>
            <a:off x="4743450" y="800100"/>
            <a:ext cx="427038" cy="2857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charset="2"/>
              <a:buChar char="§"/>
              <a:defRPr sz="2400">
                <a:solidFill>
                  <a:srgbClr val="590A0E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404040"/>
              </a:buClr>
              <a:buFont typeface="Wingdings" charset="2"/>
              <a:buChar char="§"/>
              <a:defRPr sz="21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Wingdings" charset="2"/>
              <a:buChar char="§"/>
              <a:defRPr>
                <a:solidFill>
                  <a:srgbClr val="2D506B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8134" name="Rectangle 4"/>
          <p:cNvSpPr>
            <a:spLocks noChangeArrowheads="1"/>
          </p:cNvSpPr>
          <p:nvPr/>
        </p:nvSpPr>
        <p:spPr bwMode="auto">
          <a:xfrm>
            <a:off x="6400800" y="800100"/>
            <a:ext cx="344488" cy="2857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charset="2"/>
              <a:buChar char="§"/>
              <a:defRPr sz="2400">
                <a:solidFill>
                  <a:srgbClr val="590A0E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404040"/>
              </a:buClr>
              <a:buFont typeface="Wingdings" charset="2"/>
              <a:buChar char="§"/>
              <a:defRPr sz="21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Wingdings" charset="2"/>
              <a:buChar char="§"/>
              <a:defRPr>
                <a:solidFill>
                  <a:srgbClr val="2D506B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8135" name="Rectangle 5"/>
          <p:cNvSpPr>
            <a:spLocks noChangeArrowheads="1"/>
          </p:cNvSpPr>
          <p:nvPr/>
        </p:nvSpPr>
        <p:spPr bwMode="auto">
          <a:xfrm>
            <a:off x="6457950" y="3086100"/>
            <a:ext cx="400050" cy="2857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charset="2"/>
              <a:buChar char="§"/>
              <a:defRPr sz="2400">
                <a:solidFill>
                  <a:srgbClr val="590A0E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404040"/>
              </a:buClr>
              <a:buFont typeface="Wingdings" charset="2"/>
              <a:buChar char="§"/>
              <a:defRPr sz="21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Wingdings" charset="2"/>
              <a:buChar char="§"/>
              <a:defRPr>
                <a:solidFill>
                  <a:srgbClr val="2D506B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8136" name="Rectangle 6"/>
          <p:cNvSpPr>
            <a:spLocks noGrp="1" noChangeArrowheads="1"/>
          </p:cNvSpPr>
          <p:nvPr>
            <p:ph type="title"/>
          </p:nvPr>
        </p:nvSpPr>
        <p:spPr>
          <a:xfrm>
            <a:off x="1257300" y="46038"/>
            <a:ext cx="6343650" cy="628650"/>
          </a:xfrm>
        </p:spPr>
        <p:txBody>
          <a:bodyPr/>
          <a:lstStyle/>
          <a:p>
            <a:r>
              <a:rPr lang="en-US" altLang="en-US" sz="2400"/>
              <a:t>Centauri/Arcturan [Knight, 1997]</a:t>
            </a:r>
            <a:endParaRPr lang="en-US" altLang="en-US"/>
          </a:p>
        </p:txBody>
      </p:sp>
      <p:grpSp>
        <p:nvGrpSpPr>
          <p:cNvPr id="48137" name="Group 7"/>
          <p:cNvGrpSpPr>
            <a:grpSpLocks/>
          </p:cNvGrpSpPr>
          <p:nvPr/>
        </p:nvGrpSpPr>
        <p:grpSpPr bwMode="auto">
          <a:xfrm>
            <a:off x="1428750" y="1146175"/>
            <a:ext cx="6170613" cy="3648075"/>
            <a:chOff x="-3" y="0"/>
            <a:chExt cx="3441" cy="3338"/>
          </a:xfrm>
        </p:grpSpPr>
        <p:grpSp>
          <p:nvGrpSpPr>
            <p:cNvPr id="48146" name="Group 8"/>
            <p:cNvGrpSpPr>
              <a:grpSpLocks/>
            </p:cNvGrpSpPr>
            <p:nvPr/>
          </p:nvGrpSpPr>
          <p:grpSpPr bwMode="auto">
            <a:xfrm>
              <a:off x="0" y="0"/>
              <a:ext cx="3438" cy="3338"/>
              <a:chOff x="0" y="0"/>
              <a:chExt cx="3438" cy="3338"/>
            </a:xfrm>
          </p:grpSpPr>
          <p:grpSp>
            <p:nvGrpSpPr>
              <p:cNvPr id="48148" name="Group 9"/>
              <p:cNvGrpSpPr>
                <a:grpSpLocks/>
              </p:cNvGrpSpPr>
              <p:nvPr/>
            </p:nvGrpSpPr>
            <p:grpSpPr bwMode="auto">
              <a:xfrm>
                <a:off x="0" y="0"/>
                <a:ext cx="1556" cy="633"/>
                <a:chOff x="0" y="0"/>
                <a:chExt cx="1556" cy="633"/>
              </a:xfrm>
            </p:grpSpPr>
            <p:sp>
              <p:nvSpPr>
                <p:cNvPr id="48182" name="Rectangle 10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513" cy="6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1a. ok-voon ororok sprok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Times New Roman" charset="0"/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1b. at-voon bichat dat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8183" name="Rectangle 11"/>
                <p:cNvSpPr>
                  <a:spLocks noChangeArrowheads="1"/>
                </p:cNvSpPr>
                <p:nvPr/>
              </p:nvSpPr>
              <p:spPr bwMode="auto">
                <a:xfrm>
                  <a:off x="0" y="189"/>
                  <a:ext cx="103" cy="25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48149" name="Group 12"/>
              <p:cNvGrpSpPr>
                <a:grpSpLocks/>
              </p:cNvGrpSpPr>
              <p:nvPr/>
            </p:nvGrpSpPr>
            <p:grpSpPr bwMode="auto">
              <a:xfrm>
                <a:off x="1599" y="0"/>
                <a:ext cx="1839" cy="633"/>
                <a:chOff x="1599" y="0"/>
                <a:chExt cx="1839" cy="633"/>
              </a:xfrm>
            </p:grpSpPr>
            <p:sp>
              <p:nvSpPr>
                <p:cNvPr id="48180" name="Rectangle 13"/>
                <p:cNvSpPr>
                  <a:spLocks noChangeArrowheads="1"/>
                </p:cNvSpPr>
                <p:nvPr/>
              </p:nvSpPr>
              <p:spPr bwMode="auto">
                <a:xfrm>
                  <a:off x="1642" y="0"/>
                  <a:ext cx="1796" cy="6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7a. lalok farok ororok lalok sprok izok enemok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Times New Roman" charset="0"/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7b. wat jjat bichat wat dat vat eneat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8181" name="Rectangle 14"/>
                <p:cNvSpPr>
                  <a:spLocks noChangeArrowheads="1"/>
                </p:cNvSpPr>
                <p:nvPr/>
              </p:nvSpPr>
              <p:spPr bwMode="auto">
                <a:xfrm>
                  <a:off x="1599" y="189"/>
                  <a:ext cx="103" cy="25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48150" name="Group 15"/>
              <p:cNvGrpSpPr>
                <a:grpSpLocks/>
              </p:cNvGrpSpPr>
              <p:nvPr/>
            </p:nvGrpSpPr>
            <p:grpSpPr bwMode="auto">
              <a:xfrm>
                <a:off x="0" y="633"/>
                <a:ext cx="1556" cy="633"/>
                <a:chOff x="0" y="633"/>
                <a:chExt cx="1556" cy="633"/>
              </a:xfrm>
            </p:grpSpPr>
            <p:sp>
              <p:nvSpPr>
                <p:cNvPr id="48178" name="Rectangle 16"/>
                <p:cNvSpPr>
                  <a:spLocks noChangeArrowheads="1"/>
                </p:cNvSpPr>
                <p:nvPr/>
              </p:nvSpPr>
              <p:spPr bwMode="auto">
                <a:xfrm>
                  <a:off x="43" y="633"/>
                  <a:ext cx="1513" cy="6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2a. ok-drubel ok-voon anok plok sprok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Times New Roman" charset="0"/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2b. at-drubel at-voon pippat rrat dat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8179" name="Rectangle 17"/>
                <p:cNvSpPr>
                  <a:spLocks noChangeArrowheads="1"/>
                </p:cNvSpPr>
                <p:nvPr/>
              </p:nvSpPr>
              <p:spPr bwMode="auto">
                <a:xfrm>
                  <a:off x="0" y="822"/>
                  <a:ext cx="103" cy="25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48151" name="Group 18"/>
              <p:cNvGrpSpPr>
                <a:grpSpLocks/>
              </p:cNvGrpSpPr>
              <p:nvPr/>
            </p:nvGrpSpPr>
            <p:grpSpPr bwMode="auto">
              <a:xfrm>
                <a:off x="1599" y="633"/>
                <a:ext cx="1839" cy="633"/>
                <a:chOff x="1599" y="633"/>
                <a:chExt cx="1839" cy="633"/>
              </a:xfrm>
            </p:grpSpPr>
            <p:sp>
              <p:nvSpPr>
                <p:cNvPr id="48176" name="Rectangle 19"/>
                <p:cNvSpPr>
                  <a:spLocks noChangeArrowheads="1"/>
                </p:cNvSpPr>
                <p:nvPr/>
              </p:nvSpPr>
              <p:spPr bwMode="auto">
                <a:xfrm>
                  <a:off x="1642" y="633"/>
                  <a:ext cx="1796" cy="6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8a. lalok brok anok plok nok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Times New Roman" charset="0"/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8b. iat lat pippat rrat nnat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8177" name="Rectangle 20"/>
                <p:cNvSpPr>
                  <a:spLocks noChangeArrowheads="1"/>
                </p:cNvSpPr>
                <p:nvPr/>
              </p:nvSpPr>
              <p:spPr bwMode="auto">
                <a:xfrm>
                  <a:off x="1599" y="822"/>
                  <a:ext cx="103" cy="25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48152" name="Group 21"/>
              <p:cNvGrpSpPr>
                <a:grpSpLocks/>
              </p:cNvGrpSpPr>
              <p:nvPr/>
            </p:nvGrpSpPr>
            <p:grpSpPr bwMode="auto">
              <a:xfrm>
                <a:off x="0" y="1266"/>
                <a:ext cx="1556" cy="518"/>
                <a:chOff x="0" y="1266"/>
                <a:chExt cx="1556" cy="518"/>
              </a:xfrm>
            </p:grpSpPr>
            <p:sp>
              <p:nvSpPr>
                <p:cNvPr id="48174" name="Rectangle 22"/>
                <p:cNvSpPr>
                  <a:spLocks noChangeArrowheads="1"/>
                </p:cNvSpPr>
                <p:nvPr/>
              </p:nvSpPr>
              <p:spPr bwMode="auto">
                <a:xfrm>
                  <a:off x="43" y="1266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3a. erok sprok izok hihok ghirok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Times New Roman" charset="0"/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3b. totat dat arrat vat hilat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8175" name="Rectangle 23"/>
                <p:cNvSpPr>
                  <a:spLocks noChangeArrowheads="1"/>
                </p:cNvSpPr>
                <p:nvPr/>
              </p:nvSpPr>
              <p:spPr bwMode="auto">
                <a:xfrm>
                  <a:off x="0" y="1398"/>
                  <a:ext cx="103" cy="25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48153" name="Group 24"/>
              <p:cNvGrpSpPr>
                <a:grpSpLocks/>
              </p:cNvGrpSpPr>
              <p:nvPr/>
            </p:nvGrpSpPr>
            <p:grpSpPr bwMode="auto">
              <a:xfrm>
                <a:off x="1599" y="1266"/>
                <a:ext cx="1839" cy="518"/>
                <a:chOff x="1599" y="1266"/>
                <a:chExt cx="1839" cy="518"/>
              </a:xfrm>
            </p:grpSpPr>
            <p:sp>
              <p:nvSpPr>
                <p:cNvPr id="48172" name="Rectangle 25"/>
                <p:cNvSpPr>
                  <a:spLocks noChangeArrowheads="1"/>
                </p:cNvSpPr>
                <p:nvPr/>
              </p:nvSpPr>
              <p:spPr bwMode="auto">
                <a:xfrm>
                  <a:off x="1642" y="1266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9a. wiwok nok izok kantok ok-yurp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Times New Roman" charset="0"/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9b. totat nnat quat oloat at-yurp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8173" name="Rectangle 26"/>
                <p:cNvSpPr>
                  <a:spLocks noChangeArrowheads="1"/>
                </p:cNvSpPr>
                <p:nvPr/>
              </p:nvSpPr>
              <p:spPr bwMode="auto">
                <a:xfrm>
                  <a:off x="1599" y="1398"/>
                  <a:ext cx="103" cy="25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48154" name="Group 27"/>
              <p:cNvGrpSpPr>
                <a:grpSpLocks/>
              </p:cNvGrpSpPr>
              <p:nvPr/>
            </p:nvGrpSpPr>
            <p:grpSpPr bwMode="auto">
              <a:xfrm>
                <a:off x="0" y="1784"/>
                <a:ext cx="1556" cy="518"/>
                <a:chOff x="0" y="1784"/>
                <a:chExt cx="1556" cy="518"/>
              </a:xfrm>
            </p:grpSpPr>
            <p:sp>
              <p:nvSpPr>
                <p:cNvPr id="48170" name="Rectangle 28"/>
                <p:cNvSpPr>
                  <a:spLocks noChangeArrowheads="1"/>
                </p:cNvSpPr>
                <p:nvPr/>
              </p:nvSpPr>
              <p:spPr bwMode="auto">
                <a:xfrm>
                  <a:off x="43" y="1784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4a. ok-voon anok drok brok jok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Times New Roman" charset="0"/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4b. at-voon krat pippat sat lat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Times New Roman" charset="0"/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8171" name="Rectangle 29"/>
                <p:cNvSpPr>
                  <a:spLocks noChangeArrowheads="1"/>
                </p:cNvSpPr>
                <p:nvPr/>
              </p:nvSpPr>
              <p:spPr bwMode="auto">
                <a:xfrm>
                  <a:off x="0" y="1916"/>
                  <a:ext cx="103" cy="25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48155" name="Group 30"/>
              <p:cNvGrpSpPr>
                <a:grpSpLocks/>
              </p:cNvGrpSpPr>
              <p:nvPr/>
            </p:nvGrpSpPr>
            <p:grpSpPr bwMode="auto">
              <a:xfrm>
                <a:off x="1599" y="1784"/>
                <a:ext cx="1839" cy="518"/>
                <a:chOff x="1599" y="1784"/>
                <a:chExt cx="1839" cy="518"/>
              </a:xfrm>
            </p:grpSpPr>
            <p:sp>
              <p:nvSpPr>
                <p:cNvPr id="48168" name="Rectangle 31"/>
                <p:cNvSpPr>
                  <a:spLocks noChangeArrowheads="1"/>
                </p:cNvSpPr>
                <p:nvPr/>
              </p:nvSpPr>
              <p:spPr bwMode="auto">
                <a:xfrm>
                  <a:off x="1642" y="1784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10a. lalok mok nok yorok ghirok </a:t>
                  </a:r>
                  <a:r>
                    <a:rPr lang="en-US" altLang="en-US" sz="1200" b="1">
                      <a:solidFill>
                        <a:schemeClr val="tx1"/>
                      </a:solidFill>
                      <a:latin typeface="Times New Roman" charset="0"/>
                    </a:rPr>
                    <a:t>clok</a:t>
                  </a: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Times New Roman" charset="0"/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10b. wat nnat gat mat bat hilat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8169" name="Rectangle 32"/>
                <p:cNvSpPr>
                  <a:spLocks noChangeArrowheads="1"/>
                </p:cNvSpPr>
                <p:nvPr/>
              </p:nvSpPr>
              <p:spPr bwMode="auto">
                <a:xfrm>
                  <a:off x="1599" y="1916"/>
                  <a:ext cx="103" cy="25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48156" name="Group 33"/>
              <p:cNvGrpSpPr>
                <a:grpSpLocks/>
              </p:cNvGrpSpPr>
              <p:nvPr/>
            </p:nvGrpSpPr>
            <p:grpSpPr bwMode="auto">
              <a:xfrm>
                <a:off x="0" y="2302"/>
                <a:ext cx="1556" cy="518"/>
                <a:chOff x="0" y="2302"/>
                <a:chExt cx="1556" cy="518"/>
              </a:xfrm>
            </p:grpSpPr>
            <p:sp>
              <p:nvSpPr>
                <p:cNvPr id="48166" name="Rectangle 34"/>
                <p:cNvSpPr>
                  <a:spLocks noChangeArrowheads="1"/>
                </p:cNvSpPr>
                <p:nvPr/>
              </p:nvSpPr>
              <p:spPr bwMode="auto">
                <a:xfrm>
                  <a:off x="43" y="2302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5a. wiwok farok izok stok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Times New Roman" charset="0"/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5b. totat jjat quat cat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8167" name="Rectangle 35"/>
                <p:cNvSpPr>
                  <a:spLocks noChangeArrowheads="1"/>
                </p:cNvSpPr>
                <p:nvPr/>
              </p:nvSpPr>
              <p:spPr bwMode="auto">
                <a:xfrm>
                  <a:off x="0" y="2434"/>
                  <a:ext cx="103" cy="25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48157" name="Group 36"/>
              <p:cNvGrpSpPr>
                <a:grpSpLocks/>
              </p:cNvGrpSpPr>
              <p:nvPr/>
            </p:nvGrpSpPr>
            <p:grpSpPr bwMode="auto">
              <a:xfrm>
                <a:off x="1599" y="2302"/>
                <a:ext cx="1839" cy="518"/>
                <a:chOff x="1599" y="2302"/>
                <a:chExt cx="1839" cy="518"/>
              </a:xfrm>
            </p:grpSpPr>
            <p:sp>
              <p:nvSpPr>
                <p:cNvPr id="48164" name="Rectangle 37"/>
                <p:cNvSpPr>
                  <a:spLocks noChangeArrowheads="1"/>
                </p:cNvSpPr>
                <p:nvPr/>
              </p:nvSpPr>
              <p:spPr bwMode="auto">
                <a:xfrm>
                  <a:off x="1642" y="2302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11a. lalok nok crrrok hihok yorok zanzanok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Times New Roman" charset="0"/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11b. wat nnat arrat mat zanzanat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8165" name="Rectangle 38"/>
                <p:cNvSpPr>
                  <a:spLocks noChangeArrowheads="1"/>
                </p:cNvSpPr>
                <p:nvPr/>
              </p:nvSpPr>
              <p:spPr bwMode="auto">
                <a:xfrm>
                  <a:off x="1599" y="2434"/>
                  <a:ext cx="103" cy="25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48158" name="Group 39"/>
              <p:cNvGrpSpPr>
                <a:grpSpLocks/>
              </p:cNvGrpSpPr>
              <p:nvPr/>
            </p:nvGrpSpPr>
            <p:grpSpPr bwMode="auto">
              <a:xfrm>
                <a:off x="0" y="2820"/>
                <a:ext cx="1556" cy="518"/>
                <a:chOff x="0" y="2820"/>
                <a:chExt cx="1556" cy="518"/>
              </a:xfrm>
            </p:grpSpPr>
            <p:sp>
              <p:nvSpPr>
                <p:cNvPr id="48162" name="Rectangle 40"/>
                <p:cNvSpPr>
                  <a:spLocks noChangeArrowheads="1"/>
                </p:cNvSpPr>
                <p:nvPr/>
              </p:nvSpPr>
              <p:spPr bwMode="auto">
                <a:xfrm>
                  <a:off x="43" y="2820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6a. lalok sprok izok jok stok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Times New Roman" charset="0"/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6b. wat dat krat quat cat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8163" name="Rectangle 41"/>
                <p:cNvSpPr>
                  <a:spLocks noChangeArrowheads="1"/>
                </p:cNvSpPr>
                <p:nvPr/>
              </p:nvSpPr>
              <p:spPr bwMode="auto">
                <a:xfrm>
                  <a:off x="0" y="2952"/>
                  <a:ext cx="103" cy="25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48159" name="Group 42"/>
              <p:cNvGrpSpPr>
                <a:grpSpLocks/>
              </p:cNvGrpSpPr>
              <p:nvPr/>
            </p:nvGrpSpPr>
            <p:grpSpPr bwMode="auto">
              <a:xfrm>
                <a:off x="1599" y="2820"/>
                <a:ext cx="1839" cy="518"/>
                <a:chOff x="1599" y="2820"/>
                <a:chExt cx="1839" cy="518"/>
              </a:xfrm>
            </p:grpSpPr>
            <p:sp>
              <p:nvSpPr>
                <p:cNvPr id="48160" name="Rectangle 43"/>
                <p:cNvSpPr>
                  <a:spLocks noChangeArrowheads="1"/>
                </p:cNvSpPr>
                <p:nvPr/>
              </p:nvSpPr>
              <p:spPr bwMode="auto">
                <a:xfrm>
                  <a:off x="1642" y="2820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12a. lalok rarok nok izok hihok mok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Times New Roman" charset="0"/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12b. wat nnat forat arrat vat gat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8161" name="Rectangle 44"/>
                <p:cNvSpPr>
                  <a:spLocks noChangeArrowheads="1"/>
                </p:cNvSpPr>
                <p:nvPr/>
              </p:nvSpPr>
              <p:spPr bwMode="auto">
                <a:xfrm>
                  <a:off x="1599" y="2952"/>
                  <a:ext cx="103" cy="25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</p:grpSp>
        </p:grpSp>
        <p:sp>
          <p:nvSpPr>
            <p:cNvPr id="48147" name="Rectangle 45"/>
            <p:cNvSpPr>
              <a:spLocks noChangeArrowheads="1"/>
            </p:cNvSpPr>
            <p:nvPr/>
          </p:nvSpPr>
          <p:spPr bwMode="auto">
            <a:xfrm>
              <a:off x="-3" y="1542"/>
              <a:ext cx="103" cy="253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charset="2"/>
                <a:buChar char="§"/>
                <a:defRPr sz="2400">
                  <a:solidFill>
                    <a:srgbClr val="590A0E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404040"/>
                </a:buClr>
                <a:buFont typeface="Wingdings" charset="2"/>
                <a:buChar char="§"/>
                <a:defRPr sz="21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rgbClr val="2D506B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200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37898" name="Text Box 46"/>
          <p:cNvSpPr txBox="1">
            <a:spLocks noChangeArrowheads="1"/>
          </p:cNvSpPr>
          <p:nvPr/>
        </p:nvSpPr>
        <p:spPr bwMode="auto">
          <a:xfrm>
            <a:off x="1257300" y="800100"/>
            <a:ext cx="6564313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sz="1350">
                <a:solidFill>
                  <a:schemeClr val="tx2"/>
                </a:solidFill>
              </a:rPr>
              <a:t>Your assignment, translate this to Arcturan:    </a:t>
            </a:r>
            <a:r>
              <a:rPr lang="en-US" altLang="en-US" sz="1200" b="1">
                <a:solidFill>
                  <a:schemeClr val="tx2"/>
                </a:solidFill>
                <a:latin typeface="Times New Roman" charset="0"/>
              </a:rPr>
              <a:t>farok</a:t>
            </a:r>
            <a:r>
              <a:rPr lang="en-US" altLang="en-US" sz="1200">
                <a:solidFill>
                  <a:schemeClr val="tx2"/>
                </a:solidFill>
                <a:latin typeface="Times New Roman" charset="0"/>
              </a:rPr>
              <a:t> crrrok </a:t>
            </a:r>
            <a:r>
              <a:rPr lang="en-US" altLang="en-US" sz="1200" b="1">
                <a:solidFill>
                  <a:schemeClr val="tx2"/>
                </a:solidFill>
                <a:latin typeface="Times New Roman" charset="0"/>
              </a:rPr>
              <a:t>hihok</a:t>
            </a:r>
            <a:r>
              <a:rPr lang="en-US" altLang="en-US" sz="12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altLang="en-US" sz="1200" b="1">
                <a:solidFill>
                  <a:schemeClr val="tx2"/>
                </a:solidFill>
                <a:latin typeface="Times New Roman" charset="0"/>
              </a:rPr>
              <a:t>yorok</a:t>
            </a:r>
            <a:r>
              <a:rPr lang="en-US" altLang="en-US" sz="1200">
                <a:solidFill>
                  <a:schemeClr val="tx2"/>
                </a:solidFill>
                <a:latin typeface="Times New Roman" charset="0"/>
              </a:rPr>
              <a:t> clok kantok ok-yurp</a:t>
            </a:r>
          </a:p>
        </p:txBody>
      </p:sp>
      <p:sp>
        <p:nvSpPr>
          <p:cNvPr id="48139" name="Line 47"/>
          <p:cNvSpPr>
            <a:spLocks noChangeShapeType="1"/>
          </p:cNvSpPr>
          <p:nvPr/>
        </p:nvSpPr>
        <p:spPr bwMode="auto">
          <a:xfrm flipH="1">
            <a:off x="2228850" y="3886200"/>
            <a:ext cx="11430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0" name="Line 48"/>
          <p:cNvSpPr>
            <a:spLocks noChangeShapeType="1"/>
          </p:cNvSpPr>
          <p:nvPr/>
        </p:nvSpPr>
        <p:spPr bwMode="auto">
          <a:xfrm flipH="1">
            <a:off x="5086350" y="1371600"/>
            <a:ext cx="5715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1" name="Line 49"/>
          <p:cNvSpPr>
            <a:spLocks noChangeShapeType="1"/>
          </p:cNvSpPr>
          <p:nvPr/>
        </p:nvSpPr>
        <p:spPr bwMode="auto">
          <a:xfrm flipH="1">
            <a:off x="2457450" y="27432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2" name="Line 50"/>
          <p:cNvSpPr>
            <a:spLocks noChangeShapeType="1"/>
          </p:cNvSpPr>
          <p:nvPr/>
        </p:nvSpPr>
        <p:spPr bwMode="auto">
          <a:xfrm flipH="1">
            <a:off x="5429250" y="38862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3" name="Line 51"/>
          <p:cNvSpPr>
            <a:spLocks noChangeShapeType="1"/>
          </p:cNvSpPr>
          <p:nvPr/>
        </p:nvSpPr>
        <p:spPr bwMode="auto">
          <a:xfrm flipH="1">
            <a:off x="5772150" y="4457700"/>
            <a:ext cx="40005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4" name="Line 52"/>
          <p:cNvSpPr>
            <a:spLocks noChangeShapeType="1"/>
          </p:cNvSpPr>
          <p:nvPr/>
        </p:nvSpPr>
        <p:spPr bwMode="auto">
          <a:xfrm flipH="1">
            <a:off x="5772150" y="3886200"/>
            <a:ext cx="51435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5" name="Line 53"/>
          <p:cNvSpPr>
            <a:spLocks noChangeShapeType="1"/>
          </p:cNvSpPr>
          <p:nvPr/>
        </p:nvSpPr>
        <p:spPr bwMode="auto">
          <a:xfrm flipH="1">
            <a:off x="5600700" y="33147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655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fld id="{DC8DACF7-E93D-CE41-A6E4-348DB37F8CAD}" type="datetime1">
              <a:rPr lang="en-US" altLang="en-US" sz="1050" smtClean="0">
                <a:solidFill>
                  <a:srgbClr val="590A0E"/>
                </a:solidFill>
              </a:rPr>
              <a:pPr>
                <a:defRPr/>
              </a:pPr>
              <a:t>11/26/18</a:t>
            </a:fld>
            <a:endParaRPr lang="en-US" altLang="en-US" sz="1050">
              <a:solidFill>
                <a:srgbClr val="590A0E"/>
              </a:solidFill>
            </a:endParaRPr>
          </a:p>
        </p:txBody>
      </p:sp>
      <p:sp>
        <p:nvSpPr>
          <p:cNvPr id="41986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en-US" sz="750">
                <a:solidFill>
                  <a:srgbClr val="181813"/>
                </a:solidFill>
              </a:rPr>
              <a:t>                                         Speech and Language Processing - Jurafsky and Martin       </a:t>
            </a:r>
            <a:endParaRPr lang="en-US" altLang="en-US" sz="1050">
              <a:solidFill>
                <a:srgbClr val="181813"/>
              </a:solidFill>
            </a:endParaRPr>
          </a:p>
        </p:txBody>
      </p:sp>
      <p:sp>
        <p:nvSpPr>
          <p:cNvPr id="41987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fld id="{29B9DE5E-5B2C-7842-84F2-44A304D1B1BD}" type="slidenum">
              <a:rPr lang="en-US" altLang="en-US" sz="1050" smtClean="0">
                <a:solidFill>
                  <a:srgbClr val="590A0E"/>
                </a:solidFill>
              </a:rPr>
              <a:pPr>
                <a:defRPr/>
              </a:pPr>
              <a:t>22</a:t>
            </a:fld>
            <a:endParaRPr lang="en-US" altLang="en-US" sz="1050">
              <a:solidFill>
                <a:srgbClr val="590A0E"/>
              </a:solidFill>
            </a:endParaRPr>
          </a:p>
        </p:txBody>
      </p:sp>
      <p:sp>
        <p:nvSpPr>
          <p:cNvPr id="52228" name="Rectangle 2"/>
          <p:cNvSpPr>
            <a:spLocks noChangeArrowheads="1"/>
          </p:cNvSpPr>
          <p:nvPr/>
        </p:nvSpPr>
        <p:spPr bwMode="auto">
          <a:xfrm>
            <a:off x="5600700" y="800100"/>
            <a:ext cx="800100" cy="2857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charset="2"/>
              <a:buChar char="§"/>
              <a:defRPr sz="2400">
                <a:solidFill>
                  <a:srgbClr val="590A0E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404040"/>
              </a:buClr>
              <a:buFont typeface="Wingdings" charset="2"/>
              <a:buChar char="§"/>
              <a:defRPr sz="21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Wingdings" charset="2"/>
              <a:buChar char="§"/>
              <a:defRPr>
                <a:solidFill>
                  <a:srgbClr val="2D506B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2229" name="Rectangle 3"/>
          <p:cNvSpPr>
            <a:spLocks noChangeArrowheads="1"/>
          </p:cNvSpPr>
          <p:nvPr/>
        </p:nvSpPr>
        <p:spPr bwMode="auto">
          <a:xfrm>
            <a:off x="4743450" y="800100"/>
            <a:ext cx="427038" cy="2857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charset="2"/>
              <a:buChar char="§"/>
              <a:defRPr sz="2400">
                <a:solidFill>
                  <a:srgbClr val="590A0E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404040"/>
              </a:buClr>
              <a:buFont typeface="Wingdings" charset="2"/>
              <a:buChar char="§"/>
              <a:defRPr sz="21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Wingdings" charset="2"/>
              <a:buChar char="§"/>
              <a:defRPr>
                <a:solidFill>
                  <a:srgbClr val="2D506B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2230" name="Rectangle 4"/>
          <p:cNvSpPr>
            <a:spLocks noChangeArrowheads="1"/>
          </p:cNvSpPr>
          <p:nvPr/>
        </p:nvSpPr>
        <p:spPr bwMode="auto">
          <a:xfrm>
            <a:off x="6400800" y="800100"/>
            <a:ext cx="344488" cy="2857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charset="2"/>
              <a:buChar char="§"/>
              <a:defRPr sz="2400">
                <a:solidFill>
                  <a:srgbClr val="590A0E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404040"/>
              </a:buClr>
              <a:buFont typeface="Wingdings" charset="2"/>
              <a:buChar char="§"/>
              <a:defRPr sz="21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Wingdings" charset="2"/>
              <a:buChar char="§"/>
              <a:defRPr>
                <a:solidFill>
                  <a:srgbClr val="2D506B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2231" name="Rectangle 5"/>
          <p:cNvSpPr>
            <a:spLocks noChangeArrowheads="1"/>
          </p:cNvSpPr>
          <p:nvPr/>
        </p:nvSpPr>
        <p:spPr bwMode="auto">
          <a:xfrm>
            <a:off x="4686300" y="3086100"/>
            <a:ext cx="1771650" cy="2857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charset="2"/>
              <a:buChar char="§"/>
              <a:defRPr sz="2400">
                <a:solidFill>
                  <a:srgbClr val="590A0E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404040"/>
              </a:buClr>
              <a:buFont typeface="Wingdings" charset="2"/>
              <a:buChar char="§"/>
              <a:defRPr sz="21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Wingdings" charset="2"/>
              <a:buChar char="§"/>
              <a:defRPr>
                <a:solidFill>
                  <a:srgbClr val="2D506B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2232" name="Rectangle 6"/>
          <p:cNvSpPr>
            <a:spLocks noGrp="1" noChangeArrowheads="1"/>
          </p:cNvSpPr>
          <p:nvPr>
            <p:ph type="title"/>
          </p:nvPr>
        </p:nvSpPr>
        <p:spPr>
          <a:xfrm>
            <a:off x="1257300" y="46038"/>
            <a:ext cx="6343650" cy="628650"/>
          </a:xfrm>
        </p:spPr>
        <p:txBody>
          <a:bodyPr/>
          <a:lstStyle/>
          <a:p>
            <a:r>
              <a:rPr lang="en-US" altLang="en-US" sz="2400"/>
              <a:t>Centauri/Arcturan [Knight, 1997]</a:t>
            </a:r>
            <a:endParaRPr lang="en-US" altLang="en-US"/>
          </a:p>
        </p:txBody>
      </p:sp>
      <p:grpSp>
        <p:nvGrpSpPr>
          <p:cNvPr id="52233" name="Group 7"/>
          <p:cNvGrpSpPr>
            <a:grpSpLocks/>
          </p:cNvGrpSpPr>
          <p:nvPr/>
        </p:nvGrpSpPr>
        <p:grpSpPr bwMode="auto">
          <a:xfrm>
            <a:off x="1428750" y="1146175"/>
            <a:ext cx="6170613" cy="3648075"/>
            <a:chOff x="-3" y="0"/>
            <a:chExt cx="3441" cy="3338"/>
          </a:xfrm>
        </p:grpSpPr>
        <p:grpSp>
          <p:nvGrpSpPr>
            <p:cNvPr id="52255" name="Group 8"/>
            <p:cNvGrpSpPr>
              <a:grpSpLocks/>
            </p:cNvGrpSpPr>
            <p:nvPr/>
          </p:nvGrpSpPr>
          <p:grpSpPr bwMode="auto">
            <a:xfrm>
              <a:off x="0" y="0"/>
              <a:ext cx="3438" cy="3338"/>
              <a:chOff x="0" y="0"/>
              <a:chExt cx="3438" cy="3338"/>
            </a:xfrm>
          </p:grpSpPr>
          <p:grpSp>
            <p:nvGrpSpPr>
              <p:cNvPr id="52257" name="Group 9"/>
              <p:cNvGrpSpPr>
                <a:grpSpLocks/>
              </p:cNvGrpSpPr>
              <p:nvPr/>
            </p:nvGrpSpPr>
            <p:grpSpPr bwMode="auto">
              <a:xfrm>
                <a:off x="0" y="0"/>
                <a:ext cx="1556" cy="633"/>
                <a:chOff x="0" y="0"/>
                <a:chExt cx="1556" cy="633"/>
              </a:xfrm>
            </p:grpSpPr>
            <p:sp>
              <p:nvSpPr>
                <p:cNvPr id="52291" name="Rectangle 10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513" cy="6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1a. ok-voon ororok sprok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Times New Roman" charset="0"/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1b. at-voon bichat dat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52292" name="Rectangle 11"/>
                <p:cNvSpPr>
                  <a:spLocks noChangeArrowheads="1"/>
                </p:cNvSpPr>
                <p:nvPr/>
              </p:nvSpPr>
              <p:spPr bwMode="auto">
                <a:xfrm>
                  <a:off x="0" y="189"/>
                  <a:ext cx="103" cy="25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52258" name="Group 12"/>
              <p:cNvGrpSpPr>
                <a:grpSpLocks/>
              </p:cNvGrpSpPr>
              <p:nvPr/>
            </p:nvGrpSpPr>
            <p:grpSpPr bwMode="auto">
              <a:xfrm>
                <a:off x="1599" y="0"/>
                <a:ext cx="1839" cy="633"/>
                <a:chOff x="1599" y="0"/>
                <a:chExt cx="1839" cy="633"/>
              </a:xfrm>
            </p:grpSpPr>
            <p:sp>
              <p:nvSpPr>
                <p:cNvPr id="52289" name="Rectangle 13"/>
                <p:cNvSpPr>
                  <a:spLocks noChangeArrowheads="1"/>
                </p:cNvSpPr>
                <p:nvPr/>
              </p:nvSpPr>
              <p:spPr bwMode="auto">
                <a:xfrm>
                  <a:off x="1642" y="0"/>
                  <a:ext cx="1796" cy="6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7a. lalok farok ororok lalok sprok izok enemok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Times New Roman" charset="0"/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7b. wat jjat bichat wat dat vat eneat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52290" name="Rectangle 14"/>
                <p:cNvSpPr>
                  <a:spLocks noChangeArrowheads="1"/>
                </p:cNvSpPr>
                <p:nvPr/>
              </p:nvSpPr>
              <p:spPr bwMode="auto">
                <a:xfrm>
                  <a:off x="1599" y="189"/>
                  <a:ext cx="103" cy="25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52259" name="Group 15"/>
              <p:cNvGrpSpPr>
                <a:grpSpLocks/>
              </p:cNvGrpSpPr>
              <p:nvPr/>
            </p:nvGrpSpPr>
            <p:grpSpPr bwMode="auto">
              <a:xfrm>
                <a:off x="0" y="633"/>
                <a:ext cx="1556" cy="633"/>
                <a:chOff x="0" y="633"/>
                <a:chExt cx="1556" cy="633"/>
              </a:xfrm>
            </p:grpSpPr>
            <p:sp>
              <p:nvSpPr>
                <p:cNvPr id="52287" name="Rectangle 16"/>
                <p:cNvSpPr>
                  <a:spLocks noChangeArrowheads="1"/>
                </p:cNvSpPr>
                <p:nvPr/>
              </p:nvSpPr>
              <p:spPr bwMode="auto">
                <a:xfrm>
                  <a:off x="43" y="633"/>
                  <a:ext cx="1513" cy="6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2a. ok-drubel ok-voon anok plok sprok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Times New Roman" charset="0"/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2b. at-drubel at-voon pippat rrat dat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52288" name="Rectangle 17"/>
                <p:cNvSpPr>
                  <a:spLocks noChangeArrowheads="1"/>
                </p:cNvSpPr>
                <p:nvPr/>
              </p:nvSpPr>
              <p:spPr bwMode="auto">
                <a:xfrm>
                  <a:off x="0" y="822"/>
                  <a:ext cx="103" cy="25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52260" name="Group 18"/>
              <p:cNvGrpSpPr>
                <a:grpSpLocks/>
              </p:cNvGrpSpPr>
              <p:nvPr/>
            </p:nvGrpSpPr>
            <p:grpSpPr bwMode="auto">
              <a:xfrm>
                <a:off x="1599" y="633"/>
                <a:ext cx="1839" cy="633"/>
                <a:chOff x="1599" y="633"/>
                <a:chExt cx="1839" cy="633"/>
              </a:xfrm>
            </p:grpSpPr>
            <p:sp>
              <p:nvSpPr>
                <p:cNvPr id="52285" name="Rectangle 19"/>
                <p:cNvSpPr>
                  <a:spLocks noChangeArrowheads="1"/>
                </p:cNvSpPr>
                <p:nvPr/>
              </p:nvSpPr>
              <p:spPr bwMode="auto">
                <a:xfrm>
                  <a:off x="1642" y="633"/>
                  <a:ext cx="1796" cy="6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8a. lalok brok anok plok nok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Times New Roman" charset="0"/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8b. iat lat pippat rrat nnat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52286" name="Rectangle 20"/>
                <p:cNvSpPr>
                  <a:spLocks noChangeArrowheads="1"/>
                </p:cNvSpPr>
                <p:nvPr/>
              </p:nvSpPr>
              <p:spPr bwMode="auto">
                <a:xfrm>
                  <a:off x="1599" y="822"/>
                  <a:ext cx="103" cy="25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52261" name="Group 21"/>
              <p:cNvGrpSpPr>
                <a:grpSpLocks/>
              </p:cNvGrpSpPr>
              <p:nvPr/>
            </p:nvGrpSpPr>
            <p:grpSpPr bwMode="auto">
              <a:xfrm>
                <a:off x="0" y="1266"/>
                <a:ext cx="1556" cy="518"/>
                <a:chOff x="0" y="1266"/>
                <a:chExt cx="1556" cy="518"/>
              </a:xfrm>
            </p:grpSpPr>
            <p:sp>
              <p:nvSpPr>
                <p:cNvPr id="52283" name="Rectangle 22"/>
                <p:cNvSpPr>
                  <a:spLocks noChangeArrowheads="1"/>
                </p:cNvSpPr>
                <p:nvPr/>
              </p:nvSpPr>
              <p:spPr bwMode="auto">
                <a:xfrm>
                  <a:off x="43" y="1266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3a. erok sprok izok hihok ghirok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Times New Roman" charset="0"/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3b. totat dat arrat vat hilat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52284" name="Rectangle 23"/>
                <p:cNvSpPr>
                  <a:spLocks noChangeArrowheads="1"/>
                </p:cNvSpPr>
                <p:nvPr/>
              </p:nvSpPr>
              <p:spPr bwMode="auto">
                <a:xfrm>
                  <a:off x="0" y="1398"/>
                  <a:ext cx="103" cy="25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52262" name="Group 24"/>
              <p:cNvGrpSpPr>
                <a:grpSpLocks/>
              </p:cNvGrpSpPr>
              <p:nvPr/>
            </p:nvGrpSpPr>
            <p:grpSpPr bwMode="auto">
              <a:xfrm>
                <a:off x="1599" y="1266"/>
                <a:ext cx="1839" cy="518"/>
                <a:chOff x="1599" y="1266"/>
                <a:chExt cx="1839" cy="518"/>
              </a:xfrm>
            </p:grpSpPr>
            <p:sp>
              <p:nvSpPr>
                <p:cNvPr id="52281" name="Rectangle 25"/>
                <p:cNvSpPr>
                  <a:spLocks noChangeArrowheads="1"/>
                </p:cNvSpPr>
                <p:nvPr/>
              </p:nvSpPr>
              <p:spPr bwMode="auto">
                <a:xfrm>
                  <a:off x="1642" y="1266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9a. wiwok nok izok kantok ok-yurp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Times New Roman" charset="0"/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9b. totat nnat quat oloat at-yurp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52282" name="Rectangle 26"/>
                <p:cNvSpPr>
                  <a:spLocks noChangeArrowheads="1"/>
                </p:cNvSpPr>
                <p:nvPr/>
              </p:nvSpPr>
              <p:spPr bwMode="auto">
                <a:xfrm>
                  <a:off x="1599" y="1398"/>
                  <a:ext cx="103" cy="25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52263" name="Group 27"/>
              <p:cNvGrpSpPr>
                <a:grpSpLocks/>
              </p:cNvGrpSpPr>
              <p:nvPr/>
            </p:nvGrpSpPr>
            <p:grpSpPr bwMode="auto">
              <a:xfrm>
                <a:off x="0" y="1784"/>
                <a:ext cx="1556" cy="518"/>
                <a:chOff x="0" y="1784"/>
                <a:chExt cx="1556" cy="518"/>
              </a:xfrm>
            </p:grpSpPr>
            <p:sp>
              <p:nvSpPr>
                <p:cNvPr id="52279" name="Rectangle 28"/>
                <p:cNvSpPr>
                  <a:spLocks noChangeArrowheads="1"/>
                </p:cNvSpPr>
                <p:nvPr/>
              </p:nvSpPr>
              <p:spPr bwMode="auto">
                <a:xfrm>
                  <a:off x="43" y="1784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4a. ok-voon anok drok brok jok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Times New Roman" charset="0"/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4b. at-voon krat pippat sat lat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Times New Roman" charset="0"/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52280" name="Rectangle 29"/>
                <p:cNvSpPr>
                  <a:spLocks noChangeArrowheads="1"/>
                </p:cNvSpPr>
                <p:nvPr/>
              </p:nvSpPr>
              <p:spPr bwMode="auto">
                <a:xfrm>
                  <a:off x="0" y="1916"/>
                  <a:ext cx="103" cy="25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52264" name="Group 30"/>
              <p:cNvGrpSpPr>
                <a:grpSpLocks/>
              </p:cNvGrpSpPr>
              <p:nvPr/>
            </p:nvGrpSpPr>
            <p:grpSpPr bwMode="auto">
              <a:xfrm>
                <a:off x="1599" y="1784"/>
                <a:ext cx="1839" cy="518"/>
                <a:chOff x="1599" y="1784"/>
                <a:chExt cx="1839" cy="518"/>
              </a:xfrm>
            </p:grpSpPr>
            <p:sp>
              <p:nvSpPr>
                <p:cNvPr id="52277" name="Rectangle 31"/>
                <p:cNvSpPr>
                  <a:spLocks noChangeArrowheads="1"/>
                </p:cNvSpPr>
                <p:nvPr/>
              </p:nvSpPr>
              <p:spPr bwMode="auto">
                <a:xfrm>
                  <a:off x="1642" y="1784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10a. lalok mok nok yorok ghirok clok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Times New Roman" charset="0"/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10b. wat nnat gat mat bat hilat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52278" name="Rectangle 32"/>
                <p:cNvSpPr>
                  <a:spLocks noChangeArrowheads="1"/>
                </p:cNvSpPr>
                <p:nvPr/>
              </p:nvSpPr>
              <p:spPr bwMode="auto">
                <a:xfrm>
                  <a:off x="1599" y="1916"/>
                  <a:ext cx="103" cy="25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52265" name="Group 33"/>
              <p:cNvGrpSpPr>
                <a:grpSpLocks/>
              </p:cNvGrpSpPr>
              <p:nvPr/>
            </p:nvGrpSpPr>
            <p:grpSpPr bwMode="auto">
              <a:xfrm>
                <a:off x="0" y="2302"/>
                <a:ext cx="1556" cy="518"/>
                <a:chOff x="0" y="2302"/>
                <a:chExt cx="1556" cy="518"/>
              </a:xfrm>
            </p:grpSpPr>
            <p:sp>
              <p:nvSpPr>
                <p:cNvPr id="52275" name="Rectangle 34"/>
                <p:cNvSpPr>
                  <a:spLocks noChangeArrowheads="1"/>
                </p:cNvSpPr>
                <p:nvPr/>
              </p:nvSpPr>
              <p:spPr bwMode="auto">
                <a:xfrm>
                  <a:off x="43" y="2302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5a. wiwok farok izok stok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Times New Roman" charset="0"/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5b. totat jjat quat cat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52276" name="Rectangle 35"/>
                <p:cNvSpPr>
                  <a:spLocks noChangeArrowheads="1"/>
                </p:cNvSpPr>
                <p:nvPr/>
              </p:nvSpPr>
              <p:spPr bwMode="auto">
                <a:xfrm>
                  <a:off x="0" y="2434"/>
                  <a:ext cx="103" cy="25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52266" name="Group 36"/>
              <p:cNvGrpSpPr>
                <a:grpSpLocks/>
              </p:cNvGrpSpPr>
              <p:nvPr/>
            </p:nvGrpSpPr>
            <p:grpSpPr bwMode="auto">
              <a:xfrm>
                <a:off x="1599" y="2302"/>
                <a:ext cx="1839" cy="518"/>
                <a:chOff x="1599" y="2302"/>
                <a:chExt cx="1839" cy="518"/>
              </a:xfrm>
            </p:grpSpPr>
            <p:sp>
              <p:nvSpPr>
                <p:cNvPr id="52273" name="Rectangle 37"/>
                <p:cNvSpPr>
                  <a:spLocks noChangeArrowheads="1"/>
                </p:cNvSpPr>
                <p:nvPr/>
              </p:nvSpPr>
              <p:spPr bwMode="auto">
                <a:xfrm>
                  <a:off x="1642" y="2302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11a. lalok nok crrrok hihok yorok zanzanok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Times New Roman" charset="0"/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11b. wat nnat arrat mat zanzanat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52274" name="Rectangle 38"/>
                <p:cNvSpPr>
                  <a:spLocks noChangeArrowheads="1"/>
                </p:cNvSpPr>
                <p:nvPr/>
              </p:nvSpPr>
              <p:spPr bwMode="auto">
                <a:xfrm>
                  <a:off x="1599" y="2434"/>
                  <a:ext cx="103" cy="25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52267" name="Group 39"/>
              <p:cNvGrpSpPr>
                <a:grpSpLocks/>
              </p:cNvGrpSpPr>
              <p:nvPr/>
            </p:nvGrpSpPr>
            <p:grpSpPr bwMode="auto">
              <a:xfrm>
                <a:off x="0" y="2820"/>
                <a:ext cx="1556" cy="518"/>
                <a:chOff x="0" y="2820"/>
                <a:chExt cx="1556" cy="518"/>
              </a:xfrm>
            </p:grpSpPr>
            <p:sp>
              <p:nvSpPr>
                <p:cNvPr id="52271" name="Rectangle 40"/>
                <p:cNvSpPr>
                  <a:spLocks noChangeArrowheads="1"/>
                </p:cNvSpPr>
                <p:nvPr/>
              </p:nvSpPr>
              <p:spPr bwMode="auto">
                <a:xfrm>
                  <a:off x="43" y="2820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6a. lalok sprok izok jok stok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Times New Roman" charset="0"/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6b. wat dat krat quat cat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52272" name="Rectangle 41"/>
                <p:cNvSpPr>
                  <a:spLocks noChangeArrowheads="1"/>
                </p:cNvSpPr>
                <p:nvPr/>
              </p:nvSpPr>
              <p:spPr bwMode="auto">
                <a:xfrm>
                  <a:off x="0" y="2952"/>
                  <a:ext cx="103" cy="25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52268" name="Group 42"/>
              <p:cNvGrpSpPr>
                <a:grpSpLocks/>
              </p:cNvGrpSpPr>
              <p:nvPr/>
            </p:nvGrpSpPr>
            <p:grpSpPr bwMode="auto">
              <a:xfrm>
                <a:off x="1599" y="2820"/>
                <a:ext cx="1839" cy="518"/>
                <a:chOff x="1599" y="2820"/>
                <a:chExt cx="1839" cy="518"/>
              </a:xfrm>
            </p:grpSpPr>
            <p:sp>
              <p:nvSpPr>
                <p:cNvPr id="52269" name="Rectangle 43"/>
                <p:cNvSpPr>
                  <a:spLocks noChangeArrowheads="1"/>
                </p:cNvSpPr>
                <p:nvPr/>
              </p:nvSpPr>
              <p:spPr bwMode="auto">
                <a:xfrm>
                  <a:off x="1642" y="2820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12a. lalok rarok nok izok hihok mok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Times New Roman" charset="0"/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12b. wat nnat forat arrat vat gat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52270" name="Rectangle 44"/>
                <p:cNvSpPr>
                  <a:spLocks noChangeArrowheads="1"/>
                </p:cNvSpPr>
                <p:nvPr/>
              </p:nvSpPr>
              <p:spPr bwMode="auto">
                <a:xfrm>
                  <a:off x="1599" y="2952"/>
                  <a:ext cx="103" cy="25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</p:grpSp>
        </p:grpSp>
        <p:sp>
          <p:nvSpPr>
            <p:cNvPr id="52256" name="Rectangle 45"/>
            <p:cNvSpPr>
              <a:spLocks noChangeArrowheads="1"/>
            </p:cNvSpPr>
            <p:nvPr/>
          </p:nvSpPr>
          <p:spPr bwMode="auto">
            <a:xfrm>
              <a:off x="-3" y="1542"/>
              <a:ext cx="103" cy="253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charset="2"/>
                <a:buChar char="§"/>
                <a:defRPr sz="2400">
                  <a:solidFill>
                    <a:srgbClr val="590A0E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404040"/>
                </a:buClr>
                <a:buFont typeface="Wingdings" charset="2"/>
                <a:buChar char="§"/>
                <a:defRPr sz="21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rgbClr val="2D506B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200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41994" name="Text Box 46"/>
          <p:cNvSpPr txBox="1">
            <a:spLocks noChangeArrowheads="1"/>
          </p:cNvSpPr>
          <p:nvPr/>
        </p:nvSpPr>
        <p:spPr bwMode="auto">
          <a:xfrm>
            <a:off x="1257300" y="800100"/>
            <a:ext cx="6564313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sz="1350">
                <a:solidFill>
                  <a:schemeClr val="tx2"/>
                </a:solidFill>
              </a:rPr>
              <a:t>Your assignment, translate this to Arcturan:    </a:t>
            </a:r>
            <a:r>
              <a:rPr lang="en-US" altLang="en-US" sz="1200" b="1">
                <a:solidFill>
                  <a:schemeClr val="tx2"/>
                </a:solidFill>
                <a:latin typeface="Times New Roman" charset="0"/>
              </a:rPr>
              <a:t>farok</a:t>
            </a:r>
            <a:r>
              <a:rPr lang="en-US" altLang="en-US" sz="1200">
                <a:solidFill>
                  <a:schemeClr val="tx2"/>
                </a:solidFill>
                <a:latin typeface="Times New Roman" charset="0"/>
              </a:rPr>
              <a:t> crrrok </a:t>
            </a:r>
            <a:r>
              <a:rPr lang="en-US" altLang="en-US" sz="1200" b="1">
                <a:solidFill>
                  <a:schemeClr val="tx2"/>
                </a:solidFill>
                <a:latin typeface="Times New Roman" charset="0"/>
              </a:rPr>
              <a:t>hihok yorok</a:t>
            </a:r>
            <a:r>
              <a:rPr lang="en-US" altLang="en-US" sz="1200">
                <a:solidFill>
                  <a:schemeClr val="tx2"/>
                </a:solidFill>
                <a:latin typeface="Times New Roman" charset="0"/>
              </a:rPr>
              <a:t> clok kantok ok-yurp</a:t>
            </a:r>
          </a:p>
        </p:txBody>
      </p:sp>
      <p:sp>
        <p:nvSpPr>
          <p:cNvPr id="52235" name="Line 47"/>
          <p:cNvSpPr>
            <a:spLocks noChangeShapeType="1"/>
          </p:cNvSpPr>
          <p:nvPr/>
        </p:nvSpPr>
        <p:spPr bwMode="auto">
          <a:xfrm flipH="1">
            <a:off x="2228850" y="3886200"/>
            <a:ext cx="11430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6" name="Line 48"/>
          <p:cNvSpPr>
            <a:spLocks noChangeShapeType="1"/>
          </p:cNvSpPr>
          <p:nvPr/>
        </p:nvSpPr>
        <p:spPr bwMode="auto">
          <a:xfrm flipH="1">
            <a:off x="5086350" y="1371600"/>
            <a:ext cx="5715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7" name="Line 49"/>
          <p:cNvSpPr>
            <a:spLocks noChangeShapeType="1"/>
          </p:cNvSpPr>
          <p:nvPr/>
        </p:nvSpPr>
        <p:spPr bwMode="auto">
          <a:xfrm flipH="1">
            <a:off x="2457450" y="27432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8" name="Line 50"/>
          <p:cNvSpPr>
            <a:spLocks noChangeShapeType="1"/>
          </p:cNvSpPr>
          <p:nvPr/>
        </p:nvSpPr>
        <p:spPr bwMode="auto">
          <a:xfrm flipH="1">
            <a:off x="5429250" y="38862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9" name="Line 51"/>
          <p:cNvSpPr>
            <a:spLocks noChangeShapeType="1"/>
          </p:cNvSpPr>
          <p:nvPr/>
        </p:nvSpPr>
        <p:spPr bwMode="auto">
          <a:xfrm flipH="1">
            <a:off x="5772150" y="4457700"/>
            <a:ext cx="40005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0" name="Line 52"/>
          <p:cNvSpPr>
            <a:spLocks noChangeShapeType="1"/>
          </p:cNvSpPr>
          <p:nvPr/>
        </p:nvSpPr>
        <p:spPr bwMode="auto">
          <a:xfrm>
            <a:off x="4857750" y="33147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1" name="Line 53"/>
          <p:cNvSpPr>
            <a:spLocks noChangeShapeType="1"/>
          </p:cNvSpPr>
          <p:nvPr/>
        </p:nvSpPr>
        <p:spPr bwMode="auto">
          <a:xfrm flipH="1">
            <a:off x="5143500" y="3314700"/>
            <a:ext cx="3429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2" name="Line 54"/>
          <p:cNvSpPr>
            <a:spLocks noChangeShapeType="1"/>
          </p:cNvSpPr>
          <p:nvPr/>
        </p:nvSpPr>
        <p:spPr bwMode="auto">
          <a:xfrm>
            <a:off x="5200650" y="33147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3" name="Line 55"/>
          <p:cNvSpPr>
            <a:spLocks noChangeShapeType="1"/>
          </p:cNvSpPr>
          <p:nvPr/>
        </p:nvSpPr>
        <p:spPr bwMode="auto">
          <a:xfrm flipH="1">
            <a:off x="6172200" y="3314700"/>
            <a:ext cx="5715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4" name="Line 56"/>
          <p:cNvSpPr>
            <a:spLocks noChangeShapeType="1"/>
          </p:cNvSpPr>
          <p:nvPr/>
        </p:nvSpPr>
        <p:spPr bwMode="auto">
          <a:xfrm flipH="1">
            <a:off x="5657850" y="3314700"/>
            <a:ext cx="17145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5" name="Line 57"/>
          <p:cNvSpPr>
            <a:spLocks noChangeShapeType="1"/>
          </p:cNvSpPr>
          <p:nvPr/>
        </p:nvSpPr>
        <p:spPr bwMode="auto">
          <a:xfrm flipH="1">
            <a:off x="5772150" y="3886200"/>
            <a:ext cx="51435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6" name="Line 58"/>
          <p:cNvSpPr>
            <a:spLocks noChangeShapeType="1"/>
          </p:cNvSpPr>
          <p:nvPr/>
        </p:nvSpPr>
        <p:spPr bwMode="auto">
          <a:xfrm>
            <a:off x="4857750" y="3886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7" name="Line 59"/>
          <p:cNvSpPr>
            <a:spLocks noChangeShapeType="1"/>
          </p:cNvSpPr>
          <p:nvPr/>
        </p:nvSpPr>
        <p:spPr bwMode="auto">
          <a:xfrm>
            <a:off x="4800600" y="1371600"/>
            <a:ext cx="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8" name="Line 60"/>
          <p:cNvSpPr>
            <a:spLocks noChangeShapeType="1"/>
          </p:cNvSpPr>
          <p:nvPr/>
        </p:nvSpPr>
        <p:spPr bwMode="auto">
          <a:xfrm>
            <a:off x="1943100" y="44577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9" name="Line 61"/>
          <p:cNvSpPr>
            <a:spLocks noChangeShapeType="1"/>
          </p:cNvSpPr>
          <p:nvPr/>
        </p:nvSpPr>
        <p:spPr bwMode="auto">
          <a:xfrm>
            <a:off x="4857750" y="4457700"/>
            <a:ext cx="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0" name="Line 62"/>
          <p:cNvSpPr>
            <a:spLocks noChangeShapeType="1"/>
          </p:cNvSpPr>
          <p:nvPr/>
        </p:nvSpPr>
        <p:spPr bwMode="auto">
          <a:xfrm flipH="1">
            <a:off x="6286500" y="4457700"/>
            <a:ext cx="22860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1" name="Line 63"/>
          <p:cNvSpPr>
            <a:spLocks noChangeShapeType="1"/>
          </p:cNvSpPr>
          <p:nvPr/>
        </p:nvSpPr>
        <p:spPr bwMode="auto">
          <a:xfrm flipH="1">
            <a:off x="5143500" y="4457700"/>
            <a:ext cx="40005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2" name="Line 64"/>
          <p:cNvSpPr>
            <a:spLocks noChangeShapeType="1"/>
          </p:cNvSpPr>
          <p:nvPr/>
        </p:nvSpPr>
        <p:spPr bwMode="auto">
          <a:xfrm flipH="1">
            <a:off x="5143500" y="3886200"/>
            <a:ext cx="5715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3" name="Line 65"/>
          <p:cNvSpPr>
            <a:spLocks noChangeShapeType="1"/>
          </p:cNvSpPr>
          <p:nvPr/>
        </p:nvSpPr>
        <p:spPr bwMode="auto">
          <a:xfrm flipH="1">
            <a:off x="5886450" y="2057400"/>
            <a:ext cx="17145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4" name="Line 66"/>
          <p:cNvSpPr>
            <a:spLocks noChangeShapeType="1"/>
          </p:cNvSpPr>
          <p:nvPr/>
        </p:nvSpPr>
        <p:spPr bwMode="auto">
          <a:xfrm flipH="1">
            <a:off x="3028950" y="2743200"/>
            <a:ext cx="28575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430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fld id="{228FC702-56BF-C34D-A7D6-29EBE2872A21}" type="datetime1">
              <a:rPr lang="en-US" altLang="en-US" sz="1050" smtClean="0">
                <a:solidFill>
                  <a:srgbClr val="590A0E"/>
                </a:solidFill>
              </a:rPr>
              <a:pPr>
                <a:defRPr/>
              </a:pPr>
              <a:t>11/26/18</a:t>
            </a:fld>
            <a:endParaRPr lang="en-US" altLang="en-US" sz="1050">
              <a:solidFill>
                <a:srgbClr val="590A0E"/>
              </a:solidFill>
            </a:endParaRPr>
          </a:p>
        </p:txBody>
      </p:sp>
      <p:sp>
        <p:nvSpPr>
          <p:cNvPr id="44034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en-US" sz="750">
                <a:solidFill>
                  <a:srgbClr val="181813"/>
                </a:solidFill>
              </a:rPr>
              <a:t>                                         Speech and Language Processing - Jurafsky and Martin       </a:t>
            </a:r>
            <a:endParaRPr lang="en-US" altLang="en-US" sz="1050">
              <a:solidFill>
                <a:srgbClr val="181813"/>
              </a:solidFill>
            </a:endParaRPr>
          </a:p>
        </p:txBody>
      </p:sp>
      <p:sp>
        <p:nvSpPr>
          <p:cNvPr id="44035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fld id="{D3573EE1-8921-7C40-8395-C636631AA70A}" type="slidenum">
              <a:rPr lang="en-US" altLang="en-US" sz="1050" smtClean="0">
                <a:solidFill>
                  <a:srgbClr val="590A0E"/>
                </a:solidFill>
              </a:rPr>
              <a:pPr>
                <a:defRPr/>
              </a:pPr>
              <a:t>23</a:t>
            </a:fld>
            <a:endParaRPr lang="en-US" altLang="en-US" sz="1050">
              <a:solidFill>
                <a:srgbClr val="590A0E"/>
              </a:solidFill>
            </a:endParaRPr>
          </a:p>
        </p:txBody>
      </p:sp>
      <p:sp>
        <p:nvSpPr>
          <p:cNvPr id="54276" name="Rectangle 2"/>
          <p:cNvSpPr>
            <a:spLocks noChangeArrowheads="1"/>
          </p:cNvSpPr>
          <p:nvPr/>
        </p:nvSpPr>
        <p:spPr bwMode="auto">
          <a:xfrm>
            <a:off x="5600700" y="800100"/>
            <a:ext cx="800100" cy="2857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charset="2"/>
              <a:buChar char="§"/>
              <a:defRPr sz="2400">
                <a:solidFill>
                  <a:srgbClr val="590A0E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404040"/>
              </a:buClr>
              <a:buFont typeface="Wingdings" charset="2"/>
              <a:buChar char="§"/>
              <a:defRPr sz="21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Wingdings" charset="2"/>
              <a:buChar char="§"/>
              <a:defRPr>
                <a:solidFill>
                  <a:srgbClr val="2D506B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4277" name="Rectangle 3"/>
          <p:cNvSpPr>
            <a:spLocks noChangeArrowheads="1"/>
          </p:cNvSpPr>
          <p:nvPr/>
        </p:nvSpPr>
        <p:spPr bwMode="auto">
          <a:xfrm>
            <a:off x="4743450" y="800100"/>
            <a:ext cx="427038" cy="2857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charset="2"/>
              <a:buChar char="§"/>
              <a:defRPr sz="2400">
                <a:solidFill>
                  <a:srgbClr val="590A0E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404040"/>
              </a:buClr>
              <a:buFont typeface="Wingdings" charset="2"/>
              <a:buChar char="§"/>
              <a:defRPr sz="21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Wingdings" charset="2"/>
              <a:buChar char="§"/>
              <a:defRPr>
                <a:solidFill>
                  <a:srgbClr val="2D506B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4278" name="Rectangle 4"/>
          <p:cNvSpPr>
            <a:spLocks noChangeArrowheads="1"/>
          </p:cNvSpPr>
          <p:nvPr/>
        </p:nvSpPr>
        <p:spPr bwMode="auto">
          <a:xfrm>
            <a:off x="6400800" y="800100"/>
            <a:ext cx="344488" cy="2857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charset="2"/>
              <a:buChar char="§"/>
              <a:defRPr sz="2400">
                <a:solidFill>
                  <a:srgbClr val="590A0E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404040"/>
              </a:buClr>
              <a:buFont typeface="Wingdings" charset="2"/>
              <a:buChar char="§"/>
              <a:defRPr sz="21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Wingdings" charset="2"/>
              <a:buChar char="§"/>
              <a:defRPr>
                <a:solidFill>
                  <a:srgbClr val="2D506B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4279" name="Rectangle 5"/>
          <p:cNvSpPr>
            <a:spLocks noChangeArrowheads="1"/>
          </p:cNvSpPr>
          <p:nvPr/>
        </p:nvSpPr>
        <p:spPr bwMode="auto">
          <a:xfrm>
            <a:off x="6457950" y="3086100"/>
            <a:ext cx="400050" cy="2857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charset="2"/>
              <a:buChar char="§"/>
              <a:defRPr sz="2400">
                <a:solidFill>
                  <a:srgbClr val="590A0E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404040"/>
              </a:buClr>
              <a:buFont typeface="Wingdings" charset="2"/>
              <a:buChar char="§"/>
              <a:defRPr sz="21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Wingdings" charset="2"/>
              <a:buChar char="§"/>
              <a:defRPr>
                <a:solidFill>
                  <a:srgbClr val="2D506B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4280" name="Rectangle 6"/>
          <p:cNvSpPr>
            <a:spLocks noGrp="1" noChangeArrowheads="1"/>
          </p:cNvSpPr>
          <p:nvPr>
            <p:ph type="title"/>
          </p:nvPr>
        </p:nvSpPr>
        <p:spPr>
          <a:xfrm>
            <a:off x="1257300" y="46038"/>
            <a:ext cx="6343650" cy="628650"/>
          </a:xfrm>
        </p:spPr>
        <p:txBody>
          <a:bodyPr/>
          <a:lstStyle/>
          <a:p>
            <a:r>
              <a:rPr lang="en-US" altLang="en-US" sz="2400"/>
              <a:t>Centauri/Arcturan [Knight, 1997]</a:t>
            </a:r>
            <a:endParaRPr lang="en-US" altLang="en-US"/>
          </a:p>
        </p:txBody>
      </p:sp>
      <p:grpSp>
        <p:nvGrpSpPr>
          <p:cNvPr id="54281" name="Group 7"/>
          <p:cNvGrpSpPr>
            <a:grpSpLocks/>
          </p:cNvGrpSpPr>
          <p:nvPr/>
        </p:nvGrpSpPr>
        <p:grpSpPr bwMode="auto">
          <a:xfrm>
            <a:off x="1428750" y="1146175"/>
            <a:ext cx="6170613" cy="3648075"/>
            <a:chOff x="-3" y="0"/>
            <a:chExt cx="3441" cy="3338"/>
          </a:xfrm>
        </p:grpSpPr>
        <p:grpSp>
          <p:nvGrpSpPr>
            <p:cNvPr id="54305" name="Group 8"/>
            <p:cNvGrpSpPr>
              <a:grpSpLocks/>
            </p:cNvGrpSpPr>
            <p:nvPr/>
          </p:nvGrpSpPr>
          <p:grpSpPr bwMode="auto">
            <a:xfrm>
              <a:off x="0" y="0"/>
              <a:ext cx="3438" cy="3338"/>
              <a:chOff x="0" y="0"/>
              <a:chExt cx="3438" cy="3338"/>
            </a:xfrm>
          </p:grpSpPr>
          <p:grpSp>
            <p:nvGrpSpPr>
              <p:cNvPr id="54307" name="Group 9"/>
              <p:cNvGrpSpPr>
                <a:grpSpLocks/>
              </p:cNvGrpSpPr>
              <p:nvPr/>
            </p:nvGrpSpPr>
            <p:grpSpPr bwMode="auto">
              <a:xfrm>
                <a:off x="0" y="0"/>
                <a:ext cx="1556" cy="633"/>
                <a:chOff x="0" y="0"/>
                <a:chExt cx="1556" cy="633"/>
              </a:xfrm>
            </p:grpSpPr>
            <p:sp>
              <p:nvSpPr>
                <p:cNvPr id="54341" name="Rectangle 10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513" cy="6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1a. ok-voon ororok sprok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Times New Roman" charset="0"/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1b. at-voon bichat dat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54342" name="Rectangle 11"/>
                <p:cNvSpPr>
                  <a:spLocks noChangeArrowheads="1"/>
                </p:cNvSpPr>
                <p:nvPr/>
              </p:nvSpPr>
              <p:spPr bwMode="auto">
                <a:xfrm>
                  <a:off x="0" y="189"/>
                  <a:ext cx="103" cy="25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54308" name="Group 12"/>
              <p:cNvGrpSpPr>
                <a:grpSpLocks/>
              </p:cNvGrpSpPr>
              <p:nvPr/>
            </p:nvGrpSpPr>
            <p:grpSpPr bwMode="auto">
              <a:xfrm>
                <a:off x="1599" y="0"/>
                <a:ext cx="1839" cy="633"/>
                <a:chOff x="1599" y="0"/>
                <a:chExt cx="1839" cy="633"/>
              </a:xfrm>
            </p:grpSpPr>
            <p:sp>
              <p:nvSpPr>
                <p:cNvPr id="54339" name="Rectangle 13"/>
                <p:cNvSpPr>
                  <a:spLocks noChangeArrowheads="1"/>
                </p:cNvSpPr>
                <p:nvPr/>
              </p:nvSpPr>
              <p:spPr bwMode="auto">
                <a:xfrm>
                  <a:off x="1642" y="0"/>
                  <a:ext cx="1796" cy="6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7a. lalok farok ororok lalok sprok izok enemok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Times New Roman" charset="0"/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7b. wat jjat bichat wat dat vat eneat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54340" name="Rectangle 14"/>
                <p:cNvSpPr>
                  <a:spLocks noChangeArrowheads="1"/>
                </p:cNvSpPr>
                <p:nvPr/>
              </p:nvSpPr>
              <p:spPr bwMode="auto">
                <a:xfrm>
                  <a:off x="1599" y="189"/>
                  <a:ext cx="103" cy="25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54309" name="Group 15"/>
              <p:cNvGrpSpPr>
                <a:grpSpLocks/>
              </p:cNvGrpSpPr>
              <p:nvPr/>
            </p:nvGrpSpPr>
            <p:grpSpPr bwMode="auto">
              <a:xfrm>
                <a:off x="0" y="633"/>
                <a:ext cx="1556" cy="633"/>
                <a:chOff x="0" y="633"/>
                <a:chExt cx="1556" cy="633"/>
              </a:xfrm>
            </p:grpSpPr>
            <p:sp>
              <p:nvSpPr>
                <p:cNvPr id="54337" name="Rectangle 16"/>
                <p:cNvSpPr>
                  <a:spLocks noChangeArrowheads="1"/>
                </p:cNvSpPr>
                <p:nvPr/>
              </p:nvSpPr>
              <p:spPr bwMode="auto">
                <a:xfrm>
                  <a:off x="43" y="633"/>
                  <a:ext cx="1513" cy="6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2a. ok-drubel ok-voon anok plok sprok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Times New Roman" charset="0"/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2b. at-drubel at-voon pippat rrat dat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54338" name="Rectangle 17"/>
                <p:cNvSpPr>
                  <a:spLocks noChangeArrowheads="1"/>
                </p:cNvSpPr>
                <p:nvPr/>
              </p:nvSpPr>
              <p:spPr bwMode="auto">
                <a:xfrm>
                  <a:off x="0" y="822"/>
                  <a:ext cx="103" cy="25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54310" name="Group 18"/>
              <p:cNvGrpSpPr>
                <a:grpSpLocks/>
              </p:cNvGrpSpPr>
              <p:nvPr/>
            </p:nvGrpSpPr>
            <p:grpSpPr bwMode="auto">
              <a:xfrm>
                <a:off x="1599" y="633"/>
                <a:ext cx="1839" cy="633"/>
                <a:chOff x="1599" y="633"/>
                <a:chExt cx="1839" cy="633"/>
              </a:xfrm>
            </p:grpSpPr>
            <p:sp>
              <p:nvSpPr>
                <p:cNvPr id="54335" name="Rectangle 19"/>
                <p:cNvSpPr>
                  <a:spLocks noChangeArrowheads="1"/>
                </p:cNvSpPr>
                <p:nvPr/>
              </p:nvSpPr>
              <p:spPr bwMode="auto">
                <a:xfrm>
                  <a:off x="1642" y="633"/>
                  <a:ext cx="1796" cy="6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8a. lalok brok anok plok nok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Times New Roman" charset="0"/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8b. iat lat pippat rrat nnat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54336" name="Rectangle 20"/>
                <p:cNvSpPr>
                  <a:spLocks noChangeArrowheads="1"/>
                </p:cNvSpPr>
                <p:nvPr/>
              </p:nvSpPr>
              <p:spPr bwMode="auto">
                <a:xfrm>
                  <a:off x="1599" y="822"/>
                  <a:ext cx="103" cy="25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54311" name="Group 21"/>
              <p:cNvGrpSpPr>
                <a:grpSpLocks/>
              </p:cNvGrpSpPr>
              <p:nvPr/>
            </p:nvGrpSpPr>
            <p:grpSpPr bwMode="auto">
              <a:xfrm>
                <a:off x="0" y="1266"/>
                <a:ext cx="1556" cy="518"/>
                <a:chOff x="0" y="1266"/>
                <a:chExt cx="1556" cy="518"/>
              </a:xfrm>
            </p:grpSpPr>
            <p:sp>
              <p:nvSpPr>
                <p:cNvPr id="54333" name="Rectangle 22"/>
                <p:cNvSpPr>
                  <a:spLocks noChangeArrowheads="1"/>
                </p:cNvSpPr>
                <p:nvPr/>
              </p:nvSpPr>
              <p:spPr bwMode="auto">
                <a:xfrm>
                  <a:off x="43" y="1266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3a. erok sprok izok hihok ghirok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Times New Roman" charset="0"/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3b. totat dat arrat vat hilat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54334" name="Rectangle 23"/>
                <p:cNvSpPr>
                  <a:spLocks noChangeArrowheads="1"/>
                </p:cNvSpPr>
                <p:nvPr/>
              </p:nvSpPr>
              <p:spPr bwMode="auto">
                <a:xfrm>
                  <a:off x="0" y="1398"/>
                  <a:ext cx="103" cy="25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54312" name="Group 24"/>
              <p:cNvGrpSpPr>
                <a:grpSpLocks/>
              </p:cNvGrpSpPr>
              <p:nvPr/>
            </p:nvGrpSpPr>
            <p:grpSpPr bwMode="auto">
              <a:xfrm>
                <a:off x="1599" y="1266"/>
                <a:ext cx="1839" cy="518"/>
                <a:chOff x="1599" y="1266"/>
                <a:chExt cx="1839" cy="518"/>
              </a:xfrm>
            </p:grpSpPr>
            <p:sp>
              <p:nvSpPr>
                <p:cNvPr id="54331" name="Rectangle 25"/>
                <p:cNvSpPr>
                  <a:spLocks noChangeArrowheads="1"/>
                </p:cNvSpPr>
                <p:nvPr/>
              </p:nvSpPr>
              <p:spPr bwMode="auto">
                <a:xfrm>
                  <a:off x="1642" y="1266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9a. wiwok nok izok kantok ok-yurp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Times New Roman" charset="0"/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9b. totat nnat quat oloat at-yurp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54332" name="Rectangle 26"/>
                <p:cNvSpPr>
                  <a:spLocks noChangeArrowheads="1"/>
                </p:cNvSpPr>
                <p:nvPr/>
              </p:nvSpPr>
              <p:spPr bwMode="auto">
                <a:xfrm>
                  <a:off x="1599" y="1398"/>
                  <a:ext cx="103" cy="25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54313" name="Group 27"/>
              <p:cNvGrpSpPr>
                <a:grpSpLocks/>
              </p:cNvGrpSpPr>
              <p:nvPr/>
            </p:nvGrpSpPr>
            <p:grpSpPr bwMode="auto">
              <a:xfrm>
                <a:off x="0" y="1784"/>
                <a:ext cx="1556" cy="518"/>
                <a:chOff x="0" y="1784"/>
                <a:chExt cx="1556" cy="518"/>
              </a:xfrm>
            </p:grpSpPr>
            <p:sp>
              <p:nvSpPr>
                <p:cNvPr id="54329" name="Rectangle 28"/>
                <p:cNvSpPr>
                  <a:spLocks noChangeArrowheads="1"/>
                </p:cNvSpPr>
                <p:nvPr/>
              </p:nvSpPr>
              <p:spPr bwMode="auto">
                <a:xfrm>
                  <a:off x="43" y="1784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4a. ok-voon anok drok brok jok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Times New Roman" charset="0"/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4b. at-voon krat pippat sat lat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Times New Roman" charset="0"/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54330" name="Rectangle 29"/>
                <p:cNvSpPr>
                  <a:spLocks noChangeArrowheads="1"/>
                </p:cNvSpPr>
                <p:nvPr/>
              </p:nvSpPr>
              <p:spPr bwMode="auto">
                <a:xfrm>
                  <a:off x="0" y="1916"/>
                  <a:ext cx="103" cy="25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54314" name="Group 30"/>
              <p:cNvGrpSpPr>
                <a:grpSpLocks/>
              </p:cNvGrpSpPr>
              <p:nvPr/>
            </p:nvGrpSpPr>
            <p:grpSpPr bwMode="auto">
              <a:xfrm>
                <a:off x="1599" y="1784"/>
                <a:ext cx="1839" cy="518"/>
                <a:chOff x="1599" y="1784"/>
                <a:chExt cx="1839" cy="518"/>
              </a:xfrm>
            </p:grpSpPr>
            <p:sp>
              <p:nvSpPr>
                <p:cNvPr id="54327" name="Rectangle 31"/>
                <p:cNvSpPr>
                  <a:spLocks noChangeArrowheads="1"/>
                </p:cNvSpPr>
                <p:nvPr/>
              </p:nvSpPr>
              <p:spPr bwMode="auto">
                <a:xfrm>
                  <a:off x="1642" y="1784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10a. lalok mok nok yorok ghirok clok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Times New Roman" charset="0"/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10b. wat nnat gat mat bat hilat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54328" name="Rectangle 32"/>
                <p:cNvSpPr>
                  <a:spLocks noChangeArrowheads="1"/>
                </p:cNvSpPr>
                <p:nvPr/>
              </p:nvSpPr>
              <p:spPr bwMode="auto">
                <a:xfrm>
                  <a:off x="1599" y="1916"/>
                  <a:ext cx="103" cy="25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54315" name="Group 33"/>
              <p:cNvGrpSpPr>
                <a:grpSpLocks/>
              </p:cNvGrpSpPr>
              <p:nvPr/>
            </p:nvGrpSpPr>
            <p:grpSpPr bwMode="auto">
              <a:xfrm>
                <a:off x="0" y="2302"/>
                <a:ext cx="1556" cy="518"/>
                <a:chOff x="0" y="2302"/>
                <a:chExt cx="1556" cy="518"/>
              </a:xfrm>
            </p:grpSpPr>
            <p:sp>
              <p:nvSpPr>
                <p:cNvPr id="54325" name="Rectangle 34"/>
                <p:cNvSpPr>
                  <a:spLocks noChangeArrowheads="1"/>
                </p:cNvSpPr>
                <p:nvPr/>
              </p:nvSpPr>
              <p:spPr bwMode="auto">
                <a:xfrm>
                  <a:off x="43" y="2302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5a. wiwok farok izok stok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Times New Roman" charset="0"/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5b. totat jjat quat cat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54326" name="Rectangle 35"/>
                <p:cNvSpPr>
                  <a:spLocks noChangeArrowheads="1"/>
                </p:cNvSpPr>
                <p:nvPr/>
              </p:nvSpPr>
              <p:spPr bwMode="auto">
                <a:xfrm>
                  <a:off x="0" y="2434"/>
                  <a:ext cx="103" cy="25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54316" name="Group 36"/>
              <p:cNvGrpSpPr>
                <a:grpSpLocks/>
              </p:cNvGrpSpPr>
              <p:nvPr/>
            </p:nvGrpSpPr>
            <p:grpSpPr bwMode="auto">
              <a:xfrm>
                <a:off x="1599" y="2302"/>
                <a:ext cx="1839" cy="518"/>
                <a:chOff x="1599" y="2302"/>
                <a:chExt cx="1839" cy="518"/>
              </a:xfrm>
            </p:grpSpPr>
            <p:sp>
              <p:nvSpPr>
                <p:cNvPr id="54323" name="Rectangle 37"/>
                <p:cNvSpPr>
                  <a:spLocks noChangeArrowheads="1"/>
                </p:cNvSpPr>
                <p:nvPr/>
              </p:nvSpPr>
              <p:spPr bwMode="auto">
                <a:xfrm>
                  <a:off x="1642" y="2302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11a. lalok nok crrrok hihok yorok zanzanok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Times New Roman" charset="0"/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11b. wat nnat arrat mat zanzanat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54324" name="Rectangle 38"/>
                <p:cNvSpPr>
                  <a:spLocks noChangeArrowheads="1"/>
                </p:cNvSpPr>
                <p:nvPr/>
              </p:nvSpPr>
              <p:spPr bwMode="auto">
                <a:xfrm>
                  <a:off x="1599" y="2434"/>
                  <a:ext cx="103" cy="25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54317" name="Group 39"/>
              <p:cNvGrpSpPr>
                <a:grpSpLocks/>
              </p:cNvGrpSpPr>
              <p:nvPr/>
            </p:nvGrpSpPr>
            <p:grpSpPr bwMode="auto">
              <a:xfrm>
                <a:off x="0" y="2820"/>
                <a:ext cx="1556" cy="518"/>
                <a:chOff x="0" y="2820"/>
                <a:chExt cx="1556" cy="518"/>
              </a:xfrm>
            </p:grpSpPr>
            <p:sp>
              <p:nvSpPr>
                <p:cNvPr id="54321" name="Rectangle 40"/>
                <p:cNvSpPr>
                  <a:spLocks noChangeArrowheads="1"/>
                </p:cNvSpPr>
                <p:nvPr/>
              </p:nvSpPr>
              <p:spPr bwMode="auto">
                <a:xfrm>
                  <a:off x="43" y="2820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6a. lalok sprok izok jok stok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Times New Roman" charset="0"/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6b. wat dat krat quat cat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54322" name="Rectangle 41"/>
                <p:cNvSpPr>
                  <a:spLocks noChangeArrowheads="1"/>
                </p:cNvSpPr>
                <p:nvPr/>
              </p:nvSpPr>
              <p:spPr bwMode="auto">
                <a:xfrm>
                  <a:off x="0" y="2952"/>
                  <a:ext cx="103" cy="25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54318" name="Group 42"/>
              <p:cNvGrpSpPr>
                <a:grpSpLocks/>
              </p:cNvGrpSpPr>
              <p:nvPr/>
            </p:nvGrpSpPr>
            <p:grpSpPr bwMode="auto">
              <a:xfrm>
                <a:off x="1599" y="2820"/>
                <a:ext cx="1839" cy="518"/>
                <a:chOff x="1599" y="2820"/>
                <a:chExt cx="1839" cy="518"/>
              </a:xfrm>
            </p:grpSpPr>
            <p:sp>
              <p:nvSpPr>
                <p:cNvPr id="54319" name="Rectangle 43"/>
                <p:cNvSpPr>
                  <a:spLocks noChangeArrowheads="1"/>
                </p:cNvSpPr>
                <p:nvPr/>
              </p:nvSpPr>
              <p:spPr bwMode="auto">
                <a:xfrm>
                  <a:off x="1642" y="2820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12a. lalok rarok nok izok hihok mok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Times New Roman" charset="0"/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12b. wat nnat forat arrat vat gat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54320" name="Rectangle 44"/>
                <p:cNvSpPr>
                  <a:spLocks noChangeArrowheads="1"/>
                </p:cNvSpPr>
                <p:nvPr/>
              </p:nvSpPr>
              <p:spPr bwMode="auto">
                <a:xfrm>
                  <a:off x="1599" y="2952"/>
                  <a:ext cx="103" cy="25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</p:grpSp>
        </p:grpSp>
        <p:sp>
          <p:nvSpPr>
            <p:cNvPr id="54306" name="Rectangle 45"/>
            <p:cNvSpPr>
              <a:spLocks noChangeArrowheads="1"/>
            </p:cNvSpPr>
            <p:nvPr/>
          </p:nvSpPr>
          <p:spPr bwMode="auto">
            <a:xfrm>
              <a:off x="-3" y="1542"/>
              <a:ext cx="103" cy="253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charset="2"/>
                <a:buChar char="§"/>
                <a:defRPr sz="2400">
                  <a:solidFill>
                    <a:srgbClr val="590A0E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404040"/>
                </a:buClr>
                <a:buFont typeface="Wingdings" charset="2"/>
                <a:buChar char="§"/>
                <a:defRPr sz="21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rgbClr val="2D506B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200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44042" name="Text Box 46"/>
          <p:cNvSpPr txBox="1">
            <a:spLocks noChangeArrowheads="1"/>
          </p:cNvSpPr>
          <p:nvPr/>
        </p:nvSpPr>
        <p:spPr bwMode="auto">
          <a:xfrm>
            <a:off x="1257300" y="800100"/>
            <a:ext cx="657225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sz="1350">
                <a:solidFill>
                  <a:schemeClr val="tx2"/>
                </a:solidFill>
              </a:rPr>
              <a:t>Your assignment, translate this to Arcturan:    </a:t>
            </a:r>
            <a:r>
              <a:rPr lang="en-US" altLang="en-US" sz="1200" b="1">
                <a:solidFill>
                  <a:schemeClr val="tx2"/>
                </a:solidFill>
                <a:latin typeface="Times New Roman" charset="0"/>
              </a:rPr>
              <a:t>farok</a:t>
            </a:r>
            <a:r>
              <a:rPr lang="en-US" altLang="en-US" sz="1200">
                <a:solidFill>
                  <a:schemeClr val="tx2"/>
                </a:solidFill>
                <a:latin typeface="Times New Roman" charset="0"/>
              </a:rPr>
              <a:t> crrrok </a:t>
            </a:r>
            <a:r>
              <a:rPr lang="en-US" altLang="en-US" sz="1200" b="1">
                <a:solidFill>
                  <a:schemeClr val="tx2"/>
                </a:solidFill>
                <a:latin typeface="Times New Roman" charset="0"/>
              </a:rPr>
              <a:t>hihok yorok</a:t>
            </a:r>
            <a:r>
              <a:rPr lang="en-US" altLang="en-US" sz="12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altLang="en-US" sz="1200" b="1">
                <a:solidFill>
                  <a:schemeClr val="tx2"/>
                </a:solidFill>
                <a:latin typeface="Times New Roman" charset="0"/>
              </a:rPr>
              <a:t>clok</a:t>
            </a:r>
            <a:r>
              <a:rPr lang="en-US" altLang="en-US" sz="1200">
                <a:solidFill>
                  <a:schemeClr val="tx2"/>
                </a:solidFill>
                <a:latin typeface="Times New Roman" charset="0"/>
              </a:rPr>
              <a:t> kantok ok-yurp</a:t>
            </a:r>
          </a:p>
        </p:txBody>
      </p:sp>
      <p:sp>
        <p:nvSpPr>
          <p:cNvPr id="54283" name="Line 47"/>
          <p:cNvSpPr>
            <a:spLocks noChangeShapeType="1"/>
          </p:cNvSpPr>
          <p:nvPr/>
        </p:nvSpPr>
        <p:spPr bwMode="auto">
          <a:xfrm flipH="1">
            <a:off x="2228850" y="3886200"/>
            <a:ext cx="11430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4" name="Line 48"/>
          <p:cNvSpPr>
            <a:spLocks noChangeShapeType="1"/>
          </p:cNvSpPr>
          <p:nvPr/>
        </p:nvSpPr>
        <p:spPr bwMode="auto">
          <a:xfrm flipH="1">
            <a:off x="5086350" y="1371600"/>
            <a:ext cx="5715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5" name="Line 49"/>
          <p:cNvSpPr>
            <a:spLocks noChangeShapeType="1"/>
          </p:cNvSpPr>
          <p:nvPr/>
        </p:nvSpPr>
        <p:spPr bwMode="auto">
          <a:xfrm flipH="1">
            <a:off x="2457450" y="27432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6" name="Line 50"/>
          <p:cNvSpPr>
            <a:spLocks noChangeShapeType="1"/>
          </p:cNvSpPr>
          <p:nvPr/>
        </p:nvSpPr>
        <p:spPr bwMode="auto">
          <a:xfrm flipH="1">
            <a:off x="5429250" y="38862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7" name="Line 51"/>
          <p:cNvSpPr>
            <a:spLocks noChangeShapeType="1"/>
          </p:cNvSpPr>
          <p:nvPr/>
        </p:nvSpPr>
        <p:spPr bwMode="auto">
          <a:xfrm flipH="1">
            <a:off x="5772150" y="4457700"/>
            <a:ext cx="40005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8" name="Line 52"/>
          <p:cNvSpPr>
            <a:spLocks noChangeShapeType="1"/>
          </p:cNvSpPr>
          <p:nvPr/>
        </p:nvSpPr>
        <p:spPr bwMode="auto">
          <a:xfrm>
            <a:off x="4857750" y="33147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9" name="Line 53"/>
          <p:cNvSpPr>
            <a:spLocks noChangeShapeType="1"/>
          </p:cNvSpPr>
          <p:nvPr/>
        </p:nvSpPr>
        <p:spPr bwMode="auto">
          <a:xfrm flipH="1">
            <a:off x="5143500" y="3314700"/>
            <a:ext cx="3429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0" name="Line 54"/>
          <p:cNvSpPr>
            <a:spLocks noChangeShapeType="1"/>
          </p:cNvSpPr>
          <p:nvPr/>
        </p:nvSpPr>
        <p:spPr bwMode="auto">
          <a:xfrm>
            <a:off x="5200650" y="33147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1" name="Line 55"/>
          <p:cNvSpPr>
            <a:spLocks noChangeShapeType="1"/>
          </p:cNvSpPr>
          <p:nvPr/>
        </p:nvSpPr>
        <p:spPr bwMode="auto">
          <a:xfrm flipH="1">
            <a:off x="6172200" y="3314700"/>
            <a:ext cx="5715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2" name="Line 56"/>
          <p:cNvSpPr>
            <a:spLocks noChangeShapeType="1"/>
          </p:cNvSpPr>
          <p:nvPr/>
        </p:nvSpPr>
        <p:spPr bwMode="auto">
          <a:xfrm flipH="1">
            <a:off x="5657850" y="3314700"/>
            <a:ext cx="17145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3" name="Line 57"/>
          <p:cNvSpPr>
            <a:spLocks noChangeShapeType="1"/>
          </p:cNvSpPr>
          <p:nvPr/>
        </p:nvSpPr>
        <p:spPr bwMode="auto">
          <a:xfrm flipV="1">
            <a:off x="5886450" y="3314700"/>
            <a:ext cx="685800" cy="22860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4" name="Text Box 58"/>
          <p:cNvSpPr txBox="1">
            <a:spLocks noChangeArrowheads="1"/>
          </p:cNvSpPr>
          <p:nvPr/>
        </p:nvSpPr>
        <p:spPr bwMode="auto">
          <a:xfrm>
            <a:off x="6686550" y="3200400"/>
            <a:ext cx="101123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sz="1350"/>
              <a:t>process of</a:t>
            </a:r>
          </a:p>
          <a:p>
            <a:pPr eaLnBrk="1" hangingPunct="1">
              <a:defRPr/>
            </a:pPr>
            <a:r>
              <a:rPr lang="en-US" altLang="en-US" sz="1350"/>
              <a:t>elimination</a:t>
            </a:r>
          </a:p>
        </p:txBody>
      </p:sp>
      <p:sp>
        <p:nvSpPr>
          <p:cNvPr id="54295" name="Line 59"/>
          <p:cNvSpPr>
            <a:spLocks noChangeShapeType="1"/>
          </p:cNvSpPr>
          <p:nvPr/>
        </p:nvSpPr>
        <p:spPr bwMode="auto">
          <a:xfrm flipH="1">
            <a:off x="5772150" y="38862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6" name="Line 60"/>
          <p:cNvSpPr>
            <a:spLocks noChangeShapeType="1"/>
          </p:cNvSpPr>
          <p:nvPr/>
        </p:nvSpPr>
        <p:spPr bwMode="auto">
          <a:xfrm>
            <a:off x="4857750" y="3886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7" name="Line 61"/>
          <p:cNvSpPr>
            <a:spLocks noChangeShapeType="1"/>
          </p:cNvSpPr>
          <p:nvPr/>
        </p:nvSpPr>
        <p:spPr bwMode="auto">
          <a:xfrm>
            <a:off x="4800600" y="1371600"/>
            <a:ext cx="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8" name="Line 62"/>
          <p:cNvSpPr>
            <a:spLocks noChangeShapeType="1"/>
          </p:cNvSpPr>
          <p:nvPr/>
        </p:nvSpPr>
        <p:spPr bwMode="auto">
          <a:xfrm>
            <a:off x="1943100" y="44577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9" name="Line 63"/>
          <p:cNvSpPr>
            <a:spLocks noChangeShapeType="1"/>
          </p:cNvSpPr>
          <p:nvPr/>
        </p:nvSpPr>
        <p:spPr bwMode="auto">
          <a:xfrm>
            <a:off x="4857750" y="4457700"/>
            <a:ext cx="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00" name="Line 64"/>
          <p:cNvSpPr>
            <a:spLocks noChangeShapeType="1"/>
          </p:cNvSpPr>
          <p:nvPr/>
        </p:nvSpPr>
        <p:spPr bwMode="auto">
          <a:xfrm flipH="1">
            <a:off x="6286500" y="4457700"/>
            <a:ext cx="22860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01" name="Line 65"/>
          <p:cNvSpPr>
            <a:spLocks noChangeShapeType="1"/>
          </p:cNvSpPr>
          <p:nvPr/>
        </p:nvSpPr>
        <p:spPr bwMode="auto">
          <a:xfrm flipH="1">
            <a:off x="5143500" y="4457700"/>
            <a:ext cx="40005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02" name="Line 66"/>
          <p:cNvSpPr>
            <a:spLocks noChangeShapeType="1"/>
          </p:cNvSpPr>
          <p:nvPr/>
        </p:nvSpPr>
        <p:spPr bwMode="auto">
          <a:xfrm flipH="1">
            <a:off x="5143500" y="3886200"/>
            <a:ext cx="5715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03" name="Line 67"/>
          <p:cNvSpPr>
            <a:spLocks noChangeShapeType="1"/>
          </p:cNvSpPr>
          <p:nvPr/>
        </p:nvSpPr>
        <p:spPr bwMode="auto">
          <a:xfrm flipH="1">
            <a:off x="5886450" y="2057400"/>
            <a:ext cx="17145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04" name="Line 68"/>
          <p:cNvSpPr>
            <a:spLocks noChangeShapeType="1"/>
          </p:cNvSpPr>
          <p:nvPr/>
        </p:nvSpPr>
        <p:spPr bwMode="auto">
          <a:xfrm flipH="1">
            <a:off x="3028950" y="2743200"/>
            <a:ext cx="28575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8215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fld id="{661070F9-919E-9C47-B91C-F654394D1A48}" type="datetime1">
              <a:rPr lang="en-US" altLang="en-US" sz="1050" smtClean="0">
                <a:solidFill>
                  <a:srgbClr val="590A0E"/>
                </a:solidFill>
              </a:rPr>
              <a:pPr>
                <a:defRPr/>
              </a:pPr>
              <a:t>11/26/18</a:t>
            </a:fld>
            <a:endParaRPr lang="en-US" altLang="en-US" sz="1050">
              <a:solidFill>
                <a:srgbClr val="590A0E"/>
              </a:solidFill>
            </a:endParaRPr>
          </a:p>
        </p:txBody>
      </p:sp>
      <p:sp>
        <p:nvSpPr>
          <p:cNvPr id="46082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en-US" sz="750">
                <a:solidFill>
                  <a:srgbClr val="181813"/>
                </a:solidFill>
              </a:rPr>
              <a:t>                                         Speech and Language Processing - Jurafsky and Martin       </a:t>
            </a:r>
            <a:endParaRPr lang="en-US" altLang="en-US" sz="1050">
              <a:solidFill>
                <a:srgbClr val="181813"/>
              </a:solidFill>
            </a:endParaRPr>
          </a:p>
        </p:txBody>
      </p:sp>
      <p:sp>
        <p:nvSpPr>
          <p:cNvPr id="46083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fld id="{5406855B-4A5B-6B4D-9A8D-AB19C6CC4F66}" type="slidenum">
              <a:rPr lang="en-US" altLang="en-US" sz="1050" smtClean="0">
                <a:solidFill>
                  <a:srgbClr val="590A0E"/>
                </a:solidFill>
              </a:rPr>
              <a:pPr>
                <a:defRPr/>
              </a:pPr>
              <a:t>24</a:t>
            </a:fld>
            <a:endParaRPr lang="en-US" altLang="en-US" sz="1050">
              <a:solidFill>
                <a:srgbClr val="590A0E"/>
              </a:solidFill>
            </a:endParaRPr>
          </a:p>
        </p:txBody>
      </p:sp>
      <p:sp>
        <p:nvSpPr>
          <p:cNvPr id="56324" name="Rectangle 2"/>
          <p:cNvSpPr>
            <a:spLocks noChangeArrowheads="1"/>
          </p:cNvSpPr>
          <p:nvPr/>
        </p:nvSpPr>
        <p:spPr bwMode="auto">
          <a:xfrm>
            <a:off x="5600700" y="800100"/>
            <a:ext cx="1085850" cy="2857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charset="2"/>
              <a:buChar char="§"/>
              <a:defRPr sz="2400">
                <a:solidFill>
                  <a:srgbClr val="590A0E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404040"/>
              </a:buClr>
              <a:buFont typeface="Wingdings" charset="2"/>
              <a:buChar char="§"/>
              <a:defRPr sz="21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Wingdings" charset="2"/>
              <a:buChar char="§"/>
              <a:defRPr>
                <a:solidFill>
                  <a:srgbClr val="2D506B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6325" name="Rectangle 3"/>
          <p:cNvSpPr>
            <a:spLocks noChangeArrowheads="1"/>
          </p:cNvSpPr>
          <p:nvPr/>
        </p:nvSpPr>
        <p:spPr bwMode="auto">
          <a:xfrm>
            <a:off x="4743450" y="800100"/>
            <a:ext cx="427038" cy="2857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charset="2"/>
              <a:buChar char="§"/>
              <a:defRPr sz="2400">
                <a:solidFill>
                  <a:srgbClr val="590A0E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404040"/>
              </a:buClr>
              <a:buFont typeface="Wingdings" charset="2"/>
              <a:buChar char="§"/>
              <a:defRPr sz="21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Wingdings" charset="2"/>
              <a:buChar char="§"/>
              <a:defRPr>
                <a:solidFill>
                  <a:srgbClr val="2D506B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6326" name="Rectangle 4"/>
          <p:cNvSpPr>
            <a:spLocks noChangeArrowheads="1"/>
          </p:cNvSpPr>
          <p:nvPr/>
        </p:nvSpPr>
        <p:spPr bwMode="auto">
          <a:xfrm>
            <a:off x="5346700" y="3667125"/>
            <a:ext cx="374650" cy="2857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charset="2"/>
              <a:buChar char="§"/>
              <a:defRPr sz="2400">
                <a:solidFill>
                  <a:srgbClr val="590A0E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404040"/>
              </a:buClr>
              <a:buFont typeface="Wingdings" charset="2"/>
              <a:buChar char="§"/>
              <a:defRPr sz="21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Wingdings" charset="2"/>
              <a:buChar char="§"/>
              <a:defRPr>
                <a:solidFill>
                  <a:srgbClr val="2D506B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6327" name="Rectangle 5"/>
          <p:cNvSpPr>
            <a:spLocks noChangeArrowheads="1"/>
          </p:cNvSpPr>
          <p:nvPr/>
        </p:nvSpPr>
        <p:spPr bwMode="auto">
          <a:xfrm>
            <a:off x="5200650" y="800100"/>
            <a:ext cx="374650" cy="2857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charset="2"/>
              <a:buChar char="§"/>
              <a:defRPr sz="2400">
                <a:solidFill>
                  <a:srgbClr val="590A0E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404040"/>
              </a:buClr>
              <a:buFont typeface="Wingdings" charset="2"/>
              <a:buChar char="§"/>
              <a:defRPr sz="21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Wingdings" charset="2"/>
              <a:buChar char="§"/>
              <a:defRPr>
                <a:solidFill>
                  <a:srgbClr val="2D506B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6328" name="Rectangle 6"/>
          <p:cNvSpPr>
            <a:spLocks noChangeArrowheads="1"/>
          </p:cNvSpPr>
          <p:nvPr/>
        </p:nvSpPr>
        <p:spPr bwMode="auto">
          <a:xfrm>
            <a:off x="6527800" y="3668713"/>
            <a:ext cx="615950" cy="2857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charset="2"/>
              <a:buChar char="§"/>
              <a:defRPr sz="2400">
                <a:solidFill>
                  <a:srgbClr val="590A0E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404040"/>
              </a:buClr>
              <a:buFont typeface="Wingdings" charset="2"/>
              <a:buChar char="§"/>
              <a:defRPr sz="21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Wingdings" charset="2"/>
              <a:buChar char="§"/>
              <a:defRPr>
                <a:solidFill>
                  <a:srgbClr val="2D506B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6329" name="Rectangle 7"/>
          <p:cNvSpPr>
            <a:spLocks noGrp="1" noChangeArrowheads="1"/>
          </p:cNvSpPr>
          <p:nvPr>
            <p:ph type="title"/>
          </p:nvPr>
        </p:nvSpPr>
        <p:spPr>
          <a:xfrm>
            <a:off x="1257300" y="46038"/>
            <a:ext cx="6343650" cy="628650"/>
          </a:xfrm>
        </p:spPr>
        <p:txBody>
          <a:bodyPr/>
          <a:lstStyle/>
          <a:p>
            <a:r>
              <a:rPr lang="en-US" altLang="en-US" sz="2400"/>
              <a:t>Centauri/Arcturan [Knight, 1997]</a:t>
            </a:r>
            <a:endParaRPr lang="en-US" altLang="en-US"/>
          </a:p>
        </p:txBody>
      </p:sp>
      <p:grpSp>
        <p:nvGrpSpPr>
          <p:cNvPr id="56330" name="Group 8"/>
          <p:cNvGrpSpPr>
            <a:grpSpLocks/>
          </p:cNvGrpSpPr>
          <p:nvPr/>
        </p:nvGrpSpPr>
        <p:grpSpPr bwMode="auto">
          <a:xfrm>
            <a:off x="1428750" y="1146175"/>
            <a:ext cx="6170613" cy="3648075"/>
            <a:chOff x="-3" y="0"/>
            <a:chExt cx="3441" cy="3338"/>
          </a:xfrm>
        </p:grpSpPr>
        <p:grpSp>
          <p:nvGrpSpPr>
            <p:cNvPr id="56355" name="Group 9"/>
            <p:cNvGrpSpPr>
              <a:grpSpLocks/>
            </p:cNvGrpSpPr>
            <p:nvPr/>
          </p:nvGrpSpPr>
          <p:grpSpPr bwMode="auto">
            <a:xfrm>
              <a:off x="0" y="0"/>
              <a:ext cx="3438" cy="3338"/>
              <a:chOff x="0" y="0"/>
              <a:chExt cx="3438" cy="3338"/>
            </a:xfrm>
          </p:grpSpPr>
          <p:grpSp>
            <p:nvGrpSpPr>
              <p:cNvPr id="56357" name="Group 10"/>
              <p:cNvGrpSpPr>
                <a:grpSpLocks/>
              </p:cNvGrpSpPr>
              <p:nvPr/>
            </p:nvGrpSpPr>
            <p:grpSpPr bwMode="auto">
              <a:xfrm>
                <a:off x="0" y="0"/>
                <a:ext cx="1556" cy="633"/>
                <a:chOff x="0" y="0"/>
                <a:chExt cx="1556" cy="633"/>
              </a:xfrm>
            </p:grpSpPr>
            <p:sp>
              <p:nvSpPr>
                <p:cNvPr id="56391" name="Rectangle 11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513" cy="633"/>
                </a:xfrm>
                <a:prstGeom prst="rect">
                  <a:avLst/>
                </a:prstGeom>
                <a:noFill/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1a. ok-voon ororok sprok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Times New Roman" charset="0"/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1b. at-voon bichat dat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56392" name="Rectangle 12"/>
                <p:cNvSpPr>
                  <a:spLocks noChangeArrowheads="1"/>
                </p:cNvSpPr>
                <p:nvPr/>
              </p:nvSpPr>
              <p:spPr bwMode="auto">
                <a:xfrm>
                  <a:off x="0" y="189"/>
                  <a:ext cx="103" cy="25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56358" name="Group 13"/>
              <p:cNvGrpSpPr>
                <a:grpSpLocks/>
              </p:cNvGrpSpPr>
              <p:nvPr/>
            </p:nvGrpSpPr>
            <p:grpSpPr bwMode="auto">
              <a:xfrm>
                <a:off x="1599" y="0"/>
                <a:ext cx="1839" cy="633"/>
                <a:chOff x="1599" y="0"/>
                <a:chExt cx="1839" cy="633"/>
              </a:xfrm>
            </p:grpSpPr>
            <p:sp>
              <p:nvSpPr>
                <p:cNvPr id="56389" name="Rectangle 14"/>
                <p:cNvSpPr>
                  <a:spLocks noChangeArrowheads="1"/>
                </p:cNvSpPr>
                <p:nvPr/>
              </p:nvSpPr>
              <p:spPr bwMode="auto">
                <a:xfrm>
                  <a:off x="1642" y="0"/>
                  <a:ext cx="1796" cy="6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7a. lalok farok ororok lalok sprok izok enemok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Times New Roman" charset="0"/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7b. wat jjat bichat wat dat vat eneat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56390" name="Rectangle 15"/>
                <p:cNvSpPr>
                  <a:spLocks noChangeArrowheads="1"/>
                </p:cNvSpPr>
                <p:nvPr/>
              </p:nvSpPr>
              <p:spPr bwMode="auto">
                <a:xfrm>
                  <a:off x="1599" y="189"/>
                  <a:ext cx="103" cy="25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56359" name="Group 16"/>
              <p:cNvGrpSpPr>
                <a:grpSpLocks/>
              </p:cNvGrpSpPr>
              <p:nvPr/>
            </p:nvGrpSpPr>
            <p:grpSpPr bwMode="auto">
              <a:xfrm>
                <a:off x="0" y="633"/>
                <a:ext cx="1556" cy="633"/>
                <a:chOff x="0" y="633"/>
                <a:chExt cx="1556" cy="633"/>
              </a:xfrm>
            </p:grpSpPr>
            <p:sp>
              <p:nvSpPr>
                <p:cNvPr id="56387" name="Rectangle 17"/>
                <p:cNvSpPr>
                  <a:spLocks noChangeArrowheads="1"/>
                </p:cNvSpPr>
                <p:nvPr/>
              </p:nvSpPr>
              <p:spPr bwMode="auto">
                <a:xfrm>
                  <a:off x="43" y="633"/>
                  <a:ext cx="1513" cy="6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2a. ok-drubel ok-voon anok plok sprok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Times New Roman" charset="0"/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2b. at-drubel at-voon pippat rrat dat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56388" name="Rectangle 18"/>
                <p:cNvSpPr>
                  <a:spLocks noChangeArrowheads="1"/>
                </p:cNvSpPr>
                <p:nvPr/>
              </p:nvSpPr>
              <p:spPr bwMode="auto">
                <a:xfrm>
                  <a:off x="0" y="822"/>
                  <a:ext cx="103" cy="25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56360" name="Group 19"/>
              <p:cNvGrpSpPr>
                <a:grpSpLocks/>
              </p:cNvGrpSpPr>
              <p:nvPr/>
            </p:nvGrpSpPr>
            <p:grpSpPr bwMode="auto">
              <a:xfrm>
                <a:off x="1599" y="633"/>
                <a:ext cx="1839" cy="633"/>
                <a:chOff x="1599" y="633"/>
                <a:chExt cx="1839" cy="633"/>
              </a:xfrm>
            </p:grpSpPr>
            <p:sp>
              <p:nvSpPr>
                <p:cNvPr id="56385" name="Rectangle 20"/>
                <p:cNvSpPr>
                  <a:spLocks noChangeArrowheads="1"/>
                </p:cNvSpPr>
                <p:nvPr/>
              </p:nvSpPr>
              <p:spPr bwMode="auto">
                <a:xfrm>
                  <a:off x="1642" y="633"/>
                  <a:ext cx="1796" cy="6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8a. lalok brok anok plok nok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Times New Roman" charset="0"/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8b. iat lat pippat rrat nnat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56386" name="Rectangle 21"/>
                <p:cNvSpPr>
                  <a:spLocks noChangeArrowheads="1"/>
                </p:cNvSpPr>
                <p:nvPr/>
              </p:nvSpPr>
              <p:spPr bwMode="auto">
                <a:xfrm>
                  <a:off x="1599" y="822"/>
                  <a:ext cx="103" cy="25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56361" name="Group 22"/>
              <p:cNvGrpSpPr>
                <a:grpSpLocks/>
              </p:cNvGrpSpPr>
              <p:nvPr/>
            </p:nvGrpSpPr>
            <p:grpSpPr bwMode="auto">
              <a:xfrm>
                <a:off x="0" y="1266"/>
                <a:ext cx="1556" cy="518"/>
                <a:chOff x="0" y="1266"/>
                <a:chExt cx="1556" cy="518"/>
              </a:xfrm>
            </p:grpSpPr>
            <p:sp>
              <p:nvSpPr>
                <p:cNvPr id="56383" name="Rectangle 23"/>
                <p:cNvSpPr>
                  <a:spLocks noChangeArrowheads="1"/>
                </p:cNvSpPr>
                <p:nvPr/>
              </p:nvSpPr>
              <p:spPr bwMode="auto">
                <a:xfrm>
                  <a:off x="43" y="1266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3a. erok sprok izok hihok ghirok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Times New Roman" charset="0"/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3b. totat dat arrat vat hilat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56384" name="Rectangle 24"/>
                <p:cNvSpPr>
                  <a:spLocks noChangeArrowheads="1"/>
                </p:cNvSpPr>
                <p:nvPr/>
              </p:nvSpPr>
              <p:spPr bwMode="auto">
                <a:xfrm>
                  <a:off x="0" y="1398"/>
                  <a:ext cx="103" cy="25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56362" name="Group 25"/>
              <p:cNvGrpSpPr>
                <a:grpSpLocks/>
              </p:cNvGrpSpPr>
              <p:nvPr/>
            </p:nvGrpSpPr>
            <p:grpSpPr bwMode="auto">
              <a:xfrm>
                <a:off x="1599" y="1266"/>
                <a:ext cx="1839" cy="518"/>
                <a:chOff x="1599" y="1266"/>
                <a:chExt cx="1839" cy="518"/>
              </a:xfrm>
            </p:grpSpPr>
            <p:sp>
              <p:nvSpPr>
                <p:cNvPr id="56381" name="Rectangle 26"/>
                <p:cNvSpPr>
                  <a:spLocks noChangeArrowheads="1"/>
                </p:cNvSpPr>
                <p:nvPr/>
              </p:nvSpPr>
              <p:spPr bwMode="auto">
                <a:xfrm>
                  <a:off x="1642" y="1266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9a. wiwok nok izok kantok ok-yurp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Times New Roman" charset="0"/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9b. totat nnat quat oloat at-yurp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56382" name="Rectangle 27"/>
                <p:cNvSpPr>
                  <a:spLocks noChangeArrowheads="1"/>
                </p:cNvSpPr>
                <p:nvPr/>
              </p:nvSpPr>
              <p:spPr bwMode="auto">
                <a:xfrm>
                  <a:off x="1599" y="1398"/>
                  <a:ext cx="103" cy="25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56363" name="Group 28"/>
              <p:cNvGrpSpPr>
                <a:grpSpLocks/>
              </p:cNvGrpSpPr>
              <p:nvPr/>
            </p:nvGrpSpPr>
            <p:grpSpPr bwMode="auto">
              <a:xfrm>
                <a:off x="0" y="1784"/>
                <a:ext cx="1556" cy="518"/>
                <a:chOff x="0" y="1784"/>
                <a:chExt cx="1556" cy="518"/>
              </a:xfrm>
            </p:grpSpPr>
            <p:sp>
              <p:nvSpPr>
                <p:cNvPr id="56379" name="Rectangle 29"/>
                <p:cNvSpPr>
                  <a:spLocks noChangeArrowheads="1"/>
                </p:cNvSpPr>
                <p:nvPr/>
              </p:nvSpPr>
              <p:spPr bwMode="auto">
                <a:xfrm>
                  <a:off x="43" y="1784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4a. ok-voon anok drok brok jok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Times New Roman" charset="0"/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4b. at-voon krat pippat sat lat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Times New Roman" charset="0"/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56380" name="Rectangle 30"/>
                <p:cNvSpPr>
                  <a:spLocks noChangeArrowheads="1"/>
                </p:cNvSpPr>
                <p:nvPr/>
              </p:nvSpPr>
              <p:spPr bwMode="auto">
                <a:xfrm>
                  <a:off x="0" y="1916"/>
                  <a:ext cx="103" cy="25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56364" name="Group 31"/>
              <p:cNvGrpSpPr>
                <a:grpSpLocks/>
              </p:cNvGrpSpPr>
              <p:nvPr/>
            </p:nvGrpSpPr>
            <p:grpSpPr bwMode="auto">
              <a:xfrm>
                <a:off x="1599" y="1784"/>
                <a:ext cx="1839" cy="518"/>
                <a:chOff x="1599" y="1784"/>
                <a:chExt cx="1839" cy="518"/>
              </a:xfrm>
            </p:grpSpPr>
            <p:sp>
              <p:nvSpPr>
                <p:cNvPr id="56377" name="Rectangle 32"/>
                <p:cNvSpPr>
                  <a:spLocks noChangeArrowheads="1"/>
                </p:cNvSpPr>
                <p:nvPr/>
              </p:nvSpPr>
              <p:spPr bwMode="auto">
                <a:xfrm>
                  <a:off x="1642" y="1784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10a. lalok mok nok yorok ghirok clok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Times New Roman" charset="0"/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10b. wat nnat gat mat bat hilat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56378" name="Rectangle 33"/>
                <p:cNvSpPr>
                  <a:spLocks noChangeArrowheads="1"/>
                </p:cNvSpPr>
                <p:nvPr/>
              </p:nvSpPr>
              <p:spPr bwMode="auto">
                <a:xfrm>
                  <a:off x="1599" y="1916"/>
                  <a:ext cx="103" cy="25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56365" name="Group 34"/>
              <p:cNvGrpSpPr>
                <a:grpSpLocks/>
              </p:cNvGrpSpPr>
              <p:nvPr/>
            </p:nvGrpSpPr>
            <p:grpSpPr bwMode="auto">
              <a:xfrm>
                <a:off x="0" y="2302"/>
                <a:ext cx="1556" cy="518"/>
                <a:chOff x="0" y="2302"/>
                <a:chExt cx="1556" cy="518"/>
              </a:xfrm>
            </p:grpSpPr>
            <p:sp>
              <p:nvSpPr>
                <p:cNvPr id="56375" name="Rectangle 35"/>
                <p:cNvSpPr>
                  <a:spLocks noChangeArrowheads="1"/>
                </p:cNvSpPr>
                <p:nvPr/>
              </p:nvSpPr>
              <p:spPr bwMode="auto">
                <a:xfrm>
                  <a:off x="43" y="2302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5a. wiwok farok izok stok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Times New Roman" charset="0"/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5b. totat jjat quat cat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56376" name="Rectangle 36"/>
                <p:cNvSpPr>
                  <a:spLocks noChangeArrowheads="1"/>
                </p:cNvSpPr>
                <p:nvPr/>
              </p:nvSpPr>
              <p:spPr bwMode="auto">
                <a:xfrm>
                  <a:off x="0" y="2434"/>
                  <a:ext cx="103" cy="25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56366" name="Group 37"/>
              <p:cNvGrpSpPr>
                <a:grpSpLocks/>
              </p:cNvGrpSpPr>
              <p:nvPr/>
            </p:nvGrpSpPr>
            <p:grpSpPr bwMode="auto">
              <a:xfrm>
                <a:off x="1599" y="2302"/>
                <a:ext cx="1839" cy="518"/>
                <a:chOff x="1599" y="2302"/>
                <a:chExt cx="1839" cy="518"/>
              </a:xfrm>
            </p:grpSpPr>
            <p:sp>
              <p:nvSpPr>
                <p:cNvPr id="56373" name="Rectangle 38"/>
                <p:cNvSpPr>
                  <a:spLocks noChangeArrowheads="1"/>
                </p:cNvSpPr>
                <p:nvPr/>
              </p:nvSpPr>
              <p:spPr bwMode="auto">
                <a:xfrm>
                  <a:off x="1642" y="2302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11a. lalok nok crrrok hihok yorok zanzanok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Times New Roman" charset="0"/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11b. wat nnat arrat mat zanzanat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56374" name="Rectangle 39"/>
                <p:cNvSpPr>
                  <a:spLocks noChangeArrowheads="1"/>
                </p:cNvSpPr>
                <p:nvPr/>
              </p:nvSpPr>
              <p:spPr bwMode="auto">
                <a:xfrm>
                  <a:off x="1599" y="2434"/>
                  <a:ext cx="103" cy="25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56367" name="Group 40"/>
              <p:cNvGrpSpPr>
                <a:grpSpLocks/>
              </p:cNvGrpSpPr>
              <p:nvPr/>
            </p:nvGrpSpPr>
            <p:grpSpPr bwMode="auto">
              <a:xfrm>
                <a:off x="0" y="2820"/>
                <a:ext cx="1556" cy="518"/>
                <a:chOff x="0" y="2820"/>
                <a:chExt cx="1556" cy="518"/>
              </a:xfrm>
            </p:grpSpPr>
            <p:sp>
              <p:nvSpPr>
                <p:cNvPr id="56371" name="Rectangle 41"/>
                <p:cNvSpPr>
                  <a:spLocks noChangeArrowheads="1"/>
                </p:cNvSpPr>
                <p:nvPr/>
              </p:nvSpPr>
              <p:spPr bwMode="auto">
                <a:xfrm>
                  <a:off x="43" y="2820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6a. lalok sprok izok jok stok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Times New Roman" charset="0"/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6b. wat dat krat quat cat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56372" name="Rectangle 42"/>
                <p:cNvSpPr>
                  <a:spLocks noChangeArrowheads="1"/>
                </p:cNvSpPr>
                <p:nvPr/>
              </p:nvSpPr>
              <p:spPr bwMode="auto">
                <a:xfrm>
                  <a:off x="0" y="2952"/>
                  <a:ext cx="103" cy="25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56368" name="Group 43"/>
              <p:cNvGrpSpPr>
                <a:grpSpLocks/>
              </p:cNvGrpSpPr>
              <p:nvPr/>
            </p:nvGrpSpPr>
            <p:grpSpPr bwMode="auto">
              <a:xfrm>
                <a:off x="1599" y="2820"/>
                <a:ext cx="1839" cy="518"/>
                <a:chOff x="1599" y="2820"/>
                <a:chExt cx="1839" cy="518"/>
              </a:xfrm>
            </p:grpSpPr>
            <p:sp>
              <p:nvSpPr>
                <p:cNvPr id="56369" name="Rectangle 44"/>
                <p:cNvSpPr>
                  <a:spLocks noChangeArrowheads="1"/>
                </p:cNvSpPr>
                <p:nvPr/>
              </p:nvSpPr>
              <p:spPr bwMode="auto">
                <a:xfrm>
                  <a:off x="1642" y="2820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12a. lalok rarok nok izok hihok mok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Times New Roman" charset="0"/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12b. wat nnat forat arrat vat gat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56370" name="Rectangle 45"/>
                <p:cNvSpPr>
                  <a:spLocks noChangeArrowheads="1"/>
                </p:cNvSpPr>
                <p:nvPr/>
              </p:nvSpPr>
              <p:spPr bwMode="auto">
                <a:xfrm>
                  <a:off x="1599" y="2952"/>
                  <a:ext cx="103" cy="25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</p:grpSp>
        </p:grpSp>
        <p:sp>
          <p:nvSpPr>
            <p:cNvPr id="56356" name="Rectangle 46"/>
            <p:cNvSpPr>
              <a:spLocks noChangeArrowheads="1"/>
            </p:cNvSpPr>
            <p:nvPr/>
          </p:nvSpPr>
          <p:spPr bwMode="auto">
            <a:xfrm>
              <a:off x="-3" y="1542"/>
              <a:ext cx="103" cy="253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charset="2"/>
                <a:buChar char="§"/>
                <a:defRPr sz="2400">
                  <a:solidFill>
                    <a:srgbClr val="590A0E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404040"/>
                </a:buClr>
                <a:buFont typeface="Wingdings" charset="2"/>
                <a:buChar char="§"/>
                <a:defRPr sz="21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rgbClr val="2D506B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200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46091" name="Text Box 47"/>
          <p:cNvSpPr txBox="1">
            <a:spLocks noChangeArrowheads="1"/>
          </p:cNvSpPr>
          <p:nvPr/>
        </p:nvSpPr>
        <p:spPr bwMode="auto">
          <a:xfrm>
            <a:off x="1257300" y="800100"/>
            <a:ext cx="657225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sz="1350">
                <a:solidFill>
                  <a:schemeClr val="tx2"/>
                </a:solidFill>
              </a:rPr>
              <a:t>Your assignment, translate this to Arcturan:    </a:t>
            </a:r>
            <a:r>
              <a:rPr lang="en-US" altLang="en-US" sz="1200" b="1">
                <a:solidFill>
                  <a:schemeClr val="tx2"/>
                </a:solidFill>
                <a:latin typeface="Times New Roman" charset="0"/>
              </a:rPr>
              <a:t>farok</a:t>
            </a:r>
            <a:r>
              <a:rPr lang="en-US" altLang="en-US" sz="1200">
                <a:solidFill>
                  <a:schemeClr val="tx2"/>
                </a:solidFill>
                <a:latin typeface="Times New Roman" charset="0"/>
              </a:rPr>
              <a:t> crrrok </a:t>
            </a:r>
            <a:r>
              <a:rPr lang="en-US" altLang="en-US" sz="1200" b="1">
                <a:solidFill>
                  <a:schemeClr val="tx2"/>
                </a:solidFill>
                <a:latin typeface="Times New Roman" charset="0"/>
              </a:rPr>
              <a:t>hihok yorok</a:t>
            </a:r>
            <a:r>
              <a:rPr lang="en-US" altLang="en-US" sz="12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altLang="en-US" sz="1200" b="1">
                <a:solidFill>
                  <a:schemeClr val="tx2"/>
                </a:solidFill>
                <a:latin typeface="Times New Roman" charset="0"/>
              </a:rPr>
              <a:t>clok</a:t>
            </a:r>
            <a:r>
              <a:rPr lang="en-US" altLang="en-US" sz="1200">
                <a:solidFill>
                  <a:schemeClr val="tx2"/>
                </a:solidFill>
                <a:latin typeface="Times New Roman" charset="0"/>
              </a:rPr>
              <a:t> kantok ok-yurp</a:t>
            </a:r>
          </a:p>
        </p:txBody>
      </p:sp>
      <p:sp>
        <p:nvSpPr>
          <p:cNvPr id="56332" name="Line 48"/>
          <p:cNvSpPr>
            <a:spLocks noChangeShapeType="1"/>
          </p:cNvSpPr>
          <p:nvPr/>
        </p:nvSpPr>
        <p:spPr bwMode="auto">
          <a:xfrm flipH="1">
            <a:off x="2228850" y="3886200"/>
            <a:ext cx="11430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3" name="Line 49"/>
          <p:cNvSpPr>
            <a:spLocks noChangeShapeType="1"/>
          </p:cNvSpPr>
          <p:nvPr/>
        </p:nvSpPr>
        <p:spPr bwMode="auto">
          <a:xfrm flipH="1">
            <a:off x="5086350" y="1371600"/>
            <a:ext cx="5715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4" name="Line 50"/>
          <p:cNvSpPr>
            <a:spLocks noChangeShapeType="1"/>
          </p:cNvSpPr>
          <p:nvPr/>
        </p:nvSpPr>
        <p:spPr bwMode="auto">
          <a:xfrm flipH="1">
            <a:off x="2457450" y="27432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5" name="Line 51"/>
          <p:cNvSpPr>
            <a:spLocks noChangeShapeType="1"/>
          </p:cNvSpPr>
          <p:nvPr/>
        </p:nvSpPr>
        <p:spPr bwMode="auto">
          <a:xfrm flipH="1">
            <a:off x="5429250" y="38862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6" name="Line 52"/>
          <p:cNvSpPr>
            <a:spLocks noChangeShapeType="1"/>
          </p:cNvSpPr>
          <p:nvPr/>
        </p:nvSpPr>
        <p:spPr bwMode="auto">
          <a:xfrm flipH="1">
            <a:off x="5772150" y="4457700"/>
            <a:ext cx="40005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7" name="Line 53"/>
          <p:cNvSpPr>
            <a:spLocks noChangeShapeType="1"/>
          </p:cNvSpPr>
          <p:nvPr/>
        </p:nvSpPr>
        <p:spPr bwMode="auto">
          <a:xfrm>
            <a:off x="4857750" y="33147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8" name="Line 54"/>
          <p:cNvSpPr>
            <a:spLocks noChangeShapeType="1"/>
          </p:cNvSpPr>
          <p:nvPr/>
        </p:nvSpPr>
        <p:spPr bwMode="auto">
          <a:xfrm flipH="1">
            <a:off x="5143500" y="3314700"/>
            <a:ext cx="3429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9" name="Line 55"/>
          <p:cNvSpPr>
            <a:spLocks noChangeShapeType="1"/>
          </p:cNvSpPr>
          <p:nvPr/>
        </p:nvSpPr>
        <p:spPr bwMode="auto">
          <a:xfrm>
            <a:off x="5200650" y="33147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40" name="Line 56"/>
          <p:cNvSpPr>
            <a:spLocks noChangeShapeType="1"/>
          </p:cNvSpPr>
          <p:nvPr/>
        </p:nvSpPr>
        <p:spPr bwMode="auto">
          <a:xfrm flipH="1">
            <a:off x="6172200" y="3314700"/>
            <a:ext cx="5715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41" name="Line 57"/>
          <p:cNvSpPr>
            <a:spLocks noChangeShapeType="1"/>
          </p:cNvSpPr>
          <p:nvPr/>
        </p:nvSpPr>
        <p:spPr bwMode="auto">
          <a:xfrm flipH="1">
            <a:off x="5657850" y="3314700"/>
            <a:ext cx="17145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42" name="Line 58"/>
          <p:cNvSpPr>
            <a:spLocks noChangeShapeType="1"/>
          </p:cNvSpPr>
          <p:nvPr/>
        </p:nvSpPr>
        <p:spPr bwMode="auto">
          <a:xfrm flipV="1">
            <a:off x="5886450" y="3314700"/>
            <a:ext cx="6858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43" name="Line 59"/>
          <p:cNvSpPr>
            <a:spLocks noChangeShapeType="1"/>
          </p:cNvSpPr>
          <p:nvPr/>
        </p:nvSpPr>
        <p:spPr bwMode="auto">
          <a:xfrm>
            <a:off x="4857750" y="3886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44" name="Line 60"/>
          <p:cNvSpPr>
            <a:spLocks noChangeShapeType="1"/>
          </p:cNvSpPr>
          <p:nvPr/>
        </p:nvSpPr>
        <p:spPr bwMode="auto">
          <a:xfrm>
            <a:off x="4800600" y="1371600"/>
            <a:ext cx="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45" name="Line 61"/>
          <p:cNvSpPr>
            <a:spLocks noChangeShapeType="1"/>
          </p:cNvSpPr>
          <p:nvPr/>
        </p:nvSpPr>
        <p:spPr bwMode="auto">
          <a:xfrm>
            <a:off x="1943100" y="44577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46" name="Line 62"/>
          <p:cNvSpPr>
            <a:spLocks noChangeShapeType="1"/>
          </p:cNvSpPr>
          <p:nvPr/>
        </p:nvSpPr>
        <p:spPr bwMode="auto">
          <a:xfrm>
            <a:off x="4857750" y="4457700"/>
            <a:ext cx="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47" name="Line 63"/>
          <p:cNvSpPr>
            <a:spLocks noChangeShapeType="1"/>
          </p:cNvSpPr>
          <p:nvPr/>
        </p:nvSpPr>
        <p:spPr bwMode="auto">
          <a:xfrm flipH="1">
            <a:off x="6286500" y="4457700"/>
            <a:ext cx="22860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48" name="Line 64"/>
          <p:cNvSpPr>
            <a:spLocks noChangeShapeType="1"/>
          </p:cNvSpPr>
          <p:nvPr/>
        </p:nvSpPr>
        <p:spPr bwMode="auto">
          <a:xfrm flipH="1">
            <a:off x="5143500" y="4457700"/>
            <a:ext cx="40005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49" name="Line 65"/>
          <p:cNvSpPr>
            <a:spLocks noChangeShapeType="1"/>
          </p:cNvSpPr>
          <p:nvPr/>
        </p:nvSpPr>
        <p:spPr bwMode="auto">
          <a:xfrm flipH="1">
            <a:off x="5829300" y="38862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0" name="Line 66"/>
          <p:cNvSpPr>
            <a:spLocks noChangeShapeType="1"/>
          </p:cNvSpPr>
          <p:nvPr/>
        </p:nvSpPr>
        <p:spPr bwMode="auto">
          <a:xfrm flipH="1">
            <a:off x="5143500" y="3886200"/>
            <a:ext cx="5715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1" name="Line 67"/>
          <p:cNvSpPr>
            <a:spLocks noChangeShapeType="1"/>
          </p:cNvSpPr>
          <p:nvPr/>
        </p:nvSpPr>
        <p:spPr bwMode="auto">
          <a:xfrm flipH="1">
            <a:off x="5886450" y="2057400"/>
            <a:ext cx="17145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2" name="Line 68"/>
          <p:cNvSpPr>
            <a:spLocks noChangeShapeType="1"/>
          </p:cNvSpPr>
          <p:nvPr/>
        </p:nvSpPr>
        <p:spPr bwMode="auto">
          <a:xfrm flipH="1">
            <a:off x="6229350" y="3886200"/>
            <a:ext cx="457200" cy="22860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3" name="Text Box 69"/>
          <p:cNvSpPr txBox="1">
            <a:spLocks noChangeArrowheads="1"/>
          </p:cNvSpPr>
          <p:nvPr/>
        </p:nvSpPr>
        <p:spPr bwMode="auto">
          <a:xfrm>
            <a:off x="6858000" y="3943350"/>
            <a:ext cx="896938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sz="1350"/>
              <a:t>cognate?</a:t>
            </a:r>
          </a:p>
        </p:txBody>
      </p:sp>
      <p:sp>
        <p:nvSpPr>
          <p:cNvPr id="56354" name="Line 70"/>
          <p:cNvSpPr>
            <a:spLocks noChangeShapeType="1"/>
          </p:cNvSpPr>
          <p:nvPr/>
        </p:nvSpPr>
        <p:spPr bwMode="auto">
          <a:xfrm flipH="1">
            <a:off x="3028950" y="2743200"/>
            <a:ext cx="28575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215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fld id="{59BF2B5D-38D3-0F4C-9ECC-BE4F88FD2519}" type="datetime1">
              <a:rPr lang="en-US" altLang="en-US" sz="1050" smtClean="0">
                <a:solidFill>
                  <a:srgbClr val="590A0E"/>
                </a:solidFill>
              </a:rPr>
              <a:pPr>
                <a:defRPr/>
              </a:pPr>
              <a:t>11/26/18</a:t>
            </a:fld>
            <a:endParaRPr lang="en-US" altLang="en-US" sz="1050">
              <a:solidFill>
                <a:srgbClr val="590A0E"/>
              </a:solidFill>
            </a:endParaRPr>
          </a:p>
        </p:txBody>
      </p:sp>
      <p:sp>
        <p:nvSpPr>
          <p:cNvPr id="48130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en-US" sz="750">
                <a:solidFill>
                  <a:srgbClr val="181813"/>
                </a:solidFill>
              </a:rPr>
              <a:t>                                         Speech and Language Processing - Jurafsky and Martin       </a:t>
            </a:r>
            <a:endParaRPr lang="en-US" altLang="en-US" sz="1050">
              <a:solidFill>
                <a:srgbClr val="181813"/>
              </a:solidFill>
            </a:endParaRPr>
          </a:p>
        </p:txBody>
      </p:sp>
      <p:sp>
        <p:nvSpPr>
          <p:cNvPr id="48131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fld id="{7AFD7EBF-59DD-2C43-A843-FB086E9D64D3}" type="slidenum">
              <a:rPr lang="en-US" altLang="en-US" sz="1050" smtClean="0">
                <a:solidFill>
                  <a:srgbClr val="590A0E"/>
                </a:solidFill>
              </a:rPr>
              <a:pPr>
                <a:defRPr/>
              </a:pPr>
              <a:t>25</a:t>
            </a:fld>
            <a:endParaRPr lang="en-US" altLang="en-US" sz="1050">
              <a:solidFill>
                <a:srgbClr val="590A0E"/>
              </a:solidFill>
            </a:endParaRPr>
          </a:p>
        </p:txBody>
      </p:sp>
      <p:sp>
        <p:nvSpPr>
          <p:cNvPr id="58372" name="Rectangle 2"/>
          <p:cNvSpPr>
            <a:spLocks noChangeArrowheads="1"/>
          </p:cNvSpPr>
          <p:nvPr/>
        </p:nvSpPr>
        <p:spPr bwMode="auto">
          <a:xfrm>
            <a:off x="4743450" y="800100"/>
            <a:ext cx="2514600" cy="2857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charset="2"/>
              <a:buChar char="§"/>
              <a:defRPr sz="2400">
                <a:solidFill>
                  <a:srgbClr val="590A0E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404040"/>
              </a:buClr>
              <a:buFont typeface="Wingdings" charset="2"/>
              <a:buChar char="§"/>
              <a:defRPr sz="21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Wingdings" charset="2"/>
              <a:buChar char="§"/>
              <a:defRPr>
                <a:solidFill>
                  <a:srgbClr val="2D506B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8133" name="Text Box 3"/>
          <p:cNvSpPr txBox="1">
            <a:spLocks noChangeArrowheads="1"/>
          </p:cNvSpPr>
          <p:nvPr/>
        </p:nvSpPr>
        <p:spPr bwMode="auto">
          <a:xfrm>
            <a:off x="1257300" y="800100"/>
            <a:ext cx="642620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sz="1350" dirty="0">
                <a:solidFill>
                  <a:schemeClr val="tx2"/>
                </a:solidFill>
              </a:rPr>
              <a:t>Your new assignment, put these words in order:    { </a:t>
            </a:r>
            <a:r>
              <a:rPr lang="en-US" altLang="en-US" sz="1200" b="1" dirty="0" err="1">
                <a:latin typeface="Times New Roman" charset="0"/>
              </a:rPr>
              <a:t>jjat</a:t>
            </a:r>
            <a:r>
              <a:rPr lang="en-US" altLang="en-US" sz="1200" b="1" dirty="0">
                <a:latin typeface="Times New Roman" charset="0"/>
              </a:rPr>
              <a:t>, </a:t>
            </a:r>
            <a:r>
              <a:rPr lang="en-US" altLang="en-US" sz="1200" b="1" dirty="0" err="1">
                <a:latin typeface="Times New Roman" charset="0"/>
              </a:rPr>
              <a:t>arrat</a:t>
            </a:r>
            <a:r>
              <a:rPr lang="en-US" altLang="en-US" sz="1200" b="1" dirty="0">
                <a:latin typeface="Times New Roman" charset="0"/>
              </a:rPr>
              <a:t>, mat, bat, </a:t>
            </a:r>
            <a:r>
              <a:rPr lang="en-US" altLang="en-US" sz="1200" b="1" dirty="0" err="1">
                <a:latin typeface="Times New Roman" charset="0"/>
              </a:rPr>
              <a:t>oloat</a:t>
            </a:r>
            <a:r>
              <a:rPr lang="en-US" altLang="en-US" sz="1200" b="1" dirty="0">
                <a:latin typeface="Times New Roman" charset="0"/>
              </a:rPr>
              <a:t>, at-</a:t>
            </a:r>
            <a:r>
              <a:rPr lang="en-US" altLang="en-US" sz="1200" b="1" dirty="0" err="1">
                <a:latin typeface="Times New Roman" charset="0"/>
              </a:rPr>
              <a:t>yurp</a:t>
            </a:r>
            <a:r>
              <a:rPr lang="en-US" altLang="en-US" sz="1050" dirty="0">
                <a:solidFill>
                  <a:srgbClr val="003366"/>
                </a:solidFill>
                <a:latin typeface="Times New Roman" charset="0"/>
              </a:rPr>
              <a:t> </a:t>
            </a:r>
            <a:r>
              <a:rPr lang="en-US" altLang="en-US" sz="1200" b="1" dirty="0">
                <a:solidFill>
                  <a:srgbClr val="003366"/>
                </a:solidFill>
              </a:rPr>
              <a:t>}</a:t>
            </a:r>
          </a:p>
        </p:txBody>
      </p:sp>
      <p:sp>
        <p:nvSpPr>
          <p:cNvPr id="58374" name="Rectangle 4"/>
          <p:cNvSpPr>
            <a:spLocks noChangeArrowheads="1"/>
          </p:cNvSpPr>
          <p:nvPr/>
        </p:nvSpPr>
        <p:spPr bwMode="auto">
          <a:xfrm>
            <a:off x="5330825" y="3657600"/>
            <a:ext cx="400050" cy="2857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charset="2"/>
              <a:buChar char="§"/>
              <a:defRPr sz="2400">
                <a:solidFill>
                  <a:srgbClr val="590A0E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404040"/>
              </a:buClr>
              <a:buFont typeface="Wingdings" charset="2"/>
              <a:buChar char="§"/>
              <a:defRPr sz="21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Wingdings" charset="2"/>
              <a:buChar char="§"/>
              <a:defRPr>
                <a:solidFill>
                  <a:srgbClr val="2D506B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15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8375" name="Rectangle 5"/>
          <p:cNvSpPr>
            <a:spLocks noGrp="1" noChangeArrowheads="1"/>
          </p:cNvSpPr>
          <p:nvPr>
            <p:ph type="title"/>
          </p:nvPr>
        </p:nvSpPr>
        <p:spPr>
          <a:xfrm>
            <a:off x="1257300" y="46038"/>
            <a:ext cx="6343650" cy="628650"/>
          </a:xfrm>
        </p:spPr>
        <p:txBody>
          <a:bodyPr/>
          <a:lstStyle/>
          <a:p>
            <a:r>
              <a:rPr lang="en-US" altLang="en-US" sz="2400"/>
              <a:t>Centauri/Arcturan [Knight, 1997]</a:t>
            </a:r>
            <a:endParaRPr lang="en-US" altLang="en-US"/>
          </a:p>
        </p:txBody>
      </p:sp>
      <p:grpSp>
        <p:nvGrpSpPr>
          <p:cNvPr id="58376" name="Group 6"/>
          <p:cNvGrpSpPr>
            <a:grpSpLocks/>
          </p:cNvGrpSpPr>
          <p:nvPr/>
        </p:nvGrpSpPr>
        <p:grpSpPr bwMode="auto">
          <a:xfrm>
            <a:off x="1428750" y="1146175"/>
            <a:ext cx="6170613" cy="3648075"/>
            <a:chOff x="-3" y="0"/>
            <a:chExt cx="3441" cy="3338"/>
          </a:xfrm>
        </p:grpSpPr>
        <p:grpSp>
          <p:nvGrpSpPr>
            <p:cNvPr id="58402" name="Group 7"/>
            <p:cNvGrpSpPr>
              <a:grpSpLocks/>
            </p:cNvGrpSpPr>
            <p:nvPr/>
          </p:nvGrpSpPr>
          <p:grpSpPr bwMode="auto">
            <a:xfrm>
              <a:off x="0" y="0"/>
              <a:ext cx="3438" cy="3338"/>
              <a:chOff x="0" y="0"/>
              <a:chExt cx="3438" cy="3338"/>
            </a:xfrm>
          </p:grpSpPr>
          <p:grpSp>
            <p:nvGrpSpPr>
              <p:cNvPr id="58404" name="Group 8"/>
              <p:cNvGrpSpPr>
                <a:grpSpLocks/>
              </p:cNvGrpSpPr>
              <p:nvPr/>
            </p:nvGrpSpPr>
            <p:grpSpPr bwMode="auto">
              <a:xfrm>
                <a:off x="0" y="0"/>
                <a:ext cx="1556" cy="633"/>
                <a:chOff x="0" y="0"/>
                <a:chExt cx="1556" cy="633"/>
              </a:xfrm>
            </p:grpSpPr>
            <p:sp>
              <p:nvSpPr>
                <p:cNvPr id="58438" name="Rectangle 9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513" cy="6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1a. ok-voon ororok sprok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Times New Roman" charset="0"/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1b. at-voon bichat dat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58439" name="Rectangle 10"/>
                <p:cNvSpPr>
                  <a:spLocks noChangeArrowheads="1"/>
                </p:cNvSpPr>
                <p:nvPr/>
              </p:nvSpPr>
              <p:spPr bwMode="auto">
                <a:xfrm>
                  <a:off x="0" y="189"/>
                  <a:ext cx="103" cy="25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58405" name="Group 11"/>
              <p:cNvGrpSpPr>
                <a:grpSpLocks/>
              </p:cNvGrpSpPr>
              <p:nvPr/>
            </p:nvGrpSpPr>
            <p:grpSpPr bwMode="auto">
              <a:xfrm>
                <a:off x="1599" y="0"/>
                <a:ext cx="1839" cy="633"/>
                <a:chOff x="1599" y="0"/>
                <a:chExt cx="1839" cy="633"/>
              </a:xfrm>
            </p:grpSpPr>
            <p:sp>
              <p:nvSpPr>
                <p:cNvPr id="58436" name="Rectangle 12"/>
                <p:cNvSpPr>
                  <a:spLocks noChangeArrowheads="1"/>
                </p:cNvSpPr>
                <p:nvPr/>
              </p:nvSpPr>
              <p:spPr bwMode="auto">
                <a:xfrm>
                  <a:off x="1642" y="0"/>
                  <a:ext cx="1796" cy="6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7a. lalok farok ororok lalok sprok izok enemok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Times New Roman" charset="0"/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7b. wat jjat bichat wat dat vat eneat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58437" name="Rectangle 13"/>
                <p:cNvSpPr>
                  <a:spLocks noChangeArrowheads="1"/>
                </p:cNvSpPr>
                <p:nvPr/>
              </p:nvSpPr>
              <p:spPr bwMode="auto">
                <a:xfrm>
                  <a:off x="1599" y="189"/>
                  <a:ext cx="103" cy="25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58406" name="Group 14"/>
              <p:cNvGrpSpPr>
                <a:grpSpLocks/>
              </p:cNvGrpSpPr>
              <p:nvPr/>
            </p:nvGrpSpPr>
            <p:grpSpPr bwMode="auto">
              <a:xfrm>
                <a:off x="0" y="633"/>
                <a:ext cx="1556" cy="633"/>
                <a:chOff x="0" y="633"/>
                <a:chExt cx="1556" cy="633"/>
              </a:xfrm>
            </p:grpSpPr>
            <p:sp>
              <p:nvSpPr>
                <p:cNvPr id="58434" name="Rectangle 15"/>
                <p:cNvSpPr>
                  <a:spLocks noChangeArrowheads="1"/>
                </p:cNvSpPr>
                <p:nvPr/>
              </p:nvSpPr>
              <p:spPr bwMode="auto">
                <a:xfrm>
                  <a:off x="43" y="633"/>
                  <a:ext cx="1513" cy="6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2a. ok-drubel ok-voon anok plok sprok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Times New Roman" charset="0"/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2b. at-drubel at-voon pippat rrat dat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58435" name="Rectangle 16"/>
                <p:cNvSpPr>
                  <a:spLocks noChangeArrowheads="1"/>
                </p:cNvSpPr>
                <p:nvPr/>
              </p:nvSpPr>
              <p:spPr bwMode="auto">
                <a:xfrm>
                  <a:off x="0" y="822"/>
                  <a:ext cx="103" cy="25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58407" name="Group 17"/>
              <p:cNvGrpSpPr>
                <a:grpSpLocks/>
              </p:cNvGrpSpPr>
              <p:nvPr/>
            </p:nvGrpSpPr>
            <p:grpSpPr bwMode="auto">
              <a:xfrm>
                <a:off x="1599" y="633"/>
                <a:ext cx="1839" cy="633"/>
                <a:chOff x="1599" y="633"/>
                <a:chExt cx="1839" cy="633"/>
              </a:xfrm>
            </p:grpSpPr>
            <p:sp>
              <p:nvSpPr>
                <p:cNvPr id="58432" name="Rectangle 18"/>
                <p:cNvSpPr>
                  <a:spLocks noChangeArrowheads="1"/>
                </p:cNvSpPr>
                <p:nvPr/>
              </p:nvSpPr>
              <p:spPr bwMode="auto">
                <a:xfrm>
                  <a:off x="1642" y="633"/>
                  <a:ext cx="1796" cy="6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8a. lalok brok anok plok nok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Times New Roman" charset="0"/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8b. iat lat pippat rrat nnat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58433" name="Rectangle 19"/>
                <p:cNvSpPr>
                  <a:spLocks noChangeArrowheads="1"/>
                </p:cNvSpPr>
                <p:nvPr/>
              </p:nvSpPr>
              <p:spPr bwMode="auto">
                <a:xfrm>
                  <a:off x="1599" y="822"/>
                  <a:ext cx="103" cy="25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58408" name="Group 20"/>
              <p:cNvGrpSpPr>
                <a:grpSpLocks/>
              </p:cNvGrpSpPr>
              <p:nvPr/>
            </p:nvGrpSpPr>
            <p:grpSpPr bwMode="auto">
              <a:xfrm>
                <a:off x="0" y="1266"/>
                <a:ext cx="1556" cy="518"/>
                <a:chOff x="0" y="1266"/>
                <a:chExt cx="1556" cy="518"/>
              </a:xfrm>
            </p:grpSpPr>
            <p:sp>
              <p:nvSpPr>
                <p:cNvPr id="58430" name="Rectangle 21"/>
                <p:cNvSpPr>
                  <a:spLocks noChangeArrowheads="1"/>
                </p:cNvSpPr>
                <p:nvPr/>
              </p:nvSpPr>
              <p:spPr bwMode="auto">
                <a:xfrm>
                  <a:off x="43" y="1266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3a. erok sprok izok hihok ghirok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Times New Roman" charset="0"/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3b. totat dat arrat vat hilat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58431" name="Rectangle 22"/>
                <p:cNvSpPr>
                  <a:spLocks noChangeArrowheads="1"/>
                </p:cNvSpPr>
                <p:nvPr/>
              </p:nvSpPr>
              <p:spPr bwMode="auto">
                <a:xfrm>
                  <a:off x="0" y="1398"/>
                  <a:ext cx="103" cy="25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58409" name="Group 23"/>
              <p:cNvGrpSpPr>
                <a:grpSpLocks/>
              </p:cNvGrpSpPr>
              <p:nvPr/>
            </p:nvGrpSpPr>
            <p:grpSpPr bwMode="auto">
              <a:xfrm>
                <a:off x="1599" y="1266"/>
                <a:ext cx="1839" cy="518"/>
                <a:chOff x="1599" y="1266"/>
                <a:chExt cx="1839" cy="518"/>
              </a:xfrm>
            </p:grpSpPr>
            <p:sp>
              <p:nvSpPr>
                <p:cNvPr id="58428" name="Rectangle 24"/>
                <p:cNvSpPr>
                  <a:spLocks noChangeArrowheads="1"/>
                </p:cNvSpPr>
                <p:nvPr/>
              </p:nvSpPr>
              <p:spPr bwMode="auto">
                <a:xfrm>
                  <a:off x="1642" y="1266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9a. wiwok nok izok kantok ok-yurp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Times New Roman" charset="0"/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9b. totat nnat quat oloat at-yurp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58429" name="Rectangle 25"/>
                <p:cNvSpPr>
                  <a:spLocks noChangeArrowheads="1"/>
                </p:cNvSpPr>
                <p:nvPr/>
              </p:nvSpPr>
              <p:spPr bwMode="auto">
                <a:xfrm>
                  <a:off x="1599" y="1398"/>
                  <a:ext cx="103" cy="25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58410" name="Group 26"/>
              <p:cNvGrpSpPr>
                <a:grpSpLocks/>
              </p:cNvGrpSpPr>
              <p:nvPr/>
            </p:nvGrpSpPr>
            <p:grpSpPr bwMode="auto">
              <a:xfrm>
                <a:off x="0" y="1784"/>
                <a:ext cx="1556" cy="518"/>
                <a:chOff x="0" y="1784"/>
                <a:chExt cx="1556" cy="518"/>
              </a:xfrm>
            </p:grpSpPr>
            <p:sp>
              <p:nvSpPr>
                <p:cNvPr id="58426" name="Rectangle 27"/>
                <p:cNvSpPr>
                  <a:spLocks noChangeArrowheads="1"/>
                </p:cNvSpPr>
                <p:nvPr/>
              </p:nvSpPr>
              <p:spPr bwMode="auto">
                <a:xfrm>
                  <a:off x="43" y="1784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4a. ok-voon anok drok brok jok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Times New Roman" charset="0"/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4b. at-voon krat pippat sat lat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Times New Roman" charset="0"/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58427" name="Rectangle 28"/>
                <p:cNvSpPr>
                  <a:spLocks noChangeArrowheads="1"/>
                </p:cNvSpPr>
                <p:nvPr/>
              </p:nvSpPr>
              <p:spPr bwMode="auto">
                <a:xfrm>
                  <a:off x="0" y="1916"/>
                  <a:ext cx="103" cy="25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58411" name="Group 29"/>
              <p:cNvGrpSpPr>
                <a:grpSpLocks/>
              </p:cNvGrpSpPr>
              <p:nvPr/>
            </p:nvGrpSpPr>
            <p:grpSpPr bwMode="auto">
              <a:xfrm>
                <a:off x="1599" y="1784"/>
                <a:ext cx="1839" cy="518"/>
                <a:chOff x="1599" y="1784"/>
                <a:chExt cx="1839" cy="518"/>
              </a:xfrm>
            </p:grpSpPr>
            <p:sp>
              <p:nvSpPr>
                <p:cNvPr id="58424" name="Rectangle 30"/>
                <p:cNvSpPr>
                  <a:spLocks noChangeArrowheads="1"/>
                </p:cNvSpPr>
                <p:nvPr/>
              </p:nvSpPr>
              <p:spPr bwMode="auto">
                <a:xfrm>
                  <a:off x="1642" y="1784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10a. lalok mok nok yorok ghirok clok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Times New Roman" charset="0"/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10b. wat nnat gat mat bat hilat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58425" name="Rectangle 31"/>
                <p:cNvSpPr>
                  <a:spLocks noChangeArrowheads="1"/>
                </p:cNvSpPr>
                <p:nvPr/>
              </p:nvSpPr>
              <p:spPr bwMode="auto">
                <a:xfrm>
                  <a:off x="1599" y="1916"/>
                  <a:ext cx="103" cy="25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58412" name="Group 32"/>
              <p:cNvGrpSpPr>
                <a:grpSpLocks/>
              </p:cNvGrpSpPr>
              <p:nvPr/>
            </p:nvGrpSpPr>
            <p:grpSpPr bwMode="auto">
              <a:xfrm>
                <a:off x="0" y="2302"/>
                <a:ext cx="1556" cy="518"/>
                <a:chOff x="0" y="2302"/>
                <a:chExt cx="1556" cy="518"/>
              </a:xfrm>
            </p:grpSpPr>
            <p:sp>
              <p:nvSpPr>
                <p:cNvPr id="58422" name="Rectangle 33"/>
                <p:cNvSpPr>
                  <a:spLocks noChangeArrowheads="1"/>
                </p:cNvSpPr>
                <p:nvPr/>
              </p:nvSpPr>
              <p:spPr bwMode="auto">
                <a:xfrm>
                  <a:off x="43" y="2302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5a. wiwok farok izok stok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Times New Roman" charset="0"/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5b. totat jjat quat cat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58423" name="Rectangle 34"/>
                <p:cNvSpPr>
                  <a:spLocks noChangeArrowheads="1"/>
                </p:cNvSpPr>
                <p:nvPr/>
              </p:nvSpPr>
              <p:spPr bwMode="auto">
                <a:xfrm>
                  <a:off x="0" y="2434"/>
                  <a:ext cx="103" cy="25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58413" name="Group 35"/>
              <p:cNvGrpSpPr>
                <a:grpSpLocks/>
              </p:cNvGrpSpPr>
              <p:nvPr/>
            </p:nvGrpSpPr>
            <p:grpSpPr bwMode="auto">
              <a:xfrm>
                <a:off x="1599" y="2302"/>
                <a:ext cx="1839" cy="518"/>
                <a:chOff x="1599" y="2302"/>
                <a:chExt cx="1839" cy="518"/>
              </a:xfrm>
            </p:grpSpPr>
            <p:sp>
              <p:nvSpPr>
                <p:cNvPr id="58420" name="Rectangle 36"/>
                <p:cNvSpPr>
                  <a:spLocks noChangeArrowheads="1"/>
                </p:cNvSpPr>
                <p:nvPr/>
              </p:nvSpPr>
              <p:spPr bwMode="auto">
                <a:xfrm>
                  <a:off x="1642" y="2302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11a. lalok nok crrrok hihok yorok zanzanok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Times New Roman" charset="0"/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11b. wat nnat arrat mat zanzanat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58421" name="Rectangle 37"/>
                <p:cNvSpPr>
                  <a:spLocks noChangeArrowheads="1"/>
                </p:cNvSpPr>
                <p:nvPr/>
              </p:nvSpPr>
              <p:spPr bwMode="auto">
                <a:xfrm>
                  <a:off x="1599" y="2434"/>
                  <a:ext cx="103" cy="25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58414" name="Group 38"/>
              <p:cNvGrpSpPr>
                <a:grpSpLocks/>
              </p:cNvGrpSpPr>
              <p:nvPr/>
            </p:nvGrpSpPr>
            <p:grpSpPr bwMode="auto">
              <a:xfrm>
                <a:off x="0" y="2820"/>
                <a:ext cx="1556" cy="518"/>
                <a:chOff x="0" y="2820"/>
                <a:chExt cx="1556" cy="518"/>
              </a:xfrm>
            </p:grpSpPr>
            <p:sp>
              <p:nvSpPr>
                <p:cNvPr id="58418" name="Rectangle 39"/>
                <p:cNvSpPr>
                  <a:spLocks noChangeArrowheads="1"/>
                </p:cNvSpPr>
                <p:nvPr/>
              </p:nvSpPr>
              <p:spPr bwMode="auto">
                <a:xfrm>
                  <a:off x="43" y="2820"/>
                  <a:ext cx="1513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6a. lalok sprok izok jok stok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Times New Roman" charset="0"/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6b. wat dat krat quat cat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58419" name="Rectangle 40"/>
                <p:cNvSpPr>
                  <a:spLocks noChangeArrowheads="1"/>
                </p:cNvSpPr>
                <p:nvPr/>
              </p:nvSpPr>
              <p:spPr bwMode="auto">
                <a:xfrm>
                  <a:off x="0" y="2952"/>
                  <a:ext cx="103" cy="25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58415" name="Group 41"/>
              <p:cNvGrpSpPr>
                <a:grpSpLocks/>
              </p:cNvGrpSpPr>
              <p:nvPr/>
            </p:nvGrpSpPr>
            <p:grpSpPr bwMode="auto">
              <a:xfrm>
                <a:off x="1599" y="2820"/>
                <a:ext cx="1839" cy="518"/>
                <a:chOff x="1599" y="2820"/>
                <a:chExt cx="1839" cy="518"/>
              </a:xfrm>
            </p:grpSpPr>
            <p:sp>
              <p:nvSpPr>
                <p:cNvPr id="58416" name="Rectangle 42"/>
                <p:cNvSpPr>
                  <a:spLocks noChangeArrowheads="1"/>
                </p:cNvSpPr>
                <p:nvPr/>
              </p:nvSpPr>
              <p:spPr bwMode="auto">
                <a:xfrm>
                  <a:off x="1642" y="2820"/>
                  <a:ext cx="1796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12a. lalok rarok nok izok hihok mok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Times New Roman" charset="0"/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200">
                      <a:solidFill>
                        <a:schemeClr val="tx1"/>
                      </a:solidFill>
                      <a:latin typeface="Times New Roman" charset="0"/>
                    </a:rPr>
                    <a:t>12b. wat nnat forat arrat vat gat .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>
                    <a:solidFill>
                      <a:schemeClr val="tx1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58417" name="Rectangle 43"/>
                <p:cNvSpPr>
                  <a:spLocks noChangeArrowheads="1"/>
                </p:cNvSpPr>
                <p:nvPr/>
              </p:nvSpPr>
              <p:spPr bwMode="auto">
                <a:xfrm>
                  <a:off x="1599" y="2952"/>
                  <a:ext cx="103" cy="25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charset="2"/>
                    <a:buChar char="§"/>
                    <a:defRPr sz="2400">
                      <a:solidFill>
                        <a:srgbClr val="590A0E"/>
                      </a:solidFill>
                      <a:latin typeface="Tahoma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04040"/>
                    </a:buClr>
                    <a:buFont typeface="Wingdings" charset="2"/>
                    <a:buChar char="§"/>
                    <a:defRPr sz="21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rgbClr val="2D506B"/>
                      </a:solidFill>
                      <a:latin typeface="Tahoma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charset="2"/>
                    <a:buChar char="§"/>
                    <a:defRPr sz="1500">
                      <a:solidFill>
                        <a:schemeClr val="tx1"/>
                      </a:solidFill>
                      <a:latin typeface="Tahoma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2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</p:grpSp>
        </p:grpSp>
        <p:sp>
          <p:nvSpPr>
            <p:cNvPr id="58403" name="Rectangle 44"/>
            <p:cNvSpPr>
              <a:spLocks noChangeArrowheads="1"/>
            </p:cNvSpPr>
            <p:nvPr/>
          </p:nvSpPr>
          <p:spPr bwMode="auto">
            <a:xfrm>
              <a:off x="-3" y="1542"/>
              <a:ext cx="103" cy="253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charset="2"/>
                <a:buChar char="§"/>
                <a:defRPr sz="2400">
                  <a:solidFill>
                    <a:srgbClr val="590A0E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404040"/>
                </a:buClr>
                <a:buFont typeface="Wingdings" charset="2"/>
                <a:buChar char="§"/>
                <a:defRPr sz="21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rgbClr val="2D506B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200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58377" name="Line 45"/>
          <p:cNvSpPr>
            <a:spLocks noChangeShapeType="1"/>
          </p:cNvSpPr>
          <p:nvPr/>
        </p:nvSpPr>
        <p:spPr bwMode="auto">
          <a:xfrm flipH="1">
            <a:off x="2228850" y="3886200"/>
            <a:ext cx="11430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8" name="Line 46"/>
          <p:cNvSpPr>
            <a:spLocks noChangeShapeType="1"/>
          </p:cNvSpPr>
          <p:nvPr/>
        </p:nvSpPr>
        <p:spPr bwMode="auto">
          <a:xfrm flipH="1">
            <a:off x="5086350" y="1371600"/>
            <a:ext cx="5715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9" name="Line 47"/>
          <p:cNvSpPr>
            <a:spLocks noChangeShapeType="1"/>
          </p:cNvSpPr>
          <p:nvPr/>
        </p:nvSpPr>
        <p:spPr bwMode="auto">
          <a:xfrm flipH="1">
            <a:off x="2457450" y="27432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0" name="Line 48"/>
          <p:cNvSpPr>
            <a:spLocks noChangeShapeType="1"/>
          </p:cNvSpPr>
          <p:nvPr/>
        </p:nvSpPr>
        <p:spPr bwMode="auto">
          <a:xfrm flipH="1">
            <a:off x="5429250" y="38862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1" name="Line 49"/>
          <p:cNvSpPr>
            <a:spLocks noChangeShapeType="1"/>
          </p:cNvSpPr>
          <p:nvPr/>
        </p:nvSpPr>
        <p:spPr bwMode="auto">
          <a:xfrm flipH="1">
            <a:off x="5772150" y="4457700"/>
            <a:ext cx="40005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2" name="Line 50"/>
          <p:cNvSpPr>
            <a:spLocks noChangeShapeType="1"/>
          </p:cNvSpPr>
          <p:nvPr/>
        </p:nvSpPr>
        <p:spPr bwMode="auto">
          <a:xfrm>
            <a:off x="4857750" y="33147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3" name="Line 51"/>
          <p:cNvSpPr>
            <a:spLocks noChangeShapeType="1"/>
          </p:cNvSpPr>
          <p:nvPr/>
        </p:nvSpPr>
        <p:spPr bwMode="auto">
          <a:xfrm flipH="1">
            <a:off x="5143500" y="3314700"/>
            <a:ext cx="3429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4" name="Line 52"/>
          <p:cNvSpPr>
            <a:spLocks noChangeShapeType="1"/>
          </p:cNvSpPr>
          <p:nvPr/>
        </p:nvSpPr>
        <p:spPr bwMode="auto">
          <a:xfrm>
            <a:off x="5200650" y="33147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5" name="Line 53"/>
          <p:cNvSpPr>
            <a:spLocks noChangeShapeType="1"/>
          </p:cNvSpPr>
          <p:nvPr/>
        </p:nvSpPr>
        <p:spPr bwMode="auto">
          <a:xfrm flipH="1">
            <a:off x="6172200" y="3314700"/>
            <a:ext cx="5715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6" name="Line 54"/>
          <p:cNvSpPr>
            <a:spLocks noChangeShapeType="1"/>
          </p:cNvSpPr>
          <p:nvPr/>
        </p:nvSpPr>
        <p:spPr bwMode="auto">
          <a:xfrm flipH="1">
            <a:off x="5657850" y="3314700"/>
            <a:ext cx="17145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7" name="Line 55"/>
          <p:cNvSpPr>
            <a:spLocks noChangeShapeType="1"/>
          </p:cNvSpPr>
          <p:nvPr/>
        </p:nvSpPr>
        <p:spPr bwMode="auto">
          <a:xfrm flipV="1">
            <a:off x="5886450" y="3314700"/>
            <a:ext cx="6858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8" name="Line 56"/>
          <p:cNvSpPr>
            <a:spLocks noChangeShapeType="1"/>
          </p:cNvSpPr>
          <p:nvPr/>
        </p:nvSpPr>
        <p:spPr bwMode="auto">
          <a:xfrm>
            <a:off x="4857750" y="3886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9" name="Line 57"/>
          <p:cNvSpPr>
            <a:spLocks noChangeShapeType="1"/>
          </p:cNvSpPr>
          <p:nvPr/>
        </p:nvSpPr>
        <p:spPr bwMode="auto">
          <a:xfrm>
            <a:off x="4800600" y="1371600"/>
            <a:ext cx="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90" name="Line 58"/>
          <p:cNvSpPr>
            <a:spLocks noChangeShapeType="1"/>
          </p:cNvSpPr>
          <p:nvPr/>
        </p:nvSpPr>
        <p:spPr bwMode="auto">
          <a:xfrm>
            <a:off x="1943100" y="44577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91" name="Line 59"/>
          <p:cNvSpPr>
            <a:spLocks noChangeShapeType="1"/>
          </p:cNvSpPr>
          <p:nvPr/>
        </p:nvSpPr>
        <p:spPr bwMode="auto">
          <a:xfrm>
            <a:off x="4857750" y="4457700"/>
            <a:ext cx="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92" name="Line 60"/>
          <p:cNvSpPr>
            <a:spLocks noChangeShapeType="1"/>
          </p:cNvSpPr>
          <p:nvPr/>
        </p:nvSpPr>
        <p:spPr bwMode="auto">
          <a:xfrm flipH="1">
            <a:off x="6286500" y="4457700"/>
            <a:ext cx="22860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93" name="Line 61"/>
          <p:cNvSpPr>
            <a:spLocks noChangeShapeType="1"/>
          </p:cNvSpPr>
          <p:nvPr/>
        </p:nvSpPr>
        <p:spPr bwMode="auto">
          <a:xfrm flipH="1">
            <a:off x="5143500" y="4457700"/>
            <a:ext cx="40005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94" name="Line 62"/>
          <p:cNvSpPr>
            <a:spLocks noChangeShapeType="1"/>
          </p:cNvSpPr>
          <p:nvPr/>
        </p:nvSpPr>
        <p:spPr bwMode="auto">
          <a:xfrm flipH="1">
            <a:off x="5829300" y="38862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95" name="Line 63"/>
          <p:cNvSpPr>
            <a:spLocks noChangeShapeType="1"/>
          </p:cNvSpPr>
          <p:nvPr/>
        </p:nvSpPr>
        <p:spPr bwMode="auto">
          <a:xfrm flipH="1">
            <a:off x="5143500" y="3886200"/>
            <a:ext cx="5715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96" name="Line 64"/>
          <p:cNvSpPr>
            <a:spLocks noChangeShapeType="1"/>
          </p:cNvSpPr>
          <p:nvPr/>
        </p:nvSpPr>
        <p:spPr bwMode="auto">
          <a:xfrm flipH="1">
            <a:off x="5886450" y="2057400"/>
            <a:ext cx="17145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97" name="Line 65"/>
          <p:cNvSpPr>
            <a:spLocks noChangeShapeType="1"/>
          </p:cNvSpPr>
          <p:nvPr/>
        </p:nvSpPr>
        <p:spPr bwMode="auto">
          <a:xfrm flipH="1">
            <a:off x="6229350" y="3886200"/>
            <a:ext cx="4572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98" name="Line 66"/>
          <p:cNvSpPr>
            <a:spLocks noChangeShapeType="1"/>
          </p:cNvSpPr>
          <p:nvPr/>
        </p:nvSpPr>
        <p:spPr bwMode="auto">
          <a:xfrm flipH="1">
            <a:off x="5372100" y="3886200"/>
            <a:ext cx="114300" cy="114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99" name="Line 67"/>
          <p:cNvSpPr>
            <a:spLocks noChangeShapeType="1"/>
          </p:cNvSpPr>
          <p:nvPr/>
        </p:nvSpPr>
        <p:spPr bwMode="auto">
          <a:xfrm>
            <a:off x="5257800" y="40005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60" name="Text Box 68"/>
          <p:cNvSpPr txBox="1">
            <a:spLocks noChangeArrowheads="1"/>
          </p:cNvSpPr>
          <p:nvPr/>
        </p:nvSpPr>
        <p:spPr bwMode="auto">
          <a:xfrm>
            <a:off x="6789738" y="3798888"/>
            <a:ext cx="684212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sz="1350"/>
              <a:t>zero</a:t>
            </a:r>
          </a:p>
          <a:p>
            <a:pPr eaLnBrk="1" hangingPunct="1">
              <a:defRPr/>
            </a:pPr>
            <a:r>
              <a:rPr lang="en-US" altLang="en-US" sz="1350"/>
              <a:t>fertility</a:t>
            </a:r>
          </a:p>
        </p:txBody>
      </p:sp>
      <p:sp>
        <p:nvSpPr>
          <p:cNvPr id="58401" name="Line 69"/>
          <p:cNvSpPr>
            <a:spLocks noChangeShapeType="1"/>
          </p:cNvSpPr>
          <p:nvPr/>
        </p:nvSpPr>
        <p:spPr bwMode="auto">
          <a:xfrm flipH="1">
            <a:off x="3086100" y="2743200"/>
            <a:ext cx="22860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481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Date Placeholder 2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fld id="{39F68C2F-C820-E247-8DEC-399184746EFD}" type="datetime1">
              <a:rPr lang="en-US" altLang="en-US" sz="1050" smtClean="0">
                <a:solidFill>
                  <a:srgbClr val="590A0E"/>
                </a:solidFill>
              </a:rPr>
              <a:pPr>
                <a:defRPr/>
              </a:pPr>
              <a:t>11/26/18</a:t>
            </a:fld>
            <a:endParaRPr lang="en-US" altLang="en-US" sz="1050">
              <a:solidFill>
                <a:srgbClr val="590A0E"/>
              </a:solidFill>
            </a:endParaRPr>
          </a:p>
        </p:txBody>
      </p:sp>
      <p:sp>
        <p:nvSpPr>
          <p:cNvPr id="50178" name="Footer Placeholder 3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en-US" sz="750">
                <a:solidFill>
                  <a:srgbClr val="181813"/>
                </a:solidFill>
              </a:rPr>
              <a:t>                                         Speech and Language Processing - Jurafsky and Martin       </a:t>
            </a:r>
            <a:endParaRPr lang="en-US" altLang="en-US" sz="1050">
              <a:solidFill>
                <a:srgbClr val="181813"/>
              </a:solidFill>
            </a:endParaRPr>
          </a:p>
        </p:txBody>
      </p:sp>
      <p:sp>
        <p:nvSpPr>
          <p:cNvPr id="50179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fld id="{3B66C09A-574C-3A43-ACF7-653ED00D6E2E}" type="slidenum">
              <a:rPr lang="en-US" altLang="en-US" sz="1050" smtClean="0">
                <a:solidFill>
                  <a:srgbClr val="590A0E"/>
                </a:solidFill>
              </a:rPr>
              <a:pPr>
                <a:defRPr/>
              </a:pPr>
              <a:t>26</a:t>
            </a:fld>
            <a:endParaRPr lang="en-US" altLang="en-US" sz="1050">
              <a:solidFill>
                <a:srgbClr val="590A0E"/>
              </a:solidFill>
            </a:endParaRPr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114300"/>
            <a:ext cx="6343650" cy="628650"/>
          </a:xfrm>
        </p:spPr>
        <p:txBody>
          <a:bodyPr/>
          <a:lstStyle/>
          <a:p>
            <a:r>
              <a:rPr lang="en-US" altLang="en-US" sz="2400">
                <a:solidFill>
                  <a:schemeClr val="tx1"/>
                </a:solidFill>
              </a:rPr>
              <a:t>Spanish/English text</a:t>
            </a:r>
          </a:p>
        </p:txBody>
      </p:sp>
      <p:grpSp>
        <p:nvGrpSpPr>
          <p:cNvPr id="60421" name="Group 4"/>
          <p:cNvGrpSpPr>
            <a:grpSpLocks/>
          </p:cNvGrpSpPr>
          <p:nvPr/>
        </p:nvGrpSpPr>
        <p:grpSpPr bwMode="auto">
          <a:xfrm>
            <a:off x="1281113" y="1419225"/>
            <a:ext cx="6538912" cy="3511550"/>
            <a:chOff x="43" y="0"/>
            <a:chExt cx="3395" cy="3798"/>
          </a:xfrm>
        </p:grpSpPr>
        <p:sp>
          <p:nvSpPr>
            <p:cNvPr id="60424" name="Rectangle 6"/>
            <p:cNvSpPr>
              <a:spLocks noChangeArrowheads="1"/>
            </p:cNvSpPr>
            <p:nvPr/>
          </p:nvSpPr>
          <p:spPr bwMode="auto">
            <a:xfrm>
              <a:off x="43" y="0"/>
              <a:ext cx="1513" cy="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charset="2"/>
                <a:buChar char="§"/>
                <a:defRPr sz="2400">
                  <a:solidFill>
                    <a:srgbClr val="590A0E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404040"/>
                </a:buClr>
                <a:buFont typeface="Wingdings" charset="2"/>
                <a:buChar char="§"/>
                <a:defRPr sz="21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rgbClr val="2D506B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chemeClr val="tx1"/>
                  </a:solidFill>
                  <a:latin typeface="Times New Roman" charset="0"/>
                </a:rPr>
                <a:t>1a. Garcia and associates .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chemeClr val="tx1"/>
                  </a:solidFill>
                  <a:latin typeface="Times New Roman" charset="0"/>
                </a:rPr>
                <a:t>1b. Garcia y asociados .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grpSp>
          <p:nvGrpSpPr>
            <p:cNvPr id="60425" name="Group 8"/>
            <p:cNvGrpSpPr>
              <a:grpSpLocks/>
            </p:cNvGrpSpPr>
            <p:nvPr/>
          </p:nvGrpSpPr>
          <p:grpSpPr bwMode="auto">
            <a:xfrm>
              <a:off x="1599" y="0"/>
              <a:ext cx="1839" cy="633"/>
              <a:chOff x="1599" y="0"/>
              <a:chExt cx="1839" cy="633"/>
            </a:xfrm>
          </p:grpSpPr>
          <p:sp>
            <p:nvSpPr>
              <p:cNvPr id="60446" name="Rectangle 9"/>
              <p:cNvSpPr>
                <a:spLocks noChangeArrowheads="1"/>
              </p:cNvSpPr>
              <p:nvPr/>
            </p:nvSpPr>
            <p:spPr bwMode="auto">
              <a:xfrm>
                <a:off x="1642" y="0"/>
                <a:ext cx="1796" cy="6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Wingdings" charset="2"/>
                  <a:buChar char="§"/>
                  <a:defRPr sz="2400">
                    <a:solidFill>
                      <a:srgbClr val="590A0E"/>
                    </a:solidFill>
                    <a:latin typeface="Tahoma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04040"/>
                  </a:buClr>
                  <a:buFont typeface="Wingdings" charset="2"/>
                  <a:buChar char="§"/>
                  <a:defRPr sz="21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rgbClr val="2D506B"/>
                    </a:solidFill>
                    <a:latin typeface="Tahoma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Font typeface="Wingdings" charset="2"/>
                  <a:buChar char="§"/>
                  <a:defRPr sz="15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charset="2"/>
                  <a:buChar char="§"/>
                  <a:defRPr sz="15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charset="2"/>
                  <a:buChar char="§"/>
                  <a:defRPr sz="15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charset="2"/>
                  <a:buChar char="§"/>
                  <a:defRPr sz="15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charset="2"/>
                  <a:buChar char="§"/>
                  <a:defRPr sz="15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charset="2"/>
                  <a:buChar char="§"/>
                  <a:defRPr sz="15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chemeClr val="tx1"/>
                    </a:solidFill>
                    <a:latin typeface="Times New Roman" charset="0"/>
                  </a:rPr>
                  <a:t>7a. the clients and the associates are enemies .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chemeClr val="tx1"/>
                    </a:solidFill>
                    <a:latin typeface="Times New Roman" charset="0"/>
                  </a:rPr>
                  <a:t>7b. los clients y los asociados son enemigos .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>
                  <a:solidFill>
                    <a:schemeClr val="tx1"/>
                  </a:solidFill>
                  <a:latin typeface="Times New Roman" charset="0"/>
                </a:endParaRPr>
              </a:p>
            </p:txBody>
          </p:sp>
          <p:sp>
            <p:nvSpPr>
              <p:cNvPr id="60447" name="Rectangle 10"/>
              <p:cNvSpPr>
                <a:spLocks noChangeArrowheads="1"/>
              </p:cNvSpPr>
              <p:nvPr/>
            </p:nvSpPr>
            <p:spPr bwMode="auto">
              <a:xfrm>
                <a:off x="1599" y="167"/>
                <a:ext cx="96" cy="30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charset="2"/>
                  <a:buChar char="§"/>
                  <a:defRPr sz="2400">
                    <a:solidFill>
                      <a:srgbClr val="590A0E"/>
                    </a:solidFill>
                    <a:latin typeface="Tahoma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04040"/>
                  </a:buClr>
                  <a:buFont typeface="Wingdings" charset="2"/>
                  <a:buChar char="§"/>
                  <a:defRPr sz="21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rgbClr val="2D506B"/>
                    </a:solidFill>
                    <a:latin typeface="Tahoma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Font typeface="Wingdings" charset="2"/>
                  <a:buChar char="§"/>
                  <a:defRPr sz="15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charset="2"/>
                  <a:buChar char="§"/>
                  <a:defRPr sz="15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charset="2"/>
                  <a:buChar char="§"/>
                  <a:defRPr sz="15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charset="2"/>
                  <a:buChar char="§"/>
                  <a:defRPr sz="15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charset="2"/>
                  <a:buChar char="§"/>
                  <a:defRPr sz="15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charset="2"/>
                  <a:buChar char="§"/>
                  <a:defRPr sz="15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20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sp>
          <p:nvSpPr>
            <p:cNvPr id="60426" name="Rectangle 12"/>
            <p:cNvSpPr>
              <a:spLocks noChangeArrowheads="1"/>
            </p:cNvSpPr>
            <p:nvPr/>
          </p:nvSpPr>
          <p:spPr bwMode="auto">
            <a:xfrm>
              <a:off x="43" y="633"/>
              <a:ext cx="1513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charset="2"/>
                <a:buChar char="§"/>
                <a:defRPr sz="2400">
                  <a:solidFill>
                    <a:srgbClr val="590A0E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404040"/>
                </a:buClr>
                <a:buFont typeface="Wingdings" charset="2"/>
                <a:buChar char="§"/>
                <a:defRPr sz="21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rgbClr val="2D506B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chemeClr val="tx1"/>
                  </a:solidFill>
                  <a:latin typeface="Times New Roman" charset="0"/>
                </a:rPr>
                <a:t>2a. Carlos Garcia has three associates .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chemeClr val="tx1"/>
                  </a:solidFill>
                  <a:latin typeface="Times New Roman" charset="0"/>
                </a:rPr>
                <a:t>2b. Carlos Garcia tiene tres asociados .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grpSp>
          <p:nvGrpSpPr>
            <p:cNvPr id="60427" name="Group 14"/>
            <p:cNvGrpSpPr>
              <a:grpSpLocks/>
            </p:cNvGrpSpPr>
            <p:nvPr/>
          </p:nvGrpSpPr>
          <p:grpSpPr bwMode="auto">
            <a:xfrm>
              <a:off x="1599" y="633"/>
              <a:ext cx="1839" cy="748"/>
              <a:chOff x="1599" y="633"/>
              <a:chExt cx="1839" cy="748"/>
            </a:xfrm>
          </p:grpSpPr>
          <p:sp>
            <p:nvSpPr>
              <p:cNvPr id="60444" name="Rectangle 15"/>
              <p:cNvSpPr>
                <a:spLocks noChangeArrowheads="1"/>
              </p:cNvSpPr>
              <p:nvPr/>
            </p:nvSpPr>
            <p:spPr bwMode="auto">
              <a:xfrm>
                <a:off x="1642" y="633"/>
                <a:ext cx="1796" cy="7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Wingdings" charset="2"/>
                  <a:buChar char="§"/>
                  <a:defRPr sz="2400">
                    <a:solidFill>
                      <a:srgbClr val="590A0E"/>
                    </a:solidFill>
                    <a:latin typeface="Tahoma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04040"/>
                  </a:buClr>
                  <a:buFont typeface="Wingdings" charset="2"/>
                  <a:buChar char="§"/>
                  <a:defRPr sz="21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rgbClr val="2D506B"/>
                    </a:solidFill>
                    <a:latin typeface="Tahoma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Font typeface="Wingdings" charset="2"/>
                  <a:buChar char="§"/>
                  <a:defRPr sz="15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charset="2"/>
                  <a:buChar char="§"/>
                  <a:defRPr sz="15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charset="2"/>
                  <a:buChar char="§"/>
                  <a:defRPr sz="15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charset="2"/>
                  <a:buChar char="§"/>
                  <a:defRPr sz="15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charset="2"/>
                  <a:buChar char="§"/>
                  <a:defRPr sz="15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charset="2"/>
                  <a:buChar char="§"/>
                  <a:defRPr sz="15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chemeClr val="tx1"/>
                    </a:solidFill>
                    <a:latin typeface="Times New Roman" charset="0"/>
                  </a:rPr>
                  <a:t>8a. the company has three groups .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chemeClr val="tx1"/>
                    </a:solidFill>
                    <a:latin typeface="Times New Roman" charset="0"/>
                  </a:rPr>
                  <a:t>8b. la empresa tiene tres grupos .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>
                  <a:solidFill>
                    <a:schemeClr val="tx1"/>
                  </a:solidFill>
                  <a:latin typeface="Times New Roman" charset="0"/>
                </a:endParaRPr>
              </a:p>
            </p:txBody>
          </p:sp>
          <p:sp>
            <p:nvSpPr>
              <p:cNvPr id="60445" name="Rectangle 16"/>
              <p:cNvSpPr>
                <a:spLocks noChangeArrowheads="1"/>
              </p:cNvSpPr>
              <p:nvPr/>
            </p:nvSpPr>
            <p:spPr bwMode="auto">
              <a:xfrm>
                <a:off x="1599" y="858"/>
                <a:ext cx="96" cy="30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charset="2"/>
                  <a:buChar char="§"/>
                  <a:defRPr sz="2400">
                    <a:solidFill>
                      <a:srgbClr val="590A0E"/>
                    </a:solidFill>
                    <a:latin typeface="Tahoma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04040"/>
                  </a:buClr>
                  <a:buFont typeface="Wingdings" charset="2"/>
                  <a:buChar char="§"/>
                  <a:defRPr sz="21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rgbClr val="2D506B"/>
                    </a:solidFill>
                    <a:latin typeface="Tahoma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Font typeface="Wingdings" charset="2"/>
                  <a:buChar char="§"/>
                  <a:defRPr sz="15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charset="2"/>
                  <a:buChar char="§"/>
                  <a:defRPr sz="15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charset="2"/>
                  <a:buChar char="§"/>
                  <a:defRPr sz="15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charset="2"/>
                  <a:buChar char="§"/>
                  <a:defRPr sz="15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charset="2"/>
                  <a:buChar char="§"/>
                  <a:defRPr sz="15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charset="2"/>
                  <a:buChar char="§"/>
                  <a:defRPr sz="15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20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sp>
          <p:nvSpPr>
            <p:cNvPr id="60428" name="Rectangle 18"/>
            <p:cNvSpPr>
              <a:spLocks noChangeArrowheads="1"/>
            </p:cNvSpPr>
            <p:nvPr/>
          </p:nvSpPr>
          <p:spPr bwMode="auto">
            <a:xfrm>
              <a:off x="43" y="1381"/>
              <a:ext cx="1513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charset="2"/>
                <a:buChar char="§"/>
                <a:defRPr sz="2400">
                  <a:solidFill>
                    <a:srgbClr val="590A0E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404040"/>
                </a:buClr>
                <a:buFont typeface="Wingdings" charset="2"/>
                <a:buChar char="§"/>
                <a:defRPr sz="21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rgbClr val="2D506B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chemeClr val="tx1"/>
                  </a:solidFill>
                  <a:latin typeface="Times New Roman" charset="0"/>
                </a:rPr>
                <a:t>3a. his associates are not strong .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chemeClr val="tx1"/>
                  </a:solidFill>
                  <a:latin typeface="Times New Roman" charset="0"/>
                </a:rPr>
                <a:t>3b. sus asociados no son fuertes .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grpSp>
          <p:nvGrpSpPr>
            <p:cNvPr id="60429" name="Group 20"/>
            <p:cNvGrpSpPr>
              <a:grpSpLocks/>
            </p:cNvGrpSpPr>
            <p:nvPr/>
          </p:nvGrpSpPr>
          <p:grpSpPr bwMode="auto">
            <a:xfrm>
              <a:off x="1599" y="1381"/>
              <a:ext cx="1839" cy="518"/>
              <a:chOff x="1599" y="1381"/>
              <a:chExt cx="1839" cy="518"/>
            </a:xfrm>
          </p:grpSpPr>
          <p:sp>
            <p:nvSpPr>
              <p:cNvPr id="60442" name="Rectangle 21"/>
              <p:cNvSpPr>
                <a:spLocks noChangeArrowheads="1"/>
              </p:cNvSpPr>
              <p:nvPr/>
            </p:nvSpPr>
            <p:spPr bwMode="auto">
              <a:xfrm>
                <a:off x="1642" y="1381"/>
                <a:ext cx="1796" cy="5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Wingdings" charset="2"/>
                  <a:buChar char="§"/>
                  <a:defRPr sz="2400">
                    <a:solidFill>
                      <a:srgbClr val="590A0E"/>
                    </a:solidFill>
                    <a:latin typeface="Tahoma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04040"/>
                  </a:buClr>
                  <a:buFont typeface="Wingdings" charset="2"/>
                  <a:buChar char="§"/>
                  <a:defRPr sz="21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rgbClr val="2D506B"/>
                    </a:solidFill>
                    <a:latin typeface="Tahoma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Font typeface="Wingdings" charset="2"/>
                  <a:buChar char="§"/>
                  <a:defRPr sz="15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charset="2"/>
                  <a:buChar char="§"/>
                  <a:defRPr sz="15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charset="2"/>
                  <a:buChar char="§"/>
                  <a:defRPr sz="15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charset="2"/>
                  <a:buChar char="§"/>
                  <a:defRPr sz="15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charset="2"/>
                  <a:buChar char="§"/>
                  <a:defRPr sz="15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charset="2"/>
                  <a:buChar char="§"/>
                  <a:defRPr sz="15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chemeClr val="tx1"/>
                    </a:solidFill>
                    <a:latin typeface="Times New Roman" charset="0"/>
                  </a:rPr>
                  <a:t>9a. its groups are in Europe .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chemeClr val="tx1"/>
                    </a:solidFill>
                    <a:latin typeface="Times New Roman" charset="0"/>
                  </a:rPr>
                  <a:t>9b. sus grupos estan en Europa .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>
                  <a:solidFill>
                    <a:schemeClr val="tx1"/>
                  </a:solidFill>
                  <a:latin typeface="Times New Roman" charset="0"/>
                </a:endParaRPr>
              </a:p>
            </p:txBody>
          </p:sp>
          <p:sp>
            <p:nvSpPr>
              <p:cNvPr id="60443" name="Rectangle 22"/>
              <p:cNvSpPr>
                <a:spLocks noChangeArrowheads="1"/>
              </p:cNvSpPr>
              <p:nvPr/>
            </p:nvSpPr>
            <p:spPr bwMode="auto">
              <a:xfrm>
                <a:off x="1599" y="1491"/>
                <a:ext cx="96" cy="30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charset="2"/>
                  <a:buChar char="§"/>
                  <a:defRPr sz="2400">
                    <a:solidFill>
                      <a:srgbClr val="590A0E"/>
                    </a:solidFill>
                    <a:latin typeface="Tahoma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04040"/>
                  </a:buClr>
                  <a:buFont typeface="Wingdings" charset="2"/>
                  <a:buChar char="§"/>
                  <a:defRPr sz="21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rgbClr val="2D506B"/>
                    </a:solidFill>
                    <a:latin typeface="Tahoma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Font typeface="Wingdings" charset="2"/>
                  <a:buChar char="§"/>
                  <a:defRPr sz="15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charset="2"/>
                  <a:buChar char="§"/>
                  <a:defRPr sz="15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charset="2"/>
                  <a:buChar char="§"/>
                  <a:defRPr sz="15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charset="2"/>
                  <a:buChar char="§"/>
                  <a:defRPr sz="15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charset="2"/>
                  <a:buChar char="§"/>
                  <a:defRPr sz="15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charset="2"/>
                  <a:buChar char="§"/>
                  <a:defRPr sz="15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20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sp>
          <p:nvSpPr>
            <p:cNvPr id="60430" name="Rectangle 24"/>
            <p:cNvSpPr>
              <a:spLocks noChangeArrowheads="1"/>
            </p:cNvSpPr>
            <p:nvPr/>
          </p:nvSpPr>
          <p:spPr bwMode="auto">
            <a:xfrm>
              <a:off x="43" y="1899"/>
              <a:ext cx="1513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charset="2"/>
                <a:buChar char="§"/>
                <a:defRPr sz="2400">
                  <a:solidFill>
                    <a:srgbClr val="590A0E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404040"/>
                </a:buClr>
                <a:buFont typeface="Wingdings" charset="2"/>
                <a:buChar char="§"/>
                <a:defRPr sz="21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rgbClr val="2D506B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chemeClr val="tx1"/>
                  </a:solidFill>
                  <a:latin typeface="Times New Roman" charset="0"/>
                </a:rPr>
                <a:t>4a. Garcia has a company also .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chemeClr val="tx1"/>
                  </a:solidFill>
                  <a:latin typeface="Times New Roman" charset="0"/>
                </a:rPr>
                <a:t>4b. Garcia tambien tiene una empresa .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grpSp>
          <p:nvGrpSpPr>
            <p:cNvPr id="60431" name="Group 26"/>
            <p:cNvGrpSpPr>
              <a:grpSpLocks/>
            </p:cNvGrpSpPr>
            <p:nvPr/>
          </p:nvGrpSpPr>
          <p:grpSpPr bwMode="auto">
            <a:xfrm>
              <a:off x="1599" y="1899"/>
              <a:ext cx="1839" cy="748"/>
              <a:chOff x="1599" y="1899"/>
              <a:chExt cx="1839" cy="748"/>
            </a:xfrm>
          </p:grpSpPr>
          <p:sp>
            <p:nvSpPr>
              <p:cNvPr id="60440" name="Rectangle 27"/>
              <p:cNvSpPr>
                <a:spLocks noChangeArrowheads="1"/>
              </p:cNvSpPr>
              <p:nvPr/>
            </p:nvSpPr>
            <p:spPr bwMode="auto">
              <a:xfrm>
                <a:off x="1642" y="1899"/>
                <a:ext cx="1796" cy="7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Wingdings" charset="2"/>
                  <a:buChar char="§"/>
                  <a:defRPr sz="2400">
                    <a:solidFill>
                      <a:srgbClr val="590A0E"/>
                    </a:solidFill>
                    <a:latin typeface="Tahoma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04040"/>
                  </a:buClr>
                  <a:buFont typeface="Wingdings" charset="2"/>
                  <a:buChar char="§"/>
                  <a:defRPr sz="21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rgbClr val="2D506B"/>
                    </a:solidFill>
                    <a:latin typeface="Tahoma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Font typeface="Wingdings" charset="2"/>
                  <a:buChar char="§"/>
                  <a:defRPr sz="15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charset="2"/>
                  <a:buChar char="§"/>
                  <a:defRPr sz="15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charset="2"/>
                  <a:buChar char="§"/>
                  <a:defRPr sz="15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charset="2"/>
                  <a:buChar char="§"/>
                  <a:defRPr sz="15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charset="2"/>
                  <a:buChar char="§"/>
                  <a:defRPr sz="15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charset="2"/>
                  <a:buChar char="§"/>
                  <a:defRPr sz="15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chemeClr val="tx1"/>
                    </a:solidFill>
                    <a:latin typeface="Times New Roman" charset="0"/>
                  </a:rPr>
                  <a:t>10a. the modern groups sell strong pharmaceuticals .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chemeClr val="tx1"/>
                    </a:solidFill>
                    <a:latin typeface="Times New Roman" charset="0"/>
                  </a:rPr>
                  <a:t>10b. los grupos modernos venden medicinas fuertes .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>
                  <a:solidFill>
                    <a:schemeClr val="tx1"/>
                  </a:solidFill>
                  <a:latin typeface="Times New Roman" charset="0"/>
                </a:endParaRPr>
              </a:p>
            </p:txBody>
          </p:sp>
          <p:sp>
            <p:nvSpPr>
              <p:cNvPr id="60441" name="Rectangle 28"/>
              <p:cNvSpPr>
                <a:spLocks noChangeArrowheads="1"/>
              </p:cNvSpPr>
              <p:nvPr/>
            </p:nvSpPr>
            <p:spPr bwMode="auto">
              <a:xfrm>
                <a:off x="1599" y="2124"/>
                <a:ext cx="96" cy="30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charset="2"/>
                  <a:buChar char="§"/>
                  <a:defRPr sz="2400">
                    <a:solidFill>
                      <a:srgbClr val="590A0E"/>
                    </a:solidFill>
                    <a:latin typeface="Tahoma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04040"/>
                  </a:buClr>
                  <a:buFont typeface="Wingdings" charset="2"/>
                  <a:buChar char="§"/>
                  <a:defRPr sz="21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rgbClr val="2D506B"/>
                    </a:solidFill>
                    <a:latin typeface="Tahoma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Font typeface="Wingdings" charset="2"/>
                  <a:buChar char="§"/>
                  <a:defRPr sz="15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charset="2"/>
                  <a:buChar char="§"/>
                  <a:defRPr sz="15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charset="2"/>
                  <a:buChar char="§"/>
                  <a:defRPr sz="15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charset="2"/>
                  <a:buChar char="§"/>
                  <a:defRPr sz="15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charset="2"/>
                  <a:buChar char="§"/>
                  <a:defRPr sz="15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charset="2"/>
                  <a:buChar char="§"/>
                  <a:defRPr sz="15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20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sp>
          <p:nvSpPr>
            <p:cNvPr id="60432" name="Rectangle 30"/>
            <p:cNvSpPr>
              <a:spLocks noChangeArrowheads="1"/>
            </p:cNvSpPr>
            <p:nvPr/>
          </p:nvSpPr>
          <p:spPr bwMode="auto">
            <a:xfrm>
              <a:off x="43" y="2647"/>
              <a:ext cx="1513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charset="2"/>
                <a:buChar char="§"/>
                <a:defRPr sz="2400">
                  <a:solidFill>
                    <a:srgbClr val="590A0E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404040"/>
                </a:buClr>
                <a:buFont typeface="Wingdings" charset="2"/>
                <a:buChar char="§"/>
                <a:defRPr sz="21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rgbClr val="2D506B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chemeClr val="tx1"/>
                  </a:solidFill>
                  <a:latin typeface="Times New Roman" charset="0"/>
                </a:rPr>
                <a:t>5a. its clients are angry .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chemeClr val="tx1"/>
                  </a:solidFill>
                  <a:latin typeface="Times New Roman" charset="0"/>
                </a:rPr>
                <a:t>5b. sus clientes estan enfadados .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grpSp>
          <p:nvGrpSpPr>
            <p:cNvPr id="60433" name="Group 32"/>
            <p:cNvGrpSpPr>
              <a:grpSpLocks/>
            </p:cNvGrpSpPr>
            <p:nvPr/>
          </p:nvGrpSpPr>
          <p:grpSpPr bwMode="auto">
            <a:xfrm>
              <a:off x="1599" y="2647"/>
              <a:ext cx="1839" cy="518"/>
              <a:chOff x="1599" y="2647"/>
              <a:chExt cx="1839" cy="518"/>
            </a:xfrm>
          </p:grpSpPr>
          <p:sp>
            <p:nvSpPr>
              <p:cNvPr id="60438" name="Rectangle 33"/>
              <p:cNvSpPr>
                <a:spLocks noChangeArrowheads="1"/>
              </p:cNvSpPr>
              <p:nvPr/>
            </p:nvSpPr>
            <p:spPr bwMode="auto">
              <a:xfrm>
                <a:off x="1642" y="2647"/>
                <a:ext cx="1796" cy="5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Wingdings" charset="2"/>
                  <a:buChar char="§"/>
                  <a:defRPr sz="2400">
                    <a:solidFill>
                      <a:srgbClr val="590A0E"/>
                    </a:solidFill>
                    <a:latin typeface="Tahoma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04040"/>
                  </a:buClr>
                  <a:buFont typeface="Wingdings" charset="2"/>
                  <a:buChar char="§"/>
                  <a:defRPr sz="21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rgbClr val="2D506B"/>
                    </a:solidFill>
                    <a:latin typeface="Tahoma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Font typeface="Wingdings" charset="2"/>
                  <a:buChar char="§"/>
                  <a:defRPr sz="15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charset="2"/>
                  <a:buChar char="§"/>
                  <a:defRPr sz="15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charset="2"/>
                  <a:buChar char="§"/>
                  <a:defRPr sz="15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charset="2"/>
                  <a:buChar char="§"/>
                  <a:defRPr sz="15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charset="2"/>
                  <a:buChar char="§"/>
                  <a:defRPr sz="15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charset="2"/>
                  <a:buChar char="§"/>
                  <a:defRPr sz="15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chemeClr val="tx1"/>
                    </a:solidFill>
                    <a:latin typeface="Times New Roman" charset="0"/>
                  </a:rPr>
                  <a:t>11a. the groups do not sell zenzanine .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chemeClr val="tx1"/>
                    </a:solidFill>
                    <a:latin typeface="Times New Roman" charset="0"/>
                  </a:rPr>
                  <a:t>11b. los grupos no venden zanzanina .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>
                  <a:solidFill>
                    <a:schemeClr val="tx1"/>
                  </a:solidFill>
                  <a:latin typeface="Times New Roman" charset="0"/>
                </a:endParaRPr>
              </a:p>
            </p:txBody>
          </p:sp>
          <p:sp>
            <p:nvSpPr>
              <p:cNvPr id="60439" name="Rectangle 34"/>
              <p:cNvSpPr>
                <a:spLocks noChangeArrowheads="1"/>
              </p:cNvSpPr>
              <p:nvPr/>
            </p:nvSpPr>
            <p:spPr bwMode="auto">
              <a:xfrm>
                <a:off x="1599" y="2757"/>
                <a:ext cx="96" cy="30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charset="2"/>
                  <a:buChar char="§"/>
                  <a:defRPr sz="2400">
                    <a:solidFill>
                      <a:srgbClr val="590A0E"/>
                    </a:solidFill>
                    <a:latin typeface="Tahoma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04040"/>
                  </a:buClr>
                  <a:buFont typeface="Wingdings" charset="2"/>
                  <a:buChar char="§"/>
                  <a:defRPr sz="21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rgbClr val="2D506B"/>
                    </a:solidFill>
                    <a:latin typeface="Tahoma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Font typeface="Wingdings" charset="2"/>
                  <a:buChar char="§"/>
                  <a:defRPr sz="15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charset="2"/>
                  <a:buChar char="§"/>
                  <a:defRPr sz="15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charset="2"/>
                  <a:buChar char="§"/>
                  <a:defRPr sz="15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charset="2"/>
                  <a:buChar char="§"/>
                  <a:defRPr sz="15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charset="2"/>
                  <a:buChar char="§"/>
                  <a:defRPr sz="15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charset="2"/>
                  <a:buChar char="§"/>
                  <a:defRPr sz="15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20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sp>
          <p:nvSpPr>
            <p:cNvPr id="60434" name="Rectangle 36"/>
            <p:cNvSpPr>
              <a:spLocks noChangeArrowheads="1"/>
            </p:cNvSpPr>
            <p:nvPr/>
          </p:nvSpPr>
          <p:spPr bwMode="auto">
            <a:xfrm>
              <a:off x="43" y="3165"/>
              <a:ext cx="1513" cy="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charset="2"/>
                <a:buChar char="§"/>
                <a:defRPr sz="2400">
                  <a:solidFill>
                    <a:srgbClr val="590A0E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404040"/>
                </a:buClr>
                <a:buFont typeface="Wingdings" charset="2"/>
                <a:buChar char="§"/>
                <a:defRPr sz="21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rgbClr val="2D506B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charset="2"/>
                <a:buChar char="§"/>
                <a:defRPr sz="15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chemeClr val="tx1"/>
                  </a:solidFill>
                  <a:latin typeface="Times New Roman" charset="0"/>
                </a:rPr>
                <a:t>6a. the associates are also angry .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chemeClr val="tx1"/>
                  </a:solidFill>
                  <a:latin typeface="Times New Roman" charset="0"/>
                </a:rPr>
                <a:t>6b. los asociados tambien estan enfadados .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grpSp>
          <p:nvGrpSpPr>
            <p:cNvPr id="60435" name="Group 38"/>
            <p:cNvGrpSpPr>
              <a:grpSpLocks/>
            </p:cNvGrpSpPr>
            <p:nvPr/>
          </p:nvGrpSpPr>
          <p:grpSpPr bwMode="auto">
            <a:xfrm>
              <a:off x="1599" y="3165"/>
              <a:ext cx="1839" cy="633"/>
              <a:chOff x="1599" y="3165"/>
              <a:chExt cx="1839" cy="633"/>
            </a:xfrm>
          </p:grpSpPr>
          <p:sp>
            <p:nvSpPr>
              <p:cNvPr id="60436" name="Rectangle 39"/>
              <p:cNvSpPr>
                <a:spLocks noChangeArrowheads="1"/>
              </p:cNvSpPr>
              <p:nvPr/>
            </p:nvSpPr>
            <p:spPr bwMode="auto">
              <a:xfrm>
                <a:off x="1642" y="3165"/>
                <a:ext cx="1796" cy="6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Wingdings" charset="2"/>
                  <a:buChar char="§"/>
                  <a:defRPr sz="2400">
                    <a:solidFill>
                      <a:srgbClr val="590A0E"/>
                    </a:solidFill>
                    <a:latin typeface="Tahoma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04040"/>
                  </a:buClr>
                  <a:buFont typeface="Wingdings" charset="2"/>
                  <a:buChar char="§"/>
                  <a:defRPr sz="21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rgbClr val="2D506B"/>
                    </a:solidFill>
                    <a:latin typeface="Tahoma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Font typeface="Wingdings" charset="2"/>
                  <a:buChar char="§"/>
                  <a:defRPr sz="15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charset="2"/>
                  <a:buChar char="§"/>
                  <a:defRPr sz="15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charset="2"/>
                  <a:buChar char="§"/>
                  <a:defRPr sz="15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charset="2"/>
                  <a:buChar char="§"/>
                  <a:defRPr sz="15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charset="2"/>
                  <a:buChar char="§"/>
                  <a:defRPr sz="15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charset="2"/>
                  <a:buChar char="§"/>
                  <a:defRPr sz="15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chemeClr val="tx1"/>
                    </a:solidFill>
                    <a:latin typeface="Times New Roman" charset="0"/>
                  </a:rPr>
                  <a:t>12a. the small groups are not modern .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solidFill>
                      <a:schemeClr val="tx1"/>
                    </a:solidFill>
                    <a:latin typeface="Times New Roman" charset="0"/>
                  </a:rPr>
                  <a:t>12b. los grupos pequenos no son modernos .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>
                  <a:solidFill>
                    <a:schemeClr val="tx1"/>
                  </a:solidFill>
                  <a:latin typeface="Times New Roman" charset="0"/>
                </a:endParaRPr>
              </a:p>
            </p:txBody>
          </p:sp>
          <p:sp>
            <p:nvSpPr>
              <p:cNvPr id="60437" name="Rectangle 40"/>
              <p:cNvSpPr>
                <a:spLocks noChangeArrowheads="1"/>
              </p:cNvSpPr>
              <p:nvPr/>
            </p:nvSpPr>
            <p:spPr bwMode="auto">
              <a:xfrm>
                <a:off x="1599" y="3332"/>
                <a:ext cx="96" cy="30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charset="2"/>
                  <a:buChar char="§"/>
                  <a:defRPr sz="2400">
                    <a:solidFill>
                      <a:srgbClr val="590A0E"/>
                    </a:solidFill>
                    <a:latin typeface="Tahoma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04040"/>
                  </a:buClr>
                  <a:buFont typeface="Wingdings" charset="2"/>
                  <a:buChar char="§"/>
                  <a:defRPr sz="21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rgbClr val="2D506B"/>
                    </a:solidFill>
                    <a:latin typeface="Tahoma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Font typeface="Wingdings" charset="2"/>
                  <a:buChar char="§"/>
                  <a:defRPr sz="15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charset="2"/>
                  <a:buChar char="§"/>
                  <a:defRPr sz="15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charset="2"/>
                  <a:buChar char="§"/>
                  <a:defRPr sz="15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charset="2"/>
                  <a:buChar char="§"/>
                  <a:defRPr sz="15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charset="2"/>
                  <a:buChar char="§"/>
                  <a:defRPr sz="15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charset="2"/>
                  <a:buChar char="§"/>
                  <a:defRPr sz="15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20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50182" name="Rectangle 42"/>
          <p:cNvSpPr>
            <a:spLocks noChangeArrowheads="1"/>
          </p:cNvSpPr>
          <p:nvPr/>
        </p:nvSpPr>
        <p:spPr bwMode="auto">
          <a:xfrm>
            <a:off x="1144588" y="4562475"/>
            <a:ext cx="6858000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en-US" sz="1350">
                <a:latin typeface="Times New Roman" charset="0"/>
              </a:rPr>
              <a:t> </a:t>
            </a:r>
            <a:endParaRPr lang="en-US" altLang="en-US" sz="900">
              <a:latin typeface="Times New Roman" charset="0"/>
            </a:endParaRPr>
          </a:p>
          <a:p>
            <a:pPr>
              <a:defRPr/>
            </a:pPr>
            <a:endParaRPr lang="en-US" altLang="en-US" sz="1800">
              <a:latin typeface="Times New Roman" charset="0"/>
            </a:endParaRPr>
          </a:p>
        </p:txBody>
      </p:sp>
      <p:sp>
        <p:nvSpPr>
          <p:cNvPr id="50183" name="Text Box 43"/>
          <p:cNvSpPr txBox="1">
            <a:spLocks noChangeArrowheads="1"/>
          </p:cNvSpPr>
          <p:nvPr/>
        </p:nvSpPr>
        <p:spPr bwMode="auto">
          <a:xfrm>
            <a:off x="3486150" y="914400"/>
            <a:ext cx="4554538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r>
              <a:rPr lang="en-US" altLang="en-US" sz="1350"/>
              <a:t>Translate:  Clients do not sell pharmaceuticals in Europe.</a:t>
            </a:r>
          </a:p>
        </p:txBody>
      </p:sp>
    </p:spTree>
    <p:extLst>
      <p:ext uri="{BB962C8B-B14F-4D97-AF65-F5344CB8AC3E}">
        <p14:creationId xmlns:p14="http://schemas.microsoft.com/office/powerpoint/2010/main" val="15651627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 dirty="0"/>
              <a:t>The Point</a:t>
            </a:r>
          </a:p>
        </p:txBody>
      </p:sp>
      <p:sp>
        <p:nvSpPr>
          <p:cNvPr id="62466" name="Content Placeholder 5"/>
          <p:cNvSpPr>
            <a:spLocks noGrp="1"/>
          </p:cNvSpPr>
          <p:nvPr>
            <p:ph idx="1"/>
          </p:nvPr>
        </p:nvSpPr>
        <p:spPr>
          <a:xfrm>
            <a:off x="381000" y="800100"/>
            <a:ext cx="8229600" cy="4057650"/>
          </a:xfrm>
        </p:spPr>
        <p:txBody>
          <a:bodyPr/>
          <a:lstStyle/>
          <a:p>
            <a:r>
              <a:rPr lang="en-US" altLang="en-US" sz="3200" dirty="0"/>
              <a:t>You managed to come up with a passable translation with no knowledge of either language</a:t>
            </a:r>
          </a:p>
          <a:p>
            <a:pPr lvl="2"/>
            <a:r>
              <a:rPr lang="en-US" altLang="en-US" dirty="0">
                <a:ea typeface="ＭＳ Ｐゴシック" charset="-128"/>
              </a:rPr>
              <a:t>No dictionary</a:t>
            </a:r>
          </a:p>
          <a:p>
            <a:pPr lvl="2"/>
            <a:r>
              <a:rPr lang="en-US" altLang="en-US" dirty="0">
                <a:ea typeface="ＭＳ Ｐゴシック" charset="-128"/>
              </a:rPr>
              <a:t>No grammar</a:t>
            </a:r>
          </a:p>
          <a:p>
            <a:pPr lvl="2"/>
            <a:r>
              <a:rPr lang="en-US" altLang="en-US" dirty="0">
                <a:ea typeface="ＭＳ Ｐゴシック" charset="-128"/>
              </a:rPr>
              <a:t>No meaning</a:t>
            </a:r>
          </a:p>
          <a:p>
            <a:pPr lvl="2"/>
            <a:r>
              <a:rPr lang="en-US" altLang="en-US" dirty="0">
                <a:ea typeface="ＭＳ Ｐゴシック" charset="-128"/>
              </a:rPr>
              <a:t>No broader context</a:t>
            </a:r>
          </a:p>
          <a:p>
            <a:pPr lvl="2"/>
            <a:r>
              <a:rPr lang="en-US" altLang="en-US" dirty="0">
                <a:ea typeface="ＭＳ Ｐゴシック" charset="-128"/>
              </a:rPr>
              <a:t>Just text pairs and a bunch of heuristics</a:t>
            </a:r>
          </a:p>
        </p:txBody>
      </p:sp>
      <p:sp>
        <p:nvSpPr>
          <p:cNvPr id="52227" name="Date Placeholder 2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fld id="{C12258D0-5433-544A-AD0F-BF2AC7F17139}" type="datetime1">
              <a:rPr lang="en-US" altLang="en-US" sz="1050" smtClean="0">
                <a:solidFill>
                  <a:srgbClr val="590A0E"/>
                </a:solidFill>
              </a:rPr>
              <a:pPr>
                <a:defRPr/>
              </a:pPr>
              <a:t>11/26/18</a:t>
            </a:fld>
            <a:endParaRPr lang="en-US" altLang="en-US" sz="1050">
              <a:solidFill>
                <a:srgbClr val="590A0E"/>
              </a:solidFill>
            </a:endParaRPr>
          </a:p>
        </p:txBody>
      </p:sp>
      <p:sp>
        <p:nvSpPr>
          <p:cNvPr id="52228" name="Footer Placeholder 3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en-US" sz="750">
                <a:solidFill>
                  <a:srgbClr val="181813"/>
                </a:solidFill>
              </a:rPr>
              <a:t>                                         Speech and Language Processing - Jurafsky and Martin       </a:t>
            </a:r>
            <a:endParaRPr lang="en-US" altLang="en-US" sz="1050">
              <a:solidFill>
                <a:srgbClr val="181813"/>
              </a:solidFill>
            </a:endParaRPr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fld id="{2CA8D10C-2D67-9544-9D02-8DFFDCB72833}" type="slidenum">
              <a:rPr lang="en-US" altLang="en-US" sz="1050" smtClean="0">
                <a:solidFill>
                  <a:srgbClr val="590A0E"/>
                </a:solidFill>
              </a:rPr>
              <a:pPr>
                <a:defRPr/>
              </a:pPr>
              <a:t>27</a:t>
            </a:fld>
            <a:endParaRPr lang="en-US" altLang="en-US" sz="1050">
              <a:solidFill>
                <a:srgbClr val="590A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4784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32" indent="-285744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2971" indent="-228594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160" indent="-228594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349" indent="-228594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537" indent="-228594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726" indent="-228594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8914" indent="-228594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103" indent="-228594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89CBEB0-F73D-0140-A8FC-990A6A530F37}" type="datetime1">
              <a:rPr lang="en-US" altLang="en-US" sz="1400">
                <a:solidFill>
                  <a:srgbClr val="590A0E"/>
                </a:solidFill>
              </a:rPr>
              <a:pPr/>
              <a:t>11/27/18</a:t>
            </a:fld>
            <a:endParaRPr lang="en-US" altLang="en-US" sz="1400">
              <a:solidFill>
                <a:srgbClr val="590A0E"/>
              </a:solidFill>
            </a:endParaRPr>
          </a:p>
        </p:txBody>
      </p:sp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32" indent="-285744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2971" indent="-228594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160" indent="-228594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349" indent="-228594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537" indent="-228594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726" indent="-228594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8914" indent="-228594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103" indent="-228594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000">
                <a:solidFill>
                  <a:srgbClr val="181813"/>
                </a:solidFill>
              </a:rPr>
              <a:t>                                         Speech and Language Processing - Jurafsky and Martin       </a:t>
            </a:r>
            <a:endParaRPr lang="en-US" altLang="en-US" sz="1400">
              <a:solidFill>
                <a:srgbClr val="181813"/>
              </a:solidFill>
            </a:endParaRP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32" indent="-285744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2971" indent="-228594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160" indent="-228594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349" indent="-228594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537" indent="-228594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726" indent="-228594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8914" indent="-228594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103" indent="-228594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A03B8DA-0EBD-834D-B4AC-D24F0516E29B}" type="slidenum">
              <a:rPr lang="en-US" altLang="en-US" sz="1400">
                <a:solidFill>
                  <a:srgbClr val="590A0E"/>
                </a:solidFill>
              </a:rPr>
              <a:pPr/>
              <a:t>28</a:t>
            </a:fld>
            <a:endParaRPr lang="en-US" altLang="en-US" sz="1400">
              <a:solidFill>
                <a:srgbClr val="590A0E"/>
              </a:solidFill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 dirty="0"/>
              <a:t>MT Evaluation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charset="2"/>
              <a:buNone/>
            </a:pPr>
            <a:endParaRPr lang="en-US" altLang="en-US" dirty="0"/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en-US" dirty="0"/>
              <a:t>Traditionally difficult because there is no single </a:t>
            </a:r>
            <a:r>
              <a:rPr lang="ja-JP" altLang="en-US" dirty="0"/>
              <a:t>“</a:t>
            </a:r>
            <a:r>
              <a:rPr lang="en-US" altLang="ja-JP" dirty="0"/>
              <a:t>right answer</a:t>
            </a:r>
            <a:r>
              <a:rPr lang="ja-JP" altLang="en-US" dirty="0"/>
              <a:t>”</a:t>
            </a:r>
            <a:r>
              <a:rPr lang="en-US" altLang="ja-JP" dirty="0"/>
              <a:t>.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endParaRPr lang="en-US" altLang="en-US" dirty="0"/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en-US" dirty="0"/>
              <a:t>20 human translators will translate the same sentence 20 different ways.</a:t>
            </a:r>
          </a:p>
        </p:txBody>
      </p:sp>
    </p:spTree>
    <p:extLst>
      <p:ext uri="{BB962C8B-B14F-4D97-AF65-F5344CB8AC3E}">
        <p14:creationId xmlns:p14="http://schemas.microsoft.com/office/powerpoint/2010/main" val="9056034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Neural MT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Fortunately, we’ve already covered (almost) all we need for doing Neural MT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4A12E-2B04-8746-B652-447D473AAC2B}" type="datetime1">
              <a:rPr lang="en-US" altLang="en-US" smtClean="0"/>
              <a:pPr/>
              <a:t>11/27/18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35AE-C8CA-844C-AFD6-8D55F65483AD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3967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What’s Left</a:t>
            </a:r>
          </a:p>
        </p:txBody>
      </p:sp>
      <p:sp>
        <p:nvSpPr>
          <p:cNvPr id="1218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Machine translation</a:t>
            </a:r>
          </a:p>
          <a:p>
            <a:pPr lvl="1"/>
            <a:r>
              <a:rPr lang="en-US" sz="2400" dirty="0">
                <a:latin typeface="Tahoma" charset="0"/>
              </a:rPr>
              <a:t>Next two lectures</a:t>
            </a:r>
          </a:p>
          <a:p>
            <a:r>
              <a:rPr lang="en-US" sz="2800" dirty="0">
                <a:latin typeface="Tahoma" charset="0"/>
              </a:rPr>
              <a:t>Question answering</a:t>
            </a:r>
          </a:p>
          <a:p>
            <a:r>
              <a:rPr lang="en-US" sz="2800" dirty="0">
                <a:latin typeface="Tahoma" charset="0"/>
              </a:rPr>
              <a:t>Dialog agents</a:t>
            </a:r>
          </a:p>
          <a:p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Review</a:t>
            </a:r>
          </a:p>
          <a:p>
            <a:pPr lvl="1"/>
            <a:r>
              <a:rPr lang="en-US" sz="2400" dirty="0">
                <a:latin typeface="Tahoma" charset="0"/>
              </a:rPr>
              <a:t>Last lecture</a:t>
            </a:r>
          </a:p>
          <a:p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Final</a:t>
            </a:r>
          </a:p>
          <a:p>
            <a:pPr lvl="1"/>
            <a:r>
              <a:rPr lang="en-US" sz="2400" dirty="0">
                <a:latin typeface="Tahoma" charset="0"/>
              </a:rPr>
              <a:t>12/17   4:30 to 7:00</a:t>
            </a:r>
          </a:p>
        </p:txBody>
      </p:sp>
      <p:sp>
        <p:nvSpPr>
          <p:cNvPr id="12185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19A2BCE-D0F1-FF40-9DD9-0D645F11FB4E}" type="datetime1">
              <a:rPr lang="en-US" sz="1400">
                <a:solidFill>
                  <a:srgbClr val="590A0E"/>
                </a:solidFill>
              </a:rPr>
              <a:pPr/>
              <a:t>11/26/18</a:t>
            </a:fld>
            <a:endParaRPr lang="en-US" sz="1400">
              <a:solidFill>
                <a:srgbClr val="590A0E"/>
              </a:solidFill>
            </a:endParaRPr>
          </a:p>
        </p:txBody>
      </p:sp>
      <p:sp>
        <p:nvSpPr>
          <p:cNvPr id="12186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>
                <a:solidFill>
                  <a:srgbClr val="181813"/>
                </a:solidFill>
                <a:cs typeface="Arial" charset="0"/>
              </a:rPr>
              <a:t>                                         Speech and Language Processing - Jurafsky and Martin       </a:t>
            </a:r>
            <a:endParaRPr lang="en-US" sz="1400">
              <a:solidFill>
                <a:srgbClr val="181813"/>
              </a:solidFill>
              <a:cs typeface="Arial" charset="0"/>
            </a:endParaRPr>
          </a:p>
        </p:txBody>
      </p:sp>
      <p:sp>
        <p:nvSpPr>
          <p:cNvPr id="1218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8821CB8-44E9-1D4E-8C64-439AFECEB7C6}" type="slidenum">
              <a:rPr lang="en-US" sz="1400">
                <a:solidFill>
                  <a:srgbClr val="590A0E"/>
                </a:solidFill>
              </a:rPr>
              <a:pPr/>
              <a:t>3</a:t>
            </a:fld>
            <a:endParaRPr lang="en-US" sz="1400">
              <a:solidFill>
                <a:srgbClr val="590A0E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Simple Recurrent Neural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Feed words/inputs in a sequence one at a time, compute a corresponding output at each step </a:t>
            </a:r>
          </a:p>
          <a:p>
            <a:r>
              <a:rPr lang="en-US" sz="2400" dirty="0"/>
              <a:t>Add a copy of the previous hidden layer as input to the current hidden layer as context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 bwMode="auto">
          <a:xfrm>
            <a:off x="4610100" y="4328432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8BBF416-8318-DF42-8ADD-2B0C279AB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37732"/>
            <a:ext cx="1727200" cy="17907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DC63835-9237-3E4E-8622-F497B252F2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0830" y="2537732"/>
            <a:ext cx="5623598" cy="237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933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Unrolled in Time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 bwMode="auto">
          <a:xfrm flipH="1">
            <a:off x="2785733" y="2161121"/>
            <a:ext cx="2743032" cy="2603679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E875380-A032-B045-92EE-6F164AFF0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802222"/>
            <a:ext cx="6705600" cy="410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8132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3430E-5D60-2F41-8EE5-58FB0DC75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Inference in SRN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5C028C-36EB-AC41-ABEB-302777BF7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597D4D-86DE-6D43-9B12-317825087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645855"/>
            <a:ext cx="7299998" cy="30858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DEC029-A78A-C041-B81C-0B50A31AD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108" y="2038350"/>
            <a:ext cx="3285392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6273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2204A-6407-C04D-B1A7-1AB3FAB2E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Sequence Processing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138F0D-E52A-514A-BA48-DC27DD926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DDC89E-A590-BE4B-B66A-9BBFB142E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141" y="1352550"/>
            <a:ext cx="7103517" cy="23558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B0932C-AD25-994A-BF3A-21F5B8004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2249827"/>
            <a:ext cx="4699591" cy="287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8093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Common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Language modeling</a:t>
            </a:r>
          </a:p>
          <a:p>
            <a:pPr lvl="1"/>
            <a:r>
              <a:rPr lang="en-US" dirty="0"/>
              <a:t>Predict the next word P(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| w</a:t>
            </a:r>
            <a:r>
              <a:rPr lang="en-US" baseline="-25000" dirty="0"/>
              <a:t>1</a:t>
            </a:r>
            <a:r>
              <a:rPr lang="mr-IN" baseline="-25000" dirty="0"/>
              <a:t>…</a:t>
            </a:r>
            <a:r>
              <a:rPr lang="en-US" dirty="0"/>
              <a:t>w</a:t>
            </a:r>
            <a:r>
              <a:rPr lang="en-US" baseline="-25000" dirty="0"/>
              <a:t>i-1</a:t>
            </a:r>
            <a:r>
              <a:rPr lang="en-US" dirty="0"/>
              <a:t>)</a:t>
            </a:r>
          </a:p>
          <a:p>
            <a:r>
              <a:rPr lang="en-US" dirty="0"/>
              <a:t>Sequence labeling</a:t>
            </a:r>
          </a:p>
          <a:p>
            <a:pPr lvl="1"/>
            <a:r>
              <a:rPr lang="en-US" dirty="0"/>
              <a:t>POS tagging, IOB tagging, parsing</a:t>
            </a:r>
          </a:p>
          <a:p>
            <a:r>
              <a:rPr lang="en-US" dirty="0"/>
              <a:t>Sequence classification</a:t>
            </a:r>
          </a:p>
          <a:p>
            <a:pPr lvl="1"/>
            <a:r>
              <a:rPr lang="en-US" dirty="0"/>
              <a:t>Classify a whole sequence (sentiment, deception, topic classification, authorship,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77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Sequence Labeling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 bwMode="auto">
          <a:xfrm flipH="1">
            <a:off x="2909666" y="2192432"/>
            <a:ext cx="2889675" cy="2603679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027185E-086D-D844-8790-BC61C1056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035957"/>
            <a:ext cx="7391400" cy="36267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174ABC-8614-7B41-B7EB-BCFCC34BE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647950"/>
            <a:ext cx="1213827" cy="8001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E0031F7-1B0E-1D4F-8F82-3E5BEE21D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2647950"/>
            <a:ext cx="1213827" cy="8001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140AC47-D3EA-B24F-A0A6-3E97FF9C0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2752" y="2647950"/>
            <a:ext cx="1213827" cy="8001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30729D5-8599-034B-A078-02ED563A5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104" y="2647950"/>
            <a:ext cx="1213827" cy="8001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E3D59A9-F61D-2843-BFEA-4EAA78256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9456" y="2647950"/>
            <a:ext cx="1213827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5884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Sequence Labeling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 bwMode="auto">
          <a:xfrm flipH="1">
            <a:off x="2909666" y="2192432"/>
            <a:ext cx="2889675" cy="2603679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027185E-086D-D844-8790-BC61C1056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035957"/>
            <a:ext cx="7391400" cy="362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2041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Language Modeling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 bwMode="auto">
          <a:xfrm flipH="1">
            <a:off x="2909666" y="2192432"/>
            <a:ext cx="2889675" cy="2603679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027185E-086D-D844-8790-BC61C1056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035957"/>
            <a:ext cx="7391400" cy="362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8742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Sequence Classification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 bwMode="auto">
          <a:xfrm flipH="1">
            <a:off x="2705401" y="3302697"/>
            <a:ext cx="2868837" cy="2603679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5A2BDEF8-C433-F842-B46F-3681825A7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098456"/>
            <a:ext cx="6400800" cy="37956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8BBACB-BC07-8041-931E-899237512037}"/>
              </a:ext>
            </a:extLst>
          </p:cNvPr>
          <p:cNvSpPr txBox="1"/>
          <p:nvPr/>
        </p:nvSpPr>
        <p:spPr>
          <a:xfrm>
            <a:off x="457200" y="971550"/>
            <a:ext cx="6172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Intermediate outputs aren’t needed. Only the hidden layer activations.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Training is driven by the loss from the classification task.</a:t>
            </a:r>
          </a:p>
        </p:txBody>
      </p:sp>
    </p:spTree>
    <p:extLst>
      <p:ext uri="{BB962C8B-B14F-4D97-AF65-F5344CB8AC3E}">
        <p14:creationId xmlns:p14="http://schemas.microsoft.com/office/powerpoint/2010/main" val="34720286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97AC5-5F76-B747-B453-0220F5E1F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Bidirectional RNNs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22D4B-40D6-2044-9A2D-0ABDC3A9B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DE6585-B863-C840-A9FE-B9C879A496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2308" y="895350"/>
            <a:ext cx="3416576" cy="1676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C4992E-4DA4-E343-93AD-614E97A3C419}"/>
              </a:ext>
            </a:extLst>
          </p:cNvPr>
          <p:cNvSpPr txBox="1"/>
          <p:nvPr/>
        </p:nvSpPr>
        <p:spPr>
          <a:xfrm>
            <a:off x="304800" y="1047750"/>
            <a:ext cx="4912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At time </a:t>
            </a:r>
            <a:r>
              <a:rPr lang="en-US" sz="1800" i="1" dirty="0">
                <a:solidFill>
                  <a:schemeClr val="tx1"/>
                </a:solidFill>
              </a:rPr>
              <a:t>t</a:t>
            </a:r>
            <a:r>
              <a:rPr lang="en-US" sz="1800" dirty="0">
                <a:solidFill>
                  <a:schemeClr val="tx1"/>
                </a:solidFill>
              </a:rPr>
              <a:t>, what information is contained in </a:t>
            </a:r>
            <a:r>
              <a:rPr lang="en-US" sz="1800" dirty="0" err="1">
                <a:solidFill>
                  <a:schemeClr val="tx1"/>
                </a:solidFill>
              </a:rPr>
              <a:t>h</a:t>
            </a:r>
            <a:r>
              <a:rPr lang="en-US" sz="1800" baseline="-25000" dirty="0" err="1">
                <a:solidFill>
                  <a:schemeClr val="tx1"/>
                </a:solidFill>
              </a:rPr>
              <a:t>t</a:t>
            </a:r>
            <a:r>
              <a:rPr lang="en-US" sz="1800" dirty="0">
                <a:solidFill>
                  <a:schemeClr val="tx1"/>
                </a:solidFill>
              </a:rPr>
              <a:t>?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DA8EF4-7FE3-D843-A205-EE78E4F00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1620080"/>
            <a:ext cx="634552" cy="4182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37E168-188F-3044-B998-623EE975A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7926" y="1596017"/>
            <a:ext cx="634552" cy="4182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F867DF-1765-5E48-B350-3212A1511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3673" y="1604638"/>
            <a:ext cx="634552" cy="4182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71B3F0-716E-4D47-8837-FB8C8BA71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5382" y="1620079"/>
            <a:ext cx="634552" cy="4182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2F55A4-03E3-4743-AE1B-2453B0D16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972" y="1620079"/>
            <a:ext cx="634552" cy="4182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6155218-FEDC-E940-A5FB-3AF6B26C1C34}"/>
              </a:ext>
            </a:extLst>
          </p:cNvPr>
          <p:cNvSpPr txBox="1"/>
          <p:nvPr/>
        </p:nvSpPr>
        <p:spPr>
          <a:xfrm>
            <a:off x="304800" y="1805151"/>
            <a:ext cx="49414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Everything we know about the sequence from </a:t>
            </a:r>
          </a:p>
          <a:p>
            <a:r>
              <a:rPr lang="en-US" sz="1800" dirty="0">
                <a:solidFill>
                  <a:schemeClr val="tx1"/>
                </a:solidFill>
              </a:rPr>
              <a:t>1 to </a:t>
            </a:r>
            <a:r>
              <a:rPr lang="en-US" sz="1800" i="1" dirty="0">
                <a:solidFill>
                  <a:schemeClr val="tx1"/>
                </a:solidFill>
              </a:rPr>
              <a:t>t.  </a:t>
            </a:r>
            <a:r>
              <a:rPr lang="en-US" sz="1800" dirty="0">
                <a:solidFill>
                  <a:schemeClr val="tx1"/>
                </a:solidFill>
              </a:rPr>
              <a:t>And nothing about the rest.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49D3788-FB66-C740-A4A0-1C604181C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2543266"/>
            <a:ext cx="3708309" cy="54712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762B003-7B30-FE43-A786-35919EB7EB39}"/>
              </a:ext>
            </a:extLst>
          </p:cNvPr>
          <p:cNvSpPr txBox="1"/>
          <p:nvPr/>
        </p:nvSpPr>
        <p:spPr>
          <a:xfrm>
            <a:off x="304800" y="3090393"/>
            <a:ext cx="6385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What if we ran a different network over the input in reverse?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1F16DF8-8819-8641-B3B7-A9EC8D877C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0" y="3620603"/>
            <a:ext cx="3748935" cy="52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924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Machine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Automatic translation of text (and speech) from one language to another.</a:t>
            </a:r>
          </a:p>
          <a:p>
            <a:r>
              <a:rPr lang="en-US" dirty="0"/>
              <a:t>One of the oldest applications of natural language processing (1950s)</a:t>
            </a:r>
          </a:p>
          <a:p>
            <a:r>
              <a:rPr lang="en-US" dirty="0"/>
              <a:t>Neural approaches have taken over the field in the last 5 years.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F2A5AF-1350-D445-BFAE-D91433B18199}" type="datetime1">
              <a:rPr lang="en-US" smtClean="0"/>
              <a:pPr>
                <a:defRPr/>
              </a:pPr>
              <a:t>11/26/18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889C27-3BA4-F44A-8663-ED43130D43A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850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C3A5C-09E8-474F-ADF3-8478D3E8D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Bidirectional RNNs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BF51F-6FEB-CF43-825D-100A7B4D1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DFB808-5F25-9B49-BB00-C67E6BADF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89045"/>
            <a:ext cx="7543800" cy="392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8207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AFA53-39AF-994F-B0EF-A2E0EE179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Bi-RNN for Classification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0CD6E4-5050-E847-BB81-FF9434A82A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3500" y="817808"/>
            <a:ext cx="6400800" cy="421139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D08920-B61E-FF4E-8FCB-8613AF480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456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146309"/>
            <a:ext cx="8915400" cy="800100"/>
          </a:xfrm>
        </p:spPr>
        <p:txBody>
          <a:bodyPr/>
          <a:lstStyle/>
          <a:p>
            <a:r>
              <a:rPr lang="en-US" b="0" dirty="0"/>
              <a:t>Language Modeling:</a:t>
            </a:r>
            <a:br>
              <a:rPr lang="en-US" b="0" dirty="0"/>
            </a:br>
            <a:r>
              <a:rPr lang="en-US" b="0" dirty="0"/>
              <a:t>Training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1A785C-C965-5D40-AAFE-C6AFD50D11D0}" type="datetime1">
              <a:rPr lang="en-US" smtClean="0"/>
              <a:pPr>
                <a:defRPr/>
              </a:pPr>
              <a:t>11/27/18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cxnSp>
        <p:nvCxnSpPr>
          <p:cNvPr id="12" name="Straight Arrow Connector 11"/>
          <p:cNvCxnSpPr>
            <a:stCxn id="7" idx="0"/>
          </p:cNvCxnSpPr>
          <p:nvPr/>
        </p:nvCxnSpPr>
        <p:spPr bwMode="auto">
          <a:xfrm flipH="1">
            <a:off x="2948448" y="2221965"/>
            <a:ext cx="2889675" cy="2603679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84" name="Group 83"/>
          <p:cNvGrpSpPr/>
          <p:nvPr/>
        </p:nvGrpSpPr>
        <p:grpSpPr>
          <a:xfrm>
            <a:off x="455363" y="1516161"/>
            <a:ext cx="7875843" cy="2458048"/>
            <a:chOff x="1301931" y="2084340"/>
            <a:chExt cx="6935776" cy="2458048"/>
          </a:xfrm>
          <a:solidFill>
            <a:srgbClr val="0070C0">
              <a:alpha val="37000"/>
            </a:srgbClr>
          </a:solidFill>
        </p:grpSpPr>
        <p:sp>
          <p:nvSpPr>
            <p:cNvPr id="23" name="Rounded Rectangle 22"/>
            <p:cNvSpPr/>
            <p:nvPr/>
          </p:nvSpPr>
          <p:spPr bwMode="auto">
            <a:xfrm>
              <a:off x="1301932" y="4167817"/>
              <a:ext cx="1164771" cy="37457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Word 1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6" name="Rounded Rectangle 25"/>
            <p:cNvSpPr/>
            <p:nvPr/>
          </p:nvSpPr>
          <p:spPr bwMode="auto">
            <a:xfrm>
              <a:off x="1301931" y="2087491"/>
              <a:ext cx="1164771" cy="37457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Word 2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1440725" y="3217281"/>
              <a:ext cx="887184" cy="306467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1</a:t>
              </a:r>
            </a:p>
          </p:txBody>
        </p:sp>
        <p:sp>
          <p:nvSpPr>
            <p:cNvPr id="28" name="Down Arrow 27"/>
            <p:cNvSpPr/>
            <p:nvPr/>
          </p:nvSpPr>
          <p:spPr bwMode="auto">
            <a:xfrm rot="10800000" flipH="1">
              <a:off x="1770016" y="3645400"/>
              <a:ext cx="228600" cy="400764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29" name="Down Arrow 28"/>
            <p:cNvSpPr/>
            <p:nvPr/>
          </p:nvSpPr>
          <p:spPr bwMode="auto">
            <a:xfrm rot="10800000" flipH="1">
              <a:off x="1770016" y="2607473"/>
              <a:ext cx="228600" cy="400764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59" name="Rounded Rectangle 58"/>
            <p:cNvSpPr/>
            <p:nvPr/>
          </p:nvSpPr>
          <p:spPr bwMode="auto">
            <a:xfrm>
              <a:off x="2591889" y="4167274"/>
              <a:ext cx="1164771" cy="37457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Word 2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0" name="Rounded Rectangle 59"/>
            <p:cNvSpPr/>
            <p:nvPr/>
          </p:nvSpPr>
          <p:spPr bwMode="auto">
            <a:xfrm>
              <a:off x="7072934" y="4167273"/>
              <a:ext cx="1164771" cy="37457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Word n-1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1" name="Rounded Rectangle 60"/>
            <p:cNvSpPr/>
            <p:nvPr/>
          </p:nvSpPr>
          <p:spPr bwMode="auto">
            <a:xfrm>
              <a:off x="3911782" y="4167273"/>
              <a:ext cx="1164771" cy="37457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Word 3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2" name="Rounded Rectangle 61"/>
            <p:cNvSpPr/>
            <p:nvPr/>
          </p:nvSpPr>
          <p:spPr bwMode="auto">
            <a:xfrm>
              <a:off x="2591888" y="2084340"/>
              <a:ext cx="1164771" cy="37457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Word 3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3" name="Rounded Rectangle 62"/>
            <p:cNvSpPr/>
            <p:nvPr/>
          </p:nvSpPr>
          <p:spPr bwMode="auto">
            <a:xfrm>
              <a:off x="2760569" y="3220299"/>
              <a:ext cx="887184" cy="306467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2</a:t>
              </a:r>
            </a:p>
          </p:txBody>
        </p:sp>
        <p:sp>
          <p:nvSpPr>
            <p:cNvPr id="64" name="Rounded Rectangle 63"/>
            <p:cNvSpPr/>
            <p:nvPr/>
          </p:nvSpPr>
          <p:spPr bwMode="auto">
            <a:xfrm>
              <a:off x="4020999" y="3217281"/>
              <a:ext cx="837482" cy="306467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3</a:t>
              </a:r>
            </a:p>
          </p:txBody>
        </p:sp>
        <p:sp>
          <p:nvSpPr>
            <p:cNvPr id="65" name="Rounded Rectangle 64"/>
            <p:cNvSpPr/>
            <p:nvPr/>
          </p:nvSpPr>
          <p:spPr bwMode="auto">
            <a:xfrm>
              <a:off x="7176777" y="3209945"/>
              <a:ext cx="957087" cy="306467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n</a:t>
              </a:r>
            </a:p>
          </p:txBody>
        </p:sp>
        <p:sp>
          <p:nvSpPr>
            <p:cNvPr id="66" name="Rounded Rectangle 65"/>
            <p:cNvSpPr/>
            <p:nvPr/>
          </p:nvSpPr>
          <p:spPr bwMode="auto">
            <a:xfrm>
              <a:off x="3881845" y="2099871"/>
              <a:ext cx="1164771" cy="37457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Word 4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7" name="Rounded Rectangle 66"/>
            <p:cNvSpPr/>
            <p:nvPr/>
          </p:nvSpPr>
          <p:spPr bwMode="auto">
            <a:xfrm>
              <a:off x="7072936" y="2099871"/>
              <a:ext cx="1164771" cy="37457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Word n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8" name="Down Arrow 67"/>
            <p:cNvSpPr/>
            <p:nvPr/>
          </p:nvSpPr>
          <p:spPr bwMode="auto">
            <a:xfrm rot="10800000" flipH="1">
              <a:off x="3059973" y="3635829"/>
              <a:ext cx="228600" cy="400764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69" name="Down Arrow 68"/>
            <p:cNvSpPr/>
            <p:nvPr/>
          </p:nvSpPr>
          <p:spPr bwMode="auto">
            <a:xfrm rot="10800000" flipH="1">
              <a:off x="4349930" y="3626258"/>
              <a:ext cx="228600" cy="400764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0" name="Down Arrow 69"/>
            <p:cNvSpPr/>
            <p:nvPr/>
          </p:nvSpPr>
          <p:spPr bwMode="auto">
            <a:xfrm rot="10800000" flipH="1">
              <a:off x="7541019" y="3626258"/>
              <a:ext cx="228600" cy="400764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1" name="Down Arrow 70"/>
            <p:cNvSpPr/>
            <p:nvPr/>
          </p:nvSpPr>
          <p:spPr bwMode="auto">
            <a:xfrm rot="10800000" flipH="1">
              <a:off x="3059972" y="2601940"/>
              <a:ext cx="228600" cy="400764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2" name="Down Arrow 71"/>
            <p:cNvSpPr/>
            <p:nvPr/>
          </p:nvSpPr>
          <p:spPr bwMode="auto">
            <a:xfrm rot="10800000" flipH="1">
              <a:off x="4349928" y="2596407"/>
              <a:ext cx="228600" cy="400764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3" name="Down Arrow 72"/>
            <p:cNvSpPr/>
            <p:nvPr/>
          </p:nvSpPr>
          <p:spPr bwMode="auto">
            <a:xfrm rot="10800000" flipH="1">
              <a:off x="7562110" y="2621912"/>
              <a:ext cx="228600" cy="400764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74" name="Straight Arrow Connector 73"/>
            <p:cNvCxnSpPr>
              <a:stCxn id="27" idx="3"/>
              <a:endCxn id="63" idx="1"/>
            </p:cNvCxnSpPr>
            <p:nvPr/>
          </p:nvCxnSpPr>
          <p:spPr bwMode="auto">
            <a:xfrm>
              <a:off x="2327909" y="3370515"/>
              <a:ext cx="432660" cy="3018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7" name="Straight Arrow Connector 76"/>
            <p:cNvCxnSpPr>
              <a:stCxn id="63" idx="3"/>
              <a:endCxn id="64" idx="1"/>
            </p:cNvCxnSpPr>
            <p:nvPr/>
          </p:nvCxnSpPr>
          <p:spPr bwMode="auto">
            <a:xfrm flipV="1">
              <a:off x="3647753" y="3370515"/>
              <a:ext cx="373246" cy="3018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Straight Arrow Connector 30"/>
            <p:cNvCxnSpPr>
              <a:endCxn id="65" idx="1"/>
            </p:cNvCxnSpPr>
            <p:nvPr/>
          </p:nvCxnSpPr>
          <p:spPr bwMode="auto">
            <a:xfrm flipV="1">
              <a:off x="6804517" y="3363179"/>
              <a:ext cx="372260" cy="7335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7" name="TextBox 6"/>
          <p:cNvSpPr txBox="1"/>
          <p:nvPr/>
        </p:nvSpPr>
        <p:spPr>
          <a:xfrm>
            <a:off x="5599115" y="2221965"/>
            <a:ext cx="478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2800" dirty="0">
                <a:solidFill>
                  <a:schemeClr val="tx1"/>
                </a:solidFill>
              </a:rPr>
              <a:t>…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9994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146309"/>
            <a:ext cx="8915400" cy="800100"/>
          </a:xfrm>
        </p:spPr>
        <p:txBody>
          <a:bodyPr/>
          <a:lstStyle/>
          <a:p>
            <a:r>
              <a:rPr lang="en-US" b="0" dirty="0"/>
              <a:t>Language Modeling:</a:t>
            </a:r>
            <a:br>
              <a:rPr lang="en-US" b="0" dirty="0"/>
            </a:br>
            <a:r>
              <a:rPr lang="en-US" b="0" dirty="0"/>
              <a:t>Training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1A785C-C965-5D40-AAFE-C6AFD50D11D0}" type="datetime1">
              <a:rPr lang="en-US" smtClean="0"/>
              <a:pPr>
                <a:defRPr/>
              </a:pPr>
              <a:t>11/27/18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 bwMode="auto">
          <a:xfrm flipH="1">
            <a:off x="2948448" y="2221965"/>
            <a:ext cx="2889675" cy="2603679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84" name="Group 83"/>
          <p:cNvGrpSpPr/>
          <p:nvPr/>
        </p:nvGrpSpPr>
        <p:grpSpPr>
          <a:xfrm>
            <a:off x="455363" y="1511271"/>
            <a:ext cx="8634927" cy="2462938"/>
            <a:chOff x="1301931" y="2079450"/>
            <a:chExt cx="7604255" cy="2462938"/>
          </a:xfrm>
          <a:solidFill>
            <a:srgbClr val="0070C0">
              <a:alpha val="37000"/>
            </a:srgbClr>
          </a:solidFill>
        </p:grpSpPr>
        <p:sp>
          <p:nvSpPr>
            <p:cNvPr id="23" name="Rounded Rectangle 22"/>
            <p:cNvSpPr/>
            <p:nvPr/>
          </p:nvSpPr>
          <p:spPr bwMode="auto">
            <a:xfrm>
              <a:off x="1301932" y="4167817"/>
              <a:ext cx="1164771" cy="37457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&lt;s&gt;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6" name="Rounded Rectangle 25"/>
            <p:cNvSpPr/>
            <p:nvPr/>
          </p:nvSpPr>
          <p:spPr bwMode="auto">
            <a:xfrm>
              <a:off x="1301931" y="2087491"/>
              <a:ext cx="1164771" cy="37457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solidFill>
                    <a:schemeClr val="tx1"/>
                  </a:solidFill>
                </a:rPr>
                <a:t>The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1440725" y="3217281"/>
              <a:ext cx="887184" cy="306467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1</a:t>
              </a:r>
            </a:p>
          </p:txBody>
        </p:sp>
        <p:sp>
          <p:nvSpPr>
            <p:cNvPr id="28" name="Down Arrow 27"/>
            <p:cNvSpPr/>
            <p:nvPr/>
          </p:nvSpPr>
          <p:spPr bwMode="auto">
            <a:xfrm rot="10800000" flipH="1">
              <a:off x="1770016" y="3645400"/>
              <a:ext cx="228600" cy="400764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29" name="Down Arrow 28"/>
            <p:cNvSpPr/>
            <p:nvPr/>
          </p:nvSpPr>
          <p:spPr bwMode="auto">
            <a:xfrm rot="10800000" flipH="1">
              <a:off x="1770016" y="2607473"/>
              <a:ext cx="228600" cy="400764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59" name="Rounded Rectangle 58"/>
            <p:cNvSpPr/>
            <p:nvPr/>
          </p:nvSpPr>
          <p:spPr bwMode="auto">
            <a:xfrm>
              <a:off x="2591889" y="4167274"/>
              <a:ext cx="1164771" cy="37457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solidFill>
                    <a:schemeClr val="tx1"/>
                  </a:solidFill>
                </a:rPr>
                <a:t>The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0" name="Rounded Rectangle 59"/>
            <p:cNvSpPr/>
            <p:nvPr/>
          </p:nvSpPr>
          <p:spPr bwMode="auto">
            <a:xfrm>
              <a:off x="6490550" y="4167272"/>
              <a:ext cx="1164771" cy="37457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solidFill>
                    <a:schemeClr val="tx1"/>
                  </a:solidFill>
                </a:rPr>
                <a:t>big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1" name="Rounded Rectangle 60"/>
            <p:cNvSpPr/>
            <p:nvPr/>
          </p:nvSpPr>
          <p:spPr bwMode="auto">
            <a:xfrm>
              <a:off x="3911782" y="4167273"/>
              <a:ext cx="1164771" cy="37457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solidFill>
                    <a:schemeClr val="tx1"/>
                  </a:solidFill>
                </a:rPr>
                <a:t>house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2" name="Rounded Rectangle 61"/>
            <p:cNvSpPr/>
            <p:nvPr/>
          </p:nvSpPr>
          <p:spPr bwMode="auto">
            <a:xfrm>
              <a:off x="2591888" y="2084340"/>
              <a:ext cx="1164771" cy="37457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/>
                <a:t>house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3" name="Rounded Rectangle 62"/>
            <p:cNvSpPr/>
            <p:nvPr/>
          </p:nvSpPr>
          <p:spPr bwMode="auto">
            <a:xfrm>
              <a:off x="2760569" y="3220299"/>
              <a:ext cx="887184" cy="306467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2</a:t>
              </a:r>
            </a:p>
          </p:txBody>
        </p:sp>
        <p:sp>
          <p:nvSpPr>
            <p:cNvPr id="64" name="Rounded Rectangle 63"/>
            <p:cNvSpPr/>
            <p:nvPr/>
          </p:nvSpPr>
          <p:spPr bwMode="auto">
            <a:xfrm>
              <a:off x="4020999" y="3217281"/>
              <a:ext cx="837482" cy="306467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3</a:t>
              </a:r>
            </a:p>
          </p:txBody>
        </p:sp>
        <p:sp>
          <p:nvSpPr>
            <p:cNvPr id="65" name="Rounded Rectangle 64"/>
            <p:cNvSpPr/>
            <p:nvPr/>
          </p:nvSpPr>
          <p:spPr bwMode="auto">
            <a:xfrm>
              <a:off x="6583933" y="3217281"/>
              <a:ext cx="957087" cy="306467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5</a:t>
              </a:r>
            </a:p>
          </p:txBody>
        </p:sp>
        <p:sp>
          <p:nvSpPr>
            <p:cNvPr id="66" name="Rounded Rectangle 65"/>
            <p:cNvSpPr/>
            <p:nvPr/>
          </p:nvSpPr>
          <p:spPr bwMode="auto">
            <a:xfrm>
              <a:off x="3881845" y="2099871"/>
              <a:ext cx="1164771" cy="37457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solidFill>
                    <a:schemeClr val="tx1"/>
                  </a:solidFill>
                </a:rPr>
                <a:t>is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7" name="Rounded Rectangle 66"/>
            <p:cNvSpPr/>
            <p:nvPr/>
          </p:nvSpPr>
          <p:spPr bwMode="auto">
            <a:xfrm>
              <a:off x="6490548" y="2079450"/>
              <a:ext cx="1164771" cy="37457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.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8" name="Down Arrow 67"/>
            <p:cNvSpPr/>
            <p:nvPr/>
          </p:nvSpPr>
          <p:spPr bwMode="auto">
            <a:xfrm rot="10800000" flipH="1">
              <a:off x="3059973" y="3635829"/>
              <a:ext cx="228600" cy="400764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69" name="Down Arrow 68"/>
            <p:cNvSpPr/>
            <p:nvPr/>
          </p:nvSpPr>
          <p:spPr bwMode="auto">
            <a:xfrm rot="10800000" flipH="1">
              <a:off x="4349930" y="3626258"/>
              <a:ext cx="228600" cy="400764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0" name="Down Arrow 69"/>
            <p:cNvSpPr/>
            <p:nvPr/>
          </p:nvSpPr>
          <p:spPr bwMode="auto">
            <a:xfrm rot="10800000" flipH="1">
              <a:off x="6956361" y="3645400"/>
              <a:ext cx="228600" cy="400764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1" name="Down Arrow 70"/>
            <p:cNvSpPr/>
            <p:nvPr/>
          </p:nvSpPr>
          <p:spPr bwMode="auto">
            <a:xfrm rot="10800000" flipH="1">
              <a:off x="3059972" y="2601940"/>
              <a:ext cx="228600" cy="400764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2" name="Down Arrow 71"/>
            <p:cNvSpPr/>
            <p:nvPr/>
          </p:nvSpPr>
          <p:spPr bwMode="auto">
            <a:xfrm rot="10800000" flipH="1">
              <a:off x="4349928" y="2596407"/>
              <a:ext cx="228600" cy="400764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3" name="Down Arrow 72"/>
            <p:cNvSpPr/>
            <p:nvPr/>
          </p:nvSpPr>
          <p:spPr bwMode="auto">
            <a:xfrm rot="10800000" flipH="1">
              <a:off x="6958633" y="2633429"/>
              <a:ext cx="228600" cy="400764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74" name="Straight Arrow Connector 73"/>
            <p:cNvCxnSpPr>
              <a:stCxn id="27" idx="3"/>
              <a:endCxn id="63" idx="1"/>
            </p:cNvCxnSpPr>
            <p:nvPr/>
          </p:nvCxnSpPr>
          <p:spPr bwMode="auto">
            <a:xfrm>
              <a:off x="2327909" y="3370515"/>
              <a:ext cx="432660" cy="3018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7" name="Straight Arrow Connector 76"/>
            <p:cNvCxnSpPr>
              <a:stCxn id="63" idx="3"/>
              <a:endCxn id="64" idx="1"/>
            </p:cNvCxnSpPr>
            <p:nvPr/>
          </p:nvCxnSpPr>
          <p:spPr bwMode="auto">
            <a:xfrm flipV="1">
              <a:off x="3647753" y="3370515"/>
              <a:ext cx="373246" cy="3018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Straight Arrow Connector 30"/>
            <p:cNvCxnSpPr>
              <a:cxnSpLocks/>
              <a:stCxn id="33" idx="3"/>
              <a:endCxn id="65" idx="1"/>
            </p:cNvCxnSpPr>
            <p:nvPr/>
          </p:nvCxnSpPr>
          <p:spPr bwMode="auto">
            <a:xfrm>
              <a:off x="6119057" y="3370515"/>
              <a:ext cx="464875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C17D379E-B7C0-A14A-A0F2-7E2E1590730A}"/>
                </a:ext>
              </a:extLst>
            </p:cNvPr>
            <p:cNvSpPr/>
            <p:nvPr/>
          </p:nvSpPr>
          <p:spPr bwMode="auto">
            <a:xfrm>
              <a:off x="5166652" y="2084339"/>
              <a:ext cx="1164771" cy="37457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solidFill>
                    <a:schemeClr val="tx1"/>
                  </a:solidFill>
                </a:rPr>
                <a:t>big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585C57EF-4DC3-C54D-8337-74FC7B716738}"/>
                </a:ext>
              </a:extLst>
            </p:cNvPr>
            <p:cNvSpPr/>
            <p:nvPr/>
          </p:nvSpPr>
          <p:spPr bwMode="auto">
            <a:xfrm>
              <a:off x="5281576" y="3217281"/>
              <a:ext cx="837482" cy="306467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4</a:t>
              </a:r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6134634F-BF4E-DC43-AF07-5CE5BA8EEE7A}"/>
                </a:ext>
              </a:extLst>
            </p:cNvPr>
            <p:cNvSpPr/>
            <p:nvPr/>
          </p:nvSpPr>
          <p:spPr bwMode="auto">
            <a:xfrm>
              <a:off x="5166652" y="4167272"/>
              <a:ext cx="1164771" cy="37457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solidFill>
                    <a:schemeClr val="tx1"/>
                  </a:solidFill>
                </a:rPr>
                <a:t>is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6" name="Down Arrow 35">
              <a:extLst>
                <a:ext uri="{FF2B5EF4-FFF2-40B4-BE49-F238E27FC236}">
                  <a16:creationId xmlns:a16="http://schemas.microsoft.com/office/drawing/2014/main" id="{45F43337-1351-3542-86BA-C3ADD1EAD5D0}"/>
                </a:ext>
              </a:extLst>
            </p:cNvPr>
            <p:cNvSpPr/>
            <p:nvPr/>
          </p:nvSpPr>
          <p:spPr bwMode="auto">
            <a:xfrm rot="10800000" flipH="1">
              <a:off x="5633760" y="3631128"/>
              <a:ext cx="228600" cy="400764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37" name="Down Arrow 36">
              <a:extLst>
                <a:ext uri="{FF2B5EF4-FFF2-40B4-BE49-F238E27FC236}">
                  <a16:creationId xmlns:a16="http://schemas.microsoft.com/office/drawing/2014/main" id="{BB30A2B3-BCD3-0D4C-97A4-BF1230DB031F}"/>
                </a:ext>
              </a:extLst>
            </p:cNvPr>
            <p:cNvSpPr/>
            <p:nvPr/>
          </p:nvSpPr>
          <p:spPr bwMode="auto">
            <a:xfrm rot="10800000" flipH="1">
              <a:off x="5631122" y="2615513"/>
              <a:ext cx="228600" cy="400764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37AF205-8D42-5E4E-84B8-E8904E77C9C6}"/>
                </a:ext>
              </a:extLst>
            </p:cNvPr>
            <p:cNvCxnSpPr>
              <a:cxnSpLocks/>
              <a:stCxn id="64" idx="3"/>
              <a:endCxn id="33" idx="1"/>
            </p:cNvCxnSpPr>
            <p:nvPr/>
          </p:nvCxnSpPr>
          <p:spPr bwMode="auto">
            <a:xfrm>
              <a:off x="4858480" y="3370515"/>
              <a:ext cx="423095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BDC95918-2F0A-E945-B995-7312C4BE3AA5}"/>
                </a:ext>
              </a:extLst>
            </p:cNvPr>
            <p:cNvSpPr/>
            <p:nvPr/>
          </p:nvSpPr>
          <p:spPr bwMode="auto">
            <a:xfrm>
              <a:off x="7741415" y="4167271"/>
              <a:ext cx="1164771" cy="37457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solidFill>
                    <a:schemeClr val="tx1"/>
                  </a:solidFill>
                </a:rPr>
                <a:t>.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2225CCE3-7D49-8440-AD14-0B5AC3CD456C}"/>
                </a:ext>
              </a:extLst>
            </p:cNvPr>
            <p:cNvSpPr/>
            <p:nvPr/>
          </p:nvSpPr>
          <p:spPr bwMode="auto">
            <a:xfrm>
              <a:off x="7741414" y="2079450"/>
              <a:ext cx="1164771" cy="37457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&lt;/s&gt;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28FABE1D-EC84-8C41-A464-3C65987A815C}"/>
                </a:ext>
              </a:extLst>
            </p:cNvPr>
            <p:cNvSpPr/>
            <p:nvPr/>
          </p:nvSpPr>
          <p:spPr bwMode="auto">
            <a:xfrm>
              <a:off x="7845255" y="3217281"/>
              <a:ext cx="957087" cy="306467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5</a:t>
              </a:r>
            </a:p>
          </p:txBody>
        </p:sp>
        <p:sp>
          <p:nvSpPr>
            <p:cNvPr id="44" name="Down Arrow 43">
              <a:extLst>
                <a:ext uri="{FF2B5EF4-FFF2-40B4-BE49-F238E27FC236}">
                  <a16:creationId xmlns:a16="http://schemas.microsoft.com/office/drawing/2014/main" id="{43E149ED-5366-1447-8301-FF022CA15F59}"/>
                </a:ext>
              </a:extLst>
            </p:cNvPr>
            <p:cNvSpPr/>
            <p:nvPr/>
          </p:nvSpPr>
          <p:spPr bwMode="auto">
            <a:xfrm rot="10800000" flipH="1">
              <a:off x="8180336" y="2633429"/>
              <a:ext cx="228600" cy="400764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45" name="Down Arrow 44">
              <a:extLst>
                <a:ext uri="{FF2B5EF4-FFF2-40B4-BE49-F238E27FC236}">
                  <a16:creationId xmlns:a16="http://schemas.microsoft.com/office/drawing/2014/main" id="{737C2CE9-0881-804A-8EB2-A3CD5F0FE2EE}"/>
                </a:ext>
              </a:extLst>
            </p:cNvPr>
            <p:cNvSpPr/>
            <p:nvPr/>
          </p:nvSpPr>
          <p:spPr bwMode="auto">
            <a:xfrm rot="10800000" flipH="1">
              <a:off x="8209498" y="3635830"/>
              <a:ext cx="228600" cy="400764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420D7A8B-1BD9-D743-9970-605791D19552}"/>
                </a:ext>
              </a:extLst>
            </p:cNvPr>
            <p:cNvCxnSpPr>
              <a:cxnSpLocks/>
              <a:stCxn id="65" idx="3"/>
              <a:endCxn id="43" idx="1"/>
            </p:cNvCxnSpPr>
            <p:nvPr/>
          </p:nvCxnSpPr>
          <p:spPr bwMode="auto">
            <a:xfrm>
              <a:off x="7541019" y="3370515"/>
              <a:ext cx="304236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7457555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Language Models as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back from the start of the semester that we can use language models as random generators</a:t>
            </a:r>
          </a:p>
          <a:p>
            <a:r>
              <a:rPr lang="en-US" dirty="0"/>
              <a:t>The better the output looked the better the language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4A12E-2B04-8746-B652-447D473AAC2B}" type="datetime1">
              <a:rPr lang="en-US" altLang="en-US" smtClean="0"/>
              <a:pPr/>
              <a:t>11/27/18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35AE-C8CA-844C-AFD6-8D55F65483AD}" type="slidenum">
              <a:rPr lang="en-US" altLang="en-US" smtClean="0"/>
              <a:pPr/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11858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fld id="{7868235D-60EA-0549-850D-0715D66BD7A5}" type="datetime1">
              <a:rPr lang="en-US" sz="1400">
                <a:solidFill>
                  <a:srgbClr val="590A0E"/>
                </a:solidFill>
                <a:latin typeface="Arial" charset="0"/>
              </a:rPr>
              <a:pPr/>
              <a:t>11/27/18</a:t>
            </a:fld>
            <a:endParaRPr lang="en-US" sz="1400">
              <a:solidFill>
                <a:srgbClr val="590A0E"/>
              </a:solidFill>
              <a:latin typeface="Arial" charset="0"/>
            </a:endParaRPr>
          </a:p>
        </p:txBody>
      </p:sp>
      <p:sp>
        <p:nvSpPr>
          <p:cNvPr id="12288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000">
                <a:solidFill>
                  <a:srgbClr val="181813"/>
                </a:solidFill>
                <a:latin typeface="Arial" charset="0"/>
                <a:cs typeface="Arial" charset="0"/>
              </a:rPr>
              <a:t>                                         Speech and Language Processing - Jurafsky and Martin       </a:t>
            </a:r>
            <a:endParaRPr lang="en-US" sz="1400">
              <a:solidFill>
                <a:srgbClr val="181813"/>
              </a:solidFill>
              <a:latin typeface="Arial" charset="0"/>
              <a:cs typeface="Arial" charset="0"/>
            </a:endParaRPr>
          </a:p>
        </p:txBody>
      </p:sp>
      <p:sp>
        <p:nvSpPr>
          <p:cNvPr id="1228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fld id="{589C6D4B-3E66-324C-8E8A-E36A73E5653B}" type="slidenum">
              <a:rPr lang="en-US" sz="1400">
                <a:solidFill>
                  <a:srgbClr val="590A0E"/>
                </a:solidFill>
                <a:latin typeface="Arial" charset="0"/>
              </a:rPr>
              <a:pPr/>
              <a:t>45</a:t>
            </a:fld>
            <a:endParaRPr lang="en-US" sz="1400">
              <a:solidFill>
                <a:srgbClr val="590A0E"/>
              </a:solidFill>
              <a:latin typeface="Arial" charset="0"/>
            </a:endParaRPr>
          </a:p>
        </p:txBody>
      </p:sp>
      <p:sp>
        <p:nvSpPr>
          <p:cNvPr id="1228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Shakespeare</a:t>
            </a:r>
          </a:p>
        </p:txBody>
      </p:sp>
      <p:pic>
        <p:nvPicPr>
          <p:cNvPr id="122885" name="Picture 3" descr="shakes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685800"/>
            <a:ext cx="7162800" cy="4182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87162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34501"/>
            <a:ext cx="8915400" cy="800100"/>
          </a:xfrm>
        </p:spPr>
        <p:txBody>
          <a:bodyPr/>
          <a:lstStyle/>
          <a:p>
            <a:r>
              <a:rPr lang="en-US" b="0" dirty="0"/>
              <a:t>Language Modeling:</a:t>
            </a:r>
            <a:br>
              <a:rPr lang="en-US" b="0" dirty="0"/>
            </a:br>
            <a:r>
              <a:rPr lang="en-US" b="0" dirty="0"/>
              <a:t>Generation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 bwMode="auto">
          <a:xfrm flipH="1">
            <a:off x="2909666" y="2192432"/>
            <a:ext cx="2889675" cy="2603679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027185E-086D-D844-8790-BC61C1056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03" y="1288186"/>
            <a:ext cx="7391400" cy="362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2426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146309"/>
            <a:ext cx="8915400" cy="800100"/>
          </a:xfrm>
        </p:spPr>
        <p:txBody>
          <a:bodyPr/>
          <a:lstStyle/>
          <a:p>
            <a:r>
              <a:rPr lang="en-US" b="0" dirty="0"/>
              <a:t>Language Modeling:</a:t>
            </a:r>
            <a:br>
              <a:rPr lang="en-US" b="0" dirty="0"/>
            </a:br>
            <a:r>
              <a:rPr lang="en-US" b="0" dirty="0"/>
              <a:t>Generation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1A785C-C965-5D40-AAFE-C6AFD50D11D0}" type="datetime1">
              <a:rPr lang="en-US" smtClean="0"/>
              <a:pPr>
                <a:defRPr/>
              </a:pPr>
              <a:t>11/27/18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 bwMode="auto">
          <a:xfrm flipH="1">
            <a:off x="2948448" y="2221965"/>
            <a:ext cx="2889675" cy="2603679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84" name="Group 83"/>
          <p:cNvGrpSpPr/>
          <p:nvPr/>
        </p:nvGrpSpPr>
        <p:grpSpPr>
          <a:xfrm>
            <a:off x="455363" y="1519312"/>
            <a:ext cx="1322644" cy="2454897"/>
            <a:chOff x="1301931" y="2087491"/>
            <a:chExt cx="1164772" cy="2454897"/>
          </a:xfrm>
          <a:solidFill>
            <a:srgbClr val="0070C0">
              <a:alpha val="37000"/>
            </a:srgbClr>
          </a:solidFill>
        </p:grpSpPr>
        <p:sp>
          <p:nvSpPr>
            <p:cNvPr id="23" name="Rounded Rectangle 22"/>
            <p:cNvSpPr/>
            <p:nvPr/>
          </p:nvSpPr>
          <p:spPr bwMode="auto">
            <a:xfrm>
              <a:off x="1301932" y="4167817"/>
              <a:ext cx="1164771" cy="37457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&lt;s&gt;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6" name="Rounded Rectangle 25"/>
            <p:cNvSpPr/>
            <p:nvPr/>
          </p:nvSpPr>
          <p:spPr bwMode="auto">
            <a:xfrm>
              <a:off x="1301931" y="2087491"/>
              <a:ext cx="1164771" cy="37457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1440725" y="3217281"/>
              <a:ext cx="887184" cy="306467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1</a:t>
              </a:r>
            </a:p>
          </p:txBody>
        </p:sp>
        <p:sp>
          <p:nvSpPr>
            <p:cNvPr id="28" name="Down Arrow 27"/>
            <p:cNvSpPr/>
            <p:nvPr/>
          </p:nvSpPr>
          <p:spPr bwMode="auto">
            <a:xfrm rot="10800000" flipH="1">
              <a:off x="1770016" y="3645400"/>
              <a:ext cx="228600" cy="400764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29" name="Down Arrow 28"/>
            <p:cNvSpPr/>
            <p:nvPr/>
          </p:nvSpPr>
          <p:spPr bwMode="auto">
            <a:xfrm rot="10800000" flipH="1">
              <a:off x="1770016" y="2607473"/>
              <a:ext cx="228600" cy="400764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59106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146309"/>
            <a:ext cx="8915400" cy="800100"/>
          </a:xfrm>
        </p:spPr>
        <p:txBody>
          <a:bodyPr/>
          <a:lstStyle/>
          <a:p>
            <a:r>
              <a:rPr lang="en-US" b="0" dirty="0"/>
              <a:t>Language Modeling:</a:t>
            </a:r>
            <a:br>
              <a:rPr lang="en-US" b="0" dirty="0"/>
            </a:br>
            <a:r>
              <a:rPr lang="en-US" b="0" dirty="0"/>
              <a:t>Generation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1A785C-C965-5D40-AAFE-C6AFD50D11D0}" type="datetime1">
              <a:rPr lang="en-US" smtClean="0"/>
              <a:pPr>
                <a:defRPr/>
              </a:pPr>
              <a:t>11/27/18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 bwMode="auto">
          <a:xfrm flipH="1">
            <a:off x="2948448" y="2221965"/>
            <a:ext cx="2889675" cy="2603679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84" name="Group 83"/>
          <p:cNvGrpSpPr/>
          <p:nvPr/>
        </p:nvGrpSpPr>
        <p:grpSpPr>
          <a:xfrm>
            <a:off x="318573" y="1509840"/>
            <a:ext cx="2787440" cy="2458048"/>
            <a:chOff x="1301931" y="2084340"/>
            <a:chExt cx="2454729" cy="2458048"/>
          </a:xfrm>
          <a:solidFill>
            <a:srgbClr val="0070C0">
              <a:alpha val="37000"/>
            </a:srgbClr>
          </a:solidFill>
        </p:grpSpPr>
        <p:sp>
          <p:nvSpPr>
            <p:cNvPr id="23" name="Rounded Rectangle 22"/>
            <p:cNvSpPr/>
            <p:nvPr/>
          </p:nvSpPr>
          <p:spPr bwMode="auto">
            <a:xfrm>
              <a:off x="1301932" y="4167817"/>
              <a:ext cx="1164771" cy="37457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&lt;s&gt;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6" name="Rounded Rectangle 25"/>
            <p:cNvSpPr/>
            <p:nvPr/>
          </p:nvSpPr>
          <p:spPr bwMode="auto">
            <a:xfrm>
              <a:off x="1301931" y="2087491"/>
              <a:ext cx="1164771" cy="37457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solidFill>
                    <a:schemeClr val="tx1"/>
                  </a:solidFill>
                </a:rPr>
                <a:t>The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1440725" y="3217281"/>
              <a:ext cx="887184" cy="306467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1</a:t>
              </a:r>
            </a:p>
          </p:txBody>
        </p:sp>
        <p:sp>
          <p:nvSpPr>
            <p:cNvPr id="28" name="Down Arrow 27"/>
            <p:cNvSpPr/>
            <p:nvPr/>
          </p:nvSpPr>
          <p:spPr bwMode="auto">
            <a:xfrm rot="10800000" flipH="1">
              <a:off x="1770016" y="3645400"/>
              <a:ext cx="228600" cy="400764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29" name="Down Arrow 28"/>
            <p:cNvSpPr/>
            <p:nvPr/>
          </p:nvSpPr>
          <p:spPr bwMode="auto">
            <a:xfrm rot="10800000" flipH="1">
              <a:off x="1770016" y="2607473"/>
              <a:ext cx="228600" cy="400764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59" name="Rounded Rectangle 58"/>
            <p:cNvSpPr/>
            <p:nvPr/>
          </p:nvSpPr>
          <p:spPr bwMode="auto">
            <a:xfrm>
              <a:off x="2591889" y="4167274"/>
              <a:ext cx="1164771" cy="37457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solidFill>
                    <a:schemeClr val="tx1"/>
                  </a:solidFill>
                </a:rPr>
                <a:t>The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2" name="Rounded Rectangle 61"/>
            <p:cNvSpPr/>
            <p:nvPr/>
          </p:nvSpPr>
          <p:spPr bwMode="auto">
            <a:xfrm>
              <a:off x="2591888" y="2084340"/>
              <a:ext cx="1164771" cy="37457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3" name="Rounded Rectangle 62"/>
            <p:cNvSpPr/>
            <p:nvPr/>
          </p:nvSpPr>
          <p:spPr bwMode="auto">
            <a:xfrm>
              <a:off x="2760569" y="3220299"/>
              <a:ext cx="887184" cy="306467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2</a:t>
              </a:r>
            </a:p>
          </p:txBody>
        </p:sp>
        <p:sp>
          <p:nvSpPr>
            <p:cNvPr id="68" name="Down Arrow 67"/>
            <p:cNvSpPr/>
            <p:nvPr/>
          </p:nvSpPr>
          <p:spPr bwMode="auto">
            <a:xfrm rot="10800000" flipH="1">
              <a:off x="3059973" y="3635829"/>
              <a:ext cx="228600" cy="400764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1" name="Down Arrow 70"/>
            <p:cNvSpPr/>
            <p:nvPr/>
          </p:nvSpPr>
          <p:spPr bwMode="auto">
            <a:xfrm rot="10800000" flipH="1">
              <a:off x="3059972" y="2601940"/>
              <a:ext cx="228600" cy="400764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74" name="Straight Arrow Connector 73"/>
            <p:cNvCxnSpPr>
              <a:stCxn id="27" idx="3"/>
              <a:endCxn id="63" idx="1"/>
            </p:cNvCxnSpPr>
            <p:nvPr/>
          </p:nvCxnSpPr>
          <p:spPr bwMode="auto">
            <a:xfrm>
              <a:off x="2327909" y="3370515"/>
              <a:ext cx="432660" cy="3018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741047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146309"/>
            <a:ext cx="8915400" cy="800100"/>
          </a:xfrm>
        </p:spPr>
        <p:txBody>
          <a:bodyPr/>
          <a:lstStyle/>
          <a:p>
            <a:r>
              <a:rPr lang="en-US" b="0" dirty="0"/>
              <a:t>Language Modeling:</a:t>
            </a:r>
            <a:br>
              <a:rPr lang="en-US" b="0" dirty="0"/>
            </a:br>
            <a:r>
              <a:rPr lang="en-US" b="0" dirty="0"/>
              <a:t>Generation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1A785C-C965-5D40-AAFE-C6AFD50D11D0}" type="datetime1">
              <a:rPr lang="en-US" smtClean="0"/>
              <a:pPr>
                <a:defRPr/>
              </a:pPr>
              <a:t>11/27/18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 bwMode="auto">
          <a:xfrm flipH="1">
            <a:off x="2948448" y="2221965"/>
            <a:ext cx="2889675" cy="2603679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84" name="Group 83"/>
          <p:cNvGrpSpPr/>
          <p:nvPr/>
        </p:nvGrpSpPr>
        <p:grpSpPr>
          <a:xfrm>
            <a:off x="455363" y="1516161"/>
            <a:ext cx="4286230" cy="2458048"/>
            <a:chOff x="1301931" y="2084340"/>
            <a:chExt cx="3774622" cy="2458048"/>
          </a:xfrm>
          <a:solidFill>
            <a:srgbClr val="0070C0">
              <a:alpha val="37000"/>
            </a:srgbClr>
          </a:solidFill>
        </p:grpSpPr>
        <p:sp>
          <p:nvSpPr>
            <p:cNvPr id="23" name="Rounded Rectangle 22"/>
            <p:cNvSpPr/>
            <p:nvPr/>
          </p:nvSpPr>
          <p:spPr bwMode="auto">
            <a:xfrm>
              <a:off x="1301932" y="4167817"/>
              <a:ext cx="1164771" cy="37457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&lt;s&gt;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6" name="Rounded Rectangle 25"/>
            <p:cNvSpPr/>
            <p:nvPr/>
          </p:nvSpPr>
          <p:spPr bwMode="auto">
            <a:xfrm>
              <a:off x="1301931" y="2087491"/>
              <a:ext cx="1164771" cy="37457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solidFill>
                    <a:schemeClr val="tx1"/>
                  </a:solidFill>
                </a:rPr>
                <a:t>The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1440725" y="3217281"/>
              <a:ext cx="887184" cy="306467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1</a:t>
              </a:r>
            </a:p>
          </p:txBody>
        </p:sp>
        <p:sp>
          <p:nvSpPr>
            <p:cNvPr id="28" name="Down Arrow 27"/>
            <p:cNvSpPr/>
            <p:nvPr/>
          </p:nvSpPr>
          <p:spPr bwMode="auto">
            <a:xfrm rot="10800000" flipH="1">
              <a:off x="1770016" y="3645400"/>
              <a:ext cx="228600" cy="400764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29" name="Down Arrow 28"/>
            <p:cNvSpPr/>
            <p:nvPr/>
          </p:nvSpPr>
          <p:spPr bwMode="auto">
            <a:xfrm rot="10800000" flipH="1">
              <a:off x="1770016" y="2607473"/>
              <a:ext cx="228600" cy="400764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59" name="Rounded Rectangle 58"/>
            <p:cNvSpPr/>
            <p:nvPr/>
          </p:nvSpPr>
          <p:spPr bwMode="auto">
            <a:xfrm>
              <a:off x="2591889" y="4167274"/>
              <a:ext cx="1164771" cy="37457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solidFill>
                    <a:schemeClr val="tx1"/>
                  </a:solidFill>
                </a:rPr>
                <a:t>The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1" name="Rounded Rectangle 60"/>
            <p:cNvSpPr/>
            <p:nvPr/>
          </p:nvSpPr>
          <p:spPr bwMode="auto">
            <a:xfrm>
              <a:off x="3911782" y="4167273"/>
              <a:ext cx="1164771" cy="37457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solidFill>
                    <a:schemeClr val="tx1"/>
                  </a:solidFill>
                </a:rPr>
                <a:t>house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2" name="Rounded Rectangle 61"/>
            <p:cNvSpPr/>
            <p:nvPr/>
          </p:nvSpPr>
          <p:spPr bwMode="auto">
            <a:xfrm>
              <a:off x="2591888" y="2084340"/>
              <a:ext cx="1164771" cy="37457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/>
                <a:t>house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3" name="Rounded Rectangle 62"/>
            <p:cNvSpPr/>
            <p:nvPr/>
          </p:nvSpPr>
          <p:spPr bwMode="auto">
            <a:xfrm>
              <a:off x="2760569" y="3220299"/>
              <a:ext cx="887184" cy="306467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2</a:t>
              </a:r>
            </a:p>
          </p:txBody>
        </p:sp>
        <p:sp>
          <p:nvSpPr>
            <p:cNvPr id="64" name="Rounded Rectangle 63"/>
            <p:cNvSpPr/>
            <p:nvPr/>
          </p:nvSpPr>
          <p:spPr bwMode="auto">
            <a:xfrm>
              <a:off x="4020999" y="3217281"/>
              <a:ext cx="837482" cy="306467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3</a:t>
              </a:r>
            </a:p>
          </p:txBody>
        </p:sp>
        <p:sp>
          <p:nvSpPr>
            <p:cNvPr id="66" name="Rounded Rectangle 65"/>
            <p:cNvSpPr/>
            <p:nvPr/>
          </p:nvSpPr>
          <p:spPr bwMode="auto">
            <a:xfrm>
              <a:off x="3881845" y="2099871"/>
              <a:ext cx="1164771" cy="37457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8" name="Down Arrow 67"/>
            <p:cNvSpPr/>
            <p:nvPr/>
          </p:nvSpPr>
          <p:spPr bwMode="auto">
            <a:xfrm rot="10800000" flipH="1">
              <a:off x="3059973" y="3635829"/>
              <a:ext cx="228600" cy="400764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69" name="Down Arrow 68"/>
            <p:cNvSpPr/>
            <p:nvPr/>
          </p:nvSpPr>
          <p:spPr bwMode="auto">
            <a:xfrm rot="10800000" flipH="1">
              <a:off x="4349930" y="3626258"/>
              <a:ext cx="228600" cy="400764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1" name="Down Arrow 70"/>
            <p:cNvSpPr/>
            <p:nvPr/>
          </p:nvSpPr>
          <p:spPr bwMode="auto">
            <a:xfrm rot="10800000" flipH="1">
              <a:off x="3059972" y="2601940"/>
              <a:ext cx="228600" cy="400764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2" name="Down Arrow 71"/>
            <p:cNvSpPr/>
            <p:nvPr/>
          </p:nvSpPr>
          <p:spPr bwMode="auto">
            <a:xfrm rot="10800000" flipH="1">
              <a:off x="4349928" y="2596407"/>
              <a:ext cx="228600" cy="400764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74" name="Straight Arrow Connector 73"/>
            <p:cNvCxnSpPr>
              <a:stCxn id="27" idx="3"/>
              <a:endCxn id="63" idx="1"/>
            </p:cNvCxnSpPr>
            <p:nvPr/>
          </p:nvCxnSpPr>
          <p:spPr bwMode="auto">
            <a:xfrm>
              <a:off x="2327909" y="3370515"/>
              <a:ext cx="432660" cy="3018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7" name="Straight Arrow Connector 76"/>
            <p:cNvCxnSpPr>
              <a:stCxn id="63" idx="3"/>
              <a:endCxn id="64" idx="1"/>
            </p:cNvCxnSpPr>
            <p:nvPr/>
          </p:nvCxnSpPr>
          <p:spPr bwMode="auto">
            <a:xfrm flipV="1">
              <a:off x="3647753" y="3370515"/>
              <a:ext cx="373246" cy="3018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162606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28448794" indent="-28105894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3429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685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0287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fld id="{01D2ACDF-7D8B-8044-86EF-585CD1F84CE7}" type="datetime1">
              <a:rPr lang="en-US" altLang="en-US" sz="1050" smtClean="0"/>
              <a:pPr>
                <a:defRPr/>
              </a:pPr>
              <a:t>11/26/18</a:t>
            </a:fld>
            <a:endParaRPr lang="en-US" altLang="en-US" sz="1050"/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28448794" indent="-28105894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3429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685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0287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fld id="{87C2BD3E-E3E1-6140-8869-5C7F6B93EC54}" type="slidenum">
              <a:rPr lang="en-US" altLang="en-US" sz="1050" smtClean="0">
                <a:solidFill>
                  <a:schemeClr val="tx2"/>
                </a:solidFill>
              </a:rPr>
              <a:pPr>
                <a:defRPr/>
              </a:pPr>
              <a:t>5</a:t>
            </a:fld>
            <a:endParaRPr lang="en-US" altLang="en-US" sz="1050">
              <a:solidFill>
                <a:schemeClr val="tx2"/>
              </a:solidFill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0" dirty="0"/>
              <a:t>Why is MT Hard?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Duhh...  Because languages differ in a wide variety of ways. </a:t>
            </a:r>
          </a:p>
          <a:p>
            <a:pPr lvl="1" eaLnBrk="1" hangingPunct="1"/>
            <a:r>
              <a:rPr lang="en-US" altLang="en-US">
                <a:ea typeface="ＭＳ Ｐゴシック" charset="-128"/>
              </a:rPr>
              <a:t>Some more than others...</a:t>
            </a:r>
          </a:p>
        </p:txBody>
      </p:sp>
    </p:spTree>
    <p:extLst>
      <p:ext uri="{BB962C8B-B14F-4D97-AF65-F5344CB8AC3E}">
        <p14:creationId xmlns:p14="http://schemas.microsoft.com/office/powerpoint/2010/main" val="15578332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146309"/>
            <a:ext cx="8915400" cy="800100"/>
          </a:xfrm>
        </p:spPr>
        <p:txBody>
          <a:bodyPr/>
          <a:lstStyle/>
          <a:p>
            <a:r>
              <a:rPr lang="en-US" b="0" dirty="0"/>
              <a:t>Language Modeling:</a:t>
            </a:r>
            <a:br>
              <a:rPr lang="en-US" b="0" dirty="0"/>
            </a:br>
            <a:r>
              <a:rPr lang="en-US" b="0" dirty="0"/>
              <a:t>Generation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1A785C-C965-5D40-AAFE-C6AFD50D11D0}" type="datetime1">
              <a:rPr lang="en-US" smtClean="0"/>
              <a:pPr>
                <a:defRPr/>
              </a:pPr>
              <a:t>11/27/18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 bwMode="auto">
          <a:xfrm flipH="1">
            <a:off x="2948448" y="2221965"/>
            <a:ext cx="2889675" cy="2603679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84" name="Group 83"/>
          <p:cNvGrpSpPr/>
          <p:nvPr/>
        </p:nvGrpSpPr>
        <p:grpSpPr>
          <a:xfrm>
            <a:off x="455363" y="1516161"/>
            <a:ext cx="5711184" cy="2458048"/>
            <a:chOff x="1301931" y="2084340"/>
            <a:chExt cx="5029492" cy="2458048"/>
          </a:xfrm>
          <a:solidFill>
            <a:srgbClr val="0070C0">
              <a:alpha val="37000"/>
            </a:srgbClr>
          </a:solidFill>
        </p:grpSpPr>
        <p:sp>
          <p:nvSpPr>
            <p:cNvPr id="23" name="Rounded Rectangle 22"/>
            <p:cNvSpPr/>
            <p:nvPr/>
          </p:nvSpPr>
          <p:spPr bwMode="auto">
            <a:xfrm>
              <a:off x="1301932" y="4167817"/>
              <a:ext cx="1164771" cy="37457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&lt;s&gt;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6" name="Rounded Rectangle 25"/>
            <p:cNvSpPr/>
            <p:nvPr/>
          </p:nvSpPr>
          <p:spPr bwMode="auto">
            <a:xfrm>
              <a:off x="1301931" y="2087491"/>
              <a:ext cx="1164771" cy="37457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solidFill>
                    <a:schemeClr val="tx1"/>
                  </a:solidFill>
                </a:rPr>
                <a:t>The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1440725" y="3217281"/>
              <a:ext cx="887184" cy="306467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1</a:t>
              </a:r>
            </a:p>
          </p:txBody>
        </p:sp>
        <p:sp>
          <p:nvSpPr>
            <p:cNvPr id="28" name="Down Arrow 27"/>
            <p:cNvSpPr/>
            <p:nvPr/>
          </p:nvSpPr>
          <p:spPr bwMode="auto">
            <a:xfrm rot="10800000" flipH="1">
              <a:off x="1770016" y="3645400"/>
              <a:ext cx="228600" cy="400764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29" name="Down Arrow 28"/>
            <p:cNvSpPr/>
            <p:nvPr/>
          </p:nvSpPr>
          <p:spPr bwMode="auto">
            <a:xfrm rot="10800000" flipH="1">
              <a:off x="1770016" y="2607473"/>
              <a:ext cx="228600" cy="400764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59" name="Rounded Rectangle 58"/>
            <p:cNvSpPr/>
            <p:nvPr/>
          </p:nvSpPr>
          <p:spPr bwMode="auto">
            <a:xfrm>
              <a:off x="2591889" y="4167274"/>
              <a:ext cx="1164771" cy="37457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solidFill>
                    <a:schemeClr val="tx1"/>
                  </a:solidFill>
                </a:rPr>
                <a:t>The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1" name="Rounded Rectangle 60"/>
            <p:cNvSpPr/>
            <p:nvPr/>
          </p:nvSpPr>
          <p:spPr bwMode="auto">
            <a:xfrm>
              <a:off x="3911782" y="4167273"/>
              <a:ext cx="1164771" cy="37457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solidFill>
                    <a:schemeClr val="tx1"/>
                  </a:solidFill>
                </a:rPr>
                <a:t>house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2" name="Rounded Rectangle 61"/>
            <p:cNvSpPr/>
            <p:nvPr/>
          </p:nvSpPr>
          <p:spPr bwMode="auto">
            <a:xfrm>
              <a:off x="2591888" y="2084340"/>
              <a:ext cx="1164771" cy="37457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/>
                <a:t>house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3" name="Rounded Rectangle 62"/>
            <p:cNvSpPr/>
            <p:nvPr/>
          </p:nvSpPr>
          <p:spPr bwMode="auto">
            <a:xfrm>
              <a:off x="2760569" y="3220299"/>
              <a:ext cx="887184" cy="306467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2</a:t>
              </a:r>
            </a:p>
          </p:txBody>
        </p:sp>
        <p:sp>
          <p:nvSpPr>
            <p:cNvPr id="64" name="Rounded Rectangle 63"/>
            <p:cNvSpPr/>
            <p:nvPr/>
          </p:nvSpPr>
          <p:spPr bwMode="auto">
            <a:xfrm>
              <a:off x="4020999" y="3217281"/>
              <a:ext cx="837482" cy="306467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3</a:t>
              </a:r>
            </a:p>
          </p:txBody>
        </p:sp>
        <p:sp>
          <p:nvSpPr>
            <p:cNvPr id="66" name="Rounded Rectangle 65"/>
            <p:cNvSpPr/>
            <p:nvPr/>
          </p:nvSpPr>
          <p:spPr bwMode="auto">
            <a:xfrm>
              <a:off x="3881845" y="2099871"/>
              <a:ext cx="1164771" cy="37457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solidFill>
                    <a:schemeClr val="tx1"/>
                  </a:solidFill>
                </a:rPr>
                <a:t>is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8" name="Down Arrow 67"/>
            <p:cNvSpPr/>
            <p:nvPr/>
          </p:nvSpPr>
          <p:spPr bwMode="auto">
            <a:xfrm rot="10800000" flipH="1">
              <a:off x="3059973" y="3635829"/>
              <a:ext cx="228600" cy="400764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69" name="Down Arrow 68"/>
            <p:cNvSpPr/>
            <p:nvPr/>
          </p:nvSpPr>
          <p:spPr bwMode="auto">
            <a:xfrm rot="10800000" flipH="1">
              <a:off x="4349930" y="3626258"/>
              <a:ext cx="228600" cy="400764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1" name="Down Arrow 70"/>
            <p:cNvSpPr/>
            <p:nvPr/>
          </p:nvSpPr>
          <p:spPr bwMode="auto">
            <a:xfrm rot="10800000" flipH="1">
              <a:off x="3059972" y="2601940"/>
              <a:ext cx="228600" cy="400764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2" name="Down Arrow 71"/>
            <p:cNvSpPr/>
            <p:nvPr/>
          </p:nvSpPr>
          <p:spPr bwMode="auto">
            <a:xfrm rot="10800000" flipH="1">
              <a:off x="4349928" y="2596407"/>
              <a:ext cx="228600" cy="400764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74" name="Straight Arrow Connector 73"/>
            <p:cNvCxnSpPr>
              <a:stCxn id="27" idx="3"/>
              <a:endCxn id="63" idx="1"/>
            </p:cNvCxnSpPr>
            <p:nvPr/>
          </p:nvCxnSpPr>
          <p:spPr bwMode="auto">
            <a:xfrm>
              <a:off x="2327909" y="3370515"/>
              <a:ext cx="432660" cy="3018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7" name="Straight Arrow Connector 76"/>
            <p:cNvCxnSpPr>
              <a:stCxn id="63" idx="3"/>
              <a:endCxn id="64" idx="1"/>
            </p:cNvCxnSpPr>
            <p:nvPr/>
          </p:nvCxnSpPr>
          <p:spPr bwMode="auto">
            <a:xfrm flipV="1">
              <a:off x="3647753" y="3370515"/>
              <a:ext cx="373246" cy="3018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585C57EF-4DC3-C54D-8337-74FC7B716738}"/>
                </a:ext>
              </a:extLst>
            </p:cNvPr>
            <p:cNvSpPr/>
            <p:nvPr/>
          </p:nvSpPr>
          <p:spPr bwMode="auto">
            <a:xfrm>
              <a:off x="5281576" y="3217281"/>
              <a:ext cx="837482" cy="306467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4</a:t>
              </a:r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6134634F-BF4E-DC43-AF07-5CE5BA8EEE7A}"/>
                </a:ext>
              </a:extLst>
            </p:cNvPr>
            <p:cNvSpPr/>
            <p:nvPr/>
          </p:nvSpPr>
          <p:spPr bwMode="auto">
            <a:xfrm>
              <a:off x="5166652" y="4167272"/>
              <a:ext cx="1164771" cy="37457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solidFill>
                    <a:schemeClr val="tx1"/>
                  </a:solidFill>
                </a:rPr>
                <a:t>is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6" name="Down Arrow 35">
              <a:extLst>
                <a:ext uri="{FF2B5EF4-FFF2-40B4-BE49-F238E27FC236}">
                  <a16:creationId xmlns:a16="http://schemas.microsoft.com/office/drawing/2014/main" id="{45F43337-1351-3542-86BA-C3ADD1EAD5D0}"/>
                </a:ext>
              </a:extLst>
            </p:cNvPr>
            <p:cNvSpPr/>
            <p:nvPr/>
          </p:nvSpPr>
          <p:spPr bwMode="auto">
            <a:xfrm rot="10800000" flipH="1">
              <a:off x="5633760" y="3631128"/>
              <a:ext cx="228600" cy="400764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37" name="Down Arrow 36">
              <a:extLst>
                <a:ext uri="{FF2B5EF4-FFF2-40B4-BE49-F238E27FC236}">
                  <a16:creationId xmlns:a16="http://schemas.microsoft.com/office/drawing/2014/main" id="{BB30A2B3-BCD3-0D4C-97A4-BF1230DB031F}"/>
                </a:ext>
              </a:extLst>
            </p:cNvPr>
            <p:cNvSpPr/>
            <p:nvPr/>
          </p:nvSpPr>
          <p:spPr bwMode="auto">
            <a:xfrm rot="10800000" flipH="1">
              <a:off x="5631122" y="2615513"/>
              <a:ext cx="228600" cy="400764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37AF205-8D42-5E4E-84B8-E8904E77C9C6}"/>
                </a:ext>
              </a:extLst>
            </p:cNvPr>
            <p:cNvCxnSpPr>
              <a:cxnSpLocks/>
              <a:stCxn id="64" idx="3"/>
              <a:endCxn id="33" idx="1"/>
            </p:cNvCxnSpPr>
            <p:nvPr/>
          </p:nvCxnSpPr>
          <p:spPr bwMode="auto">
            <a:xfrm>
              <a:off x="4858480" y="3370515"/>
              <a:ext cx="423095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C54C704D-5421-F248-A4B8-D4FFE9268540}"/>
                </a:ext>
              </a:extLst>
            </p:cNvPr>
            <p:cNvSpPr/>
            <p:nvPr/>
          </p:nvSpPr>
          <p:spPr bwMode="auto">
            <a:xfrm>
              <a:off x="5163036" y="2097034"/>
              <a:ext cx="1164771" cy="37457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12130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146309"/>
            <a:ext cx="8915400" cy="800100"/>
          </a:xfrm>
        </p:spPr>
        <p:txBody>
          <a:bodyPr/>
          <a:lstStyle/>
          <a:p>
            <a:r>
              <a:rPr lang="en-US" b="0" dirty="0"/>
              <a:t>Language Modeling:</a:t>
            </a:r>
            <a:br>
              <a:rPr lang="en-US" b="0" dirty="0"/>
            </a:br>
            <a:r>
              <a:rPr lang="en-US" b="0" dirty="0"/>
              <a:t>Generation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1A785C-C965-5D40-AAFE-C6AFD50D11D0}" type="datetime1">
              <a:rPr lang="en-US" smtClean="0"/>
              <a:pPr>
                <a:defRPr/>
              </a:pPr>
              <a:t>11/27/18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 bwMode="auto">
          <a:xfrm flipH="1">
            <a:off x="2948448" y="2221965"/>
            <a:ext cx="2889675" cy="2603679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84" name="Group 83"/>
          <p:cNvGrpSpPr/>
          <p:nvPr/>
        </p:nvGrpSpPr>
        <p:grpSpPr>
          <a:xfrm>
            <a:off x="455363" y="1511271"/>
            <a:ext cx="7214522" cy="2462938"/>
            <a:chOff x="1301931" y="2079450"/>
            <a:chExt cx="6353390" cy="2462938"/>
          </a:xfrm>
          <a:solidFill>
            <a:srgbClr val="0070C0">
              <a:alpha val="37000"/>
            </a:srgbClr>
          </a:solidFill>
        </p:grpSpPr>
        <p:sp>
          <p:nvSpPr>
            <p:cNvPr id="23" name="Rounded Rectangle 22"/>
            <p:cNvSpPr/>
            <p:nvPr/>
          </p:nvSpPr>
          <p:spPr bwMode="auto">
            <a:xfrm>
              <a:off x="1301932" y="4167817"/>
              <a:ext cx="1164771" cy="37457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&lt;s&gt;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6" name="Rounded Rectangle 25"/>
            <p:cNvSpPr/>
            <p:nvPr/>
          </p:nvSpPr>
          <p:spPr bwMode="auto">
            <a:xfrm>
              <a:off x="1301931" y="2087491"/>
              <a:ext cx="1164771" cy="37457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solidFill>
                    <a:schemeClr val="tx1"/>
                  </a:solidFill>
                </a:rPr>
                <a:t>The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1440725" y="3217281"/>
              <a:ext cx="887184" cy="306467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1</a:t>
              </a:r>
            </a:p>
          </p:txBody>
        </p:sp>
        <p:sp>
          <p:nvSpPr>
            <p:cNvPr id="28" name="Down Arrow 27"/>
            <p:cNvSpPr/>
            <p:nvPr/>
          </p:nvSpPr>
          <p:spPr bwMode="auto">
            <a:xfrm rot="10800000" flipH="1">
              <a:off x="1770016" y="3645400"/>
              <a:ext cx="228600" cy="400764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29" name="Down Arrow 28"/>
            <p:cNvSpPr/>
            <p:nvPr/>
          </p:nvSpPr>
          <p:spPr bwMode="auto">
            <a:xfrm rot="10800000" flipH="1">
              <a:off x="1770016" y="2607473"/>
              <a:ext cx="228600" cy="400764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59" name="Rounded Rectangle 58"/>
            <p:cNvSpPr/>
            <p:nvPr/>
          </p:nvSpPr>
          <p:spPr bwMode="auto">
            <a:xfrm>
              <a:off x="2591889" y="4167274"/>
              <a:ext cx="1164771" cy="37457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solidFill>
                    <a:schemeClr val="tx1"/>
                  </a:solidFill>
                </a:rPr>
                <a:t>The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0" name="Rounded Rectangle 59"/>
            <p:cNvSpPr/>
            <p:nvPr/>
          </p:nvSpPr>
          <p:spPr bwMode="auto">
            <a:xfrm>
              <a:off x="6490550" y="4167272"/>
              <a:ext cx="1164771" cy="37457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solidFill>
                    <a:schemeClr val="tx1"/>
                  </a:solidFill>
                </a:rPr>
                <a:t>big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1" name="Rounded Rectangle 60"/>
            <p:cNvSpPr/>
            <p:nvPr/>
          </p:nvSpPr>
          <p:spPr bwMode="auto">
            <a:xfrm>
              <a:off x="3911782" y="4167273"/>
              <a:ext cx="1164771" cy="37457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solidFill>
                    <a:schemeClr val="tx1"/>
                  </a:solidFill>
                </a:rPr>
                <a:t>house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2" name="Rounded Rectangle 61"/>
            <p:cNvSpPr/>
            <p:nvPr/>
          </p:nvSpPr>
          <p:spPr bwMode="auto">
            <a:xfrm>
              <a:off x="2591888" y="2084340"/>
              <a:ext cx="1164771" cy="37457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/>
                <a:t>house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3" name="Rounded Rectangle 62"/>
            <p:cNvSpPr/>
            <p:nvPr/>
          </p:nvSpPr>
          <p:spPr bwMode="auto">
            <a:xfrm>
              <a:off x="2760569" y="3220299"/>
              <a:ext cx="887184" cy="306467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2</a:t>
              </a:r>
            </a:p>
          </p:txBody>
        </p:sp>
        <p:sp>
          <p:nvSpPr>
            <p:cNvPr id="64" name="Rounded Rectangle 63"/>
            <p:cNvSpPr/>
            <p:nvPr/>
          </p:nvSpPr>
          <p:spPr bwMode="auto">
            <a:xfrm>
              <a:off x="4020999" y="3217281"/>
              <a:ext cx="837482" cy="306467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3</a:t>
              </a:r>
            </a:p>
          </p:txBody>
        </p:sp>
        <p:sp>
          <p:nvSpPr>
            <p:cNvPr id="65" name="Rounded Rectangle 64"/>
            <p:cNvSpPr/>
            <p:nvPr/>
          </p:nvSpPr>
          <p:spPr bwMode="auto">
            <a:xfrm>
              <a:off x="6583933" y="3217281"/>
              <a:ext cx="957087" cy="306467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5</a:t>
              </a:r>
            </a:p>
          </p:txBody>
        </p:sp>
        <p:sp>
          <p:nvSpPr>
            <p:cNvPr id="66" name="Rounded Rectangle 65"/>
            <p:cNvSpPr/>
            <p:nvPr/>
          </p:nvSpPr>
          <p:spPr bwMode="auto">
            <a:xfrm>
              <a:off x="3881845" y="2099871"/>
              <a:ext cx="1164771" cy="37457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solidFill>
                    <a:schemeClr val="tx1"/>
                  </a:solidFill>
                </a:rPr>
                <a:t>is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7" name="Rounded Rectangle 66"/>
            <p:cNvSpPr/>
            <p:nvPr/>
          </p:nvSpPr>
          <p:spPr bwMode="auto">
            <a:xfrm>
              <a:off x="6490548" y="2079450"/>
              <a:ext cx="1164771" cy="37457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.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8" name="Down Arrow 67"/>
            <p:cNvSpPr/>
            <p:nvPr/>
          </p:nvSpPr>
          <p:spPr bwMode="auto">
            <a:xfrm rot="10800000" flipH="1">
              <a:off x="3059973" y="3635829"/>
              <a:ext cx="228600" cy="400764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69" name="Down Arrow 68"/>
            <p:cNvSpPr/>
            <p:nvPr/>
          </p:nvSpPr>
          <p:spPr bwMode="auto">
            <a:xfrm rot="10800000" flipH="1">
              <a:off x="4349930" y="3626258"/>
              <a:ext cx="228600" cy="400764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0" name="Down Arrow 69"/>
            <p:cNvSpPr/>
            <p:nvPr/>
          </p:nvSpPr>
          <p:spPr bwMode="auto">
            <a:xfrm rot="10800000" flipH="1">
              <a:off x="6956361" y="3645400"/>
              <a:ext cx="228600" cy="400764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1" name="Down Arrow 70"/>
            <p:cNvSpPr/>
            <p:nvPr/>
          </p:nvSpPr>
          <p:spPr bwMode="auto">
            <a:xfrm rot="10800000" flipH="1">
              <a:off x="3059972" y="2601940"/>
              <a:ext cx="228600" cy="400764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2" name="Down Arrow 71"/>
            <p:cNvSpPr/>
            <p:nvPr/>
          </p:nvSpPr>
          <p:spPr bwMode="auto">
            <a:xfrm rot="10800000" flipH="1">
              <a:off x="4349928" y="2596407"/>
              <a:ext cx="228600" cy="400764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3" name="Down Arrow 72"/>
            <p:cNvSpPr/>
            <p:nvPr/>
          </p:nvSpPr>
          <p:spPr bwMode="auto">
            <a:xfrm rot="10800000" flipH="1">
              <a:off x="6958633" y="2633429"/>
              <a:ext cx="228600" cy="400764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74" name="Straight Arrow Connector 73"/>
            <p:cNvCxnSpPr>
              <a:stCxn id="27" idx="3"/>
              <a:endCxn id="63" idx="1"/>
            </p:cNvCxnSpPr>
            <p:nvPr/>
          </p:nvCxnSpPr>
          <p:spPr bwMode="auto">
            <a:xfrm>
              <a:off x="2327909" y="3370515"/>
              <a:ext cx="432660" cy="3018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7" name="Straight Arrow Connector 76"/>
            <p:cNvCxnSpPr>
              <a:stCxn id="63" idx="3"/>
              <a:endCxn id="64" idx="1"/>
            </p:cNvCxnSpPr>
            <p:nvPr/>
          </p:nvCxnSpPr>
          <p:spPr bwMode="auto">
            <a:xfrm flipV="1">
              <a:off x="3647753" y="3370515"/>
              <a:ext cx="373246" cy="3018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Straight Arrow Connector 30"/>
            <p:cNvCxnSpPr>
              <a:cxnSpLocks/>
              <a:stCxn id="33" idx="3"/>
              <a:endCxn id="65" idx="1"/>
            </p:cNvCxnSpPr>
            <p:nvPr/>
          </p:nvCxnSpPr>
          <p:spPr bwMode="auto">
            <a:xfrm>
              <a:off x="6119057" y="3370515"/>
              <a:ext cx="464875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C17D379E-B7C0-A14A-A0F2-7E2E1590730A}"/>
                </a:ext>
              </a:extLst>
            </p:cNvPr>
            <p:cNvSpPr/>
            <p:nvPr/>
          </p:nvSpPr>
          <p:spPr bwMode="auto">
            <a:xfrm>
              <a:off x="5166652" y="2084339"/>
              <a:ext cx="1164771" cy="37457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solidFill>
                    <a:schemeClr val="tx1"/>
                  </a:solidFill>
                </a:rPr>
                <a:t>big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585C57EF-4DC3-C54D-8337-74FC7B716738}"/>
                </a:ext>
              </a:extLst>
            </p:cNvPr>
            <p:cNvSpPr/>
            <p:nvPr/>
          </p:nvSpPr>
          <p:spPr bwMode="auto">
            <a:xfrm>
              <a:off x="5281576" y="3217281"/>
              <a:ext cx="837482" cy="306467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4</a:t>
              </a:r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6134634F-BF4E-DC43-AF07-5CE5BA8EEE7A}"/>
                </a:ext>
              </a:extLst>
            </p:cNvPr>
            <p:cNvSpPr/>
            <p:nvPr/>
          </p:nvSpPr>
          <p:spPr bwMode="auto">
            <a:xfrm>
              <a:off x="5166652" y="4167272"/>
              <a:ext cx="1164771" cy="37457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solidFill>
                    <a:schemeClr val="tx1"/>
                  </a:solidFill>
                </a:rPr>
                <a:t>is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6" name="Down Arrow 35">
              <a:extLst>
                <a:ext uri="{FF2B5EF4-FFF2-40B4-BE49-F238E27FC236}">
                  <a16:creationId xmlns:a16="http://schemas.microsoft.com/office/drawing/2014/main" id="{45F43337-1351-3542-86BA-C3ADD1EAD5D0}"/>
                </a:ext>
              </a:extLst>
            </p:cNvPr>
            <p:cNvSpPr/>
            <p:nvPr/>
          </p:nvSpPr>
          <p:spPr bwMode="auto">
            <a:xfrm rot="10800000" flipH="1">
              <a:off x="5633760" y="3631128"/>
              <a:ext cx="228600" cy="400764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37" name="Down Arrow 36">
              <a:extLst>
                <a:ext uri="{FF2B5EF4-FFF2-40B4-BE49-F238E27FC236}">
                  <a16:creationId xmlns:a16="http://schemas.microsoft.com/office/drawing/2014/main" id="{BB30A2B3-BCD3-0D4C-97A4-BF1230DB031F}"/>
                </a:ext>
              </a:extLst>
            </p:cNvPr>
            <p:cNvSpPr/>
            <p:nvPr/>
          </p:nvSpPr>
          <p:spPr bwMode="auto">
            <a:xfrm rot="10800000" flipH="1">
              <a:off x="5631122" y="2615513"/>
              <a:ext cx="228600" cy="400764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37AF205-8D42-5E4E-84B8-E8904E77C9C6}"/>
                </a:ext>
              </a:extLst>
            </p:cNvPr>
            <p:cNvCxnSpPr>
              <a:cxnSpLocks/>
              <a:stCxn id="64" idx="3"/>
              <a:endCxn id="33" idx="1"/>
            </p:cNvCxnSpPr>
            <p:nvPr/>
          </p:nvCxnSpPr>
          <p:spPr bwMode="auto">
            <a:xfrm>
              <a:off x="4858480" y="3370515"/>
              <a:ext cx="423095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4933150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146309"/>
            <a:ext cx="8915400" cy="800100"/>
          </a:xfrm>
        </p:spPr>
        <p:txBody>
          <a:bodyPr/>
          <a:lstStyle/>
          <a:p>
            <a:r>
              <a:rPr lang="en-US" b="0" dirty="0"/>
              <a:t>Language Modeling:</a:t>
            </a:r>
            <a:br>
              <a:rPr lang="en-US" b="0" dirty="0"/>
            </a:br>
            <a:r>
              <a:rPr lang="en-US" b="0" dirty="0"/>
              <a:t>Generation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1A785C-C965-5D40-AAFE-C6AFD50D11D0}" type="datetime1">
              <a:rPr lang="en-US" smtClean="0"/>
              <a:pPr>
                <a:defRPr/>
              </a:pPr>
              <a:t>11/27/18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 bwMode="auto">
          <a:xfrm flipH="1">
            <a:off x="2948448" y="2221965"/>
            <a:ext cx="2889675" cy="2603679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84" name="Group 83"/>
          <p:cNvGrpSpPr/>
          <p:nvPr/>
        </p:nvGrpSpPr>
        <p:grpSpPr>
          <a:xfrm>
            <a:off x="455363" y="1511271"/>
            <a:ext cx="8634927" cy="2462938"/>
            <a:chOff x="1301931" y="2079450"/>
            <a:chExt cx="7604255" cy="2462938"/>
          </a:xfrm>
          <a:solidFill>
            <a:srgbClr val="0070C0">
              <a:alpha val="37000"/>
            </a:srgbClr>
          </a:solidFill>
        </p:grpSpPr>
        <p:sp>
          <p:nvSpPr>
            <p:cNvPr id="23" name="Rounded Rectangle 22"/>
            <p:cNvSpPr/>
            <p:nvPr/>
          </p:nvSpPr>
          <p:spPr bwMode="auto">
            <a:xfrm>
              <a:off x="1301932" y="4167817"/>
              <a:ext cx="1164771" cy="37457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&lt;s&gt;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6" name="Rounded Rectangle 25"/>
            <p:cNvSpPr/>
            <p:nvPr/>
          </p:nvSpPr>
          <p:spPr bwMode="auto">
            <a:xfrm>
              <a:off x="1301931" y="2087491"/>
              <a:ext cx="1164771" cy="37457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solidFill>
                    <a:schemeClr val="tx1"/>
                  </a:solidFill>
                </a:rPr>
                <a:t>The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1440725" y="3217281"/>
              <a:ext cx="887184" cy="306467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1</a:t>
              </a:r>
            </a:p>
          </p:txBody>
        </p:sp>
        <p:sp>
          <p:nvSpPr>
            <p:cNvPr id="28" name="Down Arrow 27"/>
            <p:cNvSpPr/>
            <p:nvPr/>
          </p:nvSpPr>
          <p:spPr bwMode="auto">
            <a:xfrm rot="10800000" flipH="1">
              <a:off x="1770016" y="3645400"/>
              <a:ext cx="228600" cy="400764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29" name="Down Arrow 28"/>
            <p:cNvSpPr/>
            <p:nvPr/>
          </p:nvSpPr>
          <p:spPr bwMode="auto">
            <a:xfrm rot="10800000" flipH="1">
              <a:off x="1770016" y="2607473"/>
              <a:ext cx="228600" cy="400764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59" name="Rounded Rectangle 58"/>
            <p:cNvSpPr/>
            <p:nvPr/>
          </p:nvSpPr>
          <p:spPr bwMode="auto">
            <a:xfrm>
              <a:off x="2591889" y="4167274"/>
              <a:ext cx="1164771" cy="37457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solidFill>
                    <a:schemeClr val="tx1"/>
                  </a:solidFill>
                </a:rPr>
                <a:t>The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0" name="Rounded Rectangle 59"/>
            <p:cNvSpPr/>
            <p:nvPr/>
          </p:nvSpPr>
          <p:spPr bwMode="auto">
            <a:xfrm>
              <a:off x="6490550" y="4167272"/>
              <a:ext cx="1164771" cy="37457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solidFill>
                    <a:schemeClr val="tx1"/>
                  </a:solidFill>
                </a:rPr>
                <a:t>big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1" name="Rounded Rectangle 60"/>
            <p:cNvSpPr/>
            <p:nvPr/>
          </p:nvSpPr>
          <p:spPr bwMode="auto">
            <a:xfrm>
              <a:off x="3911782" y="4167273"/>
              <a:ext cx="1164771" cy="37457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solidFill>
                    <a:schemeClr val="tx1"/>
                  </a:solidFill>
                </a:rPr>
                <a:t>house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2" name="Rounded Rectangle 61"/>
            <p:cNvSpPr/>
            <p:nvPr/>
          </p:nvSpPr>
          <p:spPr bwMode="auto">
            <a:xfrm>
              <a:off x="2591888" y="2084340"/>
              <a:ext cx="1164771" cy="37457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/>
                <a:t>house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3" name="Rounded Rectangle 62"/>
            <p:cNvSpPr/>
            <p:nvPr/>
          </p:nvSpPr>
          <p:spPr bwMode="auto">
            <a:xfrm>
              <a:off x="2760569" y="3220299"/>
              <a:ext cx="887184" cy="306467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2</a:t>
              </a:r>
            </a:p>
          </p:txBody>
        </p:sp>
        <p:sp>
          <p:nvSpPr>
            <p:cNvPr id="64" name="Rounded Rectangle 63"/>
            <p:cNvSpPr/>
            <p:nvPr/>
          </p:nvSpPr>
          <p:spPr bwMode="auto">
            <a:xfrm>
              <a:off x="4020999" y="3217281"/>
              <a:ext cx="837482" cy="306467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3</a:t>
              </a:r>
            </a:p>
          </p:txBody>
        </p:sp>
        <p:sp>
          <p:nvSpPr>
            <p:cNvPr id="65" name="Rounded Rectangle 64"/>
            <p:cNvSpPr/>
            <p:nvPr/>
          </p:nvSpPr>
          <p:spPr bwMode="auto">
            <a:xfrm>
              <a:off x="6583933" y="3217281"/>
              <a:ext cx="957087" cy="306467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5</a:t>
              </a:r>
            </a:p>
          </p:txBody>
        </p:sp>
        <p:sp>
          <p:nvSpPr>
            <p:cNvPr id="66" name="Rounded Rectangle 65"/>
            <p:cNvSpPr/>
            <p:nvPr/>
          </p:nvSpPr>
          <p:spPr bwMode="auto">
            <a:xfrm>
              <a:off x="3881845" y="2099871"/>
              <a:ext cx="1164771" cy="37457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solidFill>
                    <a:schemeClr val="tx1"/>
                  </a:solidFill>
                </a:rPr>
                <a:t>is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7" name="Rounded Rectangle 66"/>
            <p:cNvSpPr/>
            <p:nvPr/>
          </p:nvSpPr>
          <p:spPr bwMode="auto">
            <a:xfrm>
              <a:off x="6490548" y="2079450"/>
              <a:ext cx="1164771" cy="37457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.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8" name="Down Arrow 67"/>
            <p:cNvSpPr/>
            <p:nvPr/>
          </p:nvSpPr>
          <p:spPr bwMode="auto">
            <a:xfrm rot="10800000" flipH="1">
              <a:off x="3059973" y="3635829"/>
              <a:ext cx="228600" cy="400764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69" name="Down Arrow 68"/>
            <p:cNvSpPr/>
            <p:nvPr/>
          </p:nvSpPr>
          <p:spPr bwMode="auto">
            <a:xfrm rot="10800000" flipH="1">
              <a:off x="4349930" y="3626258"/>
              <a:ext cx="228600" cy="400764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0" name="Down Arrow 69"/>
            <p:cNvSpPr/>
            <p:nvPr/>
          </p:nvSpPr>
          <p:spPr bwMode="auto">
            <a:xfrm rot="10800000" flipH="1">
              <a:off x="6956361" y="3645400"/>
              <a:ext cx="228600" cy="400764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1" name="Down Arrow 70"/>
            <p:cNvSpPr/>
            <p:nvPr/>
          </p:nvSpPr>
          <p:spPr bwMode="auto">
            <a:xfrm rot="10800000" flipH="1">
              <a:off x="3059972" y="2601940"/>
              <a:ext cx="228600" cy="400764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2" name="Down Arrow 71"/>
            <p:cNvSpPr/>
            <p:nvPr/>
          </p:nvSpPr>
          <p:spPr bwMode="auto">
            <a:xfrm rot="10800000" flipH="1">
              <a:off x="4349928" y="2596407"/>
              <a:ext cx="228600" cy="400764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3" name="Down Arrow 72"/>
            <p:cNvSpPr/>
            <p:nvPr/>
          </p:nvSpPr>
          <p:spPr bwMode="auto">
            <a:xfrm rot="10800000" flipH="1">
              <a:off x="6958633" y="2633429"/>
              <a:ext cx="228600" cy="400764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74" name="Straight Arrow Connector 73"/>
            <p:cNvCxnSpPr>
              <a:stCxn id="27" idx="3"/>
              <a:endCxn id="63" idx="1"/>
            </p:cNvCxnSpPr>
            <p:nvPr/>
          </p:nvCxnSpPr>
          <p:spPr bwMode="auto">
            <a:xfrm>
              <a:off x="2327909" y="3370515"/>
              <a:ext cx="432660" cy="3018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7" name="Straight Arrow Connector 76"/>
            <p:cNvCxnSpPr>
              <a:stCxn id="63" idx="3"/>
              <a:endCxn id="64" idx="1"/>
            </p:cNvCxnSpPr>
            <p:nvPr/>
          </p:nvCxnSpPr>
          <p:spPr bwMode="auto">
            <a:xfrm flipV="1">
              <a:off x="3647753" y="3370515"/>
              <a:ext cx="373246" cy="3018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Straight Arrow Connector 30"/>
            <p:cNvCxnSpPr>
              <a:cxnSpLocks/>
              <a:stCxn id="33" idx="3"/>
              <a:endCxn id="65" idx="1"/>
            </p:cNvCxnSpPr>
            <p:nvPr/>
          </p:nvCxnSpPr>
          <p:spPr bwMode="auto">
            <a:xfrm>
              <a:off x="6119057" y="3370515"/>
              <a:ext cx="464875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C17D379E-B7C0-A14A-A0F2-7E2E1590730A}"/>
                </a:ext>
              </a:extLst>
            </p:cNvPr>
            <p:cNvSpPr/>
            <p:nvPr/>
          </p:nvSpPr>
          <p:spPr bwMode="auto">
            <a:xfrm>
              <a:off x="5166652" y="2084339"/>
              <a:ext cx="1164771" cy="37457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solidFill>
                    <a:schemeClr val="tx1"/>
                  </a:solidFill>
                </a:rPr>
                <a:t>big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585C57EF-4DC3-C54D-8337-74FC7B716738}"/>
                </a:ext>
              </a:extLst>
            </p:cNvPr>
            <p:cNvSpPr/>
            <p:nvPr/>
          </p:nvSpPr>
          <p:spPr bwMode="auto">
            <a:xfrm>
              <a:off x="5281576" y="3217281"/>
              <a:ext cx="837482" cy="306467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4</a:t>
              </a:r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6134634F-BF4E-DC43-AF07-5CE5BA8EEE7A}"/>
                </a:ext>
              </a:extLst>
            </p:cNvPr>
            <p:cNvSpPr/>
            <p:nvPr/>
          </p:nvSpPr>
          <p:spPr bwMode="auto">
            <a:xfrm>
              <a:off x="5166652" y="4167272"/>
              <a:ext cx="1164771" cy="37457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solidFill>
                    <a:schemeClr val="tx1"/>
                  </a:solidFill>
                </a:rPr>
                <a:t>is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6" name="Down Arrow 35">
              <a:extLst>
                <a:ext uri="{FF2B5EF4-FFF2-40B4-BE49-F238E27FC236}">
                  <a16:creationId xmlns:a16="http://schemas.microsoft.com/office/drawing/2014/main" id="{45F43337-1351-3542-86BA-C3ADD1EAD5D0}"/>
                </a:ext>
              </a:extLst>
            </p:cNvPr>
            <p:cNvSpPr/>
            <p:nvPr/>
          </p:nvSpPr>
          <p:spPr bwMode="auto">
            <a:xfrm rot="10800000" flipH="1">
              <a:off x="5633760" y="3631128"/>
              <a:ext cx="228600" cy="400764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37" name="Down Arrow 36">
              <a:extLst>
                <a:ext uri="{FF2B5EF4-FFF2-40B4-BE49-F238E27FC236}">
                  <a16:creationId xmlns:a16="http://schemas.microsoft.com/office/drawing/2014/main" id="{BB30A2B3-BCD3-0D4C-97A4-BF1230DB031F}"/>
                </a:ext>
              </a:extLst>
            </p:cNvPr>
            <p:cNvSpPr/>
            <p:nvPr/>
          </p:nvSpPr>
          <p:spPr bwMode="auto">
            <a:xfrm rot="10800000" flipH="1">
              <a:off x="5631122" y="2615513"/>
              <a:ext cx="228600" cy="400764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37AF205-8D42-5E4E-84B8-E8904E77C9C6}"/>
                </a:ext>
              </a:extLst>
            </p:cNvPr>
            <p:cNvCxnSpPr>
              <a:cxnSpLocks/>
              <a:stCxn id="64" idx="3"/>
              <a:endCxn id="33" idx="1"/>
            </p:cNvCxnSpPr>
            <p:nvPr/>
          </p:nvCxnSpPr>
          <p:spPr bwMode="auto">
            <a:xfrm>
              <a:off x="4858480" y="3370515"/>
              <a:ext cx="423095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BDC95918-2F0A-E945-B995-7312C4BE3AA5}"/>
                </a:ext>
              </a:extLst>
            </p:cNvPr>
            <p:cNvSpPr/>
            <p:nvPr/>
          </p:nvSpPr>
          <p:spPr bwMode="auto">
            <a:xfrm>
              <a:off x="7741415" y="4167271"/>
              <a:ext cx="1164771" cy="37457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solidFill>
                    <a:schemeClr val="tx1"/>
                  </a:solidFill>
                </a:rPr>
                <a:t>.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2225CCE3-7D49-8440-AD14-0B5AC3CD456C}"/>
                </a:ext>
              </a:extLst>
            </p:cNvPr>
            <p:cNvSpPr/>
            <p:nvPr/>
          </p:nvSpPr>
          <p:spPr bwMode="auto">
            <a:xfrm>
              <a:off x="7741414" y="2079450"/>
              <a:ext cx="1164771" cy="37457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&lt;/s&gt;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28FABE1D-EC84-8C41-A464-3C65987A815C}"/>
                </a:ext>
              </a:extLst>
            </p:cNvPr>
            <p:cNvSpPr/>
            <p:nvPr/>
          </p:nvSpPr>
          <p:spPr bwMode="auto">
            <a:xfrm>
              <a:off x="7845255" y="3217281"/>
              <a:ext cx="957087" cy="306467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5</a:t>
              </a:r>
            </a:p>
          </p:txBody>
        </p:sp>
        <p:sp>
          <p:nvSpPr>
            <p:cNvPr id="44" name="Down Arrow 43">
              <a:extLst>
                <a:ext uri="{FF2B5EF4-FFF2-40B4-BE49-F238E27FC236}">
                  <a16:creationId xmlns:a16="http://schemas.microsoft.com/office/drawing/2014/main" id="{43E149ED-5366-1447-8301-FF022CA15F59}"/>
                </a:ext>
              </a:extLst>
            </p:cNvPr>
            <p:cNvSpPr/>
            <p:nvPr/>
          </p:nvSpPr>
          <p:spPr bwMode="auto">
            <a:xfrm rot="10800000" flipH="1">
              <a:off x="8180336" y="2633429"/>
              <a:ext cx="228600" cy="400764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45" name="Down Arrow 44">
              <a:extLst>
                <a:ext uri="{FF2B5EF4-FFF2-40B4-BE49-F238E27FC236}">
                  <a16:creationId xmlns:a16="http://schemas.microsoft.com/office/drawing/2014/main" id="{737C2CE9-0881-804A-8EB2-A3CD5F0FE2EE}"/>
                </a:ext>
              </a:extLst>
            </p:cNvPr>
            <p:cNvSpPr/>
            <p:nvPr/>
          </p:nvSpPr>
          <p:spPr bwMode="auto">
            <a:xfrm rot="10800000" flipH="1">
              <a:off x="8209498" y="3635830"/>
              <a:ext cx="228600" cy="400764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420D7A8B-1BD9-D743-9970-605791D19552}"/>
                </a:ext>
              </a:extLst>
            </p:cNvPr>
            <p:cNvCxnSpPr>
              <a:cxnSpLocks/>
              <a:stCxn id="65" idx="3"/>
              <a:endCxn id="43" idx="1"/>
            </p:cNvCxnSpPr>
            <p:nvPr/>
          </p:nvCxnSpPr>
          <p:spPr bwMode="auto">
            <a:xfrm>
              <a:off x="7541019" y="3370515"/>
              <a:ext cx="304236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2876474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Contextual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Of course, for most tasks we don’t want some random sentence. We want a sentence that makes sense given some context. For MT, we need a target sentence that’s a reasonable translation of </a:t>
            </a:r>
            <a:r>
              <a:rPr lang="en-US" sz="2800"/>
              <a:t>a particular source sentence.</a:t>
            </a:r>
            <a:endParaRPr lang="en-US" sz="2800" dirty="0"/>
          </a:p>
          <a:p>
            <a:r>
              <a:rPr lang="en-US" sz="2800" dirty="0"/>
              <a:t>Assume we have some parallel text</a:t>
            </a:r>
          </a:p>
          <a:p>
            <a:pPr lvl="1"/>
            <a:r>
              <a:rPr lang="en-US" sz="2400" dirty="0"/>
              <a:t>Source/target pairs</a:t>
            </a:r>
          </a:p>
          <a:p>
            <a:r>
              <a:rPr lang="en-US" sz="2800" dirty="0"/>
              <a:t>Let’s do the dumbest thing we can think of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4A12E-2B04-8746-B652-447D473AAC2B}" type="datetime1">
              <a:rPr lang="en-US" altLang="en-US" smtClean="0"/>
              <a:pPr/>
              <a:t>11/27/18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35AE-C8CA-844C-AFD6-8D55F65483AD}" type="slidenum">
              <a:rPr lang="en-US" altLang="en-US" smtClean="0"/>
              <a:pPr/>
              <a:t>53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01850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Contextual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Let’s do the dumbest thing we can think of</a:t>
            </a:r>
          </a:p>
          <a:p>
            <a:r>
              <a:rPr lang="en-US" sz="2800" dirty="0"/>
              <a:t>Concatenate the source and target pairs into single sequences</a:t>
            </a:r>
          </a:p>
          <a:p>
            <a:r>
              <a:rPr lang="en-US" sz="2800" dirty="0"/>
              <a:t>Train a single neural language model on that data</a:t>
            </a:r>
          </a:p>
          <a:p>
            <a:r>
              <a:rPr lang="en-US" sz="2800" dirty="0"/>
              <a:t>Use that to generate (decode)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4A12E-2B04-8746-B652-447D473AAC2B}" type="datetime1">
              <a:rPr lang="en-US" altLang="en-US" smtClean="0"/>
              <a:pPr/>
              <a:t>11/27/18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35AE-C8CA-844C-AFD6-8D55F65483AD}" type="slidenum">
              <a:rPr lang="en-US" altLang="en-US" smtClean="0"/>
              <a:pPr/>
              <a:t>54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79891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146309"/>
            <a:ext cx="8915400" cy="800100"/>
          </a:xfrm>
        </p:spPr>
        <p:txBody>
          <a:bodyPr/>
          <a:lstStyle/>
          <a:p>
            <a:r>
              <a:rPr lang="en-US" b="0" dirty="0"/>
              <a:t>Language Modeling:</a:t>
            </a:r>
            <a:br>
              <a:rPr lang="en-US" b="0" dirty="0"/>
            </a:br>
            <a:r>
              <a:rPr lang="en-US" b="0" dirty="0"/>
              <a:t>Neural MT Training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1A785C-C965-5D40-AAFE-C6AFD50D11D0}" type="datetime1">
              <a:rPr lang="en-US" smtClean="0"/>
              <a:pPr>
                <a:defRPr/>
              </a:pPr>
              <a:t>11/27/18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 bwMode="auto">
          <a:xfrm flipH="1">
            <a:off x="2948448" y="2221965"/>
            <a:ext cx="2889675" cy="2603679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84" name="Group 83"/>
          <p:cNvGrpSpPr/>
          <p:nvPr/>
        </p:nvGrpSpPr>
        <p:grpSpPr>
          <a:xfrm>
            <a:off x="455363" y="1511271"/>
            <a:ext cx="3583237" cy="1310237"/>
            <a:chOff x="1301931" y="2079450"/>
            <a:chExt cx="7604255" cy="2503363"/>
          </a:xfrm>
          <a:solidFill>
            <a:srgbClr val="0070C0">
              <a:alpha val="37000"/>
            </a:srgbClr>
          </a:solidFill>
        </p:grpSpPr>
        <p:sp>
          <p:nvSpPr>
            <p:cNvPr id="23" name="Rounded Rectangle 22"/>
            <p:cNvSpPr/>
            <p:nvPr/>
          </p:nvSpPr>
          <p:spPr bwMode="auto">
            <a:xfrm>
              <a:off x="1301931" y="4127392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>
                  <a:solidFill>
                    <a:schemeClr val="tx1"/>
                  </a:solidFill>
                </a:rPr>
                <a:t>&lt;s&gt;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6" name="Rounded Rectangle 25"/>
            <p:cNvSpPr/>
            <p:nvPr/>
          </p:nvSpPr>
          <p:spPr bwMode="auto">
            <a:xfrm>
              <a:off x="1301931" y="2087492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The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1440725" y="3217280"/>
              <a:ext cx="887184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1</a:t>
              </a:r>
            </a:p>
          </p:txBody>
        </p:sp>
        <p:sp>
          <p:nvSpPr>
            <p:cNvPr id="28" name="Down Arrow 27"/>
            <p:cNvSpPr/>
            <p:nvPr/>
          </p:nvSpPr>
          <p:spPr bwMode="auto">
            <a:xfrm rot="10800000" flipH="1">
              <a:off x="1770017" y="361608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29" name="Down Arrow 28"/>
            <p:cNvSpPr/>
            <p:nvPr/>
          </p:nvSpPr>
          <p:spPr bwMode="auto">
            <a:xfrm rot="10800000" flipH="1">
              <a:off x="1770017" y="2578152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59" name="Rounded Rectangle 58"/>
            <p:cNvSpPr/>
            <p:nvPr/>
          </p:nvSpPr>
          <p:spPr bwMode="auto">
            <a:xfrm>
              <a:off x="2591889" y="4126849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The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0" name="Rounded Rectangle 59"/>
            <p:cNvSpPr/>
            <p:nvPr/>
          </p:nvSpPr>
          <p:spPr bwMode="auto">
            <a:xfrm>
              <a:off x="6490551" y="4126847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big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1" name="Rounded Rectangle 60"/>
            <p:cNvSpPr/>
            <p:nvPr/>
          </p:nvSpPr>
          <p:spPr bwMode="auto">
            <a:xfrm>
              <a:off x="3911781" y="4126847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house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2" name="Rounded Rectangle 61"/>
            <p:cNvSpPr/>
            <p:nvPr/>
          </p:nvSpPr>
          <p:spPr bwMode="auto">
            <a:xfrm>
              <a:off x="2591889" y="2084339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/>
                <a:t>house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3" name="Rounded Rectangle 62"/>
            <p:cNvSpPr/>
            <p:nvPr/>
          </p:nvSpPr>
          <p:spPr bwMode="auto">
            <a:xfrm>
              <a:off x="2760570" y="3220299"/>
              <a:ext cx="887184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2</a:t>
              </a:r>
            </a:p>
          </p:txBody>
        </p:sp>
        <p:sp>
          <p:nvSpPr>
            <p:cNvPr id="64" name="Rounded Rectangle 63"/>
            <p:cNvSpPr/>
            <p:nvPr/>
          </p:nvSpPr>
          <p:spPr bwMode="auto">
            <a:xfrm>
              <a:off x="4020999" y="3217280"/>
              <a:ext cx="837482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3</a:t>
              </a:r>
            </a:p>
          </p:txBody>
        </p:sp>
        <p:sp>
          <p:nvSpPr>
            <p:cNvPr id="65" name="Rounded Rectangle 64"/>
            <p:cNvSpPr/>
            <p:nvPr/>
          </p:nvSpPr>
          <p:spPr bwMode="auto">
            <a:xfrm>
              <a:off x="6583933" y="3217280"/>
              <a:ext cx="957086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5</a:t>
              </a:r>
            </a:p>
          </p:txBody>
        </p:sp>
        <p:sp>
          <p:nvSpPr>
            <p:cNvPr id="66" name="Rounded Rectangle 65"/>
            <p:cNvSpPr/>
            <p:nvPr/>
          </p:nvSpPr>
          <p:spPr bwMode="auto">
            <a:xfrm>
              <a:off x="3881844" y="2099871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is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7" name="Rounded Rectangle 66"/>
            <p:cNvSpPr/>
            <p:nvPr/>
          </p:nvSpPr>
          <p:spPr bwMode="auto">
            <a:xfrm>
              <a:off x="6490548" y="2079450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>
                  <a:solidFill>
                    <a:schemeClr val="tx1"/>
                  </a:solidFill>
                </a:rPr>
                <a:t>.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8" name="Down Arrow 67"/>
            <p:cNvSpPr/>
            <p:nvPr/>
          </p:nvSpPr>
          <p:spPr bwMode="auto">
            <a:xfrm rot="10800000" flipH="1">
              <a:off x="3059972" y="36065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69" name="Down Arrow 68"/>
            <p:cNvSpPr/>
            <p:nvPr/>
          </p:nvSpPr>
          <p:spPr bwMode="auto">
            <a:xfrm rot="10800000" flipH="1">
              <a:off x="4349930" y="3596937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0" name="Down Arrow 69"/>
            <p:cNvSpPr/>
            <p:nvPr/>
          </p:nvSpPr>
          <p:spPr bwMode="auto">
            <a:xfrm rot="10800000" flipH="1">
              <a:off x="6956362" y="361608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1" name="Down Arrow 70"/>
            <p:cNvSpPr/>
            <p:nvPr/>
          </p:nvSpPr>
          <p:spPr bwMode="auto">
            <a:xfrm rot="10800000" flipH="1">
              <a:off x="3059972" y="2572619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2" name="Down Arrow 71"/>
            <p:cNvSpPr/>
            <p:nvPr/>
          </p:nvSpPr>
          <p:spPr bwMode="auto">
            <a:xfrm rot="10800000" flipH="1">
              <a:off x="4349928" y="2567086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3" name="Down Arrow 72"/>
            <p:cNvSpPr/>
            <p:nvPr/>
          </p:nvSpPr>
          <p:spPr bwMode="auto">
            <a:xfrm rot="10800000" flipH="1">
              <a:off x="6958632" y="26041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74" name="Straight Arrow Connector 73"/>
            <p:cNvCxnSpPr>
              <a:stCxn id="27" idx="3"/>
              <a:endCxn id="63" idx="1"/>
            </p:cNvCxnSpPr>
            <p:nvPr/>
          </p:nvCxnSpPr>
          <p:spPr bwMode="auto">
            <a:xfrm>
              <a:off x="2327909" y="3510052"/>
              <a:ext cx="432660" cy="301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7" name="Straight Arrow Connector 76"/>
            <p:cNvCxnSpPr>
              <a:stCxn id="63" idx="3"/>
              <a:endCxn id="64" idx="1"/>
            </p:cNvCxnSpPr>
            <p:nvPr/>
          </p:nvCxnSpPr>
          <p:spPr bwMode="auto">
            <a:xfrm flipV="1">
              <a:off x="3647753" y="3510052"/>
              <a:ext cx="373246" cy="301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Straight Arrow Connector 30"/>
            <p:cNvCxnSpPr>
              <a:cxnSpLocks/>
              <a:stCxn id="33" idx="3"/>
              <a:endCxn id="65" idx="1"/>
            </p:cNvCxnSpPr>
            <p:nvPr/>
          </p:nvCxnSpPr>
          <p:spPr bwMode="auto">
            <a:xfrm>
              <a:off x="6119058" y="3510052"/>
              <a:ext cx="464875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C17D379E-B7C0-A14A-A0F2-7E2E1590730A}"/>
                </a:ext>
              </a:extLst>
            </p:cNvPr>
            <p:cNvSpPr/>
            <p:nvPr/>
          </p:nvSpPr>
          <p:spPr bwMode="auto">
            <a:xfrm>
              <a:off x="5166651" y="2084339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big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585C57EF-4DC3-C54D-8337-74FC7B716738}"/>
                </a:ext>
              </a:extLst>
            </p:cNvPr>
            <p:cNvSpPr/>
            <p:nvPr/>
          </p:nvSpPr>
          <p:spPr bwMode="auto">
            <a:xfrm>
              <a:off x="5281575" y="3217280"/>
              <a:ext cx="837482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4</a:t>
              </a:r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6134634F-BF4E-DC43-AF07-5CE5BA8EEE7A}"/>
                </a:ext>
              </a:extLst>
            </p:cNvPr>
            <p:cNvSpPr/>
            <p:nvPr/>
          </p:nvSpPr>
          <p:spPr bwMode="auto">
            <a:xfrm>
              <a:off x="5166651" y="4126847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is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6" name="Down Arrow 35">
              <a:extLst>
                <a:ext uri="{FF2B5EF4-FFF2-40B4-BE49-F238E27FC236}">
                  <a16:creationId xmlns:a16="http://schemas.microsoft.com/office/drawing/2014/main" id="{45F43337-1351-3542-86BA-C3ADD1EAD5D0}"/>
                </a:ext>
              </a:extLst>
            </p:cNvPr>
            <p:cNvSpPr/>
            <p:nvPr/>
          </p:nvSpPr>
          <p:spPr bwMode="auto">
            <a:xfrm rot="10800000" flipH="1">
              <a:off x="5633761" y="3601807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37" name="Down Arrow 36">
              <a:extLst>
                <a:ext uri="{FF2B5EF4-FFF2-40B4-BE49-F238E27FC236}">
                  <a16:creationId xmlns:a16="http://schemas.microsoft.com/office/drawing/2014/main" id="{BB30A2B3-BCD3-0D4C-97A4-BF1230DB031F}"/>
                </a:ext>
              </a:extLst>
            </p:cNvPr>
            <p:cNvSpPr/>
            <p:nvPr/>
          </p:nvSpPr>
          <p:spPr bwMode="auto">
            <a:xfrm rot="10800000" flipH="1">
              <a:off x="5631123" y="2586192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37AF205-8D42-5E4E-84B8-E8904E77C9C6}"/>
                </a:ext>
              </a:extLst>
            </p:cNvPr>
            <p:cNvCxnSpPr>
              <a:cxnSpLocks/>
              <a:stCxn id="64" idx="3"/>
              <a:endCxn id="33" idx="1"/>
            </p:cNvCxnSpPr>
            <p:nvPr/>
          </p:nvCxnSpPr>
          <p:spPr bwMode="auto">
            <a:xfrm>
              <a:off x="4858482" y="3510052"/>
              <a:ext cx="423094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BDC95918-2F0A-E945-B995-7312C4BE3AA5}"/>
                </a:ext>
              </a:extLst>
            </p:cNvPr>
            <p:cNvSpPr/>
            <p:nvPr/>
          </p:nvSpPr>
          <p:spPr bwMode="auto">
            <a:xfrm>
              <a:off x="7741416" y="4126845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.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2225CCE3-7D49-8440-AD14-0B5AC3CD456C}"/>
                </a:ext>
              </a:extLst>
            </p:cNvPr>
            <p:cNvSpPr/>
            <p:nvPr/>
          </p:nvSpPr>
          <p:spPr bwMode="auto">
            <a:xfrm>
              <a:off x="7741413" y="2079450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>
                  <a:solidFill>
                    <a:schemeClr val="tx1"/>
                  </a:solidFill>
                </a:rPr>
                <a:t>&lt;/s&gt;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28FABE1D-EC84-8C41-A464-3C65987A815C}"/>
                </a:ext>
              </a:extLst>
            </p:cNvPr>
            <p:cNvSpPr/>
            <p:nvPr/>
          </p:nvSpPr>
          <p:spPr bwMode="auto">
            <a:xfrm>
              <a:off x="7845256" y="3217281"/>
              <a:ext cx="957086" cy="585542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5</a:t>
              </a:r>
            </a:p>
          </p:txBody>
        </p:sp>
        <p:sp>
          <p:nvSpPr>
            <p:cNvPr id="44" name="Down Arrow 43">
              <a:extLst>
                <a:ext uri="{FF2B5EF4-FFF2-40B4-BE49-F238E27FC236}">
                  <a16:creationId xmlns:a16="http://schemas.microsoft.com/office/drawing/2014/main" id="{43E149ED-5366-1447-8301-FF022CA15F59}"/>
                </a:ext>
              </a:extLst>
            </p:cNvPr>
            <p:cNvSpPr/>
            <p:nvPr/>
          </p:nvSpPr>
          <p:spPr bwMode="auto">
            <a:xfrm rot="10800000" flipH="1">
              <a:off x="8180336" y="26041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45" name="Down Arrow 44">
              <a:extLst>
                <a:ext uri="{FF2B5EF4-FFF2-40B4-BE49-F238E27FC236}">
                  <a16:creationId xmlns:a16="http://schemas.microsoft.com/office/drawing/2014/main" id="{737C2CE9-0881-804A-8EB2-A3CD5F0FE2EE}"/>
                </a:ext>
              </a:extLst>
            </p:cNvPr>
            <p:cNvSpPr/>
            <p:nvPr/>
          </p:nvSpPr>
          <p:spPr bwMode="auto">
            <a:xfrm rot="10800000" flipH="1">
              <a:off x="8209497" y="360651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420D7A8B-1BD9-D743-9970-605791D19552}"/>
                </a:ext>
              </a:extLst>
            </p:cNvPr>
            <p:cNvCxnSpPr>
              <a:cxnSpLocks/>
              <a:stCxn id="65" idx="3"/>
              <a:endCxn id="43" idx="1"/>
            </p:cNvCxnSpPr>
            <p:nvPr/>
          </p:nvCxnSpPr>
          <p:spPr bwMode="auto">
            <a:xfrm>
              <a:off x="7541019" y="3510052"/>
              <a:ext cx="304237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66CD037-254A-4B44-B8AF-E5859BFA2E30}"/>
              </a:ext>
            </a:extLst>
          </p:cNvPr>
          <p:cNvGrpSpPr/>
          <p:nvPr/>
        </p:nvGrpSpPr>
        <p:grpSpPr>
          <a:xfrm>
            <a:off x="3936608" y="1498431"/>
            <a:ext cx="3726702" cy="1310237"/>
            <a:chOff x="997473" y="2079450"/>
            <a:chExt cx="7908713" cy="2503363"/>
          </a:xfrm>
          <a:solidFill>
            <a:srgbClr val="0070C0">
              <a:alpha val="37000"/>
            </a:srgbClr>
          </a:solidFill>
        </p:grpSpPr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88BA37F8-5F78-964C-BC7A-E13141360BDA}"/>
                </a:ext>
              </a:extLst>
            </p:cNvPr>
            <p:cNvSpPr/>
            <p:nvPr/>
          </p:nvSpPr>
          <p:spPr bwMode="auto">
            <a:xfrm>
              <a:off x="1301931" y="4127392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>
                  <a:solidFill>
                    <a:schemeClr val="tx1"/>
                  </a:solidFill>
                </a:rPr>
                <a:t>&lt;/s&gt;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A5AF33B5-C7A0-7944-A4FF-8D9ABCC39F9B}"/>
                </a:ext>
              </a:extLst>
            </p:cNvPr>
            <p:cNvSpPr/>
            <p:nvPr/>
          </p:nvSpPr>
          <p:spPr bwMode="auto">
            <a:xfrm>
              <a:off x="1301931" y="2087492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Das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41767E0E-5212-8844-B936-67387705AF5B}"/>
                </a:ext>
              </a:extLst>
            </p:cNvPr>
            <p:cNvSpPr/>
            <p:nvPr/>
          </p:nvSpPr>
          <p:spPr bwMode="auto">
            <a:xfrm>
              <a:off x="1440725" y="3217280"/>
              <a:ext cx="887184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1</a:t>
              </a:r>
            </a:p>
          </p:txBody>
        </p:sp>
        <p:sp>
          <p:nvSpPr>
            <p:cNvPr id="51" name="Down Arrow 50">
              <a:extLst>
                <a:ext uri="{FF2B5EF4-FFF2-40B4-BE49-F238E27FC236}">
                  <a16:creationId xmlns:a16="http://schemas.microsoft.com/office/drawing/2014/main" id="{6C02FEB7-2550-B645-89D0-76B9BA250EFC}"/>
                </a:ext>
              </a:extLst>
            </p:cNvPr>
            <p:cNvSpPr/>
            <p:nvPr/>
          </p:nvSpPr>
          <p:spPr bwMode="auto">
            <a:xfrm rot="10800000" flipH="1">
              <a:off x="1770017" y="361608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52" name="Down Arrow 51">
              <a:extLst>
                <a:ext uri="{FF2B5EF4-FFF2-40B4-BE49-F238E27FC236}">
                  <a16:creationId xmlns:a16="http://schemas.microsoft.com/office/drawing/2014/main" id="{5DDC8753-1FDD-BD40-A215-C28C73904789}"/>
                </a:ext>
              </a:extLst>
            </p:cNvPr>
            <p:cNvSpPr/>
            <p:nvPr/>
          </p:nvSpPr>
          <p:spPr bwMode="auto">
            <a:xfrm rot="10800000" flipH="1">
              <a:off x="1770017" y="2578152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B714F30A-6554-2840-8DCE-B10294F857B6}"/>
                </a:ext>
              </a:extLst>
            </p:cNvPr>
            <p:cNvSpPr/>
            <p:nvPr/>
          </p:nvSpPr>
          <p:spPr bwMode="auto">
            <a:xfrm>
              <a:off x="2591889" y="4126849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Das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04DCB192-8702-9342-872D-5E427B921596}"/>
                </a:ext>
              </a:extLst>
            </p:cNvPr>
            <p:cNvSpPr/>
            <p:nvPr/>
          </p:nvSpPr>
          <p:spPr bwMode="auto">
            <a:xfrm>
              <a:off x="6490551" y="4126848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800" dirty="0" err="1">
                  <a:latin typeface="Helvetica" pitchFamily="2" charset="0"/>
                </a:rPr>
                <a:t>groß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32C6262A-EF0B-5042-8F7C-79B699AA1FC5}"/>
                </a:ext>
              </a:extLst>
            </p:cNvPr>
            <p:cNvSpPr/>
            <p:nvPr/>
          </p:nvSpPr>
          <p:spPr bwMode="auto">
            <a:xfrm>
              <a:off x="3911781" y="4126847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Haus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D4E02BD5-B037-3843-A49F-BDB32DCC7D95}"/>
                </a:ext>
              </a:extLst>
            </p:cNvPr>
            <p:cNvSpPr/>
            <p:nvPr/>
          </p:nvSpPr>
          <p:spPr bwMode="auto">
            <a:xfrm>
              <a:off x="2591889" y="2084339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Haus</a:t>
              </a:r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CA6D887D-113E-674F-A21E-236B019021D2}"/>
                </a:ext>
              </a:extLst>
            </p:cNvPr>
            <p:cNvSpPr/>
            <p:nvPr/>
          </p:nvSpPr>
          <p:spPr bwMode="auto">
            <a:xfrm>
              <a:off x="2760570" y="3220299"/>
              <a:ext cx="887184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2</a:t>
              </a:r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3F2569C0-7289-9446-BC9A-CF5EF51C68F0}"/>
                </a:ext>
              </a:extLst>
            </p:cNvPr>
            <p:cNvSpPr/>
            <p:nvPr/>
          </p:nvSpPr>
          <p:spPr bwMode="auto">
            <a:xfrm>
              <a:off x="4020999" y="3217280"/>
              <a:ext cx="837482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3</a:t>
              </a:r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7545C7E0-DDD7-0E42-A1FA-694F4B682569}"/>
                </a:ext>
              </a:extLst>
            </p:cNvPr>
            <p:cNvSpPr/>
            <p:nvPr/>
          </p:nvSpPr>
          <p:spPr bwMode="auto">
            <a:xfrm>
              <a:off x="6583933" y="3217280"/>
              <a:ext cx="957086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5</a:t>
              </a:r>
            </a:p>
          </p:txBody>
        </p: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19ABD257-6975-C94C-B301-AD900E42F31A}"/>
                </a:ext>
              </a:extLst>
            </p:cNvPr>
            <p:cNvSpPr/>
            <p:nvPr/>
          </p:nvSpPr>
          <p:spPr bwMode="auto">
            <a:xfrm>
              <a:off x="3881844" y="2099871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 err="1">
                  <a:solidFill>
                    <a:schemeClr val="tx1"/>
                  </a:solidFill>
                </a:rPr>
                <a:t>ist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ADD655D1-F13B-3348-86DF-1E4B8C9A5EB8}"/>
                </a:ext>
              </a:extLst>
            </p:cNvPr>
            <p:cNvSpPr/>
            <p:nvPr/>
          </p:nvSpPr>
          <p:spPr bwMode="auto">
            <a:xfrm>
              <a:off x="6490548" y="2079450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>
                  <a:solidFill>
                    <a:schemeClr val="tx1"/>
                  </a:solidFill>
                </a:rPr>
                <a:t>.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9" name="Down Arrow 78">
              <a:extLst>
                <a:ext uri="{FF2B5EF4-FFF2-40B4-BE49-F238E27FC236}">
                  <a16:creationId xmlns:a16="http://schemas.microsoft.com/office/drawing/2014/main" id="{1B7683B5-C96F-3F46-9310-507FD2B7A5DF}"/>
                </a:ext>
              </a:extLst>
            </p:cNvPr>
            <p:cNvSpPr/>
            <p:nvPr/>
          </p:nvSpPr>
          <p:spPr bwMode="auto">
            <a:xfrm rot="10800000" flipH="1">
              <a:off x="3059972" y="36065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0" name="Down Arrow 79">
              <a:extLst>
                <a:ext uri="{FF2B5EF4-FFF2-40B4-BE49-F238E27FC236}">
                  <a16:creationId xmlns:a16="http://schemas.microsoft.com/office/drawing/2014/main" id="{E6FE7989-ED67-5943-9644-3E684D0829A5}"/>
                </a:ext>
              </a:extLst>
            </p:cNvPr>
            <p:cNvSpPr/>
            <p:nvPr/>
          </p:nvSpPr>
          <p:spPr bwMode="auto">
            <a:xfrm rot="10800000" flipH="1">
              <a:off x="4349930" y="3596937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1" name="Down Arrow 80">
              <a:extLst>
                <a:ext uri="{FF2B5EF4-FFF2-40B4-BE49-F238E27FC236}">
                  <a16:creationId xmlns:a16="http://schemas.microsoft.com/office/drawing/2014/main" id="{923AF23B-622C-E644-AB17-14C1BC64D490}"/>
                </a:ext>
              </a:extLst>
            </p:cNvPr>
            <p:cNvSpPr/>
            <p:nvPr/>
          </p:nvSpPr>
          <p:spPr bwMode="auto">
            <a:xfrm rot="10800000" flipH="1">
              <a:off x="6956362" y="361608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2" name="Down Arrow 81">
              <a:extLst>
                <a:ext uri="{FF2B5EF4-FFF2-40B4-BE49-F238E27FC236}">
                  <a16:creationId xmlns:a16="http://schemas.microsoft.com/office/drawing/2014/main" id="{C3712E2E-EEB5-EB4B-AA3C-17869E207189}"/>
                </a:ext>
              </a:extLst>
            </p:cNvPr>
            <p:cNvSpPr/>
            <p:nvPr/>
          </p:nvSpPr>
          <p:spPr bwMode="auto">
            <a:xfrm rot="10800000" flipH="1">
              <a:off x="3059972" y="2572619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3" name="Down Arrow 82">
              <a:extLst>
                <a:ext uri="{FF2B5EF4-FFF2-40B4-BE49-F238E27FC236}">
                  <a16:creationId xmlns:a16="http://schemas.microsoft.com/office/drawing/2014/main" id="{C1BF3EA7-F871-EF4B-B536-9569D94BEE29}"/>
                </a:ext>
              </a:extLst>
            </p:cNvPr>
            <p:cNvSpPr/>
            <p:nvPr/>
          </p:nvSpPr>
          <p:spPr bwMode="auto">
            <a:xfrm rot="10800000" flipH="1">
              <a:off x="4349928" y="2567086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5" name="Down Arrow 84">
              <a:extLst>
                <a:ext uri="{FF2B5EF4-FFF2-40B4-BE49-F238E27FC236}">
                  <a16:creationId xmlns:a16="http://schemas.microsoft.com/office/drawing/2014/main" id="{28B892DD-BAFE-5B48-B048-DF43F5BE8BA7}"/>
                </a:ext>
              </a:extLst>
            </p:cNvPr>
            <p:cNvSpPr/>
            <p:nvPr/>
          </p:nvSpPr>
          <p:spPr bwMode="auto">
            <a:xfrm rot="10800000" flipH="1">
              <a:off x="6958632" y="26041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9D6A805-5400-6047-8B7F-40B6A9C9AEFE}"/>
                </a:ext>
              </a:extLst>
            </p:cNvPr>
            <p:cNvCxnSpPr>
              <a:stCxn id="50" idx="3"/>
              <a:endCxn id="57" idx="1"/>
            </p:cNvCxnSpPr>
            <p:nvPr/>
          </p:nvCxnSpPr>
          <p:spPr bwMode="auto">
            <a:xfrm>
              <a:off x="2327909" y="3510052"/>
              <a:ext cx="432660" cy="301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48D45C06-1E30-C345-B893-757AEEECA6EC}"/>
                </a:ext>
              </a:extLst>
            </p:cNvPr>
            <p:cNvCxnSpPr>
              <a:stCxn id="57" idx="3"/>
              <a:endCxn id="58" idx="1"/>
            </p:cNvCxnSpPr>
            <p:nvPr/>
          </p:nvCxnSpPr>
          <p:spPr bwMode="auto">
            <a:xfrm flipV="1">
              <a:off x="3647753" y="3510052"/>
              <a:ext cx="373246" cy="301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E57C4036-B8C6-E24B-9AF1-7F9D73569C08}"/>
                </a:ext>
              </a:extLst>
            </p:cNvPr>
            <p:cNvCxnSpPr>
              <a:cxnSpLocks/>
              <a:stCxn id="90" idx="3"/>
              <a:endCxn id="75" idx="1"/>
            </p:cNvCxnSpPr>
            <p:nvPr/>
          </p:nvCxnSpPr>
          <p:spPr bwMode="auto">
            <a:xfrm>
              <a:off x="6119058" y="3510052"/>
              <a:ext cx="464875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EB0CDF0B-7AA4-5447-A068-FD435ED39C4F}"/>
                </a:ext>
              </a:extLst>
            </p:cNvPr>
            <p:cNvSpPr/>
            <p:nvPr/>
          </p:nvSpPr>
          <p:spPr bwMode="auto">
            <a:xfrm>
              <a:off x="5166651" y="2084339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800" dirty="0" err="1">
                  <a:latin typeface="Helvetica" pitchFamily="2" charset="0"/>
                </a:rPr>
                <a:t>groß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13C3ED17-2770-F046-A751-67ACFBDFA6DB}"/>
                </a:ext>
              </a:extLst>
            </p:cNvPr>
            <p:cNvSpPr/>
            <p:nvPr/>
          </p:nvSpPr>
          <p:spPr bwMode="auto">
            <a:xfrm>
              <a:off x="5281575" y="3217280"/>
              <a:ext cx="837482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4</a:t>
              </a:r>
            </a:p>
          </p:txBody>
        </p:sp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97A2CF0A-3350-8E43-B1CB-86F5F34B5992}"/>
                </a:ext>
              </a:extLst>
            </p:cNvPr>
            <p:cNvSpPr/>
            <p:nvPr/>
          </p:nvSpPr>
          <p:spPr bwMode="auto">
            <a:xfrm>
              <a:off x="5166651" y="4126847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 err="1">
                  <a:solidFill>
                    <a:schemeClr val="tx1"/>
                  </a:solidFill>
                </a:rPr>
                <a:t>ist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2" name="Down Arrow 91">
              <a:extLst>
                <a:ext uri="{FF2B5EF4-FFF2-40B4-BE49-F238E27FC236}">
                  <a16:creationId xmlns:a16="http://schemas.microsoft.com/office/drawing/2014/main" id="{3F58BE61-BC28-7B4A-A884-67D0AC959EEB}"/>
                </a:ext>
              </a:extLst>
            </p:cNvPr>
            <p:cNvSpPr/>
            <p:nvPr/>
          </p:nvSpPr>
          <p:spPr bwMode="auto">
            <a:xfrm rot="10800000" flipH="1">
              <a:off x="5633761" y="3601807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93" name="Down Arrow 92">
              <a:extLst>
                <a:ext uri="{FF2B5EF4-FFF2-40B4-BE49-F238E27FC236}">
                  <a16:creationId xmlns:a16="http://schemas.microsoft.com/office/drawing/2014/main" id="{D7215132-DF15-FA47-A47F-45595F36AE5E}"/>
                </a:ext>
              </a:extLst>
            </p:cNvPr>
            <p:cNvSpPr/>
            <p:nvPr/>
          </p:nvSpPr>
          <p:spPr bwMode="auto">
            <a:xfrm rot="10800000" flipH="1">
              <a:off x="5631123" y="2586192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AA0BE491-73F3-A840-B1BC-71C25035D5C1}"/>
                </a:ext>
              </a:extLst>
            </p:cNvPr>
            <p:cNvCxnSpPr>
              <a:cxnSpLocks/>
              <a:stCxn id="58" idx="3"/>
              <a:endCxn id="90" idx="1"/>
            </p:cNvCxnSpPr>
            <p:nvPr/>
          </p:nvCxnSpPr>
          <p:spPr bwMode="auto">
            <a:xfrm>
              <a:off x="4858482" y="3510052"/>
              <a:ext cx="423094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33E0855B-648A-CA48-BE6F-4A7C8DB44032}"/>
                </a:ext>
              </a:extLst>
            </p:cNvPr>
            <p:cNvSpPr/>
            <p:nvPr/>
          </p:nvSpPr>
          <p:spPr bwMode="auto">
            <a:xfrm>
              <a:off x="7741416" y="4126845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.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CE643687-40EA-5445-A7E1-5F2EA89421B6}"/>
                </a:ext>
              </a:extLst>
            </p:cNvPr>
            <p:cNvSpPr/>
            <p:nvPr/>
          </p:nvSpPr>
          <p:spPr bwMode="auto">
            <a:xfrm>
              <a:off x="7741413" y="2079450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>
                  <a:solidFill>
                    <a:schemeClr val="tx1"/>
                  </a:solidFill>
                </a:rPr>
                <a:t>&lt;/s&gt;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7" name="Rounded Rectangle 96">
              <a:extLst>
                <a:ext uri="{FF2B5EF4-FFF2-40B4-BE49-F238E27FC236}">
                  <a16:creationId xmlns:a16="http://schemas.microsoft.com/office/drawing/2014/main" id="{13408BC2-2258-BD4A-A6B4-31ED29BD0BCE}"/>
                </a:ext>
              </a:extLst>
            </p:cNvPr>
            <p:cNvSpPr/>
            <p:nvPr/>
          </p:nvSpPr>
          <p:spPr bwMode="auto">
            <a:xfrm>
              <a:off x="7845256" y="3217281"/>
              <a:ext cx="957086" cy="585542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5</a:t>
              </a:r>
            </a:p>
          </p:txBody>
        </p:sp>
        <p:sp>
          <p:nvSpPr>
            <p:cNvPr id="98" name="Down Arrow 97">
              <a:extLst>
                <a:ext uri="{FF2B5EF4-FFF2-40B4-BE49-F238E27FC236}">
                  <a16:creationId xmlns:a16="http://schemas.microsoft.com/office/drawing/2014/main" id="{84353526-54A5-B247-808F-737F872C222B}"/>
                </a:ext>
              </a:extLst>
            </p:cNvPr>
            <p:cNvSpPr/>
            <p:nvPr/>
          </p:nvSpPr>
          <p:spPr bwMode="auto">
            <a:xfrm rot="10800000" flipH="1">
              <a:off x="8180336" y="26041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99" name="Down Arrow 98">
              <a:extLst>
                <a:ext uri="{FF2B5EF4-FFF2-40B4-BE49-F238E27FC236}">
                  <a16:creationId xmlns:a16="http://schemas.microsoft.com/office/drawing/2014/main" id="{CDA78004-62FD-A743-994E-9CC34EE96F9D}"/>
                </a:ext>
              </a:extLst>
            </p:cNvPr>
            <p:cNvSpPr/>
            <p:nvPr/>
          </p:nvSpPr>
          <p:spPr bwMode="auto">
            <a:xfrm rot="10800000" flipH="1">
              <a:off x="8209497" y="360651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589B778E-A982-1C42-A9C2-344A54F2F2D3}"/>
                </a:ext>
              </a:extLst>
            </p:cNvPr>
            <p:cNvCxnSpPr>
              <a:cxnSpLocks/>
              <a:stCxn id="75" idx="3"/>
              <a:endCxn id="97" idx="1"/>
            </p:cNvCxnSpPr>
            <p:nvPr/>
          </p:nvCxnSpPr>
          <p:spPr bwMode="auto">
            <a:xfrm>
              <a:off x="7541019" y="3510052"/>
              <a:ext cx="304237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96B0F3B5-8D1E-8A47-A839-9FD8F567B433}"/>
                </a:ext>
              </a:extLst>
            </p:cNvPr>
            <p:cNvCxnSpPr/>
            <p:nvPr/>
          </p:nvCxnSpPr>
          <p:spPr bwMode="auto">
            <a:xfrm>
              <a:off x="997473" y="3501460"/>
              <a:ext cx="432660" cy="301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4B743F9-6EAA-934A-9C1B-F5D176023426}"/>
              </a:ext>
            </a:extLst>
          </p:cNvPr>
          <p:cNvSpPr/>
          <p:nvPr/>
        </p:nvSpPr>
        <p:spPr>
          <a:xfrm>
            <a:off x="1271594" y="3379183"/>
            <a:ext cx="62372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 &lt;s&gt; The house is big . &lt;/s&gt; Das Haus </a:t>
            </a:r>
            <a:r>
              <a:rPr lang="en-US" sz="2000" dirty="0" err="1">
                <a:latin typeface="Helvetica" pitchFamily="2" charset="0"/>
              </a:rPr>
              <a:t>ist</a:t>
            </a:r>
            <a:r>
              <a:rPr lang="en-US" sz="2000" dirty="0">
                <a:latin typeface="Helvetica" pitchFamily="2" charset="0"/>
              </a:rPr>
              <a:t> </a:t>
            </a:r>
            <a:r>
              <a:rPr lang="en-US" sz="2000" dirty="0" err="1">
                <a:latin typeface="Helvetica" pitchFamily="2" charset="0"/>
              </a:rPr>
              <a:t>groß</a:t>
            </a:r>
            <a:r>
              <a:rPr lang="en-US" sz="2000" dirty="0">
                <a:latin typeface="Helvetica" pitchFamily="2" charset="0"/>
              </a:rPr>
              <a:t> . &lt;/s&gt;</a:t>
            </a:r>
            <a:endParaRPr lang="en-US" sz="2000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0330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146309"/>
            <a:ext cx="8915400" cy="800100"/>
          </a:xfrm>
        </p:spPr>
        <p:txBody>
          <a:bodyPr/>
          <a:lstStyle/>
          <a:p>
            <a:r>
              <a:rPr lang="en-US" b="0" dirty="0"/>
              <a:t>Language Modeling:</a:t>
            </a:r>
            <a:br>
              <a:rPr lang="en-US" b="0" dirty="0"/>
            </a:br>
            <a:r>
              <a:rPr lang="en-US" b="0" dirty="0"/>
              <a:t>Decoding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1A785C-C965-5D40-AAFE-C6AFD50D11D0}" type="datetime1">
              <a:rPr lang="en-US" smtClean="0"/>
              <a:pPr>
                <a:defRPr/>
              </a:pPr>
              <a:t>11/27/18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 bwMode="auto">
          <a:xfrm flipH="1">
            <a:off x="2948448" y="2221965"/>
            <a:ext cx="2889675" cy="2603679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84" name="Group 83"/>
          <p:cNvGrpSpPr/>
          <p:nvPr/>
        </p:nvGrpSpPr>
        <p:grpSpPr>
          <a:xfrm>
            <a:off x="455363" y="1511271"/>
            <a:ext cx="3583237" cy="1310237"/>
            <a:chOff x="1301931" y="2079450"/>
            <a:chExt cx="7604255" cy="2503363"/>
          </a:xfrm>
          <a:solidFill>
            <a:srgbClr val="0070C0">
              <a:alpha val="37000"/>
            </a:srgbClr>
          </a:solidFill>
        </p:grpSpPr>
        <p:sp>
          <p:nvSpPr>
            <p:cNvPr id="23" name="Rounded Rectangle 22"/>
            <p:cNvSpPr/>
            <p:nvPr/>
          </p:nvSpPr>
          <p:spPr bwMode="auto">
            <a:xfrm>
              <a:off x="1301931" y="4127392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>
                  <a:solidFill>
                    <a:schemeClr val="tx1"/>
                  </a:solidFill>
                </a:rPr>
                <a:t>&lt;s&gt;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6" name="Rounded Rectangle 25"/>
            <p:cNvSpPr/>
            <p:nvPr/>
          </p:nvSpPr>
          <p:spPr bwMode="auto">
            <a:xfrm>
              <a:off x="1301931" y="2087492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The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1440725" y="3217280"/>
              <a:ext cx="887184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1</a:t>
              </a:r>
            </a:p>
          </p:txBody>
        </p:sp>
        <p:sp>
          <p:nvSpPr>
            <p:cNvPr id="28" name="Down Arrow 27"/>
            <p:cNvSpPr/>
            <p:nvPr/>
          </p:nvSpPr>
          <p:spPr bwMode="auto">
            <a:xfrm rot="10800000" flipH="1">
              <a:off x="1770017" y="361608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29" name="Down Arrow 28"/>
            <p:cNvSpPr/>
            <p:nvPr/>
          </p:nvSpPr>
          <p:spPr bwMode="auto">
            <a:xfrm rot="10800000" flipH="1">
              <a:off x="1770017" y="2578152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59" name="Rounded Rectangle 58"/>
            <p:cNvSpPr/>
            <p:nvPr/>
          </p:nvSpPr>
          <p:spPr bwMode="auto">
            <a:xfrm>
              <a:off x="2591889" y="4126849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The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0" name="Rounded Rectangle 59"/>
            <p:cNvSpPr/>
            <p:nvPr/>
          </p:nvSpPr>
          <p:spPr bwMode="auto">
            <a:xfrm>
              <a:off x="6490551" y="4126847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big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1" name="Rounded Rectangle 60"/>
            <p:cNvSpPr/>
            <p:nvPr/>
          </p:nvSpPr>
          <p:spPr bwMode="auto">
            <a:xfrm>
              <a:off x="3911781" y="4126847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house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2" name="Rounded Rectangle 61"/>
            <p:cNvSpPr/>
            <p:nvPr/>
          </p:nvSpPr>
          <p:spPr bwMode="auto">
            <a:xfrm>
              <a:off x="2591889" y="2084339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/>
                <a:t>house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3" name="Rounded Rectangle 62"/>
            <p:cNvSpPr/>
            <p:nvPr/>
          </p:nvSpPr>
          <p:spPr bwMode="auto">
            <a:xfrm>
              <a:off x="2760570" y="3220299"/>
              <a:ext cx="887184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2</a:t>
              </a:r>
            </a:p>
          </p:txBody>
        </p:sp>
        <p:sp>
          <p:nvSpPr>
            <p:cNvPr id="64" name="Rounded Rectangle 63"/>
            <p:cNvSpPr/>
            <p:nvPr/>
          </p:nvSpPr>
          <p:spPr bwMode="auto">
            <a:xfrm>
              <a:off x="4020999" y="3217280"/>
              <a:ext cx="837482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3</a:t>
              </a:r>
            </a:p>
          </p:txBody>
        </p:sp>
        <p:sp>
          <p:nvSpPr>
            <p:cNvPr id="65" name="Rounded Rectangle 64"/>
            <p:cNvSpPr/>
            <p:nvPr/>
          </p:nvSpPr>
          <p:spPr bwMode="auto">
            <a:xfrm>
              <a:off x="6583933" y="3217280"/>
              <a:ext cx="957086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5</a:t>
              </a:r>
            </a:p>
          </p:txBody>
        </p:sp>
        <p:sp>
          <p:nvSpPr>
            <p:cNvPr id="66" name="Rounded Rectangle 65"/>
            <p:cNvSpPr/>
            <p:nvPr/>
          </p:nvSpPr>
          <p:spPr bwMode="auto">
            <a:xfrm>
              <a:off x="3881844" y="2099871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is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7" name="Rounded Rectangle 66"/>
            <p:cNvSpPr/>
            <p:nvPr/>
          </p:nvSpPr>
          <p:spPr bwMode="auto">
            <a:xfrm>
              <a:off x="6490548" y="2079450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>
                  <a:solidFill>
                    <a:schemeClr val="tx1"/>
                  </a:solidFill>
                </a:rPr>
                <a:t>.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8" name="Down Arrow 67"/>
            <p:cNvSpPr/>
            <p:nvPr/>
          </p:nvSpPr>
          <p:spPr bwMode="auto">
            <a:xfrm rot="10800000" flipH="1">
              <a:off x="3059972" y="36065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69" name="Down Arrow 68"/>
            <p:cNvSpPr/>
            <p:nvPr/>
          </p:nvSpPr>
          <p:spPr bwMode="auto">
            <a:xfrm rot="10800000" flipH="1">
              <a:off x="4349930" y="3596937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0" name="Down Arrow 69"/>
            <p:cNvSpPr/>
            <p:nvPr/>
          </p:nvSpPr>
          <p:spPr bwMode="auto">
            <a:xfrm rot="10800000" flipH="1">
              <a:off x="6956362" y="361608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1" name="Down Arrow 70"/>
            <p:cNvSpPr/>
            <p:nvPr/>
          </p:nvSpPr>
          <p:spPr bwMode="auto">
            <a:xfrm rot="10800000" flipH="1">
              <a:off x="3059972" y="2572619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2" name="Down Arrow 71"/>
            <p:cNvSpPr/>
            <p:nvPr/>
          </p:nvSpPr>
          <p:spPr bwMode="auto">
            <a:xfrm rot="10800000" flipH="1">
              <a:off x="4349928" y="2567086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3" name="Down Arrow 72"/>
            <p:cNvSpPr/>
            <p:nvPr/>
          </p:nvSpPr>
          <p:spPr bwMode="auto">
            <a:xfrm rot="10800000" flipH="1">
              <a:off x="6958632" y="26041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74" name="Straight Arrow Connector 73"/>
            <p:cNvCxnSpPr>
              <a:stCxn id="27" idx="3"/>
              <a:endCxn id="63" idx="1"/>
            </p:cNvCxnSpPr>
            <p:nvPr/>
          </p:nvCxnSpPr>
          <p:spPr bwMode="auto">
            <a:xfrm>
              <a:off x="2327909" y="3510052"/>
              <a:ext cx="432660" cy="301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7" name="Straight Arrow Connector 76"/>
            <p:cNvCxnSpPr>
              <a:stCxn id="63" idx="3"/>
              <a:endCxn id="64" idx="1"/>
            </p:cNvCxnSpPr>
            <p:nvPr/>
          </p:nvCxnSpPr>
          <p:spPr bwMode="auto">
            <a:xfrm flipV="1">
              <a:off x="3647753" y="3510052"/>
              <a:ext cx="373246" cy="301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Straight Arrow Connector 30"/>
            <p:cNvCxnSpPr>
              <a:cxnSpLocks/>
              <a:stCxn id="33" idx="3"/>
              <a:endCxn id="65" idx="1"/>
            </p:cNvCxnSpPr>
            <p:nvPr/>
          </p:nvCxnSpPr>
          <p:spPr bwMode="auto">
            <a:xfrm>
              <a:off x="6119058" y="3510052"/>
              <a:ext cx="464875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C17D379E-B7C0-A14A-A0F2-7E2E1590730A}"/>
                </a:ext>
              </a:extLst>
            </p:cNvPr>
            <p:cNvSpPr/>
            <p:nvPr/>
          </p:nvSpPr>
          <p:spPr bwMode="auto">
            <a:xfrm>
              <a:off x="5166651" y="2084339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big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585C57EF-4DC3-C54D-8337-74FC7B716738}"/>
                </a:ext>
              </a:extLst>
            </p:cNvPr>
            <p:cNvSpPr/>
            <p:nvPr/>
          </p:nvSpPr>
          <p:spPr bwMode="auto">
            <a:xfrm>
              <a:off x="5281575" y="3217280"/>
              <a:ext cx="837482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4</a:t>
              </a:r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6134634F-BF4E-DC43-AF07-5CE5BA8EEE7A}"/>
                </a:ext>
              </a:extLst>
            </p:cNvPr>
            <p:cNvSpPr/>
            <p:nvPr/>
          </p:nvSpPr>
          <p:spPr bwMode="auto">
            <a:xfrm>
              <a:off x="5166651" y="4126847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is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6" name="Down Arrow 35">
              <a:extLst>
                <a:ext uri="{FF2B5EF4-FFF2-40B4-BE49-F238E27FC236}">
                  <a16:creationId xmlns:a16="http://schemas.microsoft.com/office/drawing/2014/main" id="{45F43337-1351-3542-86BA-C3ADD1EAD5D0}"/>
                </a:ext>
              </a:extLst>
            </p:cNvPr>
            <p:cNvSpPr/>
            <p:nvPr/>
          </p:nvSpPr>
          <p:spPr bwMode="auto">
            <a:xfrm rot="10800000" flipH="1">
              <a:off x="5633761" y="3601807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37" name="Down Arrow 36">
              <a:extLst>
                <a:ext uri="{FF2B5EF4-FFF2-40B4-BE49-F238E27FC236}">
                  <a16:creationId xmlns:a16="http://schemas.microsoft.com/office/drawing/2014/main" id="{BB30A2B3-BCD3-0D4C-97A4-BF1230DB031F}"/>
                </a:ext>
              </a:extLst>
            </p:cNvPr>
            <p:cNvSpPr/>
            <p:nvPr/>
          </p:nvSpPr>
          <p:spPr bwMode="auto">
            <a:xfrm rot="10800000" flipH="1">
              <a:off x="5631123" y="2586192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37AF205-8D42-5E4E-84B8-E8904E77C9C6}"/>
                </a:ext>
              </a:extLst>
            </p:cNvPr>
            <p:cNvCxnSpPr>
              <a:cxnSpLocks/>
              <a:stCxn id="64" idx="3"/>
              <a:endCxn id="33" idx="1"/>
            </p:cNvCxnSpPr>
            <p:nvPr/>
          </p:nvCxnSpPr>
          <p:spPr bwMode="auto">
            <a:xfrm>
              <a:off x="4858482" y="3510052"/>
              <a:ext cx="423094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BDC95918-2F0A-E945-B995-7312C4BE3AA5}"/>
                </a:ext>
              </a:extLst>
            </p:cNvPr>
            <p:cNvSpPr/>
            <p:nvPr/>
          </p:nvSpPr>
          <p:spPr bwMode="auto">
            <a:xfrm>
              <a:off x="7741416" y="4126845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.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2225CCE3-7D49-8440-AD14-0B5AC3CD456C}"/>
                </a:ext>
              </a:extLst>
            </p:cNvPr>
            <p:cNvSpPr/>
            <p:nvPr/>
          </p:nvSpPr>
          <p:spPr bwMode="auto">
            <a:xfrm>
              <a:off x="7741413" y="2079450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>
                  <a:solidFill>
                    <a:schemeClr val="tx1"/>
                  </a:solidFill>
                </a:rPr>
                <a:t>&lt;/s&gt;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28FABE1D-EC84-8C41-A464-3C65987A815C}"/>
                </a:ext>
              </a:extLst>
            </p:cNvPr>
            <p:cNvSpPr/>
            <p:nvPr/>
          </p:nvSpPr>
          <p:spPr bwMode="auto">
            <a:xfrm>
              <a:off x="7845256" y="3217281"/>
              <a:ext cx="957086" cy="585542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5</a:t>
              </a:r>
            </a:p>
          </p:txBody>
        </p:sp>
        <p:sp>
          <p:nvSpPr>
            <p:cNvPr id="44" name="Down Arrow 43">
              <a:extLst>
                <a:ext uri="{FF2B5EF4-FFF2-40B4-BE49-F238E27FC236}">
                  <a16:creationId xmlns:a16="http://schemas.microsoft.com/office/drawing/2014/main" id="{43E149ED-5366-1447-8301-FF022CA15F59}"/>
                </a:ext>
              </a:extLst>
            </p:cNvPr>
            <p:cNvSpPr/>
            <p:nvPr/>
          </p:nvSpPr>
          <p:spPr bwMode="auto">
            <a:xfrm rot="10800000" flipH="1">
              <a:off x="8180336" y="26041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45" name="Down Arrow 44">
              <a:extLst>
                <a:ext uri="{FF2B5EF4-FFF2-40B4-BE49-F238E27FC236}">
                  <a16:creationId xmlns:a16="http://schemas.microsoft.com/office/drawing/2014/main" id="{737C2CE9-0881-804A-8EB2-A3CD5F0FE2EE}"/>
                </a:ext>
              </a:extLst>
            </p:cNvPr>
            <p:cNvSpPr/>
            <p:nvPr/>
          </p:nvSpPr>
          <p:spPr bwMode="auto">
            <a:xfrm rot="10800000" flipH="1">
              <a:off x="8209497" y="360651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420D7A8B-1BD9-D743-9970-605791D19552}"/>
                </a:ext>
              </a:extLst>
            </p:cNvPr>
            <p:cNvCxnSpPr>
              <a:cxnSpLocks/>
              <a:stCxn id="65" idx="3"/>
              <a:endCxn id="43" idx="1"/>
            </p:cNvCxnSpPr>
            <p:nvPr/>
          </p:nvCxnSpPr>
          <p:spPr bwMode="auto">
            <a:xfrm>
              <a:off x="7541019" y="3510052"/>
              <a:ext cx="304237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66CD037-254A-4B44-B8AF-E5859BFA2E30}"/>
              </a:ext>
            </a:extLst>
          </p:cNvPr>
          <p:cNvGrpSpPr/>
          <p:nvPr/>
        </p:nvGrpSpPr>
        <p:grpSpPr>
          <a:xfrm>
            <a:off x="3936608" y="1498431"/>
            <a:ext cx="3726702" cy="1310237"/>
            <a:chOff x="997473" y="2079450"/>
            <a:chExt cx="7908713" cy="2503363"/>
          </a:xfrm>
          <a:solidFill>
            <a:srgbClr val="0070C0">
              <a:alpha val="37000"/>
            </a:srgbClr>
          </a:solidFill>
        </p:grpSpPr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88BA37F8-5F78-964C-BC7A-E13141360BDA}"/>
                </a:ext>
              </a:extLst>
            </p:cNvPr>
            <p:cNvSpPr/>
            <p:nvPr/>
          </p:nvSpPr>
          <p:spPr bwMode="auto">
            <a:xfrm>
              <a:off x="1301931" y="4127392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>
                  <a:solidFill>
                    <a:schemeClr val="tx1"/>
                  </a:solidFill>
                </a:rPr>
                <a:t>&lt;/s&gt;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A5AF33B5-C7A0-7944-A4FF-8D9ABCC39F9B}"/>
                </a:ext>
              </a:extLst>
            </p:cNvPr>
            <p:cNvSpPr/>
            <p:nvPr/>
          </p:nvSpPr>
          <p:spPr bwMode="auto">
            <a:xfrm>
              <a:off x="1301931" y="2087492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Das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41767E0E-5212-8844-B936-67387705AF5B}"/>
                </a:ext>
              </a:extLst>
            </p:cNvPr>
            <p:cNvSpPr/>
            <p:nvPr/>
          </p:nvSpPr>
          <p:spPr bwMode="auto">
            <a:xfrm>
              <a:off x="1440725" y="3217280"/>
              <a:ext cx="887184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1</a:t>
              </a:r>
            </a:p>
          </p:txBody>
        </p:sp>
        <p:sp>
          <p:nvSpPr>
            <p:cNvPr id="51" name="Down Arrow 50">
              <a:extLst>
                <a:ext uri="{FF2B5EF4-FFF2-40B4-BE49-F238E27FC236}">
                  <a16:creationId xmlns:a16="http://schemas.microsoft.com/office/drawing/2014/main" id="{6C02FEB7-2550-B645-89D0-76B9BA250EFC}"/>
                </a:ext>
              </a:extLst>
            </p:cNvPr>
            <p:cNvSpPr/>
            <p:nvPr/>
          </p:nvSpPr>
          <p:spPr bwMode="auto">
            <a:xfrm rot="10800000" flipH="1">
              <a:off x="1770017" y="361608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52" name="Down Arrow 51">
              <a:extLst>
                <a:ext uri="{FF2B5EF4-FFF2-40B4-BE49-F238E27FC236}">
                  <a16:creationId xmlns:a16="http://schemas.microsoft.com/office/drawing/2014/main" id="{5DDC8753-1FDD-BD40-A215-C28C73904789}"/>
                </a:ext>
              </a:extLst>
            </p:cNvPr>
            <p:cNvSpPr/>
            <p:nvPr/>
          </p:nvSpPr>
          <p:spPr bwMode="auto">
            <a:xfrm rot="10800000" flipH="1">
              <a:off x="1770017" y="2578152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B714F30A-6554-2840-8DCE-B10294F857B6}"/>
                </a:ext>
              </a:extLst>
            </p:cNvPr>
            <p:cNvSpPr/>
            <p:nvPr/>
          </p:nvSpPr>
          <p:spPr bwMode="auto">
            <a:xfrm>
              <a:off x="2591889" y="4126849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Das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04DCB192-8702-9342-872D-5E427B921596}"/>
                </a:ext>
              </a:extLst>
            </p:cNvPr>
            <p:cNvSpPr/>
            <p:nvPr/>
          </p:nvSpPr>
          <p:spPr bwMode="auto">
            <a:xfrm>
              <a:off x="6490551" y="4126848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800" dirty="0" err="1">
                  <a:latin typeface="Helvetica" pitchFamily="2" charset="0"/>
                </a:rPr>
                <a:t>groß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32C6262A-EF0B-5042-8F7C-79B699AA1FC5}"/>
                </a:ext>
              </a:extLst>
            </p:cNvPr>
            <p:cNvSpPr/>
            <p:nvPr/>
          </p:nvSpPr>
          <p:spPr bwMode="auto">
            <a:xfrm>
              <a:off x="3911781" y="4126847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Haus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D4E02BD5-B037-3843-A49F-BDB32DCC7D95}"/>
                </a:ext>
              </a:extLst>
            </p:cNvPr>
            <p:cNvSpPr/>
            <p:nvPr/>
          </p:nvSpPr>
          <p:spPr bwMode="auto">
            <a:xfrm>
              <a:off x="2591889" y="2084339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Haus</a:t>
              </a:r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CA6D887D-113E-674F-A21E-236B019021D2}"/>
                </a:ext>
              </a:extLst>
            </p:cNvPr>
            <p:cNvSpPr/>
            <p:nvPr/>
          </p:nvSpPr>
          <p:spPr bwMode="auto">
            <a:xfrm>
              <a:off x="2760570" y="3220299"/>
              <a:ext cx="887184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2</a:t>
              </a:r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3F2569C0-7289-9446-BC9A-CF5EF51C68F0}"/>
                </a:ext>
              </a:extLst>
            </p:cNvPr>
            <p:cNvSpPr/>
            <p:nvPr/>
          </p:nvSpPr>
          <p:spPr bwMode="auto">
            <a:xfrm>
              <a:off x="4020999" y="3217280"/>
              <a:ext cx="837482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3</a:t>
              </a:r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7545C7E0-DDD7-0E42-A1FA-694F4B682569}"/>
                </a:ext>
              </a:extLst>
            </p:cNvPr>
            <p:cNvSpPr/>
            <p:nvPr/>
          </p:nvSpPr>
          <p:spPr bwMode="auto">
            <a:xfrm>
              <a:off x="6583933" y="3217280"/>
              <a:ext cx="957086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5</a:t>
              </a:r>
            </a:p>
          </p:txBody>
        </p: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19ABD257-6975-C94C-B301-AD900E42F31A}"/>
                </a:ext>
              </a:extLst>
            </p:cNvPr>
            <p:cNvSpPr/>
            <p:nvPr/>
          </p:nvSpPr>
          <p:spPr bwMode="auto">
            <a:xfrm>
              <a:off x="3881844" y="2099871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 err="1">
                  <a:solidFill>
                    <a:schemeClr val="tx1"/>
                  </a:solidFill>
                </a:rPr>
                <a:t>ist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ADD655D1-F13B-3348-86DF-1E4B8C9A5EB8}"/>
                </a:ext>
              </a:extLst>
            </p:cNvPr>
            <p:cNvSpPr/>
            <p:nvPr/>
          </p:nvSpPr>
          <p:spPr bwMode="auto">
            <a:xfrm>
              <a:off x="6490548" y="2079450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>
                  <a:solidFill>
                    <a:schemeClr val="tx1"/>
                  </a:solidFill>
                </a:rPr>
                <a:t>.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9" name="Down Arrow 78">
              <a:extLst>
                <a:ext uri="{FF2B5EF4-FFF2-40B4-BE49-F238E27FC236}">
                  <a16:creationId xmlns:a16="http://schemas.microsoft.com/office/drawing/2014/main" id="{1B7683B5-C96F-3F46-9310-507FD2B7A5DF}"/>
                </a:ext>
              </a:extLst>
            </p:cNvPr>
            <p:cNvSpPr/>
            <p:nvPr/>
          </p:nvSpPr>
          <p:spPr bwMode="auto">
            <a:xfrm rot="10800000" flipH="1">
              <a:off x="3059972" y="36065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0" name="Down Arrow 79">
              <a:extLst>
                <a:ext uri="{FF2B5EF4-FFF2-40B4-BE49-F238E27FC236}">
                  <a16:creationId xmlns:a16="http://schemas.microsoft.com/office/drawing/2014/main" id="{E6FE7989-ED67-5943-9644-3E684D0829A5}"/>
                </a:ext>
              </a:extLst>
            </p:cNvPr>
            <p:cNvSpPr/>
            <p:nvPr/>
          </p:nvSpPr>
          <p:spPr bwMode="auto">
            <a:xfrm rot="10800000" flipH="1">
              <a:off x="4349930" y="3596937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1" name="Down Arrow 80">
              <a:extLst>
                <a:ext uri="{FF2B5EF4-FFF2-40B4-BE49-F238E27FC236}">
                  <a16:creationId xmlns:a16="http://schemas.microsoft.com/office/drawing/2014/main" id="{923AF23B-622C-E644-AB17-14C1BC64D490}"/>
                </a:ext>
              </a:extLst>
            </p:cNvPr>
            <p:cNvSpPr/>
            <p:nvPr/>
          </p:nvSpPr>
          <p:spPr bwMode="auto">
            <a:xfrm rot="10800000" flipH="1">
              <a:off x="6956362" y="361608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2" name="Down Arrow 81">
              <a:extLst>
                <a:ext uri="{FF2B5EF4-FFF2-40B4-BE49-F238E27FC236}">
                  <a16:creationId xmlns:a16="http://schemas.microsoft.com/office/drawing/2014/main" id="{C3712E2E-EEB5-EB4B-AA3C-17869E207189}"/>
                </a:ext>
              </a:extLst>
            </p:cNvPr>
            <p:cNvSpPr/>
            <p:nvPr/>
          </p:nvSpPr>
          <p:spPr bwMode="auto">
            <a:xfrm rot="10800000" flipH="1">
              <a:off x="3059972" y="2572619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3" name="Down Arrow 82">
              <a:extLst>
                <a:ext uri="{FF2B5EF4-FFF2-40B4-BE49-F238E27FC236}">
                  <a16:creationId xmlns:a16="http://schemas.microsoft.com/office/drawing/2014/main" id="{C1BF3EA7-F871-EF4B-B536-9569D94BEE29}"/>
                </a:ext>
              </a:extLst>
            </p:cNvPr>
            <p:cNvSpPr/>
            <p:nvPr/>
          </p:nvSpPr>
          <p:spPr bwMode="auto">
            <a:xfrm rot="10800000" flipH="1">
              <a:off x="4349928" y="2567086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5" name="Down Arrow 84">
              <a:extLst>
                <a:ext uri="{FF2B5EF4-FFF2-40B4-BE49-F238E27FC236}">
                  <a16:creationId xmlns:a16="http://schemas.microsoft.com/office/drawing/2014/main" id="{28B892DD-BAFE-5B48-B048-DF43F5BE8BA7}"/>
                </a:ext>
              </a:extLst>
            </p:cNvPr>
            <p:cNvSpPr/>
            <p:nvPr/>
          </p:nvSpPr>
          <p:spPr bwMode="auto">
            <a:xfrm rot="10800000" flipH="1">
              <a:off x="6958632" y="26041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9D6A805-5400-6047-8B7F-40B6A9C9AEFE}"/>
                </a:ext>
              </a:extLst>
            </p:cNvPr>
            <p:cNvCxnSpPr>
              <a:stCxn id="50" idx="3"/>
              <a:endCxn id="57" idx="1"/>
            </p:cNvCxnSpPr>
            <p:nvPr/>
          </p:nvCxnSpPr>
          <p:spPr bwMode="auto">
            <a:xfrm>
              <a:off x="2327909" y="3510052"/>
              <a:ext cx="432660" cy="301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48D45C06-1E30-C345-B893-757AEEECA6EC}"/>
                </a:ext>
              </a:extLst>
            </p:cNvPr>
            <p:cNvCxnSpPr>
              <a:stCxn id="57" idx="3"/>
              <a:endCxn id="58" idx="1"/>
            </p:cNvCxnSpPr>
            <p:nvPr/>
          </p:nvCxnSpPr>
          <p:spPr bwMode="auto">
            <a:xfrm flipV="1">
              <a:off x="3647753" y="3510052"/>
              <a:ext cx="373246" cy="301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E57C4036-B8C6-E24B-9AF1-7F9D73569C08}"/>
                </a:ext>
              </a:extLst>
            </p:cNvPr>
            <p:cNvCxnSpPr>
              <a:cxnSpLocks/>
              <a:stCxn id="90" idx="3"/>
              <a:endCxn id="75" idx="1"/>
            </p:cNvCxnSpPr>
            <p:nvPr/>
          </p:nvCxnSpPr>
          <p:spPr bwMode="auto">
            <a:xfrm>
              <a:off x="6119058" y="3510052"/>
              <a:ext cx="464875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EB0CDF0B-7AA4-5447-A068-FD435ED39C4F}"/>
                </a:ext>
              </a:extLst>
            </p:cNvPr>
            <p:cNvSpPr/>
            <p:nvPr/>
          </p:nvSpPr>
          <p:spPr bwMode="auto">
            <a:xfrm>
              <a:off x="5166651" y="2084339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800" dirty="0" err="1">
                  <a:latin typeface="Helvetica" pitchFamily="2" charset="0"/>
                </a:rPr>
                <a:t>groß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13C3ED17-2770-F046-A751-67ACFBDFA6DB}"/>
                </a:ext>
              </a:extLst>
            </p:cNvPr>
            <p:cNvSpPr/>
            <p:nvPr/>
          </p:nvSpPr>
          <p:spPr bwMode="auto">
            <a:xfrm>
              <a:off x="5281575" y="3217280"/>
              <a:ext cx="837482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4</a:t>
              </a:r>
            </a:p>
          </p:txBody>
        </p:sp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97A2CF0A-3350-8E43-B1CB-86F5F34B5992}"/>
                </a:ext>
              </a:extLst>
            </p:cNvPr>
            <p:cNvSpPr/>
            <p:nvPr/>
          </p:nvSpPr>
          <p:spPr bwMode="auto">
            <a:xfrm>
              <a:off x="5166651" y="4126847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 err="1">
                  <a:solidFill>
                    <a:schemeClr val="tx1"/>
                  </a:solidFill>
                </a:rPr>
                <a:t>ist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2" name="Down Arrow 91">
              <a:extLst>
                <a:ext uri="{FF2B5EF4-FFF2-40B4-BE49-F238E27FC236}">
                  <a16:creationId xmlns:a16="http://schemas.microsoft.com/office/drawing/2014/main" id="{3F58BE61-BC28-7B4A-A884-67D0AC959EEB}"/>
                </a:ext>
              </a:extLst>
            </p:cNvPr>
            <p:cNvSpPr/>
            <p:nvPr/>
          </p:nvSpPr>
          <p:spPr bwMode="auto">
            <a:xfrm rot="10800000" flipH="1">
              <a:off x="5633761" y="3601807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93" name="Down Arrow 92">
              <a:extLst>
                <a:ext uri="{FF2B5EF4-FFF2-40B4-BE49-F238E27FC236}">
                  <a16:creationId xmlns:a16="http://schemas.microsoft.com/office/drawing/2014/main" id="{D7215132-DF15-FA47-A47F-45595F36AE5E}"/>
                </a:ext>
              </a:extLst>
            </p:cNvPr>
            <p:cNvSpPr/>
            <p:nvPr/>
          </p:nvSpPr>
          <p:spPr bwMode="auto">
            <a:xfrm rot="10800000" flipH="1">
              <a:off x="5631123" y="2586192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AA0BE491-73F3-A840-B1BC-71C25035D5C1}"/>
                </a:ext>
              </a:extLst>
            </p:cNvPr>
            <p:cNvCxnSpPr>
              <a:cxnSpLocks/>
              <a:stCxn id="58" idx="3"/>
              <a:endCxn id="90" idx="1"/>
            </p:cNvCxnSpPr>
            <p:nvPr/>
          </p:nvCxnSpPr>
          <p:spPr bwMode="auto">
            <a:xfrm>
              <a:off x="4858482" y="3510052"/>
              <a:ext cx="423094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33E0855B-648A-CA48-BE6F-4A7C8DB44032}"/>
                </a:ext>
              </a:extLst>
            </p:cNvPr>
            <p:cNvSpPr/>
            <p:nvPr/>
          </p:nvSpPr>
          <p:spPr bwMode="auto">
            <a:xfrm>
              <a:off x="7741416" y="4126845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.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CE643687-40EA-5445-A7E1-5F2EA89421B6}"/>
                </a:ext>
              </a:extLst>
            </p:cNvPr>
            <p:cNvSpPr/>
            <p:nvPr/>
          </p:nvSpPr>
          <p:spPr bwMode="auto">
            <a:xfrm>
              <a:off x="7741413" y="2079450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>
                  <a:solidFill>
                    <a:schemeClr val="tx1"/>
                  </a:solidFill>
                </a:rPr>
                <a:t>&lt;/s&gt;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7" name="Rounded Rectangle 96">
              <a:extLst>
                <a:ext uri="{FF2B5EF4-FFF2-40B4-BE49-F238E27FC236}">
                  <a16:creationId xmlns:a16="http://schemas.microsoft.com/office/drawing/2014/main" id="{13408BC2-2258-BD4A-A6B4-31ED29BD0BCE}"/>
                </a:ext>
              </a:extLst>
            </p:cNvPr>
            <p:cNvSpPr/>
            <p:nvPr/>
          </p:nvSpPr>
          <p:spPr bwMode="auto">
            <a:xfrm>
              <a:off x="7845256" y="3217281"/>
              <a:ext cx="957086" cy="585542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5</a:t>
              </a:r>
            </a:p>
          </p:txBody>
        </p:sp>
        <p:sp>
          <p:nvSpPr>
            <p:cNvPr id="98" name="Down Arrow 97">
              <a:extLst>
                <a:ext uri="{FF2B5EF4-FFF2-40B4-BE49-F238E27FC236}">
                  <a16:creationId xmlns:a16="http://schemas.microsoft.com/office/drawing/2014/main" id="{84353526-54A5-B247-808F-737F872C222B}"/>
                </a:ext>
              </a:extLst>
            </p:cNvPr>
            <p:cNvSpPr/>
            <p:nvPr/>
          </p:nvSpPr>
          <p:spPr bwMode="auto">
            <a:xfrm rot="10800000" flipH="1">
              <a:off x="8180336" y="26041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99" name="Down Arrow 98">
              <a:extLst>
                <a:ext uri="{FF2B5EF4-FFF2-40B4-BE49-F238E27FC236}">
                  <a16:creationId xmlns:a16="http://schemas.microsoft.com/office/drawing/2014/main" id="{CDA78004-62FD-A743-994E-9CC34EE96F9D}"/>
                </a:ext>
              </a:extLst>
            </p:cNvPr>
            <p:cNvSpPr/>
            <p:nvPr/>
          </p:nvSpPr>
          <p:spPr bwMode="auto">
            <a:xfrm rot="10800000" flipH="1">
              <a:off x="8209497" y="360651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589B778E-A982-1C42-A9C2-344A54F2F2D3}"/>
                </a:ext>
              </a:extLst>
            </p:cNvPr>
            <p:cNvCxnSpPr>
              <a:cxnSpLocks/>
              <a:stCxn id="75" idx="3"/>
              <a:endCxn id="97" idx="1"/>
            </p:cNvCxnSpPr>
            <p:nvPr/>
          </p:nvCxnSpPr>
          <p:spPr bwMode="auto">
            <a:xfrm>
              <a:off x="7541019" y="3510052"/>
              <a:ext cx="304237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96B0F3B5-8D1E-8A47-A839-9FD8F567B433}"/>
                </a:ext>
              </a:extLst>
            </p:cNvPr>
            <p:cNvCxnSpPr/>
            <p:nvPr/>
          </p:nvCxnSpPr>
          <p:spPr bwMode="auto">
            <a:xfrm>
              <a:off x="997473" y="3501460"/>
              <a:ext cx="432660" cy="301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4B743F9-6EAA-934A-9C1B-F5D176023426}"/>
              </a:ext>
            </a:extLst>
          </p:cNvPr>
          <p:cNvSpPr/>
          <p:nvPr/>
        </p:nvSpPr>
        <p:spPr>
          <a:xfrm>
            <a:off x="1271594" y="3379183"/>
            <a:ext cx="62372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 &lt;s&gt; The house is big . &lt;/s&gt; Das Haus </a:t>
            </a:r>
            <a:r>
              <a:rPr lang="en-US" sz="2000" dirty="0" err="1">
                <a:latin typeface="Helvetica" pitchFamily="2" charset="0"/>
              </a:rPr>
              <a:t>ist</a:t>
            </a:r>
            <a:r>
              <a:rPr lang="en-US" sz="2000" dirty="0">
                <a:latin typeface="Helvetica" pitchFamily="2" charset="0"/>
              </a:rPr>
              <a:t> </a:t>
            </a:r>
            <a:r>
              <a:rPr lang="en-US" sz="2000" dirty="0" err="1">
                <a:latin typeface="Helvetica" pitchFamily="2" charset="0"/>
              </a:rPr>
              <a:t>groß</a:t>
            </a:r>
            <a:r>
              <a:rPr lang="en-US" sz="2000" dirty="0">
                <a:latin typeface="Helvetica" pitchFamily="2" charset="0"/>
              </a:rPr>
              <a:t> . &lt;/s&gt;</a:t>
            </a:r>
            <a:endParaRPr lang="en-US" sz="2000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6275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146309"/>
            <a:ext cx="8915400" cy="800100"/>
          </a:xfrm>
        </p:spPr>
        <p:txBody>
          <a:bodyPr/>
          <a:lstStyle/>
          <a:p>
            <a:r>
              <a:rPr lang="en-US" b="0" dirty="0"/>
              <a:t>Language Modeling:</a:t>
            </a:r>
            <a:br>
              <a:rPr lang="en-US" b="0" dirty="0"/>
            </a:br>
            <a:r>
              <a:rPr lang="en-US" b="0" dirty="0"/>
              <a:t>Decoding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1A785C-C965-5D40-AAFE-C6AFD50D11D0}" type="datetime1">
              <a:rPr lang="en-US" smtClean="0"/>
              <a:pPr>
                <a:defRPr/>
              </a:pPr>
              <a:t>11/27/18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 bwMode="auto">
          <a:xfrm flipH="1">
            <a:off x="2948448" y="2221965"/>
            <a:ext cx="2889675" cy="2603679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84" name="Group 83"/>
          <p:cNvGrpSpPr/>
          <p:nvPr/>
        </p:nvGrpSpPr>
        <p:grpSpPr>
          <a:xfrm>
            <a:off x="103493" y="1527551"/>
            <a:ext cx="4200993" cy="1606719"/>
            <a:chOff x="1301931" y="2079450"/>
            <a:chExt cx="7604255" cy="2503363"/>
          </a:xfrm>
          <a:solidFill>
            <a:srgbClr val="0070C0">
              <a:alpha val="37000"/>
            </a:srgbClr>
          </a:solidFill>
        </p:grpSpPr>
        <p:sp>
          <p:nvSpPr>
            <p:cNvPr id="23" name="Rounded Rectangle 22"/>
            <p:cNvSpPr/>
            <p:nvPr/>
          </p:nvSpPr>
          <p:spPr bwMode="auto">
            <a:xfrm>
              <a:off x="1301931" y="4127392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>
                  <a:solidFill>
                    <a:schemeClr val="tx1"/>
                  </a:solidFill>
                </a:rPr>
                <a:t>&lt;s&gt;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6" name="Rounded Rectangle 25"/>
            <p:cNvSpPr/>
            <p:nvPr/>
          </p:nvSpPr>
          <p:spPr bwMode="auto">
            <a:xfrm>
              <a:off x="1301931" y="2087492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1440725" y="3217280"/>
              <a:ext cx="887184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1</a:t>
              </a:r>
            </a:p>
          </p:txBody>
        </p:sp>
        <p:sp>
          <p:nvSpPr>
            <p:cNvPr id="28" name="Down Arrow 27"/>
            <p:cNvSpPr/>
            <p:nvPr/>
          </p:nvSpPr>
          <p:spPr bwMode="auto">
            <a:xfrm rot="10800000" flipH="1">
              <a:off x="1770017" y="361608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29" name="Down Arrow 28"/>
            <p:cNvSpPr/>
            <p:nvPr/>
          </p:nvSpPr>
          <p:spPr bwMode="auto">
            <a:xfrm rot="10800000" flipH="1">
              <a:off x="1770017" y="2578152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59" name="Rounded Rectangle 58"/>
            <p:cNvSpPr/>
            <p:nvPr/>
          </p:nvSpPr>
          <p:spPr bwMode="auto">
            <a:xfrm>
              <a:off x="2591889" y="4126849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The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0" name="Rounded Rectangle 59"/>
            <p:cNvSpPr/>
            <p:nvPr/>
          </p:nvSpPr>
          <p:spPr bwMode="auto">
            <a:xfrm>
              <a:off x="6490551" y="4126847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big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1" name="Rounded Rectangle 60"/>
            <p:cNvSpPr/>
            <p:nvPr/>
          </p:nvSpPr>
          <p:spPr bwMode="auto">
            <a:xfrm>
              <a:off x="3911781" y="4126847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house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2" name="Rounded Rectangle 61"/>
            <p:cNvSpPr/>
            <p:nvPr/>
          </p:nvSpPr>
          <p:spPr bwMode="auto">
            <a:xfrm>
              <a:off x="2591889" y="2084339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3" name="Rounded Rectangle 62"/>
            <p:cNvSpPr/>
            <p:nvPr/>
          </p:nvSpPr>
          <p:spPr bwMode="auto">
            <a:xfrm>
              <a:off x="2760570" y="3220299"/>
              <a:ext cx="887184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2</a:t>
              </a:r>
            </a:p>
          </p:txBody>
        </p:sp>
        <p:sp>
          <p:nvSpPr>
            <p:cNvPr id="64" name="Rounded Rectangle 63"/>
            <p:cNvSpPr/>
            <p:nvPr/>
          </p:nvSpPr>
          <p:spPr bwMode="auto">
            <a:xfrm>
              <a:off x="4020999" y="3217280"/>
              <a:ext cx="837482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3</a:t>
              </a:r>
            </a:p>
          </p:txBody>
        </p:sp>
        <p:sp>
          <p:nvSpPr>
            <p:cNvPr id="65" name="Rounded Rectangle 64"/>
            <p:cNvSpPr/>
            <p:nvPr/>
          </p:nvSpPr>
          <p:spPr bwMode="auto">
            <a:xfrm>
              <a:off x="6583933" y="3217280"/>
              <a:ext cx="957086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5</a:t>
              </a:r>
            </a:p>
          </p:txBody>
        </p:sp>
        <p:sp>
          <p:nvSpPr>
            <p:cNvPr id="66" name="Rounded Rectangle 65"/>
            <p:cNvSpPr/>
            <p:nvPr/>
          </p:nvSpPr>
          <p:spPr bwMode="auto">
            <a:xfrm>
              <a:off x="3881844" y="2099871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7" name="Rounded Rectangle 66"/>
            <p:cNvSpPr/>
            <p:nvPr/>
          </p:nvSpPr>
          <p:spPr bwMode="auto">
            <a:xfrm>
              <a:off x="6490548" y="2079450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8" name="Down Arrow 67"/>
            <p:cNvSpPr/>
            <p:nvPr/>
          </p:nvSpPr>
          <p:spPr bwMode="auto">
            <a:xfrm rot="10800000" flipH="1">
              <a:off x="3059972" y="36065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69" name="Down Arrow 68"/>
            <p:cNvSpPr/>
            <p:nvPr/>
          </p:nvSpPr>
          <p:spPr bwMode="auto">
            <a:xfrm rot="10800000" flipH="1">
              <a:off x="4349930" y="3596937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0" name="Down Arrow 69"/>
            <p:cNvSpPr/>
            <p:nvPr/>
          </p:nvSpPr>
          <p:spPr bwMode="auto">
            <a:xfrm rot="10800000" flipH="1">
              <a:off x="6956362" y="361608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1" name="Down Arrow 70"/>
            <p:cNvSpPr/>
            <p:nvPr/>
          </p:nvSpPr>
          <p:spPr bwMode="auto">
            <a:xfrm rot="10800000" flipH="1">
              <a:off x="3059972" y="2572619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2" name="Down Arrow 71"/>
            <p:cNvSpPr/>
            <p:nvPr/>
          </p:nvSpPr>
          <p:spPr bwMode="auto">
            <a:xfrm rot="10800000" flipH="1">
              <a:off x="4349928" y="2567086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3" name="Down Arrow 72"/>
            <p:cNvSpPr/>
            <p:nvPr/>
          </p:nvSpPr>
          <p:spPr bwMode="auto">
            <a:xfrm rot="10800000" flipH="1">
              <a:off x="6958632" y="26041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74" name="Straight Arrow Connector 73"/>
            <p:cNvCxnSpPr>
              <a:stCxn id="27" idx="3"/>
              <a:endCxn id="63" idx="1"/>
            </p:cNvCxnSpPr>
            <p:nvPr/>
          </p:nvCxnSpPr>
          <p:spPr bwMode="auto">
            <a:xfrm>
              <a:off x="2327909" y="3510052"/>
              <a:ext cx="432660" cy="301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7" name="Straight Arrow Connector 76"/>
            <p:cNvCxnSpPr>
              <a:stCxn id="63" idx="3"/>
              <a:endCxn id="64" idx="1"/>
            </p:cNvCxnSpPr>
            <p:nvPr/>
          </p:nvCxnSpPr>
          <p:spPr bwMode="auto">
            <a:xfrm flipV="1">
              <a:off x="3647753" y="3510052"/>
              <a:ext cx="373246" cy="301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Straight Arrow Connector 30"/>
            <p:cNvCxnSpPr>
              <a:cxnSpLocks/>
              <a:stCxn id="33" idx="3"/>
              <a:endCxn id="65" idx="1"/>
            </p:cNvCxnSpPr>
            <p:nvPr/>
          </p:nvCxnSpPr>
          <p:spPr bwMode="auto">
            <a:xfrm>
              <a:off x="6119058" y="3510052"/>
              <a:ext cx="464875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C17D379E-B7C0-A14A-A0F2-7E2E1590730A}"/>
                </a:ext>
              </a:extLst>
            </p:cNvPr>
            <p:cNvSpPr/>
            <p:nvPr/>
          </p:nvSpPr>
          <p:spPr bwMode="auto">
            <a:xfrm>
              <a:off x="5166651" y="2084339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585C57EF-4DC3-C54D-8337-74FC7B716738}"/>
                </a:ext>
              </a:extLst>
            </p:cNvPr>
            <p:cNvSpPr/>
            <p:nvPr/>
          </p:nvSpPr>
          <p:spPr bwMode="auto">
            <a:xfrm>
              <a:off x="5281575" y="3217280"/>
              <a:ext cx="837482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4</a:t>
              </a:r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6134634F-BF4E-DC43-AF07-5CE5BA8EEE7A}"/>
                </a:ext>
              </a:extLst>
            </p:cNvPr>
            <p:cNvSpPr/>
            <p:nvPr/>
          </p:nvSpPr>
          <p:spPr bwMode="auto">
            <a:xfrm>
              <a:off x="5166651" y="4126847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is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6" name="Down Arrow 35">
              <a:extLst>
                <a:ext uri="{FF2B5EF4-FFF2-40B4-BE49-F238E27FC236}">
                  <a16:creationId xmlns:a16="http://schemas.microsoft.com/office/drawing/2014/main" id="{45F43337-1351-3542-86BA-C3ADD1EAD5D0}"/>
                </a:ext>
              </a:extLst>
            </p:cNvPr>
            <p:cNvSpPr/>
            <p:nvPr/>
          </p:nvSpPr>
          <p:spPr bwMode="auto">
            <a:xfrm rot="10800000" flipH="1">
              <a:off x="5633761" y="3601807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37" name="Down Arrow 36">
              <a:extLst>
                <a:ext uri="{FF2B5EF4-FFF2-40B4-BE49-F238E27FC236}">
                  <a16:creationId xmlns:a16="http://schemas.microsoft.com/office/drawing/2014/main" id="{BB30A2B3-BCD3-0D4C-97A4-BF1230DB031F}"/>
                </a:ext>
              </a:extLst>
            </p:cNvPr>
            <p:cNvSpPr/>
            <p:nvPr/>
          </p:nvSpPr>
          <p:spPr bwMode="auto">
            <a:xfrm rot="10800000" flipH="1">
              <a:off x="5631123" y="2586192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37AF205-8D42-5E4E-84B8-E8904E77C9C6}"/>
                </a:ext>
              </a:extLst>
            </p:cNvPr>
            <p:cNvCxnSpPr>
              <a:cxnSpLocks/>
              <a:stCxn id="64" idx="3"/>
              <a:endCxn id="33" idx="1"/>
            </p:cNvCxnSpPr>
            <p:nvPr/>
          </p:nvCxnSpPr>
          <p:spPr bwMode="auto">
            <a:xfrm>
              <a:off x="4858482" y="3510052"/>
              <a:ext cx="423094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BDC95918-2F0A-E945-B995-7312C4BE3AA5}"/>
                </a:ext>
              </a:extLst>
            </p:cNvPr>
            <p:cNvSpPr/>
            <p:nvPr/>
          </p:nvSpPr>
          <p:spPr bwMode="auto">
            <a:xfrm>
              <a:off x="7741416" y="4126845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.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2225CCE3-7D49-8440-AD14-0B5AC3CD456C}"/>
                </a:ext>
              </a:extLst>
            </p:cNvPr>
            <p:cNvSpPr/>
            <p:nvPr/>
          </p:nvSpPr>
          <p:spPr bwMode="auto">
            <a:xfrm>
              <a:off x="7741413" y="2079450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28FABE1D-EC84-8C41-A464-3C65987A815C}"/>
                </a:ext>
              </a:extLst>
            </p:cNvPr>
            <p:cNvSpPr/>
            <p:nvPr/>
          </p:nvSpPr>
          <p:spPr bwMode="auto">
            <a:xfrm>
              <a:off x="7845256" y="3217281"/>
              <a:ext cx="957086" cy="585542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5</a:t>
              </a:r>
            </a:p>
          </p:txBody>
        </p:sp>
        <p:sp>
          <p:nvSpPr>
            <p:cNvPr id="44" name="Down Arrow 43">
              <a:extLst>
                <a:ext uri="{FF2B5EF4-FFF2-40B4-BE49-F238E27FC236}">
                  <a16:creationId xmlns:a16="http://schemas.microsoft.com/office/drawing/2014/main" id="{43E149ED-5366-1447-8301-FF022CA15F59}"/>
                </a:ext>
              </a:extLst>
            </p:cNvPr>
            <p:cNvSpPr/>
            <p:nvPr/>
          </p:nvSpPr>
          <p:spPr bwMode="auto">
            <a:xfrm rot="10800000" flipH="1">
              <a:off x="8180336" y="26041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45" name="Down Arrow 44">
              <a:extLst>
                <a:ext uri="{FF2B5EF4-FFF2-40B4-BE49-F238E27FC236}">
                  <a16:creationId xmlns:a16="http://schemas.microsoft.com/office/drawing/2014/main" id="{737C2CE9-0881-804A-8EB2-A3CD5F0FE2EE}"/>
                </a:ext>
              </a:extLst>
            </p:cNvPr>
            <p:cNvSpPr/>
            <p:nvPr/>
          </p:nvSpPr>
          <p:spPr bwMode="auto">
            <a:xfrm rot="10800000" flipH="1">
              <a:off x="8209497" y="360651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420D7A8B-1BD9-D743-9970-605791D19552}"/>
                </a:ext>
              </a:extLst>
            </p:cNvPr>
            <p:cNvCxnSpPr>
              <a:cxnSpLocks/>
              <a:stCxn id="65" idx="3"/>
              <a:endCxn id="43" idx="1"/>
            </p:cNvCxnSpPr>
            <p:nvPr/>
          </p:nvCxnSpPr>
          <p:spPr bwMode="auto">
            <a:xfrm>
              <a:off x="7541019" y="3510052"/>
              <a:ext cx="304237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66CD037-254A-4B44-B8AF-E5859BFA2E30}"/>
              </a:ext>
            </a:extLst>
          </p:cNvPr>
          <p:cNvGrpSpPr/>
          <p:nvPr/>
        </p:nvGrpSpPr>
        <p:grpSpPr>
          <a:xfrm>
            <a:off x="4183747" y="1527200"/>
            <a:ext cx="4369192" cy="1606719"/>
            <a:chOff x="997473" y="2079450"/>
            <a:chExt cx="7908713" cy="2503363"/>
          </a:xfrm>
          <a:solidFill>
            <a:srgbClr val="0070C0">
              <a:alpha val="37000"/>
            </a:srgbClr>
          </a:solidFill>
        </p:grpSpPr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88BA37F8-5F78-964C-BC7A-E13141360BDA}"/>
                </a:ext>
              </a:extLst>
            </p:cNvPr>
            <p:cNvSpPr/>
            <p:nvPr/>
          </p:nvSpPr>
          <p:spPr bwMode="auto">
            <a:xfrm>
              <a:off x="1301931" y="4127392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>
                  <a:solidFill>
                    <a:schemeClr val="tx1"/>
                  </a:solidFill>
                </a:rPr>
                <a:t>&lt;/s&gt;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A5AF33B5-C7A0-7944-A4FF-8D9ABCC39F9B}"/>
                </a:ext>
              </a:extLst>
            </p:cNvPr>
            <p:cNvSpPr/>
            <p:nvPr/>
          </p:nvSpPr>
          <p:spPr bwMode="auto">
            <a:xfrm>
              <a:off x="1301931" y="2087493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41767E0E-5212-8844-B936-67387705AF5B}"/>
                </a:ext>
              </a:extLst>
            </p:cNvPr>
            <p:cNvSpPr/>
            <p:nvPr/>
          </p:nvSpPr>
          <p:spPr bwMode="auto">
            <a:xfrm>
              <a:off x="1440725" y="3217280"/>
              <a:ext cx="887184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1</a:t>
              </a:r>
            </a:p>
          </p:txBody>
        </p:sp>
        <p:sp>
          <p:nvSpPr>
            <p:cNvPr id="51" name="Down Arrow 50">
              <a:extLst>
                <a:ext uri="{FF2B5EF4-FFF2-40B4-BE49-F238E27FC236}">
                  <a16:creationId xmlns:a16="http://schemas.microsoft.com/office/drawing/2014/main" id="{6C02FEB7-2550-B645-89D0-76B9BA250EFC}"/>
                </a:ext>
              </a:extLst>
            </p:cNvPr>
            <p:cNvSpPr/>
            <p:nvPr/>
          </p:nvSpPr>
          <p:spPr bwMode="auto">
            <a:xfrm rot="10800000" flipH="1">
              <a:off x="1770017" y="361608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52" name="Down Arrow 51">
              <a:extLst>
                <a:ext uri="{FF2B5EF4-FFF2-40B4-BE49-F238E27FC236}">
                  <a16:creationId xmlns:a16="http://schemas.microsoft.com/office/drawing/2014/main" id="{5DDC8753-1FDD-BD40-A215-C28C73904789}"/>
                </a:ext>
              </a:extLst>
            </p:cNvPr>
            <p:cNvSpPr/>
            <p:nvPr/>
          </p:nvSpPr>
          <p:spPr bwMode="auto">
            <a:xfrm rot="10800000" flipH="1">
              <a:off x="1770017" y="2578152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B714F30A-6554-2840-8DCE-B10294F857B6}"/>
                </a:ext>
              </a:extLst>
            </p:cNvPr>
            <p:cNvSpPr/>
            <p:nvPr/>
          </p:nvSpPr>
          <p:spPr bwMode="auto">
            <a:xfrm>
              <a:off x="2591889" y="4168866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04DCB192-8702-9342-872D-5E427B921596}"/>
                </a:ext>
              </a:extLst>
            </p:cNvPr>
            <p:cNvSpPr/>
            <p:nvPr/>
          </p:nvSpPr>
          <p:spPr bwMode="auto">
            <a:xfrm>
              <a:off x="6490551" y="4126848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32C6262A-EF0B-5042-8F7C-79B699AA1FC5}"/>
                </a:ext>
              </a:extLst>
            </p:cNvPr>
            <p:cNvSpPr/>
            <p:nvPr/>
          </p:nvSpPr>
          <p:spPr bwMode="auto">
            <a:xfrm>
              <a:off x="3911781" y="4126847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D4E02BD5-B037-3843-A49F-BDB32DCC7D95}"/>
                </a:ext>
              </a:extLst>
            </p:cNvPr>
            <p:cNvSpPr/>
            <p:nvPr/>
          </p:nvSpPr>
          <p:spPr bwMode="auto">
            <a:xfrm>
              <a:off x="2591889" y="2084339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CA6D887D-113E-674F-A21E-236B019021D2}"/>
                </a:ext>
              </a:extLst>
            </p:cNvPr>
            <p:cNvSpPr/>
            <p:nvPr/>
          </p:nvSpPr>
          <p:spPr bwMode="auto">
            <a:xfrm>
              <a:off x="2760570" y="3220299"/>
              <a:ext cx="887184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2</a:t>
              </a:r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3F2569C0-7289-9446-BC9A-CF5EF51C68F0}"/>
                </a:ext>
              </a:extLst>
            </p:cNvPr>
            <p:cNvSpPr/>
            <p:nvPr/>
          </p:nvSpPr>
          <p:spPr bwMode="auto">
            <a:xfrm>
              <a:off x="4020999" y="3217280"/>
              <a:ext cx="837482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3</a:t>
              </a:r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7545C7E0-DDD7-0E42-A1FA-694F4B682569}"/>
                </a:ext>
              </a:extLst>
            </p:cNvPr>
            <p:cNvSpPr/>
            <p:nvPr/>
          </p:nvSpPr>
          <p:spPr bwMode="auto">
            <a:xfrm>
              <a:off x="6583933" y="3217280"/>
              <a:ext cx="957086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5</a:t>
              </a:r>
            </a:p>
          </p:txBody>
        </p: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19ABD257-6975-C94C-B301-AD900E42F31A}"/>
                </a:ext>
              </a:extLst>
            </p:cNvPr>
            <p:cNvSpPr/>
            <p:nvPr/>
          </p:nvSpPr>
          <p:spPr bwMode="auto">
            <a:xfrm>
              <a:off x="3881844" y="2099871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ADD655D1-F13B-3348-86DF-1E4B8C9A5EB8}"/>
                </a:ext>
              </a:extLst>
            </p:cNvPr>
            <p:cNvSpPr/>
            <p:nvPr/>
          </p:nvSpPr>
          <p:spPr bwMode="auto">
            <a:xfrm>
              <a:off x="6490548" y="2079450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9" name="Down Arrow 78">
              <a:extLst>
                <a:ext uri="{FF2B5EF4-FFF2-40B4-BE49-F238E27FC236}">
                  <a16:creationId xmlns:a16="http://schemas.microsoft.com/office/drawing/2014/main" id="{1B7683B5-C96F-3F46-9310-507FD2B7A5DF}"/>
                </a:ext>
              </a:extLst>
            </p:cNvPr>
            <p:cNvSpPr/>
            <p:nvPr/>
          </p:nvSpPr>
          <p:spPr bwMode="auto">
            <a:xfrm rot="10800000" flipH="1">
              <a:off x="3059972" y="36065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0" name="Down Arrow 79">
              <a:extLst>
                <a:ext uri="{FF2B5EF4-FFF2-40B4-BE49-F238E27FC236}">
                  <a16:creationId xmlns:a16="http://schemas.microsoft.com/office/drawing/2014/main" id="{E6FE7989-ED67-5943-9644-3E684D0829A5}"/>
                </a:ext>
              </a:extLst>
            </p:cNvPr>
            <p:cNvSpPr/>
            <p:nvPr/>
          </p:nvSpPr>
          <p:spPr bwMode="auto">
            <a:xfrm rot="10800000" flipH="1">
              <a:off x="4349930" y="3596937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1" name="Down Arrow 80">
              <a:extLst>
                <a:ext uri="{FF2B5EF4-FFF2-40B4-BE49-F238E27FC236}">
                  <a16:creationId xmlns:a16="http://schemas.microsoft.com/office/drawing/2014/main" id="{923AF23B-622C-E644-AB17-14C1BC64D490}"/>
                </a:ext>
              </a:extLst>
            </p:cNvPr>
            <p:cNvSpPr/>
            <p:nvPr/>
          </p:nvSpPr>
          <p:spPr bwMode="auto">
            <a:xfrm rot="10800000" flipH="1">
              <a:off x="6956362" y="361608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2" name="Down Arrow 81">
              <a:extLst>
                <a:ext uri="{FF2B5EF4-FFF2-40B4-BE49-F238E27FC236}">
                  <a16:creationId xmlns:a16="http://schemas.microsoft.com/office/drawing/2014/main" id="{C3712E2E-EEB5-EB4B-AA3C-17869E207189}"/>
                </a:ext>
              </a:extLst>
            </p:cNvPr>
            <p:cNvSpPr/>
            <p:nvPr/>
          </p:nvSpPr>
          <p:spPr bwMode="auto">
            <a:xfrm rot="10800000" flipH="1">
              <a:off x="3059972" y="2572619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3" name="Down Arrow 82">
              <a:extLst>
                <a:ext uri="{FF2B5EF4-FFF2-40B4-BE49-F238E27FC236}">
                  <a16:creationId xmlns:a16="http://schemas.microsoft.com/office/drawing/2014/main" id="{C1BF3EA7-F871-EF4B-B536-9569D94BEE29}"/>
                </a:ext>
              </a:extLst>
            </p:cNvPr>
            <p:cNvSpPr/>
            <p:nvPr/>
          </p:nvSpPr>
          <p:spPr bwMode="auto">
            <a:xfrm rot="10800000" flipH="1">
              <a:off x="4349928" y="2567086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5" name="Down Arrow 84">
              <a:extLst>
                <a:ext uri="{FF2B5EF4-FFF2-40B4-BE49-F238E27FC236}">
                  <a16:creationId xmlns:a16="http://schemas.microsoft.com/office/drawing/2014/main" id="{28B892DD-BAFE-5B48-B048-DF43F5BE8BA7}"/>
                </a:ext>
              </a:extLst>
            </p:cNvPr>
            <p:cNvSpPr/>
            <p:nvPr/>
          </p:nvSpPr>
          <p:spPr bwMode="auto">
            <a:xfrm rot="10800000" flipH="1">
              <a:off x="6958632" y="26041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9D6A805-5400-6047-8B7F-40B6A9C9AEFE}"/>
                </a:ext>
              </a:extLst>
            </p:cNvPr>
            <p:cNvCxnSpPr>
              <a:stCxn id="50" idx="3"/>
              <a:endCxn id="57" idx="1"/>
            </p:cNvCxnSpPr>
            <p:nvPr/>
          </p:nvCxnSpPr>
          <p:spPr bwMode="auto">
            <a:xfrm>
              <a:off x="2327909" y="3510052"/>
              <a:ext cx="432660" cy="301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48D45C06-1E30-C345-B893-757AEEECA6EC}"/>
                </a:ext>
              </a:extLst>
            </p:cNvPr>
            <p:cNvCxnSpPr>
              <a:stCxn id="57" idx="3"/>
              <a:endCxn id="58" idx="1"/>
            </p:cNvCxnSpPr>
            <p:nvPr/>
          </p:nvCxnSpPr>
          <p:spPr bwMode="auto">
            <a:xfrm flipV="1">
              <a:off x="3647753" y="3510052"/>
              <a:ext cx="373246" cy="301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E57C4036-B8C6-E24B-9AF1-7F9D73569C08}"/>
                </a:ext>
              </a:extLst>
            </p:cNvPr>
            <p:cNvCxnSpPr>
              <a:cxnSpLocks/>
              <a:stCxn id="90" idx="3"/>
              <a:endCxn id="75" idx="1"/>
            </p:cNvCxnSpPr>
            <p:nvPr/>
          </p:nvCxnSpPr>
          <p:spPr bwMode="auto">
            <a:xfrm>
              <a:off x="6119058" y="3510052"/>
              <a:ext cx="464875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EB0CDF0B-7AA4-5447-A068-FD435ED39C4F}"/>
                </a:ext>
              </a:extLst>
            </p:cNvPr>
            <p:cNvSpPr/>
            <p:nvPr/>
          </p:nvSpPr>
          <p:spPr bwMode="auto">
            <a:xfrm>
              <a:off x="5166651" y="2084339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13C3ED17-2770-F046-A751-67ACFBDFA6DB}"/>
                </a:ext>
              </a:extLst>
            </p:cNvPr>
            <p:cNvSpPr/>
            <p:nvPr/>
          </p:nvSpPr>
          <p:spPr bwMode="auto">
            <a:xfrm>
              <a:off x="5281575" y="3217280"/>
              <a:ext cx="837482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4</a:t>
              </a:r>
            </a:p>
          </p:txBody>
        </p:sp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97A2CF0A-3350-8E43-B1CB-86F5F34B5992}"/>
                </a:ext>
              </a:extLst>
            </p:cNvPr>
            <p:cNvSpPr/>
            <p:nvPr/>
          </p:nvSpPr>
          <p:spPr bwMode="auto">
            <a:xfrm>
              <a:off x="5166651" y="4126847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2" name="Down Arrow 91">
              <a:extLst>
                <a:ext uri="{FF2B5EF4-FFF2-40B4-BE49-F238E27FC236}">
                  <a16:creationId xmlns:a16="http://schemas.microsoft.com/office/drawing/2014/main" id="{3F58BE61-BC28-7B4A-A884-67D0AC959EEB}"/>
                </a:ext>
              </a:extLst>
            </p:cNvPr>
            <p:cNvSpPr/>
            <p:nvPr/>
          </p:nvSpPr>
          <p:spPr bwMode="auto">
            <a:xfrm rot="10800000" flipH="1">
              <a:off x="5633761" y="3601807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93" name="Down Arrow 92">
              <a:extLst>
                <a:ext uri="{FF2B5EF4-FFF2-40B4-BE49-F238E27FC236}">
                  <a16:creationId xmlns:a16="http://schemas.microsoft.com/office/drawing/2014/main" id="{D7215132-DF15-FA47-A47F-45595F36AE5E}"/>
                </a:ext>
              </a:extLst>
            </p:cNvPr>
            <p:cNvSpPr/>
            <p:nvPr/>
          </p:nvSpPr>
          <p:spPr bwMode="auto">
            <a:xfrm rot="10800000" flipH="1">
              <a:off x="5631123" y="2586192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AA0BE491-73F3-A840-B1BC-71C25035D5C1}"/>
                </a:ext>
              </a:extLst>
            </p:cNvPr>
            <p:cNvCxnSpPr>
              <a:cxnSpLocks/>
              <a:stCxn id="58" idx="3"/>
              <a:endCxn id="90" idx="1"/>
            </p:cNvCxnSpPr>
            <p:nvPr/>
          </p:nvCxnSpPr>
          <p:spPr bwMode="auto">
            <a:xfrm>
              <a:off x="4858482" y="3510052"/>
              <a:ext cx="423094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33E0855B-648A-CA48-BE6F-4A7C8DB44032}"/>
                </a:ext>
              </a:extLst>
            </p:cNvPr>
            <p:cNvSpPr/>
            <p:nvPr/>
          </p:nvSpPr>
          <p:spPr bwMode="auto">
            <a:xfrm>
              <a:off x="7741416" y="4126845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CE643687-40EA-5445-A7E1-5F2EA89421B6}"/>
                </a:ext>
              </a:extLst>
            </p:cNvPr>
            <p:cNvSpPr/>
            <p:nvPr/>
          </p:nvSpPr>
          <p:spPr bwMode="auto">
            <a:xfrm>
              <a:off x="7741413" y="2079450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7" name="Rounded Rectangle 96">
              <a:extLst>
                <a:ext uri="{FF2B5EF4-FFF2-40B4-BE49-F238E27FC236}">
                  <a16:creationId xmlns:a16="http://schemas.microsoft.com/office/drawing/2014/main" id="{13408BC2-2258-BD4A-A6B4-31ED29BD0BCE}"/>
                </a:ext>
              </a:extLst>
            </p:cNvPr>
            <p:cNvSpPr/>
            <p:nvPr/>
          </p:nvSpPr>
          <p:spPr bwMode="auto">
            <a:xfrm>
              <a:off x="7845256" y="3217281"/>
              <a:ext cx="957086" cy="585542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5</a:t>
              </a:r>
            </a:p>
          </p:txBody>
        </p:sp>
        <p:sp>
          <p:nvSpPr>
            <p:cNvPr id="98" name="Down Arrow 97">
              <a:extLst>
                <a:ext uri="{FF2B5EF4-FFF2-40B4-BE49-F238E27FC236}">
                  <a16:creationId xmlns:a16="http://schemas.microsoft.com/office/drawing/2014/main" id="{84353526-54A5-B247-808F-737F872C222B}"/>
                </a:ext>
              </a:extLst>
            </p:cNvPr>
            <p:cNvSpPr/>
            <p:nvPr/>
          </p:nvSpPr>
          <p:spPr bwMode="auto">
            <a:xfrm rot="10800000" flipH="1">
              <a:off x="8180336" y="26041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99" name="Down Arrow 98">
              <a:extLst>
                <a:ext uri="{FF2B5EF4-FFF2-40B4-BE49-F238E27FC236}">
                  <a16:creationId xmlns:a16="http://schemas.microsoft.com/office/drawing/2014/main" id="{CDA78004-62FD-A743-994E-9CC34EE96F9D}"/>
                </a:ext>
              </a:extLst>
            </p:cNvPr>
            <p:cNvSpPr/>
            <p:nvPr/>
          </p:nvSpPr>
          <p:spPr bwMode="auto">
            <a:xfrm rot="10800000" flipH="1">
              <a:off x="8209497" y="360651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589B778E-A982-1C42-A9C2-344A54F2F2D3}"/>
                </a:ext>
              </a:extLst>
            </p:cNvPr>
            <p:cNvCxnSpPr>
              <a:cxnSpLocks/>
              <a:stCxn id="75" idx="3"/>
              <a:endCxn id="97" idx="1"/>
            </p:cNvCxnSpPr>
            <p:nvPr/>
          </p:nvCxnSpPr>
          <p:spPr bwMode="auto">
            <a:xfrm>
              <a:off x="7541019" y="3510052"/>
              <a:ext cx="304237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96B0F3B5-8D1E-8A47-A839-9FD8F567B433}"/>
                </a:ext>
              </a:extLst>
            </p:cNvPr>
            <p:cNvCxnSpPr/>
            <p:nvPr/>
          </p:nvCxnSpPr>
          <p:spPr bwMode="auto">
            <a:xfrm>
              <a:off x="997473" y="3501460"/>
              <a:ext cx="432660" cy="301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3648753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146309"/>
            <a:ext cx="8915400" cy="800100"/>
          </a:xfrm>
        </p:spPr>
        <p:txBody>
          <a:bodyPr/>
          <a:lstStyle/>
          <a:p>
            <a:r>
              <a:rPr lang="en-US" b="0" dirty="0"/>
              <a:t>Language Modeling:</a:t>
            </a:r>
            <a:br>
              <a:rPr lang="en-US" b="0" dirty="0"/>
            </a:br>
            <a:r>
              <a:rPr lang="en-US" b="0" dirty="0"/>
              <a:t>Decoding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1A785C-C965-5D40-AAFE-C6AFD50D11D0}" type="datetime1">
              <a:rPr lang="en-US" smtClean="0"/>
              <a:pPr>
                <a:defRPr/>
              </a:pPr>
              <a:t>11/27/18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 bwMode="auto">
          <a:xfrm flipH="1">
            <a:off x="2948448" y="2221965"/>
            <a:ext cx="2889675" cy="2603679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84" name="Group 83"/>
          <p:cNvGrpSpPr/>
          <p:nvPr/>
        </p:nvGrpSpPr>
        <p:grpSpPr>
          <a:xfrm>
            <a:off x="103493" y="1527551"/>
            <a:ext cx="4200993" cy="1606719"/>
            <a:chOff x="1301931" y="2079450"/>
            <a:chExt cx="7604255" cy="2503363"/>
          </a:xfrm>
          <a:solidFill>
            <a:srgbClr val="0070C0">
              <a:alpha val="37000"/>
            </a:srgbClr>
          </a:solidFill>
        </p:grpSpPr>
        <p:sp>
          <p:nvSpPr>
            <p:cNvPr id="23" name="Rounded Rectangle 22"/>
            <p:cNvSpPr/>
            <p:nvPr/>
          </p:nvSpPr>
          <p:spPr bwMode="auto">
            <a:xfrm>
              <a:off x="1301931" y="4127392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>
                  <a:solidFill>
                    <a:schemeClr val="tx1"/>
                  </a:solidFill>
                </a:rPr>
                <a:t>&lt;s&gt;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6" name="Rounded Rectangle 25"/>
            <p:cNvSpPr/>
            <p:nvPr/>
          </p:nvSpPr>
          <p:spPr bwMode="auto">
            <a:xfrm>
              <a:off x="1301931" y="2087492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1440725" y="3217280"/>
              <a:ext cx="887184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1</a:t>
              </a:r>
            </a:p>
          </p:txBody>
        </p:sp>
        <p:sp>
          <p:nvSpPr>
            <p:cNvPr id="28" name="Down Arrow 27"/>
            <p:cNvSpPr/>
            <p:nvPr/>
          </p:nvSpPr>
          <p:spPr bwMode="auto">
            <a:xfrm rot="10800000" flipH="1">
              <a:off x="1770017" y="361608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29" name="Down Arrow 28"/>
            <p:cNvSpPr/>
            <p:nvPr/>
          </p:nvSpPr>
          <p:spPr bwMode="auto">
            <a:xfrm rot="10800000" flipH="1">
              <a:off x="1770017" y="2578152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59" name="Rounded Rectangle 58"/>
            <p:cNvSpPr/>
            <p:nvPr/>
          </p:nvSpPr>
          <p:spPr bwMode="auto">
            <a:xfrm>
              <a:off x="2591889" y="4126849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The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0" name="Rounded Rectangle 59"/>
            <p:cNvSpPr/>
            <p:nvPr/>
          </p:nvSpPr>
          <p:spPr bwMode="auto">
            <a:xfrm>
              <a:off x="6490551" y="4126847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big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1" name="Rounded Rectangle 60"/>
            <p:cNvSpPr/>
            <p:nvPr/>
          </p:nvSpPr>
          <p:spPr bwMode="auto">
            <a:xfrm>
              <a:off x="3911781" y="4126847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house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2" name="Rounded Rectangle 61"/>
            <p:cNvSpPr/>
            <p:nvPr/>
          </p:nvSpPr>
          <p:spPr bwMode="auto">
            <a:xfrm>
              <a:off x="2591889" y="2084339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3" name="Rounded Rectangle 62"/>
            <p:cNvSpPr/>
            <p:nvPr/>
          </p:nvSpPr>
          <p:spPr bwMode="auto">
            <a:xfrm>
              <a:off x="2760570" y="3220299"/>
              <a:ext cx="887184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2</a:t>
              </a:r>
            </a:p>
          </p:txBody>
        </p:sp>
        <p:sp>
          <p:nvSpPr>
            <p:cNvPr id="64" name="Rounded Rectangle 63"/>
            <p:cNvSpPr/>
            <p:nvPr/>
          </p:nvSpPr>
          <p:spPr bwMode="auto">
            <a:xfrm>
              <a:off x="4020999" y="3217280"/>
              <a:ext cx="837482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3</a:t>
              </a:r>
            </a:p>
          </p:txBody>
        </p:sp>
        <p:sp>
          <p:nvSpPr>
            <p:cNvPr id="65" name="Rounded Rectangle 64"/>
            <p:cNvSpPr/>
            <p:nvPr/>
          </p:nvSpPr>
          <p:spPr bwMode="auto">
            <a:xfrm>
              <a:off x="6583933" y="3217280"/>
              <a:ext cx="957086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5</a:t>
              </a:r>
            </a:p>
          </p:txBody>
        </p:sp>
        <p:sp>
          <p:nvSpPr>
            <p:cNvPr id="66" name="Rounded Rectangle 65"/>
            <p:cNvSpPr/>
            <p:nvPr/>
          </p:nvSpPr>
          <p:spPr bwMode="auto">
            <a:xfrm>
              <a:off x="3881844" y="2099871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7" name="Rounded Rectangle 66"/>
            <p:cNvSpPr/>
            <p:nvPr/>
          </p:nvSpPr>
          <p:spPr bwMode="auto">
            <a:xfrm>
              <a:off x="6490548" y="2079450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8" name="Down Arrow 67"/>
            <p:cNvSpPr/>
            <p:nvPr/>
          </p:nvSpPr>
          <p:spPr bwMode="auto">
            <a:xfrm rot="10800000" flipH="1">
              <a:off x="3059972" y="36065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69" name="Down Arrow 68"/>
            <p:cNvSpPr/>
            <p:nvPr/>
          </p:nvSpPr>
          <p:spPr bwMode="auto">
            <a:xfrm rot="10800000" flipH="1">
              <a:off x="4349930" y="3596937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0" name="Down Arrow 69"/>
            <p:cNvSpPr/>
            <p:nvPr/>
          </p:nvSpPr>
          <p:spPr bwMode="auto">
            <a:xfrm rot="10800000" flipH="1">
              <a:off x="6956362" y="361608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1" name="Down Arrow 70"/>
            <p:cNvSpPr/>
            <p:nvPr/>
          </p:nvSpPr>
          <p:spPr bwMode="auto">
            <a:xfrm rot="10800000" flipH="1">
              <a:off x="3059972" y="2572619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2" name="Down Arrow 71"/>
            <p:cNvSpPr/>
            <p:nvPr/>
          </p:nvSpPr>
          <p:spPr bwMode="auto">
            <a:xfrm rot="10800000" flipH="1">
              <a:off x="4349928" y="2567086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3" name="Down Arrow 72"/>
            <p:cNvSpPr/>
            <p:nvPr/>
          </p:nvSpPr>
          <p:spPr bwMode="auto">
            <a:xfrm rot="10800000" flipH="1">
              <a:off x="6958632" y="26041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74" name="Straight Arrow Connector 73"/>
            <p:cNvCxnSpPr>
              <a:stCxn id="27" idx="3"/>
              <a:endCxn id="63" idx="1"/>
            </p:cNvCxnSpPr>
            <p:nvPr/>
          </p:nvCxnSpPr>
          <p:spPr bwMode="auto">
            <a:xfrm>
              <a:off x="2327909" y="3510052"/>
              <a:ext cx="432660" cy="301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7" name="Straight Arrow Connector 76"/>
            <p:cNvCxnSpPr>
              <a:stCxn id="63" idx="3"/>
              <a:endCxn id="64" idx="1"/>
            </p:cNvCxnSpPr>
            <p:nvPr/>
          </p:nvCxnSpPr>
          <p:spPr bwMode="auto">
            <a:xfrm flipV="1">
              <a:off x="3647753" y="3510052"/>
              <a:ext cx="373246" cy="301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Straight Arrow Connector 30"/>
            <p:cNvCxnSpPr>
              <a:cxnSpLocks/>
              <a:stCxn id="33" idx="3"/>
              <a:endCxn id="65" idx="1"/>
            </p:cNvCxnSpPr>
            <p:nvPr/>
          </p:nvCxnSpPr>
          <p:spPr bwMode="auto">
            <a:xfrm>
              <a:off x="6119058" y="3510052"/>
              <a:ext cx="464875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C17D379E-B7C0-A14A-A0F2-7E2E1590730A}"/>
                </a:ext>
              </a:extLst>
            </p:cNvPr>
            <p:cNvSpPr/>
            <p:nvPr/>
          </p:nvSpPr>
          <p:spPr bwMode="auto">
            <a:xfrm>
              <a:off x="5166651" y="2084339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585C57EF-4DC3-C54D-8337-74FC7B716738}"/>
                </a:ext>
              </a:extLst>
            </p:cNvPr>
            <p:cNvSpPr/>
            <p:nvPr/>
          </p:nvSpPr>
          <p:spPr bwMode="auto">
            <a:xfrm>
              <a:off x="5281575" y="3217280"/>
              <a:ext cx="837482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4</a:t>
              </a:r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6134634F-BF4E-DC43-AF07-5CE5BA8EEE7A}"/>
                </a:ext>
              </a:extLst>
            </p:cNvPr>
            <p:cNvSpPr/>
            <p:nvPr/>
          </p:nvSpPr>
          <p:spPr bwMode="auto">
            <a:xfrm>
              <a:off x="5166651" y="4126847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is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6" name="Down Arrow 35">
              <a:extLst>
                <a:ext uri="{FF2B5EF4-FFF2-40B4-BE49-F238E27FC236}">
                  <a16:creationId xmlns:a16="http://schemas.microsoft.com/office/drawing/2014/main" id="{45F43337-1351-3542-86BA-C3ADD1EAD5D0}"/>
                </a:ext>
              </a:extLst>
            </p:cNvPr>
            <p:cNvSpPr/>
            <p:nvPr/>
          </p:nvSpPr>
          <p:spPr bwMode="auto">
            <a:xfrm rot="10800000" flipH="1">
              <a:off x="5633761" y="3601807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37" name="Down Arrow 36">
              <a:extLst>
                <a:ext uri="{FF2B5EF4-FFF2-40B4-BE49-F238E27FC236}">
                  <a16:creationId xmlns:a16="http://schemas.microsoft.com/office/drawing/2014/main" id="{BB30A2B3-BCD3-0D4C-97A4-BF1230DB031F}"/>
                </a:ext>
              </a:extLst>
            </p:cNvPr>
            <p:cNvSpPr/>
            <p:nvPr/>
          </p:nvSpPr>
          <p:spPr bwMode="auto">
            <a:xfrm rot="10800000" flipH="1">
              <a:off x="5631123" y="2586192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37AF205-8D42-5E4E-84B8-E8904E77C9C6}"/>
                </a:ext>
              </a:extLst>
            </p:cNvPr>
            <p:cNvCxnSpPr>
              <a:cxnSpLocks/>
              <a:stCxn id="64" idx="3"/>
              <a:endCxn id="33" idx="1"/>
            </p:cNvCxnSpPr>
            <p:nvPr/>
          </p:nvCxnSpPr>
          <p:spPr bwMode="auto">
            <a:xfrm>
              <a:off x="4858482" y="3510052"/>
              <a:ext cx="423094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BDC95918-2F0A-E945-B995-7312C4BE3AA5}"/>
                </a:ext>
              </a:extLst>
            </p:cNvPr>
            <p:cNvSpPr/>
            <p:nvPr/>
          </p:nvSpPr>
          <p:spPr bwMode="auto">
            <a:xfrm>
              <a:off x="7741416" y="4126845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.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2225CCE3-7D49-8440-AD14-0B5AC3CD456C}"/>
                </a:ext>
              </a:extLst>
            </p:cNvPr>
            <p:cNvSpPr/>
            <p:nvPr/>
          </p:nvSpPr>
          <p:spPr bwMode="auto">
            <a:xfrm>
              <a:off x="7741413" y="2079450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28FABE1D-EC84-8C41-A464-3C65987A815C}"/>
                </a:ext>
              </a:extLst>
            </p:cNvPr>
            <p:cNvSpPr/>
            <p:nvPr/>
          </p:nvSpPr>
          <p:spPr bwMode="auto">
            <a:xfrm>
              <a:off x="7845256" y="3217281"/>
              <a:ext cx="957086" cy="585542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5</a:t>
              </a:r>
            </a:p>
          </p:txBody>
        </p:sp>
        <p:sp>
          <p:nvSpPr>
            <p:cNvPr id="44" name="Down Arrow 43">
              <a:extLst>
                <a:ext uri="{FF2B5EF4-FFF2-40B4-BE49-F238E27FC236}">
                  <a16:creationId xmlns:a16="http://schemas.microsoft.com/office/drawing/2014/main" id="{43E149ED-5366-1447-8301-FF022CA15F59}"/>
                </a:ext>
              </a:extLst>
            </p:cNvPr>
            <p:cNvSpPr/>
            <p:nvPr/>
          </p:nvSpPr>
          <p:spPr bwMode="auto">
            <a:xfrm rot="10800000" flipH="1">
              <a:off x="8180336" y="26041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45" name="Down Arrow 44">
              <a:extLst>
                <a:ext uri="{FF2B5EF4-FFF2-40B4-BE49-F238E27FC236}">
                  <a16:creationId xmlns:a16="http://schemas.microsoft.com/office/drawing/2014/main" id="{737C2CE9-0881-804A-8EB2-A3CD5F0FE2EE}"/>
                </a:ext>
              </a:extLst>
            </p:cNvPr>
            <p:cNvSpPr/>
            <p:nvPr/>
          </p:nvSpPr>
          <p:spPr bwMode="auto">
            <a:xfrm rot="10800000" flipH="1">
              <a:off x="8209497" y="360651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420D7A8B-1BD9-D743-9970-605791D19552}"/>
                </a:ext>
              </a:extLst>
            </p:cNvPr>
            <p:cNvCxnSpPr>
              <a:cxnSpLocks/>
              <a:stCxn id="65" idx="3"/>
              <a:endCxn id="43" idx="1"/>
            </p:cNvCxnSpPr>
            <p:nvPr/>
          </p:nvCxnSpPr>
          <p:spPr bwMode="auto">
            <a:xfrm>
              <a:off x="7541019" y="3510052"/>
              <a:ext cx="304237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66CD037-254A-4B44-B8AF-E5859BFA2E30}"/>
              </a:ext>
            </a:extLst>
          </p:cNvPr>
          <p:cNvGrpSpPr/>
          <p:nvPr/>
        </p:nvGrpSpPr>
        <p:grpSpPr>
          <a:xfrm>
            <a:off x="4183747" y="1527200"/>
            <a:ext cx="4369192" cy="1606719"/>
            <a:chOff x="997473" y="2079450"/>
            <a:chExt cx="7908713" cy="2503363"/>
          </a:xfrm>
          <a:solidFill>
            <a:srgbClr val="0070C0">
              <a:alpha val="37000"/>
            </a:srgbClr>
          </a:solidFill>
        </p:grpSpPr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88BA37F8-5F78-964C-BC7A-E13141360BDA}"/>
                </a:ext>
              </a:extLst>
            </p:cNvPr>
            <p:cNvSpPr/>
            <p:nvPr/>
          </p:nvSpPr>
          <p:spPr bwMode="auto">
            <a:xfrm>
              <a:off x="1301931" y="4127392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>
                  <a:solidFill>
                    <a:schemeClr val="tx1"/>
                  </a:solidFill>
                </a:rPr>
                <a:t>&lt;/s&gt;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A5AF33B5-C7A0-7944-A4FF-8D9ABCC39F9B}"/>
                </a:ext>
              </a:extLst>
            </p:cNvPr>
            <p:cNvSpPr/>
            <p:nvPr/>
          </p:nvSpPr>
          <p:spPr bwMode="auto">
            <a:xfrm>
              <a:off x="1301931" y="2087493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Das</a:t>
              </a: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41767E0E-5212-8844-B936-67387705AF5B}"/>
                </a:ext>
              </a:extLst>
            </p:cNvPr>
            <p:cNvSpPr/>
            <p:nvPr/>
          </p:nvSpPr>
          <p:spPr bwMode="auto">
            <a:xfrm>
              <a:off x="1440725" y="3217280"/>
              <a:ext cx="887184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1</a:t>
              </a:r>
            </a:p>
          </p:txBody>
        </p:sp>
        <p:sp>
          <p:nvSpPr>
            <p:cNvPr id="51" name="Down Arrow 50">
              <a:extLst>
                <a:ext uri="{FF2B5EF4-FFF2-40B4-BE49-F238E27FC236}">
                  <a16:creationId xmlns:a16="http://schemas.microsoft.com/office/drawing/2014/main" id="{6C02FEB7-2550-B645-89D0-76B9BA250EFC}"/>
                </a:ext>
              </a:extLst>
            </p:cNvPr>
            <p:cNvSpPr/>
            <p:nvPr/>
          </p:nvSpPr>
          <p:spPr bwMode="auto">
            <a:xfrm rot="10800000" flipH="1">
              <a:off x="1770017" y="361608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52" name="Down Arrow 51">
              <a:extLst>
                <a:ext uri="{FF2B5EF4-FFF2-40B4-BE49-F238E27FC236}">
                  <a16:creationId xmlns:a16="http://schemas.microsoft.com/office/drawing/2014/main" id="{5DDC8753-1FDD-BD40-A215-C28C73904789}"/>
                </a:ext>
              </a:extLst>
            </p:cNvPr>
            <p:cNvSpPr/>
            <p:nvPr/>
          </p:nvSpPr>
          <p:spPr bwMode="auto">
            <a:xfrm rot="10800000" flipH="1">
              <a:off x="1770017" y="2578152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B714F30A-6554-2840-8DCE-B10294F857B6}"/>
                </a:ext>
              </a:extLst>
            </p:cNvPr>
            <p:cNvSpPr/>
            <p:nvPr/>
          </p:nvSpPr>
          <p:spPr bwMode="auto">
            <a:xfrm>
              <a:off x="2591889" y="4168866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Das</a:t>
              </a:r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04DCB192-8702-9342-872D-5E427B921596}"/>
                </a:ext>
              </a:extLst>
            </p:cNvPr>
            <p:cNvSpPr/>
            <p:nvPr/>
          </p:nvSpPr>
          <p:spPr bwMode="auto">
            <a:xfrm>
              <a:off x="6490551" y="4126848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32C6262A-EF0B-5042-8F7C-79B699AA1FC5}"/>
                </a:ext>
              </a:extLst>
            </p:cNvPr>
            <p:cNvSpPr/>
            <p:nvPr/>
          </p:nvSpPr>
          <p:spPr bwMode="auto">
            <a:xfrm>
              <a:off x="3911781" y="4126847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D4E02BD5-B037-3843-A49F-BDB32DCC7D95}"/>
                </a:ext>
              </a:extLst>
            </p:cNvPr>
            <p:cNvSpPr/>
            <p:nvPr/>
          </p:nvSpPr>
          <p:spPr bwMode="auto">
            <a:xfrm>
              <a:off x="2591889" y="2084339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CA6D887D-113E-674F-A21E-236B019021D2}"/>
                </a:ext>
              </a:extLst>
            </p:cNvPr>
            <p:cNvSpPr/>
            <p:nvPr/>
          </p:nvSpPr>
          <p:spPr bwMode="auto">
            <a:xfrm>
              <a:off x="2760570" y="3220299"/>
              <a:ext cx="887184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2</a:t>
              </a:r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3F2569C0-7289-9446-BC9A-CF5EF51C68F0}"/>
                </a:ext>
              </a:extLst>
            </p:cNvPr>
            <p:cNvSpPr/>
            <p:nvPr/>
          </p:nvSpPr>
          <p:spPr bwMode="auto">
            <a:xfrm>
              <a:off x="4020999" y="3217280"/>
              <a:ext cx="837482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3</a:t>
              </a:r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7545C7E0-DDD7-0E42-A1FA-694F4B682569}"/>
                </a:ext>
              </a:extLst>
            </p:cNvPr>
            <p:cNvSpPr/>
            <p:nvPr/>
          </p:nvSpPr>
          <p:spPr bwMode="auto">
            <a:xfrm>
              <a:off x="6583933" y="3217280"/>
              <a:ext cx="957086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5</a:t>
              </a:r>
            </a:p>
          </p:txBody>
        </p: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19ABD257-6975-C94C-B301-AD900E42F31A}"/>
                </a:ext>
              </a:extLst>
            </p:cNvPr>
            <p:cNvSpPr/>
            <p:nvPr/>
          </p:nvSpPr>
          <p:spPr bwMode="auto">
            <a:xfrm>
              <a:off x="3881844" y="2099871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ADD655D1-F13B-3348-86DF-1E4B8C9A5EB8}"/>
                </a:ext>
              </a:extLst>
            </p:cNvPr>
            <p:cNvSpPr/>
            <p:nvPr/>
          </p:nvSpPr>
          <p:spPr bwMode="auto">
            <a:xfrm>
              <a:off x="6490548" y="2079450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9" name="Down Arrow 78">
              <a:extLst>
                <a:ext uri="{FF2B5EF4-FFF2-40B4-BE49-F238E27FC236}">
                  <a16:creationId xmlns:a16="http://schemas.microsoft.com/office/drawing/2014/main" id="{1B7683B5-C96F-3F46-9310-507FD2B7A5DF}"/>
                </a:ext>
              </a:extLst>
            </p:cNvPr>
            <p:cNvSpPr/>
            <p:nvPr/>
          </p:nvSpPr>
          <p:spPr bwMode="auto">
            <a:xfrm rot="10800000" flipH="1">
              <a:off x="3059972" y="36065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0" name="Down Arrow 79">
              <a:extLst>
                <a:ext uri="{FF2B5EF4-FFF2-40B4-BE49-F238E27FC236}">
                  <a16:creationId xmlns:a16="http://schemas.microsoft.com/office/drawing/2014/main" id="{E6FE7989-ED67-5943-9644-3E684D0829A5}"/>
                </a:ext>
              </a:extLst>
            </p:cNvPr>
            <p:cNvSpPr/>
            <p:nvPr/>
          </p:nvSpPr>
          <p:spPr bwMode="auto">
            <a:xfrm rot="10800000" flipH="1">
              <a:off x="4349930" y="3596937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1" name="Down Arrow 80">
              <a:extLst>
                <a:ext uri="{FF2B5EF4-FFF2-40B4-BE49-F238E27FC236}">
                  <a16:creationId xmlns:a16="http://schemas.microsoft.com/office/drawing/2014/main" id="{923AF23B-622C-E644-AB17-14C1BC64D490}"/>
                </a:ext>
              </a:extLst>
            </p:cNvPr>
            <p:cNvSpPr/>
            <p:nvPr/>
          </p:nvSpPr>
          <p:spPr bwMode="auto">
            <a:xfrm rot="10800000" flipH="1">
              <a:off x="6956362" y="361608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2" name="Down Arrow 81">
              <a:extLst>
                <a:ext uri="{FF2B5EF4-FFF2-40B4-BE49-F238E27FC236}">
                  <a16:creationId xmlns:a16="http://schemas.microsoft.com/office/drawing/2014/main" id="{C3712E2E-EEB5-EB4B-AA3C-17869E207189}"/>
                </a:ext>
              </a:extLst>
            </p:cNvPr>
            <p:cNvSpPr/>
            <p:nvPr/>
          </p:nvSpPr>
          <p:spPr bwMode="auto">
            <a:xfrm rot="10800000" flipH="1">
              <a:off x="3059972" y="2572619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3" name="Down Arrow 82">
              <a:extLst>
                <a:ext uri="{FF2B5EF4-FFF2-40B4-BE49-F238E27FC236}">
                  <a16:creationId xmlns:a16="http://schemas.microsoft.com/office/drawing/2014/main" id="{C1BF3EA7-F871-EF4B-B536-9569D94BEE29}"/>
                </a:ext>
              </a:extLst>
            </p:cNvPr>
            <p:cNvSpPr/>
            <p:nvPr/>
          </p:nvSpPr>
          <p:spPr bwMode="auto">
            <a:xfrm rot="10800000" flipH="1">
              <a:off x="4349928" y="2567086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5" name="Down Arrow 84">
              <a:extLst>
                <a:ext uri="{FF2B5EF4-FFF2-40B4-BE49-F238E27FC236}">
                  <a16:creationId xmlns:a16="http://schemas.microsoft.com/office/drawing/2014/main" id="{28B892DD-BAFE-5B48-B048-DF43F5BE8BA7}"/>
                </a:ext>
              </a:extLst>
            </p:cNvPr>
            <p:cNvSpPr/>
            <p:nvPr/>
          </p:nvSpPr>
          <p:spPr bwMode="auto">
            <a:xfrm rot="10800000" flipH="1">
              <a:off x="6958632" y="26041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9D6A805-5400-6047-8B7F-40B6A9C9AEFE}"/>
                </a:ext>
              </a:extLst>
            </p:cNvPr>
            <p:cNvCxnSpPr>
              <a:stCxn id="50" idx="3"/>
              <a:endCxn id="57" idx="1"/>
            </p:cNvCxnSpPr>
            <p:nvPr/>
          </p:nvCxnSpPr>
          <p:spPr bwMode="auto">
            <a:xfrm>
              <a:off x="2327909" y="3510052"/>
              <a:ext cx="432660" cy="301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48D45C06-1E30-C345-B893-757AEEECA6EC}"/>
                </a:ext>
              </a:extLst>
            </p:cNvPr>
            <p:cNvCxnSpPr>
              <a:stCxn id="57" idx="3"/>
              <a:endCxn id="58" idx="1"/>
            </p:cNvCxnSpPr>
            <p:nvPr/>
          </p:nvCxnSpPr>
          <p:spPr bwMode="auto">
            <a:xfrm flipV="1">
              <a:off x="3647753" y="3510052"/>
              <a:ext cx="373246" cy="301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E57C4036-B8C6-E24B-9AF1-7F9D73569C08}"/>
                </a:ext>
              </a:extLst>
            </p:cNvPr>
            <p:cNvCxnSpPr>
              <a:cxnSpLocks/>
              <a:stCxn id="90" idx="3"/>
              <a:endCxn id="75" idx="1"/>
            </p:cNvCxnSpPr>
            <p:nvPr/>
          </p:nvCxnSpPr>
          <p:spPr bwMode="auto">
            <a:xfrm>
              <a:off x="6119058" y="3510052"/>
              <a:ext cx="464875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EB0CDF0B-7AA4-5447-A068-FD435ED39C4F}"/>
                </a:ext>
              </a:extLst>
            </p:cNvPr>
            <p:cNvSpPr/>
            <p:nvPr/>
          </p:nvSpPr>
          <p:spPr bwMode="auto">
            <a:xfrm>
              <a:off x="5166651" y="2084339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13C3ED17-2770-F046-A751-67ACFBDFA6DB}"/>
                </a:ext>
              </a:extLst>
            </p:cNvPr>
            <p:cNvSpPr/>
            <p:nvPr/>
          </p:nvSpPr>
          <p:spPr bwMode="auto">
            <a:xfrm>
              <a:off x="5281575" y="3217280"/>
              <a:ext cx="837482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4</a:t>
              </a:r>
            </a:p>
          </p:txBody>
        </p:sp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97A2CF0A-3350-8E43-B1CB-86F5F34B5992}"/>
                </a:ext>
              </a:extLst>
            </p:cNvPr>
            <p:cNvSpPr/>
            <p:nvPr/>
          </p:nvSpPr>
          <p:spPr bwMode="auto">
            <a:xfrm>
              <a:off x="5166651" y="4126847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2" name="Down Arrow 91">
              <a:extLst>
                <a:ext uri="{FF2B5EF4-FFF2-40B4-BE49-F238E27FC236}">
                  <a16:creationId xmlns:a16="http://schemas.microsoft.com/office/drawing/2014/main" id="{3F58BE61-BC28-7B4A-A884-67D0AC959EEB}"/>
                </a:ext>
              </a:extLst>
            </p:cNvPr>
            <p:cNvSpPr/>
            <p:nvPr/>
          </p:nvSpPr>
          <p:spPr bwMode="auto">
            <a:xfrm rot="10800000" flipH="1">
              <a:off x="5633761" y="3601807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93" name="Down Arrow 92">
              <a:extLst>
                <a:ext uri="{FF2B5EF4-FFF2-40B4-BE49-F238E27FC236}">
                  <a16:creationId xmlns:a16="http://schemas.microsoft.com/office/drawing/2014/main" id="{D7215132-DF15-FA47-A47F-45595F36AE5E}"/>
                </a:ext>
              </a:extLst>
            </p:cNvPr>
            <p:cNvSpPr/>
            <p:nvPr/>
          </p:nvSpPr>
          <p:spPr bwMode="auto">
            <a:xfrm rot="10800000" flipH="1">
              <a:off x="5631123" y="2586192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AA0BE491-73F3-A840-B1BC-71C25035D5C1}"/>
                </a:ext>
              </a:extLst>
            </p:cNvPr>
            <p:cNvCxnSpPr>
              <a:cxnSpLocks/>
              <a:stCxn id="58" idx="3"/>
              <a:endCxn id="90" idx="1"/>
            </p:cNvCxnSpPr>
            <p:nvPr/>
          </p:nvCxnSpPr>
          <p:spPr bwMode="auto">
            <a:xfrm>
              <a:off x="4858482" y="3510052"/>
              <a:ext cx="423094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33E0855B-648A-CA48-BE6F-4A7C8DB44032}"/>
                </a:ext>
              </a:extLst>
            </p:cNvPr>
            <p:cNvSpPr/>
            <p:nvPr/>
          </p:nvSpPr>
          <p:spPr bwMode="auto">
            <a:xfrm>
              <a:off x="7741416" y="4126845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CE643687-40EA-5445-A7E1-5F2EA89421B6}"/>
                </a:ext>
              </a:extLst>
            </p:cNvPr>
            <p:cNvSpPr/>
            <p:nvPr/>
          </p:nvSpPr>
          <p:spPr bwMode="auto">
            <a:xfrm>
              <a:off x="7741413" y="2079450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7" name="Rounded Rectangle 96">
              <a:extLst>
                <a:ext uri="{FF2B5EF4-FFF2-40B4-BE49-F238E27FC236}">
                  <a16:creationId xmlns:a16="http://schemas.microsoft.com/office/drawing/2014/main" id="{13408BC2-2258-BD4A-A6B4-31ED29BD0BCE}"/>
                </a:ext>
              </a:extLst>
            </p:cNvPr>
            <p:cNvSpPr/>
            <p:nvPr/>
          </p:nvSpPr>
          <p:spPr bwMode="auto">
            <a:xfrm>
              <a:off x="7845256" y="3217281"/>
              <a:ext cx="957086" cy="585542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5</a:t>
              </a:r>
            </a:p>
          </p:txBody>
        </p:sp>
        <p:sp>
          <p:nvSpPr>
            <p:cNvPr id="98" name="Down Arrow 97">
              <a:extLst>
                <a:ext uri="{FF2B5EF4-FFF2-40B4-BE49-F238E27FC236}">
                  <a16:creationId xmlns:a16="http://schemas.microsoft.com/office/drawing/2014/main" id="{84353526-54A5-B247-808F-737F872C222B}"/>
                </a:ext>
              </a:extLst>
            </p:cNvPr>
            <p:cNvSpPr/>
            <p:nvPr/>
          </p:nvSpPr>
          <p:spPr bwMode="auto">
            <a:xfrm rot="10800000" flipH="1">
              <a:off x="8180336" y="26041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99" name="Down Arrow 98">
              <a:extLst>
                <a:ext uri="{FF2B5EF4-FFF2-40B4-BE49-F238E27FC236}">
                  <a16:creationId xmlns:a16="http://schemas.microsoft.com/office/drawing/2014/main" id="{CDA78004-62FD-A743-994E-9CC34EE96F9D}"/>
                </a:ext>
              </a:extLst>
            </p:cNvPr>
            <p:cNvSpPr/>
            <p:nvPr/>
          </p:nvSpPr>
          <p:spPr bwMode="auto">
            <a:xfrm rot="10800000" flipH="1">
              <a:off x="8209497" y="360651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589B778E-A982-1C42-A9C2-344A54F2F2D3}"/>
                </a:ext>
              </a:extLst>
            </p:cNvPr>
            <p:cNvCxnSpPr>
              <a:cxnSpLocks/>
              <a:stCxn id="75" idx="3"/>
              <a:endCxn id="97" idx="1"/>
            </p:cNvCxnSpPr>
            <p:nvPr/>
          </p:nvCxnSpPr>
          <p:spPr bwMode="auto">
            <a:xfrm>
              <a:off x="7541019" y="3510052"/>
              <a:ext cx="304237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96B0F3B5-8D1E-8A47-A839-9FD8F567B433}"/>
                </a:ext>
              </a:extLst>
            </p:cNvPr>
            <p:cNvCxnSpPr/>
            <p:nvPr/>
          </p:nvCxnSpPr>
          <p:spPr bwMode="auto">
            <a:xfrm>
              <a:off x="997473" y="3501460"/>
              <a:ext cx="432660" cy="301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56767956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146309"/>
            <a:ext cx="8915400" cy="800100"/>
          </a:xfrm>
        </p:spPr>
        <p:txBody>
          <a:bodyPr/>
          <a:lstStyle/>
          <a:p>
            <a:r>
              <a:rPr lang="en-US" b="0" dirty="0"/>
              <a:t>Language Modeling:</a:t>
            </a:r>
            <a:br>
              <a:rPr lang="en-US" b="0" dirty="0"/>
            </a:br>
            <a:r>
              <a:rPr lang="en-US" b="0" dirty="0"/>
              <a:t>Decoding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1A785C-C965-5D40-AAFE-C6AFD50D11D0}" type="datetime1">
              <a:rPr lang="en-US" smtClean="0"/>
              <a:pPr>
                <a:defRPr/>
              </a:pPr>
              <a:t>11/27/18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 bwMode="auto">
          <a:xfrm flipH="1">
            <a:off x="2948448" y="2221965"/>
            <a:ext cx="2889675" cy="2603679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84" name="Group 83"/>
          <p:cNvGrpSpPr/>
          <p:nvPr/>
        </p:nvGrpSpPr>
        <p:grpSpPr>
          <a:xfrm>
            <a:off x="103493" y="1527551"/>
            <a:ext cx="4200993" cy="1606719"/>
            <a:chOff x="1301931" y="2079450"/>
            <a:chExt cx="7604255" cy="2503363"/>
          </a:xfrm>
          <a:solidFill>
            <a:srgbClr val="0070C0">
              <a:alpha val="37000"/>
            </a:srgbClr>
          </a:solidFill>
        </p:grpSpPr>
        <p:sp>
          <p:nvSpPr>
            <p:cNvPr id="23" name="Rounded Rectangle 22"/>
            <p:cNvSpPr/>
            <p:nvPr/>
          </p:nvSpPr>
          <p:spPr bwMode="auto">
            <a:xfrm>
              <a:off x="1301931" y="4127392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>
                  <a:solidFill>
                    <a:schemeClr val="tx1"/>
                  </a:solidFill>
                </a:rPr>
                <a:t>&lt;s&gt;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6" name="Rounded Rectangle 25"/>
            <p:cNvSpPr/>
            <p:nvPr/>
          </p:nvSpPr>
          <p:spPr bwMode="auto">
            <a:xfrm>
              <a:off x="1301931" y="2087492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1440725" y="3217280"/>
              <a:ext cx="887184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1</a:t>
              </a:r>
            </a:p>
          </p:txBody>
        </p:sp>
        <p:sp>
          <p:nvSpPr>
            <p:cNvPr id="28" name="Down Arrow 27"/>
            <p:cNvSpPr/>
            <p:nvPr/>
          </p:nvSpPr>
          <p:spPr bwMode="auto">
            <a:xfrm rot="10800000" flipH="1">
              <a:off x="1770017" y="361608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29" name="Down Arrow 28"/>
            <p:cNvSpPr/>
            <p:nvPr/>
          </p:nvSpPr>
          <p:spPr bwMode="auto">
            <a:xfrm rot="10800000" flipH="1">
              <a:off x="1770017" y="2578152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59" name="Rounded Rectangle 58"/>
            <p:cNvSpPr/>
            <p:nvPr/>
          </p:nvSpPr>
          <p:spPr bwMode="auto">
            <a:xfrm>
              <a:off x="2591889" y="4126849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The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0" name="Rounded Rectangle 59"/>
            <p:cNvSpPr/>
            <p:nvPr/>
          </p:nvSpPr>
          <p:spPr bwMode="auto">
            <a:xfrm>
              <a:off x="6490551" y="4126847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big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1" name="Rounded Rectangle 60"/>
            <p:cNvSpPr/>
            <p:nvPr/>
          </p:nvSpPr>
          <p:spPr bwMode="auto">
            <a:xfrm>
              <a:off x="3911781" y="4126847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house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2" name="Rounded Rectangle 61"/>
            <p:cNvSpPr/>
            <p:nvPr/>
          </p:nvSpPr>
          <p:spPr bwMode="auto">
            <a:xfrm>
              <a:off x="2591889" y="2084339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3" name="Rounded Rectangle 62"/>
            <p:cNvSpPr/>
            <p:nvPr/>
          </p:nvSpPr>
          <p:spPr bwMode="auto">
            <a:xfrm>
              <a:off x="2760570" y="3220299"/>
              <a:ext cx="887184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2</a:t>
              </a:r>
            </a:p>
          </p:txBody>
        </p:sp>
        <p:sp>
          <p:nvSpPr>
            <p:cNvPr id="64" name="Rounded Rectangle 63"/>
            <p:cNvSpPr/>
            <p:nvPr/>
          </p:nvSpPr>
          <p:spPr bwMode="auto">
            <a:xfrm>
              <a:off x="4020999" y="3217280"/>
              <a:ext cx="837482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3</a:t>
              </a:r>
            </a:p>
          </p:txBody>
        </p:sp>
        <p:sp>
          <p:nvSpPr>
            <p:cNvPr id="65" name="Rounded Rectangle 64"/>
            <p:cNvSpPr/>
            <p:nvPr/>
          </p:nvSpPr>
          <p:spPr bwMode="auto">
            <a:xfrm>
              <a:off x="6583933" y="3217280"/>
              <a:ext cx="957086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5</a:t>
              </a:r>
            </a:p>
          </p:txBody>
        </p:sp>
        <p:sp>
          <p:nvSpPr>
            <p:cNvPr id="66" name="Rounded Rectangle 65"/>
            <p:cNvSpPr/>
            <p:nvPr/>
          </p:nvSpPr>
          <p:spPr bwMode="auto">
            <a:xfrm>
              <a:off x="3881844" y="2099871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7" name="Rounded Rectangle 66"/>
            <p:cNvSpPr/>
            <p:nvPr/>
          </p:nvSpPr>
          <p:spPr bwMode="auto">
            <a:xfrm>
              <a:off x="6490548" y="2079450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8" name="Down Arrow 67"/>
            <p:cNvSpPr/>
            <p:nvPr/>
          </p:nvSpPr>
          <p:spPr bwMode="auto">
            <a:xfrm rot="10800000" flipH="1">
              <a:off x="3059972" y="36065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69" name="Down Arrow 68"/>
            <p:cNvSpPr/>
            <p:nvPr/>
          </p:nvSpPr>
          <p:spPr bwMode="auto">
            <a:xfrm rot="10800000" flipH="1">
              <a:off x="4349930" y="3596937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0" name="Down Arrow 69"/>
            <p:cNvSpPr/>
            <p:nvPr/>
          </p:nvSpPr>
          <p:spPr bwMode="auto">
            <a:xfrm rot="10800000" flipH="1">
              <a:off x="6956362" y="361608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1" name="Down Arrow 70"/>
            <p:cNvSpPr/>
            <p:nvPr/>
          </p:nvSpPr>
          <p:spPr bwMode="auto">
            <a:xfrm rot="10800000" flipH="1">
              <a:off x="3059972" y="2572619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2" name="Down Arrow 71"/>
            <p:cNvSpPr/>
            <p:nvPr/>
          </p:nvSpPr>
          <p:spPr bwMode="auto">
            <a:xfrm rot="10800000" flipH="1">
              <a:off x="4349928" y="2567086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3" name="Down Arrow 72"/>
            <p:cNvSpPr/>
            <p:nvPr/>
          </p:nvSpPr>
          <p:spPr bwMode="auto">
            <a:xfrm rot="10800000" flipH="1">
              <a:off x="6958632" y="26041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74" name="Straight Arrow Connector 73"/>
            <p:cNvCxnSpPr>
              <a:stCxn id="27" idx="3"/>
              <a:endCxn id="63" idx="1"/>
            </p:cNvCxnSpPr>
            <p:nvPr/>
          </p:nvCxnSpPr>
          <p:spPr bwMode="auto">
            <a:xfrm>
              <a:off x="2327909" y="3510052"/>
              <a:ext cx="432660" cy="301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7" name="Straight Arrow Connector 76"/>
            <p:cNvCxnSpPr>
              <a:stCxn id="63" idx="3"/>
              <a:endCxn id="64" idx="1"/>
            </p:cNvCxnSpPr>
            <p:nvPr/>
          </p:nvCxnSpPr>
          <p:spPr bwMode="auto">
            <a:xfrm flipV="1">
              <a:off x="3647753" y="3510052"/>
              <a:ext cx="373246" cy="301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Straight Arrow Connector 30"/>
            <p:cNvCxnSpPr>
              <a:cxnSpLocks/>
              <a:stCxn id="33" idx="3"/>
              <a:endCxn id="65" idx="1"/>
            </p:cNvCxnSpPr>
            <p:nvPr/>
          </p:nvCxnSpPr>
          <p:spPr bwMode="auto">
            <a:xfrm>
              <a:off x="6119058" y="3510052"/>
              <a:ext cx="464875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C17D379E-B7C0-A14A-A0F2-7E2E1590730A}"/>
                </a:ext>
              </a:extLst>
            </p:cNvPr>
            <p:cNvSpPr/>
            <p:nvPr/>
          </p:nvSpPr>
          <p:spPr bwMode="auto">
            <a:xfrm>
              <a:off x="5166651" y="2084339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585C57EF-4DC3-C54D-8337-74FC7B716738}"/>
                </a:ext>
              </a:extLst>
            </p:cNvPr>
            <p:cNvSpPr/>
            <p:nvPr/>
          </p:nvSpPr>
          <p:spPr bwMode="auto">
            <a:xfrm>
              <a:off x="5281575" y="3217280"/>
              <a:ext cx="837482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4</a:t>
              </a:r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6134634F-BF4E-DC43-AF07-5CE5BA8EEE7A}"/>
                </a:ext>
              </a:extLst>
            </p:cNvPr>
            <p:cNvSpPr/>
            <p:nvPr/>
          </p:nvSpPr>
          <p:spPr bwMode="auto">
            <a:xfrm>
              <a:off x="5166651" y="4126847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is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6" name="Down Arrow 35">
              <a:extLst>
                <a:ext uri="{FF2B5EF4-FFF2-40B4-BE49-F238E27FC236}">
                  <a16:creationId xmlns:a16="http://schemas.microsoft.com/office/drawing/2014/main" id="{45F43337-1351-3542-86BA-C3ADD1EAD5D0}"/>
                </a:ext>
              </a:extLst>
            </p:cNvPr>
            <p:cNvSpPr/>
            <p:nvPr/>
          </p:nvSpPr>
          <p:spPr bwMode="auto">
            <a:xfrm rot="10800000" flipH="1">
              <a:off x="5633761" y="3601807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37" name="Down Arrow 36">
              <a:extLst>
                <a:ext uri="{FF2B5EF4-FFF2-40B4-BE49-F238E27FC236}">
                  <a16:creationId xmlns:a16="http://schemas.microsoft.com/office/drawing/2014/main" id="{BB30A2B3-BCD3-0D4C-97A4-BF1230DB031F}"/>
                </a:ext>
              </a:extLst>
            </p:cNvPr>
            <p:cNvSpPr/>
            <p:nvPr/>
          </p:nvSpPr>
          <p:spPr bwMode="auto">
            <a:xfrm rot="10800000" flipH="1">
              <a:off x="5631123" y="2586192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37AF205-8D42-5E4E-84B8-E8904E77C9C6}"/>
                </a:ext>
              </a:extLst>
            </p:cNvPr>
            <p:cNvCxnSpPr>
              <a:cxnSpLocks/>
              <a:stCxn id="64" idx="3"/>
              <a:endCxn id="33" idx="1"/>
            </p:cNvCxnSpPr>
            <p:nvPr/>
          </p:nvCxnSpPr>
          <p:spPr bwMode="auto">
            <a:xfrm>
              <a:off x="4858482" y="3510052"/>
              <a:ext cx="423094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BDC95918-2F0A-E945-B995-7312C4BE3AA5}"/>
                </a:ext>
              </a:extLst>
            </p:cNvPr>
            <p:cNvSpPr/>
            <p:nvPr/>
          </p:nvSpPr>
          <p:spPr bwMode="auto">
            <a:xfrm>
              <a:off x="7741416" y="4126845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.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2225CCE3-7D49-8440-AD14-0B5AC3CD456C}"/>
                </a:ext>
              </a:extLst>
            </p:cNvPr>
            <p:cNvSpPr/>
            <p:nvPr/>
          </p:nvSpPr>
          <p:spPr bwMode="auto">
            <a:xfrm>
              <a:off x="7741413" y="2079450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28FABE1D-EC84-8C41-A464-3C65987A815C}"/>
                </a:ext>
              </a:extLst>
            </p:cNvPr>
            <p:cNvSpPr/>
            <p:nvPr/>
          </p:nvSpPr>
          <p:spPr bwMode="auto">
            <a:xfrm>
              <a:off x="7845256" y="3217281"/>
              <a:ext cx="957086" cy="585542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5</a:t>
              </a:r>
            </a:p>
          </p:txBody>
        </p:sp>
        <p:sp>
          <p:nvSpPr>
            <p:cNvPr id="44" name="Down Arrow 43">
              <a:extLst>
                <a:ext uri="{FF2B5EF4-FFF2-40B4-BE49-F238E27FC236}">
                  <a16:creationId xmlns:a16="http://schemas.microsoft.com/office/drawing/2014/main" id="{43E149ED-5366-1447-8301-FF022CA15F59}"/>
                </a:ext>
              </a:extLst>
            </p:cNvPr>
            <p:cNvSpPr/>
            <p:nvPr/>
          </p:nvSpPr>
          <p:spPr bwMode="auto">
            <a:xfrm rot="10800000" flipH="1">
              <a:off x="8180336" y="26041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45" name="Down Arrow 44">
              <a:extLst>
                <a:ext uri="{FF2B5EF4-FFF2-40B4-BE49-F238E27FC236}">
                  <a16:creationId xmlns:a16="http://schemas.microsoft.com/office/drawing/2014/main" id="{737C2CE9-0881-804A-8EB2-A3CD5F0FE2EE}"/>
                </a:ext>
              </a:extLst>
            </p:cNvPr>
            <p:cNvSpPr/>
            <p:nvPr/>
          </p:nvSpPr>
          <p:spPr bwMode="auto">
            <a:xfrm rot="10800000" flipH="1">
              <a:off x="8209497" y="360651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420D7A8B-1BD9-D743-9970-605791D19552}"/>
                </a:ext>
              </a:extLst>
            </p:cNvPr>
            <p:cNvCxnSpPr>
              <a:cxnSpLocks/>
              <a:stCxn id="65" idx="3"/>
              <a:endCxn id="43" idx="1"/>
            </p:cNvCxnSpPr>
            <p:nvPr/>
          </p:nvCxnSpPr>
          <p:spPr bwMode="auto">
            <a:xfrm>
              <a:off x="7541019" y="3510052"/>
              <a:ext cx="304237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66CD037-254A-4B44-B8AF-E5859BFA2E30}"/>
              </a:ext>
            </a:extLst>
          </p:cNvPr>
          <p:cNvGrpSpPr/>
          <p:nvPr/>
        </p:nvGrpSpPr>
        <p:grpSpPr>
          <a:xfrm>
            <a:off x="4183747" y="1527200"/>
            <a:ext cx="4369192" cy="1606719"/>
            <a:chOff x="997473" y="2079450"/>
            <a:chExt cx="7908713" cy="2503363"/>
          </a:xfrm>
          <a:solidFill>
            <a:srgbClr val="0070C0">
              <a:alpha val="37000"/>
            </a:srgbClr>
          </a:solidFill>
        </p:grpSpPr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88BA37F8-5F78-964C-BC7A-E13141360BDA}"/>
                </a:ext>
              </a:extLst>
            </p:cNvPr>
            <p:cNvSpPr/>
            <p:nvPr/>
          </p:nvSpPr>
          <p:spPr bwMode="auto">
            <a:xfrm>
              <a:off x="1301931" y="4127392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>
                  <a:solidFill>
                    <a:schemeClr val="tx1"/>
                  </a:solidFill>
                </a:rPr>
                <a:t>&lt;/s&gt;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A5AF33B5-C7A0-7944-A4FF-8D9ABCC39F9B}"/>
                </a:ext>
              </a:extLst>
            </p:cNvPr>
            <p:cNvSpPr/>
            <p:nvPr/>
          </p:nvSpPr>
          <p:spPr bwMode="auto">
            <a:xfrm>
              <a:off x="1301931" y="2087493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Das</a:t>
              </a: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41767E0E-5212-8844-B936-67387705AF5B}"/>
                </a:ext>
              </a:extLst>
            </p:cNvPr>
            <p:cNvSpPr/>
            <p:nvPr/>
          </p:nvSpPr>
          <p:spPr bwMode="auto">
            <a:xfrm>
              <a:off x="1440725" y="3217280"/>
              <a:ext cx="887184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1</a:t>
              </a:r>
            </a:p>
          </p:txBody>
        </p:sp>
        <p:sp>
          <p:nvSpPr>
            <p:cNvPr id="51" name="Down Arrow 50">
              <a:extLst>
                <a:ext uri="{FF2B5EF4-FFF2-40B4-BE49-F238E27FC236}">
                  <a16:creationId xmlns:a16="http://schemas.microsoft.com/office/drawing/2014/main" id="{6C02FEB7-2550-B645-89D0-76B9BA250EFC}"/>
                </a:ext>
              </a:extLst>
            </p:cNvPr>
            <p:cNvSpPr/>
            <p:nvPr/>
          </p:nvSpPr>
          <p:spPr bwMode="auto">
            <a:xfrm rot="10800000" flipH="1">
              <a:off x="1770017" y="361608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52" name="Down Arrow 51">
              <a:extLst>
                <a:ext uri="{FF2B5EF4-FFF2-40B4-BE49-F238E27FC236}">
                  <a16:creationId xmlns:a16="http://schemas.microsoft.com/office/drawing/2014/main" id="{5DDC8753-1FDD-BD40-A215-C28C73904789}"/>
                </a:ext>
              </a:extLst>
            </p:cNvPr>
            <p:cNvSpPr/>
            <p:nvPr/>
          </p:nvSpPr>
          <p:spPr bwMode="auto">
            <a:xfrm rot="10800000" flipH="1">
              <a:off x="1770017" y="2578152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B714F30A-6554-2840-8DCE-B10294F857B6}"/>
                </a:ext>
              </a:extLst>
            </p:cNvPr>
            <p:cNvSpPr/>
            <p:nvPr/>
          </p:nvSpPr>
          <p:spPr bwMode="auto">
            <a:xfrm>
              <a:off x="2591889" y="4168866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Das</a:t>
              </a:r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04DCB192-8702-9342-872D-5E427B921596}"/>
                </a:ext>
              </a:extLst>
            </p:cNvPr>
            <p:cNvSpPr/>
            <p:nvPr/>
          </p:nvSpPr>
          <p:spPr bwMode="auto">
            <a:xfrm>
              <a:off x="6490551" y="4126848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32C6262A-EF0B-5042-8F7C-79B699AA1FC5}"/>
                </a:ext>
              </a:extLst>
            </p:cNvPr>
            <p:cNvSpPr/>
            <p:nvPr/>
          </p:nvSpPr>
          <p:spPr bwMode="auto">
            <a:xfrm>
              <a:off x="3911781" y="4168865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Haus</a:t>
              </a: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D4E02BD5-B037-3843-A49F-BDB32DCC7D95}"/>
                </a:ext>
              </a:extLst>
            </p:cNvPr>
            <p:cNvSpPr/>
            <p:nvPr/>
          </p:nvSpPr>
          <p:spPr bwMode="auto">
            <a:xfrm>
              <a:off x="2591889" y="2084339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Haus</a:t>
              </a:r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CA6D887D-113E-674F-A21E-236B019021D2}"/>
                </a:ext>
              </a:extLst>
            </p:cNvPr>
            <p:cNvSpPr/>
            <p:nvPr/>
          </p:nvSpPr>
          <p:spPr bwMode="auto">
            <a:xfrm>
              <a:off x="2760570" y="3220299"/>
              <a:ext cx="887184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2</a:t>
              </a:r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3F2569C0-7289-9446-BC9A-CF5EF51C68F0}"/>
                </a:ext>
              </a:extLst>
            </p:cNvPr>
            <p:cNvSpPr/>
            <p:nvPr/>
          </p:nvSpPr>
          <p:spPr bwMode="auto">
            <a:xfrm>
              <a:off x="4020999" y="3217280"/>
              <a:ext cx="837482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3</a:t>
              </a:r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7545C7E0-DDD7-0E42-A1FA-694F4B682569}"/>
                </a:ext>
              </a:extLst>
            </p:cNvPr>
            <p:cNvSpPr/>
            <p:nvPr/>
          </p:nvSpPr>
          <p:spPr bwMode="auto">
            <a:xfrm>
              <a:off x="6583933" y="3217280"/>
              <a:ext cx="957086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5</a:t>
              </a:r>
            </a:p>
          </p:txBody>
        </p: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19ABD257-6975-C94C-B301-AD900E42F31A}"/>
                </a:ext>
              </a:extLst>
            </p:cNvPr>
            <p:cNvSpPr/>
            <p:nvPr/>
          </p:nvSpPr>
          <p:spPr bwMode="auto">
            <a:xfrm>
              <a:off x="3881844" y="2099871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ADD655D1-F13B-3348-86DF-1E4B8C9A5EB8}"/>
                </a:ext>
              </a:extLst>
            </p:cNvPr>
            <p:cNvSpPr/>
            <p:nvPr/>
          </p:nvSpPr>
          <p:spPr bwMode="auto">
            <a:xfrm>
              <a:off x="6490548" y="2079450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9" name="Down Arrow 78">
              <a:extLst>
                <a:ext uri="{FF2B5EF4-FFF2-40B4-BE49-F238E27FC236}">
                  <a16:creationId xmlns:a16="http://schemas.microsoft.com/office/drawing/2014/main" id="{1B7683B5-C96F-3F46-9310-507FD2B7A5DF}"/>
                </a:ext>
              </a:extLst>
            </p:cNvPr>
            <p:cNvSpPr/>
            <p:nvPr/>
          </p:nvSpPr>
          <p:spPr bwMode="auto">
            <a:xfrm rot="10800000" flipH="1">
              <a:off x="3059972" y="36065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0" name="Down Arrow 79">
              <a:extLst>
                <a:ext uri="{FF2B5EF4-FFF2-40B4-BE49-F238E27FC236}">
                  <a16:creationId xmlns:a16="http://schemas.microsoft.com/office/drawing/2014/main" id="{E6FE7989-ED67-5943-9644-3E684D0829A5}"/>
                </a:ext>
              </a:extLst>
            </p:cNvPr>
            <p:cNvSpPr/>
            <p:nvPr/>
          </p:nvSpPr>
          <p:spPr bwMode="auto">
            <a:xfrm rot="10800000" flipH="1">
              <a:off x="4349930" y="3596937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1" name="Down Arrow 80">
              <a:extLst>
                <a:ext uri="{FF2B5EF4-FFF2-40B4-BE49-F238E27FC236}">
                  <a16:creationId xmlns:a16="http://schemas.microsoft.com/office/drawing/2014/main" id="{923AF23B-622C-E644-AB17-14C1BC64D490}"/>
                </a:ext>
              </a:extLst>
            </p:cNvPr>
            <p:cNvSpPr/>
            <p:nvPr/>
          </p:nvSpPr>
          <p:spPr bwMode="auto">
            <a:xfrm rot="10800000" flipH="1">
              <a:off x="6956362" y="361608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2" name="Down Arrow 81">
              <a:extLst>
                <a:ext uri="{FF2B5EF4-FFF2-40B4-BE49-F238E27FC236}">
                  <a16:creationId xmlns:a16="http://schemas.microsoft.com/office/drawing/2014/main" id="{C3712E2E-EEB5-EB4B-AA3C-17869E207189}"/>
                </a:ext>
              </a:extLst>
            </p:cNvPr>
            <p:cNvSpPr/>
            <p:nvPr/>
          </p:nvSpPr>
          <p:spPr bwMode="auto">
            <a:xfrm rot="10800000" flipH="1">
              <a:off x="3059972" y="2572619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3" name="Down Arrow 82">
              <a:extLst>
                <a:ext uri="{FF2B5EF4-FFF2-40B4-BE49-F238E27FC236}">
                  <a16:creationId xmlns:a16="http://schemas.microsoft.com/office/drawing/2014/main" id="{C1BF3EA7-F871-EF4B-B536-9569D94BEE29}"/>
                </a:ext>
              </a:extLst>
            </p:cNvPr>
            <p:cNvSpPr/>
            <p:nvPr/>
          </p:nvSpPr>
          <p:spPr bwMode="auto">
            <a:xfrm rot="10800000" flipH="1">
              <a:off x="4349928" y="2567086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5" name="Down Arrow 84">
              <a:extLst>
                <a:ext uri="{FF2B5EF4-FFF2-40B4-BE49-F238E27FC236}">
                  <a16:creationId xmlns:a16="http://schemas.microsoft.com/office/drawing/2014/main" id="{28B892DD-BAFE-5B48-B048-DF43F5BE8BA7}"/>
                </a:ext>
              </a:extLst>
            </p:cNvPr>
            <p:cNvSpPr/>
            <p:nvPr/>
          </p:nvSpPr>
          <p:spPr bwMode="auto">
            <a:xfrm rot="10800000" flipH="1">
              <a:off x="6958632" y="26041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9D6A805-5400-6047-8B7F-40B6A9C9AEFE}"/>
                </a:ext>
              </a:extLst>
            </p:cNvPr>
            <p:cNvCxnSpPr>
              <a:stCxn id="50" idx="3"/>
              <a:endCxn id="57" idx="1"/>
            </p:cNvCxnSpPr>
            <p:nvPr/>
          </p:nvCxnSpPr>
          <p:spPr bwMode="auto">
            <a:xfrm>
              <a:off x="2327909" y="3510052"/>
              <a:ext cx="432660" cy="301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48D45C06-1E30-C345-B893-757AEEECA6EC}"/>
                </a:ext>
              </a:extLst>
            </p:cNvPr>
            <p:cNvCxnSpPr>
              <a:stCxn id="57" idx="3"/>
              <a:endCxn id="58" idx="1"/>
            </p:cNvCxnSpPr>
            <p:nvPr/>
          </p:nvCxnSpPr>
          <p:spPr bwMode="auto">
            <a:xfrm flipV="1">
              <a:off x="3647753" y="3510052"/>
              <a:ext cx="373246" cy="301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E57C4036-B8C6-E24B-9AF1-7F9D73569C08}"/>
                </a:ext>
              </a:extLst>
            </p:cNvPr>
            <p:cNvCxnSpPr>
              <a:cxnSpLocks/>
              <a:stCxn id="90" idx="3"/>
              <a:endCxn id="75" idx="1"/>
            </p:cNvCxnSpPr>
            <p:nvPr/>
          </p:nvCxnSpPr>
          <p:spPr bwMode="auto">
            <a:xfrm>
              <a:off x="6119058" y="3510052"/>
              <a:ext cx="464875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EB0CDF0B-7AA4-5447-A068-FD435ED39C4F}"/>
                </a:ext>
              </a:extLst>
            </p:cNvPr>
            <p:cNvSpPr/>
            <p:nvPr/>
          </p:nvSpPr>
          <p:spPr bwMode="auto">
            <a:xfrm>
              <a:off x="5166651" y="2084339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13C3ED17-2770-F046-A751-67ACFBDFA6DB}"/>
                </a:ext>
              </a:extLst>
            </p:cNvPr>
            <p:cNvSpPr/>
            <p:nvPr/>
          </p:nvSpPr>
          <p:spPr bwMode="auto">
            <a:xfrm>
              <a:off x="5281575" y="3217280"/>
              <a:ext cx="837482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4</a:t>
              </a:r>
            </a:p>
          </p:txBody>
        </p:sp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97A2CF0A-3350-8E43-B1CB-86F5F34B5992}"/>
                </a:ext>
              </a:extLst>
            </p:cNvPr>
            <p:cNvSpPr/>
            <p:nvPr/>
          </p:nvSpPr>
          <p:spPr bwMode="auto">
            <a:xfrm>
              <a:off x="5166651" y="4126847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2" name="Down Arrow 91">
              <a:extLst>
                <a:ext uri="{FF2B5EF4-FFF2-40B4-BE49-F238E27FC236}">
                  <a16:creationId xmlns:a16="http://schemas.microsoft.com/office/drawing/2014/main" id="{3F58BE61-BC28-7B4A-A884-67D0AC959EEB}"/>
                </a:ext>
              </a:extLst>
            </p:cNvPr>
            <p:cNvSpPr/>
            <p:nvPr/>
          </p:nvSpPr>
          <p:spPr bwMode="auto">
            <a:xfrm rot="10800000" flipH="1">
              <a:off x="5633761" y="3601807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93" name="Down Arrow 92">
              <a:extLst>
                <a:ext uri="{FF2B5EF4-FFF2-40B4-BE49-F238E27FC236}">
                  <a16:creationId xmlns:a16="http://schemas.microsoft.com/office/drawing/2014/main" id="{D7215132-DF15-FA47-A47F-45595F36AE5E}"/>
                </a:ext>
              </a:extLst>
            </p:cNvPr>
            <p:cNvSpPr/>
            <p:nvPr/>
          </p:nvSpPr>
          <p:spPr bwMode="auto">
            <a:xfrm rot="10800000" flipH="1">
              <a:off x="5631123" y="2586192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AA0BE491-73F3-A840-B1BC-71C25035D5C1}"/>
                </a:ext>
              </a:extLst>
            </p:cNvPr>
            <p:cNvCxnSpPr>
              <a:cxnSpLocks/>
              <a:stCxn id="58" idx="3"/>
              <a:endCxn id="90" idx="1"/>
            </p:cNvCxnSpPr>
            <p:nvPr/>
          </p:nvCxnSpPr>
          <p:spPr bwMode="auto">
            <a:xfrm>
              <a:off x="4858482" y="3510052"/>
              <a:ext cx="423094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33E0855B-648A-CA48-BE6F-4A7C8DB44032}"/>
                </a:ext>
              </a:extLst>
            </p:cNvPr>
            <p:cNvSpPr/>
            <p:nvPr/>
          </p:nvSpPr>
          <p:spPr bwMode="auto">
            <a:xfrm>
              <a:off x="7741416" y="4126845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CE643687-40EA-5445-A7E1-5F2EA89421B6}"/>
                </a:ext>
              </a:extLst>
            </p:cNvPr>
            <p:cNvSpPr/>
            <p:nvPr/>
          </p:nvSpPr>
          <p:spPr bwMode="auto">
            <a:xfrm>
              <a:off x="7741413" y="2079450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7" name="Rounded Rectangle 96">
              <a:extLst>
                <a:ext uri="{FF2B5EF4-FFF2-40B4-BE49-F238E27FC236}">
                  <a16:creationId xmlns:a16="http://schemas.microsoft.com/office/drawing/2014/main" id="{13408BC2-2258-BD4A-A6B4-31ED29BD0BCE}"/>
                </a:ext>
              </a:extLst>
            </p:cNvPr>
            <p:cNvSpPr/>
            <p:nvPr/>
          </p:nvSpPr>
          <p:spPr bwMode="auto">
            <a:xfrm>
              <a:off x="7845256" y="3217281"/>
              <a:ext cx="957086" cy="585542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5</a:t>
              </a:r>
            </a:p>
          </p:txBody>
        </p:sp>
        <p:sp>
          <p:nvSpPr>
            <p:cNvPr id="98" name="Down Arrow 97">
              <a:extLst>
                <a:ext uri="{FF2B5EF4-FFF2-40B4-BE49-F238E27FC236}">
                  <a16:creationId xmlns:a16="http://schemas.microsoft.com/office/drawing/2014/main" id="{84353526-54A5-B247-808F-737F872C222B}"/>
                </a:ext>
              </a:extLst>
            </p:cNvPr>
            <p:cNvSpPr/>
            <p:nvPr/>
          </p:nvSpPr>
          <p:spPr bwMode="auto">
            <a:xfrm rot="10800000" flipH="1">
              <a:off x="8180336" y="26041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99" name="Down Arrow 98">
              <a:extLst>
                <a:ext uri="{FF2B5EF4-FFF2-40B4-BE49-F238E27FC236}">
                  <a16:creationId xmlns:a16="http://schemas.microsoft.com/office/drawing/2014/main" id="{CDA78004-62FD-A743-994E-9CC34EE96F9D}"/>
                </a:ext>
              </a:extLst>
            </p:cNvPr>
            <p:cNvSpPr/>
            <p:nvPr/>
          </p:nvSpPr>
          <p:spPr bwMode="auto">
            <a:xfrm rot="10800000" flipH="1">
              <a:off x="8209497" y="360651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589B778E-A982-1C42-A9C2-344A54F2F2D3}"/>
                </a:ext>
              </a:extLst>
            </p:cNvPr>
            <p:cNvCxnSpPr>
              <a:cxnSpLocks/>
              <a:stCxn id="75" idx="3"/>
              <a:endCxn id="97" idx="1"/>
            </p:cNvCxnSpPr>
            <p:nvPr/>
          </p:nvCxnSpPr>
          <p:spPr bwMode="auto">
            <a:xfrm>
              <a:off x="7541019" y="3510052"/>
              <a:ext cx="304237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96B0F3B5-8D1E-8A47-A839-9FD8F567B433}"/>
                </a:ext>
              </a:extLst>
            </p:cNvPr>
            <p:cNvCxnSpPr/>
            <p:nvPr/>
          </p:nvCxnSpPr>
          <p:spPr bwMode="auto">
            <a:xfrm>
              <a:off x="997473" y="3501460"/>
              <a:ext cx="432660" cy="301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854989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28448794" indent="-28105894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3429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685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0287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fld id="{7A9E0FCA-2DFE-FC46-B870-2C3DEE2B85A9}" type="datetime1">
              <a:rPr lang="en-US" altLang="en-US" sz="1050" smtClean="0"/>
              <a:pPr>
                <a:defRPr/>
              </a:pPr>
              <a:t>11/26/18</a:t>
            </a:fld>
            <a:endParaRPr lang="en-US" altLang="en-US" sz="1050"/>
          </a:p>
        </p:txBody>
      </p:sp>
      <p:sp>
        <p:nvSpPr>
          <p:cNvPr id="34819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28448794" indent="-28105894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3429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685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0287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fld id="{713C1582-E269-8141-9B07-0F81489EFB50}" type="slidenum">
              <a:rPr lang="en-US" altLang="en-US" sz="1050" smtClean="0">
                <a:solidFill>
                  <a:schemeClr val="tx2"/>
                </a:solidFill>
              </a:rPr>
              <a:pPr>
                <a:defRPr/>
              </a:pPr>
              <a:t>6</a:t>
            </a:fld>
            <a:endParaRPr lang="en-US" altLang="en-US" sz="1050">
              <a:solidFill>
                <a:schemeClr val="tx2"/>
              </a:solidFill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0" dirty="0"/>
              <a:t>Morphological Variation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Languages differ in their basic parts: morphemes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Isolating languages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 dirty="0"/>
              <a:t>Cantonese, Vietnamese: roughly each word consists of one morpheme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Polysynthetic languages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 dirty="0"/>
              <a:t>Siberian Yupik (`Eskimo’): single word may have very many morphemes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Agglutinative languages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 dirty="0"/>
              <a:t>Turkish: words have affixes made up of lots of morphemes with clean boundaries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Fusion languages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/>
              <a:t>Russian: single affix may have many morphemes and multiple functional roles</a:t>
            </a:r>
          </a:p>
        </p:txBody>
      </p:sp>
    </p:spTree>
    <p:extLst>
      <p:ext uri="{BB962C8B-B14F-4D97-AF65-F5344CB8AC3E}">
        <p14:creationId xmlns:p14="http://schemas.microsoft.com/office/powerpoint/2010/main" val="198257558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146309"/>
            <a:ext cx="8915400" cy="800100"/>
          </a:xfrm>
        </p:spPr>
        <p:txBody>
          <a:bodyPr/>
          <a:lstStyle/>
          <a:p>
            <a:r>
              <a:rPr lang="en-US" b="0" dirty="0"/>
              <a:t>Language Modeling:</a:t>
            </a:r>
            <a:br>
              <a:rPr lang="en-US" b="0" dirty="0"/>
            </a:br>
            <a:r>
              <a:rPr lang="en-US" b="0" dirty="0"/>
              <a:t>Decoding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1A785C-C965-5D40-AAFE-C6AFD50D11D0}" type="datetime1">
              <a:rPr lang="en-US" smtClean="0"/>
              <a:pPr>
                <a:defRPr/>
              </a:pPr>
              <a:t>11/27/18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 bwMode="auto">
          <a:xfrm flipH="1">
            <a:off x="2948448" y="2221965"/>
            <a:ext cx="2889675" cy="2603679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84" name="Group 83"/>
          <p:cNvGrpSpPr/>
          <p:nvPr/>
        </p:nvGrpSpPr>
        <p:grpSpPr>
          <a:xfrm>
            <a:off x="103493" y="1527551"/>
            <a:ext cx="4200993" cy="1606719"/>
            <a:chOff x="1301931" y="2079450"/>
            <a:chExt cx="7604255" cy="2503363"/>
          </a:xfrm>
          <a:solidFill>
            <a:srgbClr val="0070C0">
              <a:alpha val="37000"/>
            </a:srgbClr>
          </a:solidFill>
        </p:grpSpPr>
        <p:sp>
          <p:nvSpPr>
            <p:cNvPr id="23" name="Rounded Rectangle 22"/>
            <p:cNvSpPr/>
            <p:nvPr/>
          </p:nvSpPr>
          <p:spPr bwMode="auto">
            <a:xfrm>
              <a:off x="1301931" y="4127392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>
                  <a:solidFill>
                    <a:schemeClr val="tx1"/>
                  </a:solidFill>
                </a:rPr>
                <a:t>&lt;s&gt;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6" name="Rounded Rectangle 25"/>
            <p:cNvSpPr/>
            <p:nvPr/>
          </p:nvSpPr>
          <p:spPr bwMode="auto">
            <a:xfrm>
              <a:off x="1301931" y="2087492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1440725" y="3217280"/>
              <a:ext cx="887184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1</a:t>
              </a:r>
            </a:p>
          </p:txBody>
        </p:sp>
        <p:sp>
          <p:nvSpPr>
            <p:cNvPr id="28" name="Down Arrow 27"/>
            <p:cNvSpPr/>
            <p:nvPr/>
          </p:nvSpPr>
          <p:spPr bwMode="auto">
            <a:xfrm rot="10800000" flipH="1">
              <a:off x="1770017" y="361608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29" name="Down Arrow 28"/>
            <p:cNvSpPr/>
            <p:nvPr/>
          </p:nvSpPr>
          <p:spPr bwMode="auto">
            <a:xfrm rot="10800000" flipH="1">
              <a:off x="1770017" y="2578152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59" name="Rounded Rectangle 58"/>
            <p:cNvSpPr/>
            <p:nvPr/>
          </p:nvSpPr>
          <p:spPr bwMode="auto">
            <a:xfrm>
              <a:off x="2591889" y="4126849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The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0" name="Rounded Rectangle 59"/>
            <p:cNvSpPr/>
            <p:nvPr/>
          </p:nvSpPr>
          <p:spPr bwMode="auto">
            <a:xfrm>
              <a:off x="6490551" y="4126847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big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1" name="Rounded Rectangle 60"/>
            <p:cNvSpPr/>
            <p:nvPr/>
          </p:nvSpPr>
          <p:spPr bwMode="auto">
            <a:xfrm>
              <a:off x="3911781" y="4126847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house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2" name="Rounded Rectangle 61"/>
            <p:cNvSpPr/>
            <p:nvPr/>
          </p:nvSpPr>
          <p:spPr bwMode="auto">
            <a:xfrm>
              <a:off x="2591889" y="2084339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3" name="Rounded Rectangle 62"/>
            <p:cNvSpPr/>
            <p:nvPr/>
          </p:nvSpPr>
          <p:spPr bwMode="auto">
            <a:xfrm>
              <a:off x="2760570" y="3220299"/>
              <a:ext cx="887184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2</a:t>
              </a:r>
            </a:p>
          </p:txBody>
        </p:sp>
        <p:sp>
          <p:nvSpPr>
            <p:cNvPr id="64" name="Rounded Rectangle 63"/>
            <p:cNvSpPr/>
            <p:nvPr/>
          </p:nvSpPr>
          <p:spPr bwMode="auto">
            <a:xfrm>
              <a:off x="4020999" y="3217280"/>
              <a:ext cx="837482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3</a:t>
              </a:r>
            </a:p>
          </p:txBody>
        </p:sp>
        <p:sp>
          <p:nvSpPr>
            <p:cNvPr id="65" name="Rounded Rectangle 64"/>
            <p:cNvSpPr/>
            <p:nvPr/>
          </p:nvSpPr>
          <p:spPr bwMode="auto">
            <a:xfrm>
              <a:off x="6583933" y="3217280"/>
              <a:ext cx="957086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5</a:t>
              </a:r>
            </a:p>
          </p:txBody>
        </p:sp>
        <p:sp>
          <p:nvSpPr>
            <p:cNvPr id="66" name="Rounded Rectangle 65"/>
            <p:cNvSpPr/>
            <p:nvPr/>
          </p:nvSpPr>
          <p:spPr bwMode="auto">
            <a:xfrm>
              <a:off x="3881844" y="2099871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7" name="Rounded Rectangle 66"/>
            <p:cNvSpPr/>
            <p:nvPr/>
          </p:nvSpPr>
          <p:spPr bwMode="auto">
            <a:xfrm>
              <a:off x="6490548" y="2079450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8" name="Down Arrow 67"/>
            <p:cNvSpPr/>
            <p:nvPr/>
          </p:nvSpPr>
          <p:spPr bwMode="auto">
            <a:xfrm rot="10800000" flipH="1">
              <a:off x="3059972" y="36065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69" name="Down Arrow 68"/>
            <p:cNvSpPr/>
            <p:nvPr/>
          </p:nvSpPr>
          <p:spPr bwMode="auto">
            <a:xfrm rot="10800000" flipH="1">
              <a:off x="4349930" y="3596937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0" name="Down Arrow 69"/>
            <p:cNvSpPr/>
            <p:nvPr/>
          </p:nvSpPr>
          <p:spPr bwMode="auto">
            <a:xfrm rot="10800000" flipH="1">
              <a:off x="6956362" y="361608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1" name="Down Arrow 70"/>
            <p:cNvSpPr/>
            <p:nvPr/>
          </p:nvSpPr>
          <p:spPr bwMode="auto">
            <a:xfrm rot="10800000" flipH="1">
              <a:off x="3059972" y="2572619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2" name="Down Arrow 71"/>
            <p:cNvSpPr/>
            <p:nvPr/>
          </p:nvSpPr>
          <p:spPr bwMode="auto">
            <a:xfrm rot="10800000" flipH="1">
              <a:off x="4349928" y="2567086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3" name="Down Arrow 72"/>
            <p:cNvSpPr/>
            <p:nvPr/>
          </p:nvSpPr>
          <p:spPr bwMode="auto">
            <a:xfrm rot="10800000" flipH="1">
              <a:off x="6958632" y="26041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74" name="Straight Arrow Connector 73"/>
            <p:cNvCxnSpPr>
              <a:stCxn id="27" idx="3"/>
              <a:endCxn id="63" idx="1"/>
            </p:cNvCxnSpPr>
            <p:nvPr/>
          </p:nvCxnSpPr>
          <p:spPr bwMode="auto">
            <a:xfrm>
              <a:off x="2327909" y="3510052"/>
              <a:ext cx="432660" cy="301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7" name="Straight Arrow Connector 76"/>
            <p:cNvCxnSpPr>
              <a:stCxn id="63" idx="3"/>
              <a:endCxn id="64" idx="1"/>
            </p:cNvCxnSpPr>
            <p:nvPr/>
          </p:nvCxnSpPr>
          <p:spPr bwMode="auto">
            <a:xfrm flipV="1">
              <a:off x="3647753" y="3510052"/>
              <a:ext cx="373246" cy="301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Straight Arrow Connector 30"/>
            <p:cNvCxnSpPr>
              <a:cxnSpLocks/>
              <a:stCxn id="33" idx="3"/>
              <a:endCxn id="65" idx="1"/>
            </p:cNvCxnSpPr>
            <p:nvPr/>
          </p:nvCxnSpPr>
          <p:spPr bwMode="auto">
            <a:xfrm>
              <a:off x="6119058" y="3510052"/>
              <a:ext cx="464875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C17D379E-B7C0-A14A-A0F2-7E2E1590730A}"/>
                </a:ext>
              </a:extLst>
            </p:cNvPr>
            <p:cNvSpPr/>
            <p:nvPr/>
          </p:nvSpPr>
          <p:spPr bwMode="auto">
            <a:xfrm>
              <a:off x="5166651" y="2084339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585C57EF-4DC3-C54D-8337-74FC7B716738}"/>
                </a:ext>
              </a:extLst>
            </p:cNvPr>
            <p:cNvSpPr/>
            <p:nvPr/>
          </p:nvSpPr>
          <p:spPr bwMode="auto">
            <a:xfrm>
              <a:off x="5281575" y="3217280"/>
              <a:ext cx="837482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4</a:t>
              </a:r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6134634F-BF4E-DC43-AF07-5CE5BA8EEE7A}"/>
                </a:ext>
              </a:extLst>
            </p:cNvPr>
            <p:cNvSpPr/>
            <p:nvPr/>
          </p:nvSpPr>
          <p:spPr bwMode="auto">
            <a:xfrm>
              <a:off x="5166651" y="4126847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is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6" name="Down Arrow 35">
              <a:extLst>
                <a:ext uri="{FF2B5EF4-FFF2-40B4-BE49-F238E27FC236}">
                  <a16:creationId xmlns:a16="http://schemas.microsoft.com/office/drawing/2014/main" id="{45F43337-1351-3542-86BA-C3ADD1EAD5D0}"/>
                </a:ext>
              </a:extLst>
            </p:cNvPr>
            <p:cNvSpPr/>
            <p:nvPr/>
          </p:nvSpPr>
          <p:spPr bwMode="auto">
            <a:xfrm rot="10800000" flipH="1">
              <a:off x="5633761" y="3601807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37" name="Down Arrow 36">
              <a:extLst>
                <a:ext uri="{FF2B5EF4-FFF2-40B4-BE49-F238E27FC236}">
                  <a16:creationId xmlns:a16="http://schemas.microsoft.com/office/drawing/2014/main" id="{BB30A2B3-BCD3-0D4C-97A4-BF1230DB031F}"/>
                </a:ext>
              </a:extLst>
            </p:cNvPr>
            <p:cNvSpPr/>
            <p:nvPr/>
          </p:nvSpPr>
          <p:spPr bwMode="auto">
            <a:xfrm rot="10800000" flipH="1">
              <a:off x="5631123" y="2586192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37AF205-8D42-5E4E-84B8-E8904E77C9C6}"/>
                </a:ext>
              </a:extLst>
            </p:cNvPr>
            <p:cNvCxnSpPr>
              <a:cxnSpLocks/>
              <a:stCxn id="64" idx="3"/>
              <a:endCxn id="33" idx="1"/>
            </p:cNvCxnSpPr>
            <p:nvPr/>
          </p:nvCxnSpPr>
          <p:spPr bwMode="auto">
            <a:xfrm>
              <a:off x="4858482" y="3510052"/>
              <a:ext cx="423094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BDC95918-2F0A-E945-B995-7312C4BE3AA5}"/>
                </a:ext>
              </a:extLst>
            </p:cNvPr>
            <p:cNvSpPr/>
            <p:nvPr/>
          </p:nvSpPr>
          <p:spPr bwMode="auto">
            <a:xfrm>
              <a:off x="7741416" y="4126845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.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2225CCE3-7D49-8440-AD14-0B5AC3CD456C}"/>
                </a:ext>
              </a:extLst>
            </p:cNvPr>
            <p:cNvSpPr/>
            <p:nvPr/>
          </p:nvSpPr>
          <p:spPr bwMode="auto">
            <a:xfrm>
              <a:off x="7741413" y="2079450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28FABE1D-EC84-8C41-A464-3C65987A815C}"/>
                </a:ext>
              </a:extLst>
            </p:cNvPr>
            <p:cNvSpPr/>
            <p:nvPr/>
          </p:nvSpPr>
          <p:spPr bwMode="auto">
            <a:xfrm>
              <a:off x="7845256" y="3217281"/>
              <a:ext cx="957086" cy="585542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5</a:t>
              </a:r>
            </a:p>
          </p:txBody>
        </p:sp>
        <p:sp>
          <p:nvSpPr>
            <p:cNvPr id="44" name="Down Arrow 43">
              <a:extLst>
                <a:ext uri="{FF2B5EF4-FFF2-40B4-BE49-F238E27FC236}">
                  <a16:creationId xmlns:a16="http://schemas.microsoft.com/office/drawing/2014/main" id="{43E149ED-5366-1447-8301-FF022CA15F59}"/>
                </a:ext>
              </a:extLst>
            </p:cNvPr>
            <p:cNvSpPr/>
            <p:nvPr/>
          </p:nvSpPr>
          <p:spPr bwMode="auto">
            <a:xfrm rot="10800000" flipH="1">
              <a:off x="8180336" y="26041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45" name="Down Arrow 44">
              <a:extLst>
                <a:ext uri="{FF2B5EF4-FFF2-40B4-BE49-F238E27FC236}">
                  <a16:creationId xmlns:a16="http://schemas.microsoft.com/office/drawing/2014/main" id="{737C2CE9-0881-804A-8EB2-A3CD5F0FE2EE}"/>
                </a:ext>
              </a:extLst>
            </p:cNvPr>
            <p:cNvSpPr/>
            <p:nvPr/>
          </p:nvSpPr>
          <p:spPr bwMode="auto">
            <a:xfrm rot="10800000" flipH="1">
              <a:off x="8209497" y="360651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420D7A8B-1BD9-D743-9970-605791D19552}"/>
                </a:ext>
              </a:extLst>
            </p:cNvPr>
            <p:cNvCxnSpPr>
              <a:cxnSpLocks/>
              <a:stCxn id="65" idx="3"/>
              <a:endCxn id="43" idx="1"/>
            </p:cNvCxnSpPr>
            <p:nvPr/>
          </p:nvCxnSpPr>
          <p:spPr bwMode="auto">
            <a:xfrm>
              <a:off x="7541019" y="3510052"/>
              <a:ext cx="304237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66CD037-254A-4B44-B8AF-E5859BFA2E30}"/>
              </a:ext>
            </a:extLst>
          </p:cNvPr>
          <p:cNvGrpSpPr/>
          <p:nvPr/>
        </p:nvGrpSpPr>
        <p:grpSpPr>
          <a:xfrm>
            <a:off x="4183747" y="1527200"/>
            <a:ext cx="4369192" cy="1606719"/>
            <a:chOff x="997473" y="2079450"/>
            <a:chExt cx="7908713" cy="2503363"/>
          </a:xfrm>
          <a:solidFill>
            <a:srgbClr val="0070C0">
              <a:alpha val="37000"/>
            </a:srgbClr>
          </a:solidFill>
        </p:grpSpPr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88BA37F8-5F78-964C-BC7A-E13141360BDA}"/>
                </a:ext>
              </a:extLst>
            </p:cNvPr>
            <p:cNvSpPr/>
            <p:nvPr/>
          </p:nvSpPr>
          <p:spPr bwMode="auto">
            <a:xfrm>
              <a:off x="1301931" y="4127392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>
                  <a:solidFill>
                    <a:schemeClr val="tx1"/>
                  </a:solidFill>
                </a:rPr>
                <a:t>&lt;/s&gt;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A5AF33B5-C7A0-7944-A4FF-8D9ABCC39F9B}"/>
                </a:ext>
              </a:extLst>
            </p:cNvPr>
            <p:cNvSpPr/>
            <p:nvPr/>
          </p:nvSpPr>
          <p:spPr bwMode="auto">
            <a:xfrm>
              <a:off x="1301931" y="2087493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Das</a:t>
              </a: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41767E0E-5212-8844-B936-67387705AF5B}"/>
                </a:ext>
              </a:extLst>
            </p:cNvPr>
            <p:cNvSpPr/>
            <p:nvPr/>
          </p:nvSpPr>
          <p:spPr bwMode="auto">
            <a:xfrm>
              <a:off x="1440725" y="3217280"/>
              <a:ext cx="887184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1</a:t>
              </a:r>
            </a:p>
          </p:txBody>
        </p:sp>
        <p:sp>
          <p:nvSpPr>
            <p:cNvPr id="51" name="Down Arrow 50">
              <a:extLst>
                <a:ext uri="{FF2B5EF4-FFF2-40B4-BE49-F238E27FC236}">
                  <a16:creationId xmlns:a16="http://schemas.microsoft.com/office/drawing/2014/main" id="{6C02FEB7-2550-B645-89D0-76B9BA250EFC}"/>
                </a:ext>
              </a:extLst>
            </p:cNvPr>
            <p:cNvSpPr/>
            <p:nvPr/>
          </p:nvSpPr>
          <p:spPr bwMode="auto">
            <a:xfrm rot="10800000" flipH="1">
              <a:off x="1770017" y="361608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52" name="Down Arrow 51">
              <a:extLst>
                <a:ext uri="{FF2B5EF4-FFF2-40B4-BE49-F238E27FC236}">
                  <a16:creationId xmlns:a16="http://schemas.microsoft.com/office/drawing/2014/main" id="{5DDC8753-1FDD-BD40-A215-C28C73904789}"/>
                </a:ext>
              </a:extLst>
            </p:cNvPr>
            <p:cNvSpPr/>
            <p:nvPr/>
          </p:nvSpPr>
          <p:spPr bwMode="auto">
            <a:xfrm rot="10800000" flipH="1">
              <a:off x="1770017" y="2578152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B714F30A-6554-2840-8DCE-B10294F857B6}"/>
                </a:ext>
              </a:extLst>
            </p:cNvPr>
            <p:cNvSpPr/>
            <p:nvPr/>
          </p:nvSpPr>
          <p:spPr bwMode="auto">
            <a:xfrm>
              <a:off x="2591889" y="4168866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Das</a:t>
              </a:r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04DCB192-8702-9342-872D-5E427B921596}"/>
                </a:ext>
              </a:extLst>
            </p:cNvPr>
            <p:cNvSpPr/>
            <p:nvPr/>
          </p:nvSpPr>
          <p:spPr bwMode="auto">
            <a:xfrm>
              <a:off x="6490551" y="4168866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32C6262A-EF0B-5042-8F7C-79B699AA1FC5}"/>
                </a:ext>
              </a:extLst>
            </p:cNvPr>
            <p:cNvSpPr/>
            <p:nvPr/>
          </p:nvSpPr>
          <p:spPr bwMode="auto">
            <a:xfrm>
              <a:off x="3911781" y="4168865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Haus</a:t>
              </a: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D4E02BD5-B037-3843-A49F-BDB32DCC7D95}"/>
                </a:ext>
              </a:extLst>
            </p:cNvPr>
            <p:cNvSpPr/>
            <p:nvPr/>
          </p:nvSpPr>
          <p:spPr bwMode="auto">
            <a:xfrm>
              <a:off x="2591889" y="2084339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Haus</a:t>
              </a:r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CA6D887D-113E-674F-A21E-236B019021D2}"/>
                </a:ext>
              </a:extLst>
            </p:cNvPr>
            <p:cNvSpPr/>
            <p:nvPr/>
          </p:nvSpPr>
          <p:spPr bwMode="auto">
            <a:xfrm>
              <a:off x="2760570" y="3220299"/>
              <a:ext cx="887184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2</a:t>
              </a:r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3F2569C0-7289-9446-BC9A-CF5EF51C68F0}"/>
                </a:ext>
              </a:extLst>
            </p:cNvPr>
            <p:cNvSpPr/>
            <p:nvPr/>
          </p:nvSpPr>
          <p:spPr bwMode="auto">
            <a:xfrm>
              <a:off x="4020999" y="3217280"/>
              <a:ext cx="837482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3</a:t>
              </a:r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7545C7E0-DDD7-0E42-A1FA-694F4B682569}"/>
                </a:ext>
              </a:extLst>
            </p:cNvPr>
            <p:cNvSpPr/>
            <p:nvPr/>
          </p:nvSpPr>
          <p:spPr bwMode="auto">
            <a:xfrm>
              <a:off x="6583933" y="3217280"/>
              <a:ext cx="957086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5</a:t>
              </a:r>
            </a:p>
          </p:txBody>
        </p: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19ABD257-6975-C94C-B301-AD900E42F31A}"/>
                </a:ext>
              </a:extLst>
            </p:cNvPr>
            <p:cNvSpPr/>
            <p:nvPr/>
          </p:nvSpPr>
          <p:spPr bwMode="auto">
            <a:xfrm>
              <a:off x="3881843" y="2099871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</a:rPr>
                <a:t>ist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ADD655D1-F13B-3348-86DF-1E4B8C9A5EB8}"/>
                </a:ext>
              </a:extLst>
            </p:cNvPr>
            <p:cNvSpPr/>
            <p:nvPr/>
          </p:nvSpPr>
          <p:spPr bwMode="auto">
            <a:xfrm>
              <a:off x="6490548" y="2079450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9" name="Down Arrow 78">
              <a:extLst>
                <a:ext uri="{FF2B5EF4-FFF2-40B4-BE49-F238E27FC236}">
                  <a16:creationId xmlns:a16="http://schemas.microsoft.com/office/drawing/2014/main" id="{1B7683B5-C96F-3F46-9310-507FD2B7A5DF}"/>
                </a:ext>
              </a:extLst>
            </p:cNvPr>
            <p:cNvSpPr/>
            <p:nvPr/>
          </p:nvSpPr>
          <p:spPr bwMode="auto">
            <a:xfrm rot="10800000" flipH="1">
              <a:off x="3059972" y="36065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0" name="Down Arrow 79">
              <a:extLst>
                <a:ext uri="{FF2B5EF4-FFF2-40B4-BE49-F238E27FC236}">
                  <a16:creationId xmlns:a16="http://schemas.microsoft.com/office/drawing/2014/main" id="{E6FE7989-ED67-5943-9644-3E684D0829A5}"/>
                </a:ext>
              </a:extLst>
            </p:cNvPr>
            <p:cNvSpPr/>
            <p:nvPr/>
          </p:nvSpPr>
          <p:spPr bwMode="auto">
            <a:xfrm rot="10800000" flipH="1">
              <a:off x="4349930" y="3596937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1" name="Down Arrow 80">
              <a:extLst>
                <a:ext uri="{FF2B5EF4-FFF2-40B4-BE49-F238E27FC236}">
                  <a16:creationId xmlns:a16="http://schemas.microsoft.com/office/drawing/2014/main" id="{923AF23B-622C-E644-AB17-14C1BC64D490}"/>
                </a:ext>
              </a:extLst>
            </p:cNvPr>
            <p:cNvSpPr/>
            <p:nvPr/>
          </p:nvSpPr>
          <p:spPr bwMode="auto">
            <a:xfrm rot="10800000" flipH="1">
              <a:off x="6956362" y="361608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2" name="Down Arrow 81">
              <a:extLst>
                <a:ext uri="{FF2B5EF4-FFF2-40B4-BE49-F238E27FC236}">
                  <a16:creationId xmlns:a16="http://schemas.microsoft.com/office/drawing/2014/main" id="{C3712E2E-EEB5-EB4B-AA3C-17869E207189}"/>
                </a:ext>
              </a:extLst>
            </p:cNvPr>
            <p:cNvSpPr/>
            <p:nvPr/>
          </p:nvSpPr>
          <p:spPr bwMode="auto">
            <a:xfrm rot="10800000" flipH="1">
              <a:off x="3059972" y="2572619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3" name="Down Arrow 82">
              <a:extLst>
                <a:ext uri="{FF2B5EF4-FFF2-40B4-BE49-F238E27FC236}">
                  <a16:creationId xmlns:a16="http://schemas.microsoft.com/office/drawing/2014/main" id="{C1BF3EA7-F871-EF4B-B536-9569D94BEE29}"/>
                </a:ext>
              </a:extLst>
            </p:cNvPr>
            <p:cNvSpPr/>
            <p:nvPr/>
          </p:nvSpPr>
          <p:spPr bwMode="auto">
            <a:xfrm rot="10800000" flipH="1">
              <a:off x="4349928" y="2567086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5" name="Down Arrow 84">
              <a:extLst>
                <a:ext uri="{FF2B5EF4-FFF2-40B4-BE49-F238E27FC236}">
                  <a16:creationId xmlns:a16="http://schemas.microsoft.com/office/drawing/2014/main" id="{28B892DD-BAFE-5B48-B048-DF43F5BE8BA7}"/>
                </a:ext>
              </a:extLst>
            </p:cNvPr>
            <p:cNvSpPr/>
            <p:nvPr/>
          </p:nvSpPr>
          <p:spPr bwMode="auto">
            <a:xfrm rot="10800000" flipH="1">
              <a:off x="6958632" y="26041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9D6A805-5400-6047-8B7F-40B6A9C9AEFE}"/>
                </a:ext>
              </a:extLst>
            </p:cNvPr>
            <p:cNvCxnSpPr>
              <a:stCxn id="50" idx="3"/>
              <a:endCxn id="57" idx="1"/>
            </p:cNvCxnSpPr>
            <p:nvPr/>
          </p:nvCxnSpPr>
          <p:spPr bwMode="auto">
            <a:xfrm>
              <a:off x="2327909" y="3510052"/>
              <a:ext cx="432660" cy="301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48D45C06-1E30-C345-B893-757AEEECA6EC}"/>
                </a:ext>
              </a:extLst>
            </p:cNvPr>
            <p:cNvCxnSpPr>
              <a:stCxn id="57" idx="3"/>
              <a:endCxn id="58" idx="1"/>
            </p:cNvCxnSpPr>
            <p:nvPr/>
          </p:nvCxnSpPr>
          <p:spPr bwMode="auto">
            <a:xfrm flipV="1">
              <a:off x="3647753" y="3510052"/>
              <a:ext cx="373246" cy="301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E57C4036-B8C6-E24B-9AF1-7F9D73569C08}"/>
                </a:ext>
              </a:extLst>
            </p:cNvPr>
            <p:cNvCxnSpPr>
              <a:cxnSpLocks/>
              <a:stCxn id="90" idx="3"/>
              <a:endCxn id="75" idx="1"/>
            </p:cNvCxnSpPr>
            <p:nvPr/>
          </p:nvCxnSpPr>
          <p:spPr bwMode="auto">
            <a:xfrm>
              <a:off x="6119058" y="3510052"/>
              <a:ext cx="464875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EB0CDF0B-7AA4-5447-A068-FD435ED39C4F}"/>
                </a:ext>
              </a:extLst>
            </p:cNvPr>
            <p:cNvSpPr/>
            <p:nvPr/>
          </p:nvSpPr>
          <p:spPr bwMode="auto">
            <a:xfrm>
              <a:off x="5166651" y="2084339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13C3ED17-2770-F046-A751-67ACFBDFA6DB}"/>
                </a:ext>
              </a:extLst>
            </p:cNvPr>
            <p:cNvSpPr/>
            <p:nvPr/>
          </p:nvSpPr>
          <p:spPr bwMode="auto">
            <a:xfrm>
              <a:off x="5281575" y="3217280"/>
              <a:ext cx="837482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4</a:t>
              </a:r>
            </a:p>
          </p:txBody>
        </p:sp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97A2CF0A-3350-8E43-B1CB-86F5F34B5992}"/>
                </a:ext>
              </a:extLst>
            </p:cNvPr>
            <p:cNvSpPr/>
            <p:nvPr/>
          </p:nvSpPr>
          <p:spPr bwMode="auto">
            <a:xfrm>
              <a:off x="5166651" y="4168865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</a:rPr>
                <a:t>ist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2" name="Down Arrow 91">
              <a:extLst>
                <a:ext uri="{FF2B5EF4-FFF2-40B4-BE49-F238E27FC236}">
                  <a16:creationId xmlns:a16="http://schemas.microsoft.com/office/drawing/2014/main" id="{3F58BE61-BC28-7B4A-A884-67D0AC959EEB}"/>
                </a:ext>
              </a:extLst>
            </p:cNvPr>
            <p:cNvSpPr/>
            <p:nvPr/>
          </p:nvSpPr>
          <p:spPr bwMode="auto">
            <a:xfrm rot="10800000" flipH="1">
              <a:off x="5633761" y="3601807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93" name="Down Arrow 92">
              <a:extLst>
                <a:ext uri="{FF2B5EF4-FFF2-40B4-BE49-F238E27FC236}">
                  <a16:creationId xmlns:a16="http://schemas.microsoft.com/office/drawing/2014/main" id="{D7215132-DF15-FA47-A47F-45595F36AE5E}"/>
                </a:ext>
              </a:extLst>
            </p:cNvPr>
            <p:cNvSpPr/>
            <p:nvPr/>
          </p:nvSpPr>
          <p:spPr bwMode="auto">
            <a:xfrm rot="10800000" flipH="1">
              <a:off x="5631123" y="2586192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AA0BE491-73F3-A840-B1BC-71C25035D5C1}"/>
                </a:ext>
              </a:extLst>
            </p:cNvPr>
            <p:cNvCxnSpPr>
              <a:cxnSpLocks/>
              <a:stCxn id="58" idx="3"/>
              <a:endCxn id="90" idx="1"/>
            </p:cNvCxnSpPr>
            <p:nvPr/>
          </p:nvCxnSpPr>
          <p:spPr bwMode="auto">
            <a:xfrm>
              <a:off x="4858482" y="3510052"/>
              <a:ext cx="423094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33E0855B-648A-CA48-BE6F-4A7C8DB44032}"/>
                </a:ext>
              </a:extLst>
            </p:cNvPr>
            <p:cNvSpPr/>
            <p:nvPr/>
          </p:nvSpPr>
          <p:spPr bwMode="auto">
            <a:xfrm>
              <a:off x="7741416" y="4126845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CE643687-40EA-5445-A7E1-5F2EA89421B6}"/>
                </a:ext>
              </a:extLst>
            </p:cNvPr>
            <p:cNvSpPr/>
            <p:nvPr/>
          </p:nvSpPr>
          <p:spPr bwMode="auto">
            <a:xfrm>
              <a:off x="7741413" y="2079450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7" name="Rounded Rectangle 96">
              <a:extLst>
                <a:ext uri="{FF2B5EF4-FFF2-40B4-BE49-F238E27FC236}">
                  <a16:creationId xmlns:a16="http://schemas.microsoft.com/office/drawing/2014/main" id="{13408BC2-2258-BD4A-A6B4-31ED29BD0BCE}"/>
                </a:ext>
              </a:extLst>
            </p:cNvPr>
            <p:cNvSpPr/>
            <p:nvPr/>
          </p:nvSpPr>
          <p:spPr bwMode="auto">
            <a:xfrm>
              <a:off x="7845256" y="3217281"/>
              <a:ext cx="957086" cy="585542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5</a:t>
              </a:r>
            </a:p>
          </p:txBody>
        </p:sp>
        <p:sp>
          <p:nvSpPr>
            <p:cNvPr id="98" name="Down Arrow 97">
              <a:extLst>
                <a:ext uri="{FF2B5EF4-FFF2-40B4-BE49-F238E27FC236}">
                  <a16:creationId xmlns:a16="http://schemas.microsoft.com/office/drawing/2014/main" id="{84353526-54A5-B247-808F-737F872C222B}"/>
                </a:ext>
              </a:extLst>
            </p:cNvPr>
            <p:cNvSpPr/>
            <p:nvPr/>
          </p:nvSpPr>
          <p:spPr bwMode="auto">
            <a:xfrm rot="10800000" flipH="1">
              <a:off x="8180336" y="26041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99" name="Down Arrow 98">
              <a:extLst>
                <a:ext uri="{FF2B5EF4-FFF2-40B4-BE49-F238E27FC236}">
                  <a16:creationId xmlns:a16="http://schemas.microsoft.com/office/drawing/2014/main" id="{CDA78004-62FD-A743-994E-9CC34EE96F9D}"/>
                </a:ext>
              </a:extLst>
            </p:cNvPr>
            <p:cNvSpPr/>
            <p:nvPr/>
          </p:nvSpPr>
          <p:spPr bwMode="auto">
            <a:xfrm rot="10800000" flipH="1">
              <a:off x="8209497" y="360651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589B778E-A982-1C42-A9C2-344A54F2F2D3}"/>
                </a:ext>
              </a:extLst>
            </p:cNvPr>
            <p:cNvCxnSpPr>
              <a:cxnSpLocks/>
              <a:stCxn id="75" idx="3"/>
              <a:endCxn id="97" idx="1"/>
            </p:cNvCxnSpPr>
            <p:nvPr/>
          </p:nvCxnSpPr>
          <p:spPr bwMode="auto">
            <a:xfrm>
              <a:off x="7541019" y="3510052"/>
              <a:ext cx="304237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96B0F3B5-8D1E-8A47-A839-9FD8F567B433}"/>
                </a:ext>
              </a:extLst>
            </p:cNvPr>
            <p:cNvCxnSpPr/>
            <p:nvPr/>
          </p:nvCxnSpPr>
          <p:spPr bwMode="auto">
            <a:xfrm>
              <a:off x="997473" y="3501460"/>
              <a:ext cx="432660" cy="301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9658720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146309"/>
            <a:ext cx="8915400" cy="800100"/>
          </a:xfrm>
        </p:spPr>
        <p:txBody>
          <a:bodyPr/>
          <a:lstStyle/>
          <a:p>
            <a:r>
              <a:rPr lang="en-US" b="0" dirty="0"/>
              <a:t>Language Modeling:</a:t>
            </a:r>
            <a:br>
              <a:rPr lang="en-US" b="0" dirty="0"/>
            </a:br>
            <a:r>
              <a:rPr lang="en-US" b="0" dirty="0"/>
              <a:t>Decoding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1A785C-C965-5D40-AAFE-C6AFD50D11D0}" type="datetime1">
              <a:rPr lang="en-US" smtClean="0"/>
              <a:pPr>
                <a:defRPr/>
              </a:pPr>
              <a:t>11/27/18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 bwMode="auto">
          <a:xfrm flipH="1">
            <a:off x="2948448" y="2221965"/>
            <a:ext cx="2889675" cy="2603679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84" name="Group 83"/>
          <p:cNvGrpSpPr/>
          <p:nvPr/>
        </p:nvGrpSpPr>
        <p:grpSpPr>
          <a:xfrm>
            <a:off x="103493" y="1527551"/>
            <a:ext cx="4200993" cy="1606719"/>
            <a:chOff x="1301931" y="2079450"/>
            <a:chExt cx="7604255" cy="2503363"/>
          </a:xfrm>
          <a:solidFill>
            <a:srgbClr val="0070C0">
              <a:alpha val="37000"/>
            </a:srgbClr>
          </a:solidFill>
        </p:grpSpPr>
        <p:sp>
          <p:nvSpPr>
            <p:cNvPr id="23" name="Rounded Rectangle 22"/>
            <p:cNvSpPr/>
            <p:nvPr/>
          </p:nvSpPr>
          <p:spPr bwMode="auto">
            <a:xfrm>
              <a:off x="1301931" y="4127392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>
                  <a:solidFill>
                    <a:schemeClr val="tx1"/>
                  </a:solidFill>
                </a:rPr>
                <a:t>&lt;s&gt;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6" name="Rounded Rectangle 25"/>
            <p:cNvSpPr/>
            <p:nvPr/>
          </p:nvSpPr>
          <p:spPr bwMode="auto">
            <a:xfrm>
              <a:off x="1301931" y="2087492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1440725" y="3217280"/>
              <a:ext cx="887184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1</a:t>
              </a:r>
            </a:p>
          </p:txBody>
        </p:sp>
        <p:sp>
          <p:nvSpPr>
            <p:cNvPr id="28" name="Down Arrow 27"/>
            <p:cNvSpPr/>
            <p:nvPr/>
          </p:nvSpPr>
          <p:spPr bwMode="auto">
            <a:xfrm rot="10800000" flipH="1">
              <a:off x="1770017" y="361608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29" name="Down Arrow 28"/>
            <p:cNvSpPr/>
            <p:nvPr/>
          </p:nvSpPr>
          <p:spPr bwMode="auto">
            <a:xfrm rot="10800000" flipH="1">
              <a:off x="1770017" y="2578152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59" name="Rounded Rectangle 58"/>
            <p:cNvSpPr/>
            <p:nvPr/>
          </p:nvSpPr>
          <p:spPr bwMode="auto">
            <a:xfrm>
              <a:off x="2591889" y="4126849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The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0" name="Rounded Rectangle 59"/>
            <p:cNvSpPr/>
            <p:nvPr/>
          </p:nvSpPr>
          <p:spPr bwMode="auto">
            <a:xfrm>
              <a:off x="6490551" y="4126847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big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1" name="Rounded Rectangle 60"/>
            <p:cNvSpPr/>
            <p:nvPr/>
          </p:nvSpPr>
          <p:spPr bwMode="auto">
            <a:xfrm>
              <a:off x="3911781" y="4126847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house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2" name="Rounded Rectangle 61"/>
            <p:cNvSpPr/>
            <p:nvPr/>
          </p:nvSpPr>
          <p:spPr bwMode="auto">
            <a:xfrm>
              <a:off x="2591889" y="2084339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3" name="Rounded Rectangle 62"/>
            <p:cNvSpPr/>
            <p:nvPr/>
          </p:nvSpPr>
          <p:spPr bwMode="auto">
            <a:xfrm>
              <a:off x="2760570" y="3220299"/>
              <a:ext cx="887184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2</a:t>
              </a:r>
            </a:p>
          </p:txBody>
        </p:sp>
        <p:sp>
          <p:nvSpPr>
            <p:cNvPr id="64" name="Rounded Rectangle 63"/>
            <p:cNvSpPr/>
            <p:nvPr/>
          </p:nvSpPr>
          <p:spPr bwMode="auto">
            <a:xfrm>
              <a:off x="4020999" y="3217280"/>
              <a:ext cx="837482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3</a:t>
              </a:r>
            </a:p>
          </p:txBody>
        </p:sp>
        <p:sp>
          <p:nvSpPr>
            <p:cNvPr id="65" name="Rounded Rectangle 64"/>
            <p:cNvSpPr/>
            <p:nvPr/>
          </p:nvSpPr>
          <p:spPr bwMode="auto">
            <a:xfrm>
              <a:off x="6583933" y="3217280"/>
              <a:ext cx="957086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5</a:t>
              </a:r>
            </a:p>
          </p:txBody>
        </p:sp>
        <p:sp>
          <p:nvSpPr>
            <p:cNvPr id="66" name="Rounded Rectangle 65"/>
            <p:cNvSpPr/>
            <p:nvPr/>
          </p:nvSpPr>
          <p:spPr bwMode="auto">
            <a:xfrm>
              <a:off x="3881844" y="2099871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7" name="Rounded Rectangle 66"/>
            <p:cNvSpPr/>
            <p:nvPr/>
          </p:nvSpPr>
          <p:spPr bwMode="auto">
            <a:xfrm>
              <a:off x="6490548" y="2079450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8" name="Down Arrow 67"/>
            <p:cNvSpPr/>
            <p:nvPr/>
          </p:nvSpPr>
          <p:spPr bwMode="auto">
            <a:xfrm rot="10800000" flipH="1">
              <a:off x="3059972" y="36065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69" name="Down Arrow 68"/>
            <p:cNvSpPr/>
            <p:nvPr/>
          </p:nvSpPr>
          <p:spPr bwMode="auto">
            <a:xfrm rot="10800000" flipH="1">
              <a:off x="4349930" y="3596937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0" name="Down Arrow 69"/>
            <p:cNvSpPr/>
            <p:nvPr/>
          </p:nvSpPr>
          <p:spPr bwMode="auto">
            <a:xfrm rot="10800000" flipH="1">
              <a:off x="6956362" y="361608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1" name="Down Arrow 70"/>
            <p:cNvSpPr/>
            <p:nvPr/>
          </p:nvSpPr>
          <p:spPr bwMode="auto">
            <a:xfrm rot="10800000" flipH="1">
              <a:off x="3059972" y="2572619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2" name="Down Arrow 71"/>
            <p:cNvSpPr/>
            <p:nvPr/>
          </p:nvSpPr>
          <p:spPr bwMode="auto">
            <a:xfrm rot="10800000" flipH="1">
              <a:off x="4349928" y="2567086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3" name="Down Arrow 72"/>
            <p:cNvSpPr/>
            <p:nvPr/>
          </p:nvSpPr>
          <p:spPr bwMode="auto">
            <a:xfrm rot="10800000" flipH="1">
              <a:off x="6958632" y="26041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74" name="Straight Arrow Connector 73"/>
            <p:cNvCxnSpPr>
              <a:stCxn id="27" idx="3"/>
              <a:endCxn id="63" idx="1"/>
            </p:cNvCxnSpPr>
            <p:nvPr/>
          </p:nvCxnSpPr>
          <p:spPr bwMode="auto">
            <a:xfrm>
              <a:off x="2327909" y="3510052"/>
              <a:ext cx="432660" cy="301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7" name="Straight Arrow Connector 76"/>
            <p:cNvCxnSpPr>
              <a:stCxn id="63" idx="3"/>
              <a:endCxn id="64" idx="1"/>
            </p:cNvCxnSpPr>
            <p:nvPr/>
          </p:nvCxnSpPr>
          <p:spPr bwMode="auto">
            <a:xfrm flipV="1">
              <a:off x="3647753" y="3510052"/>
              <a:ext cx="373246" cy="301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Straight Arrow Connector 30"/>
            <p:cNvCxnSpPr>
              <a:cxnSpLocks/>
              <a:stCxn id="33" idx="3"/>
              <a:endCxn id="65" idx="1"/>
            </p:cNvCxnSpPr>
            <p:nvPr/>
          </p:nvCxnSpPr>
          <p:spPr bwMode="auto">
            <a:xfrm>
              <a:off x="6119058" y="3510052"/>
              <a:ext cx="464875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C17D379E-B7C0-A14A-A0F2-7E2E1590730A}"/>
                </a:ext>
              </a:extLst>
            </p:cNvPr>
            <p:cNvSpPr/>
            <p:nvPr/>
          </p:nvSpPr>
          <p:spPr bwMode="auto">
            <a:xfrm>
              <a:off x="5166651" y="2084339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585C57EF-4DC3-C54D-8337-74FC7B716738}"/>
                </a:ext>
              </a:extLst>
            </p:cNvPr>
            <p:cNvSpPr/>
            <p:nvPr/>
          </p:nvSpPr>
          <p:spPr bwMode="auto">
            <a:xfrm>
              <a:off x="5281575" y="3217280"/>
              <a:ext cx="837482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4</a:t>
              </a:r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6134634F-BF4E-DC43-AF07-5CE5BA8EEE7A}"/>
                </a:ext>
              </a:extLst>
            </p:cNvPr>
            <p:cNvSpPr/>
            <p:nvPr/>
          </p:nvSpPr>
          <p:spPr bwMode="auto">
            <a:xfrm>
              <a:off x="5166651" y="4126847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is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6" name="Down Arrow 35">
              <a:extLst>
                <a:ext uri="{FF2B5EF4-FFF2-40B4-BE49-F238E27FC236}">
                  <a16:creationId xmlns:a16="http://schemas.microsoft.com/office/drawing/2014/main" id="{45F43337-1351-3542-86BA-C3ADD1EAD5D0}"/>
                </a:ext>
              </a:extLst>
            </p:cNvPr>
            <p:cNvSpPr/>
            <p:nvPr/>
          </p:nvSpPr>
          <p:spPr bwMode="auto">
            <a:xfrm rot="10800000" flipH="1">
              <a:off x="5633761" y="3601807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37" name="Down Arrow 36">
              <a:extLst>
                <a:ext uri="{FF2B5EF4-FFF2-40B4-BE49-F238E27FC236}">
                  <a16:creationId xmlns:a16="http://schemas.microsoft.com/office/drawing/2014/main" id="{BB30A2B3-BCD3-0D4C-97A4-BF1230DB031F}"/>
                </a:ext>
              </a:extLst>
            </p:cNvPr>
            <p:cNvSpPr/>
            <p:nvPr/>
          </p:nvSpPr>
          <p:spPr bwMode="auto">
            <a:xfrm rot="10800000" flipH="1">
              <a:off x="5631123" y="2586192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37AF205-8D42-5E4E-84B8-E8904E77C9C6}"/>
                </a:ext>
              </a:extLst>
            </p:cNvPr>
            <p:cNvCxnSpPr>
              <a:cxnSpLocks/>
              <a:stCxn id="64" idx="3"/>
              <a:endCxn id="33" idx="1"/>
            </p:cNvCxnSpPr>
            <p:nvPr/>
          </p:nvCxnSpPr>
          <p:spPr bwMode="auto">
            <a:xfrm>
              <a:off x="4858482" y="3510052"/>
              <a:ext cx="423094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BDC95918-2F0A-E945-B995-7312C4BE3AA5}"/>
                </a:ext>
              </a:extLst>
            </p:cNvPr>
            <p:cNvSpPr/>
            <p:nvPr/>
          </p:nvSpPr>
          <p:spPr bwMode="auto">
            <a:xfrm>
              <a:off x="7741416" y="4126845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.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2225CCE3-7D49-8440-AD14-0B5AC3CD456C}"/>
                </a:ext>
              </a:extLst>
            </p:cNvPr>
            <p:cNvSpPr/>
            <p:nvPr/>
          </p:nvSpPr>
          <p:spPr bwMode="auto">
            <a:xfrm>
              <a:off x="7741413" y="2079450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28FABE1D-EC84-8C41-A464-3C65987A815C}"/>
                </a:ext>
              </a:extLst>
            </p:cNvPr>
            <p:cNvSpPr/>
            <p:nvPr/>
          </p:nvSpPr>
          <p:spPr bwMode="auto">
            <a:xfrm>
              <a:off x="7845256" y="3217281"/>
              <a:ext cx="957086" cy="585542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5</a:t>
              </a:r>
            </a:p>
          </p:txBody>
        </p:sp>
        <p:sp>
          <p:nvSpPr>
            <p:cNvPr id="44" name="Down Arrow 43">
              <a:extLst>
                <a:ext uri="{FF2B5EF4-FFF2-40B4-BE49-F238E27FC236}">
                  <a16:creationId xmlns:a16="http://schemas.microsoft.com/office/drawing/2014/main" id="{43E149ED-5366-1447-8301-FF022CA15F59}"/>
                </a:ext>
              </a:extLst>
            </p:cNvPr>
            <p:cNvSpPr/>
            <p:nvPr/>
          </p:nvSpPr>
          <p:spPr bwMode="auto">
            <a:xfrm rot="10800000" flipH="1">
              <a:off x="8180336" y="26041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45" name="Down Arrow 44">
              <a:extLst>
                <a:ext uri="{FF2B5EF4-FFF2-40B4-BE49-F238E27FC236}">
                  <a16:creationId xmlns:a16="http://schemas.microsoft.com/office/drawing/2014/main" id="{737C2CE9-0881-804A-8EB2-A3CD5F0FE2EE}"/>
                </a:ext>
              </a:extLst>
            </p:cNvPr>
            <p:cNvSpPr/>
            <p:nvPr/>
          </p:nvSpPr>
          <p:spPr bwMode="auto">
            <a:xfrm rot="10800000" flipH="1">
              <a:off x="8209497" y="360651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420D7A8B-1BD9-D743-9970-605791D19552}"/>
                </a:ext>
              </a:extLst>
            </p:cNvPr>
            <p:cNvCxnSpPr>
              <a:cxnSpLocks/>
              <a:stCxn id="65" idx="3"/>
              <a:endCxn id="43" idx="1"/>
            </p:cNvCxnSpPr>
            <p:nvPr/>
          </p:nvCxnSpPr>
          <p:spPr bwMode="auto">
            <a:xfrm>
              <a:off x="7541019" y="3510052"/>
              <a:ext cx="304237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66CD037-254A-4B44-B8AF-E5859BFA2E30}"/>
              </a:ext>
            </a:extLst>
          </p:cNvPr>
          <p:cNvGrpSpPr/>
          <p:nvPr/>
        </p:nvGrpSpPr>
        <p:grpSpPr>
          <a:xfrm>
            <a:off x="4183747" y="1527200"/>
            <a:ext cx="4369192" cy="1606719"/>
            <a:chOff x="997473" y="2079450"/>
            <a:chExt cx="7908713" cy="2503363"/>
          </a:xfrm>
          <a:solidFill>
            <a:srgbClr val="0070C0">
              <a:alpha val="37000"/>
            </a:srgbClr>
          </a:solidFill>
        </p:grpSpPr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88BA37F8-5F78-964C-BC7A-E13141360BDA}"/>
                </a:ext>
              </a:extLst>
            </p:cNvPr>
            <p:cNvSpPr/>
            <p:nvPr/>
          </p:nvSpPr>
          <p:spPr bwMode="auto">
            <a:xfrm>
              <a:off x="1301931" y="4127392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>
                  <a:solidFill>
                    <a:schemeClr val="tx1"/>
                  </a:solidFill>
                </a:rPr>
                <a:t>&lt;/s&gt;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A5AF33B5-C7A0-7944-A4FF-8D9ABCC39F9B}"/>
                </a:ext>
              </a:extLst>
            </p:cNvPr>
            <p:cNvSpPr/>
            <p:nvPr/>
          </p:nvSpPr>
          <p:spPr bwMode="auto">
            <a:xfrm>
              <a:off x="1301931" y="2087493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Das</a:t>
              </a: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41767E0E-5212-8844-B936-67387705AF5B}"/>
                </a:ext>
              </a:extLst>
            </p:cNvPr>
            <p:cNvSpPr/>
            <p:nvPr/>
          </p:nvSpPr>
          <p:spPr bwMode="auto">
            <a:xfrm>
              <a:off x="1440725" y="3217280"/>
              <a:ext cx="887184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1</a:t>
              </a:r>
            </a:p>
          </p:txBody>
        </p:sp>
        <p:sp>
          <p:nvSpPr>
            <p:cNvPr id="51" name="Down Arrow 50">
              <a:extLst>
                <a:ext uri="{FF2B5EF4-FFF2-40B4-BE49-F238E27FC236}">
                  <a16:creationId xmlns:a16="http://schemas.microsoft.com/office/drawing/2014/main" id="{6C02FEB7-2550-B645-89D0-76B9BA250EFC}"/>
                </a:ext>
              </a:extLst>
            </p:cNvPr>
            <p:cNvSpPr/>
            <p:nvPr/>
          </p:nvSpPr>
          <p:spPr bwMode="auto">
            <a:xfrm rot="10800000" flipH="1">
              <a:off x="1770017" y="361608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52" name="Down Arrow 51">
              <a:extLst>
                <a:ext uri="{FF2B5EF4-FFF2-40B4-BE49-F238E27FC236}">
                  <a16:creationId xmlns:a16="http://schemas.microsoft.com/office/drawing/2014/main" id="{5DDC8753-1FDD-BD40-A215-C28C73904789}"/>
                </a:ext>
              </a:extLst>
            </p:cNvPr>
            <p:cNvSpPr/>
            <p:nvPr/>
          </p:nvSpPr>
          <p:spPr bwMode="auto">
            <a:xfrm rot="10800000" flipH="1">
              <a:off x="1770017" y="2578152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B714F30A-6554-2840-8DCE-B10294F857B6}"/>
                </a:ext>
              </a:extLst>
            </p:cNvPr>
            <p:cNvSpPr/>
            <p:nvPr/>
          </p:nvSpPr>
          <p:spPr bwMode="auto">
            <a:xfrm>
              <a:off x="2591889" y="4168866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Das</a:t>
              </a:r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04DCB192-8702-9342-872D-5E427B921596}"/>
                </a:ext>
              </a:extLst>
            </p:cNvPr>
            <p:cNvSpPr/>
            <p:nvPr/>
          </p:nvSpPr>
          <p:spPr bwMode="auto">
            <a:xfrm>
              <a:off x="6490551" y="4168866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800" dirty="0" err="1">
                  <a:latin typeface="Helvetica" pitchFamily="2" charset="0"/>
                </a:rPr>
                <a:t>groß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32C6262A-EF0B-5042-8F7C-79B699AA1FC5}"/>
                </a:ext>
              </a:extLst>
            </p:cNvPr>
            <p:cNvSpPr/>
            <p:nvPr/>
          </p:nvSpPr>
          <p:spPr bwMode="auto">
            <a:xfrm>
              <a:off x="3911781" y="4168865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Haus</a:t>
              </a: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D4E02BD5-B037-3843-A49F-BDB32DCC7D95}"/>
                </a:ext>
              </a:extLst>
            </p:cNvPr>
            <p:cNvSpPr/>
            <p:nvPr/>
          </p:nvSpPr>
          <p:spPr bwMode="auto">
            <a:xfrm>
              <a:off x="2591889" y="2084339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Haus</a:t>
              </a:r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CA6D887D-113E-674F-A21E-236B019021D2}"/>
                </a:ext>
              </a:extLst>
            </p:cNvPr>
            <p:cNvSpPr/>
            <p:nvPr/>
          </p:nvSpPr>
          <p:spPr bwMode="auto">
            <a:xfrm>
              <a:off x="2760570" y="3220299"/>
              <a:ext cx="887184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2</a:t>
              </a:r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3F2569C0-7289-9446-BC9A-CF5EF51C68F0}"/>
                </a:ext>
              </a:extLst>
            </p:cNvPr>
            <p:cNvSpPr/>
            <p:nvPr/>
          </p:nvSpPr>
          <p:spPr bwMode="auto">
            <a:xfrm>
              <a:off x="4020999" y="3217280"/>
              <a:ext cx="837482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3</a:t>
              </a:r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7545C7E0-DDD7-0E42-A1FA-694F4B682569}"/>
                </a:ext>
              </a:extLst>
            </p:cNvPr>
            <p:cNvSpPr/>
            <p:nvPr/>
          </p:nvSpPr>
          <p:spPr bwMode="auto">
            <a:xfrm>
              <a:off x="6583933" y="3217280"/>
              <a:ext cx="957086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5</a:t>
              </a:r>
            </a:p>
          </p:txBody>
        </p: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19ABD257-6975-C94C-B301-AD900E42F31A}"/>
                </a:ext>
              </a:extLst>
            </p:cNvPr>
            <p:cNvSpPr/>
            <p:nvPr/>
          </p:nvSpPr>
          <p:spPr bwMode="auto">
            <a:xfrm>
              <a:off x="3881843" y="2099871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</a:rPr>
                <a:t>ist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ADD655D1-F13B-3348-86DF-1E4B8C9A5EB8}"/>
                </a:ext>
              </a:extLst>
            </p:cNvPr>
            <p:cNvSpPr/>
            <p:nvPr/>
          </p:nvSpPr>
          <p:spPr bwMode="auto">
            <a:xfrm>
              <a:off x="6490548" y="2079450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9" name="Down Arrow 78">
              <a:extLst>
                <a:ext uri="{FF2B5EF4-FFF2-40B4-BE49-F238E27FC236}">
                  <a16:creationId xmlns:a16="http://schemas.microsoft.com/office/drawing/2014/main" id="{1B7683B5-C96F-3F46-9310-507FD2B7A5DF}"/>
                </a:ext>
              </a:extLst>
            </p:cNvPr>
            <p:cNvSpPr/>
            <p:nvPr/>
          </p:nvSpPr>
          <p:spPr bwMode="auto">
            <a:xfrm rot="10800000" flipH="1">
              <a:off x="3059972" y="36065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0" name="Down Arrow 79">
              <a:extLst>
                <a:ext uri="{FF2B5EF4-FFF2-40B4-BE49-F238E27FC236}">
                  <a16:creationId xmlns:a16="http://schemas.microsoft.com/office/drawing/2014/main" id="{E6FE7989-ED67-5943-9644-3E684D0829A5}"/>
                </a:ext>
              </a:extLst>
            </p:cNvPr>
            <p:cNvSpPr/>
            <p:nvPr/>
          </p:nvSpPr>
          <p:spPr bwMode="auto">
            <a:xfrm rot="10800000" flipH="1">
              <a:off x="4349930" y="3596937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1" name="Down Arrow 80">
              <a:extLst>
                <a:ext uri="{FF2B5EF4-FFF2-40B4-BE49-F238E27FC236}">
                  <a16:creationId xmlns:a16="http://schemas.microsoft.com/office/drawing/2014/main" id="{923AF23B-622C-E644-AB17-14C1BC64D490}"/>
                </a:ext>
              </a:extLst>
            </p:cNvPr>
            <p:cNvSpPr/>
            <p:nvPr/>
          </p:nvSpPr>
          <p:spPr bwMode="auto">
            <a:xfrm rot="10800000" flipH="1">
              <a:off x="6956362" y="361608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2" name="Down Arrow 81">
              <a:extLst>
                <a:ext uri="{FF2B5EF4-FFF2-40B4-BE49-F238E27FC236}">
                  <a16:creationId xmlns:a16="http://schemas.microsoft.com/office/drawing/2014/main" id="{C3712E2E-EEB5-EB4B-AA3C-17869E207189}"/>
                </a:ext>
              </a:extLst>
            </p:cNvPr>
            <p:cNvSpPr/>
            <p:nvPr/>
          </p:nvSpPr>
          <p:spPr bwMode="auto">
            <a:xfrm rot="10800000" flipH="1">
              <a:off x="3059972" y="2572619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3" name="Down Arrow 82">
              <a:extLst>
                <a:ext uri="{FF2B5EF4-FFF2-40B4-BE49-F238E27FC236}">
                  <a16:creationId xmlns:a16="http://schemas.microsoft.com/office/drawing/2014/main" id="{C1BF3EA7-F871-EF4B-B536-9569D94BEE29}"/>
                </a:ext>
              </a:extLst>
            </p:cNvPr>
            <p:cNvSpPr/>
            <p:nvPr/>
          </p:nvSpPr>
          <p:spPr bwMode="auto">
            <a:xfrm rot="10800000" flipH="1">
              <a:off x="4349928" y="2567086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5" name="Down Arrow 84">
              <a:extLst>
                <a:ext uri="{FF2B5EF4-FFF2-40B4-BE49-F238E27FC236}">
                  <a16:creationId xmlns:a16="http://schemas.microsoft.com/office/drawing/2014/main" id="{28B892DD-BAFE-5B48-B048-DF43F5BE8BA7}"/>
                </a:ext>
              </a:extLst>
            </p:cNvPr>
            <p:cNvSpPr/>
            <p:nvPr/>
          </p:nvSpPr>
          <p:spPr bwMode="auto">
            <a:xfrm rot="10800000" flipH="1">
              <a:off x="6958632" y="26041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9D6A805-5400-6047-8B7F-40B6A9C9AEFE}"/>
                </a:ext>
              </a:extLst>
            </p:cNvPr>
            <p:cNvCxnSpPr>
              <a:stCxn id="50" idx="3"/>
              <a:endCxn id="57" idx="1"/>
            </p:cNvCxnSpPr>
            <p:nvPr/>
          </p:nvCxnSpPr>
          <p:spPr bwMode="auto">
            <a:xfrm>
              <a:off x="2327909" y="3510052"/>
              <a:ext cx="432660" cy="301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48D45C06-1E30-C345-B893-757AEEECA6EC}"/>
                </a:ext>
              </a:extLst>
            </p:cNvPr>
            <p:cNvCxnSpPr>
              <a:stCxn id="57" idx="3"/>
              <a:endCxn id="58" idx="1"/>
            </p:cNvCxnSpPr>
            <p:nvPr/>
          </p:nvCxnSpPr>
          <p:spPr bwMode="auto">
            <a:xfrm flipV="1">
              <a:off x="3647753" y="3510052"/>
              <a:ext cx="373246" cy="301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E57C4036-B8C6-E24B-9AF1-7F9D73569C08}"/>
                </a:ext>
              </a:extLst>
            </p:cNvPr>
            <p:cNvCxnSpPr>
              <a:cxnSpLocks/>
              <a:stCxn id="90" idx="3"/>
              <a:endCxn id="75" idx="1"/>
            </p:cNvCxnSpPr>
            <p:nvPr/>
          </p:nvCxnSpPr>
          <p:spPr bwMode="auto">
            <a:xfrm>
              <a:off x="6119058" y="3510052"/>
              <a:ext cx="464875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EB0CDF0B-7AA4-5447-A068-FD435ED39C4F}"/>
                </a:ext>
              </a:extLst>
            </p:cNvPr>
            <p:cNvSpPr/>
            <p:nvPr/>
          </p:nvSpPr>
          <p:spPr bwMode="auto">
            <a:xfrm>
              <a:off x="5166651" y="2084339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800" dirty="0" err="1">
                  <a:latin typeface="Helvetica" pitchFamily="2" charset="0"/>
                </a:rPr>
                <a:t>groß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13C3ED17-2770-F046-A751-67ACFBDFA6DB}"/>
                </a:ext>
              </a:extLst>
            </p:cNvPr>
            <p:cNvSpPr/>
            <p:nvPr/>
          </p:nvSpPr>
          <p:spPr bwMode="auto">
            <a:xfrm>
              <a:off x="5281575" y="3217280"/>
              <a:ext cx="837482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4</a:t>
              </a:r>
            </a:p>
          </p:txBody>
        </p:sp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97A2CF0A-3350-8E43-B1CB-86F5F34B5992}"/>
                </a:ext>
              </a:extLst>
            </p:cNvPr>
            <p:cNvSpPr/>
            <p:nvPr/>
          </p:nvSpPr>
          <p:spPr bwMode="auto">
            <a:xfrm>
              <a:off x="5166651" y="4168865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</a:rPr>
                <a:t>ist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2" name="Down Arrow 91">
              <a:extLst>
                <a:ext uri="{FF2B5EF4-FFF2-40B4-BE49-F238E27FC236}">
                  <a16:creationId xmlns:a16="http://schemas.microsoft.com/office/drawing/2014/main" id="{3F58BE61-BC28-7B4A-A884-67D0AC959EEB}"/>
                </a:ext>
              </a:extLst>
            </p:cNvPr>
            <p:cNvSpPr/>
            <p:nvPr/>
          </p:nvSpPr>
          <p:spPr bwMode="auto">
            <a:xfrm rot="10800000" flipH="1">
              <a:off x="5633761" y="3601807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93" name="Down Arrow 92">
              <a:extLst>
                <a:ext uri="{FF2B5EF4-FFF2-40B4-BE49-F238E27FC236}">
                  <a16:creationId xmlns:a16="http://schemas.microsoft.com/office/drawing/2014/main" id="{D7215132-DF15-FA47-A47F-45595F36AE5E}"/>
                </a:ext>
              </a:extLst>
            </p:cNvPr>
            <p:cNvSpPr/>
            <p:nvPr/>
          </p:nvSpPr>
          <p:spPr bwMode="auto">
            <a:xfrm rot="10800000" flipH="1">
              <a:off x="5631123" y="2586192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AA0BE491-73F3-A840-B1BC-71C25035D5C1}"/>
                </a:ext>
              </a:extLst>
            </p:cNvPr>
            <p:cNvCxnSpPr>
              <a:cxnSpLocks/>
              <a:stCxn id="58" idx="3"/>
              <a:endCxn id="90" idx="1"/>
            </p:cNvCxnSpPr>
            <p:nvPr/>
          </p:nvCxnSpPr>
          <p:spPr bwMode="auto">
            <a:xfrm>
              <a:off x="4858482" y="3510052"/>
              <a:ext cx="423094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33E0855B-648A-CA48-BE6F-4A7C8DB44032}"/>
                </a:ext>
              </a:extLst>
            </p:cNvPr>
            <p:cNvSpPr/>
            <p:nvPr/>
          </p:nvSpPr>
          <p:spPr bwMode="auto">
            <a:xfrm>
              <a:off x="7741416" y="4126845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CE643687-40EA-5445-A7E1-5F2EA89421B6}"/>
                </a:ext>
              </a:extLst>
            </p:cNvPr>
            <p:cNvSpPr/>
            <p:nvPr/>
          </p:nvSpPr>
          <p:spPr bwMode="auto">
            <a:xfrm>
              <a:off x="7741413" y="2079450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7" name="Rounded Rectangle 96">
              <a:extLst>
                <a:ext uri="{FF2B5EF4-FFF2-40B4-BE49-F238E27FC236}">
                  <a16:creationId xmlns:a16="http://schemas.microsoft.com/office/drawing/2014/main" id="{13408BC2-2258-BD4A-A6B4-31ED29BD0BCE}"/>
                </a:ext>
              </a:extLst>
            </p:cNvPr>
            <p:cNvSpPr/>
            <p:nvPr/>
          </p:nvSpPr>
          <p:spPr bwMode="auto">
            <a:xfrm>
              <a:off x="7845256" y="3217281"/>
              <a:ext cx="957086" cy="585542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5</a:t>
              </a:r>
            </a:p>
          </p:txBody>
        </p:sp>
        <p:sp>
          <p:nvSpPr>
            <p:cNvPr id="98" name="Down Arrow 97">
              <a:extLst>
                <a:ext uri="{FF2B5EF4-FFF2-40B4-BE49-F238E27FC236}">
                  <a16:creationId xmlns:a16="http://schemas.microsoft.com/office/drawing/2014/main" id="{84353526-54A5-B247-808F-737F872C222B}"/>
                </a:ext>
              </a:extLst>
            </p:cNvPr>
            <p:cNvSpPr/>
            <p:nvPr/>
          </p:nvSpPr>
          <p:spPr bwMode="auto">
            <a:xfrm rot="10800000" flipH="1">
              <a:off x="8180336" y="26041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99" name="Down Arrow 98">
              <a:extLst>
                <a:ext uri="{FF2B5EF4-FFF2-40B4-BE49-F238E27FC236}">
                  <a16:creationId xmlns:a16="http://schemas.microsoft.com/office/drawing/2014/main" id="{CDA78004-62FD-A743-994E-9CC34EE96F9D}"/>
                </a:ext>
              </a:extLst>
            </p:cNvPr>
            <p:cNvSpPr/>
            <p:nvPr/>
          </p:nvSpPr>
          <p:spPr bwMode="auto">
            <a:xfrm rot="10800000" flipH="1">
              <a:off x="8209497" y="360651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589B778E-A982-1C42-A9C2-344A54F2F2D3}"/>
                </a:ext>
              </a:extLst>
            </p:cNvPr>
            <p:cNvCxnSpPr>
              <a:cxnSpLocks/>
              <a:stCxn id="75" idx="3"/>
              <a:endCxn id="97" idx="1"/>
            </p:cNvCxnSpPr>
            <p:nvPr/>
          </p:nvCxnSpPr>
          <p:spPr bwMode="auto">
            <a:xfrm>
              <a:off x="7541019" y="3510052"/>
              <a:ext cx="304237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96B0F3B5-8D1E-8A47-A839-9FD8F567B433}"/>
                </a:ext>
              </a:extLst>
            </p:cNvPr>
            <p:cNvCxnSpPr/>
            <p:nvPr/>
          </p:nvCxnSpPr>
          <p:spPr bwMode="auto">
            <a:xfrm>
              <a:off x="997473" y="3501460"/>
              <a:ext cx="432660" cy="301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4816403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146309"/>
            <a:ext cx="8915400" cy="800100"/>
          </a:xfrm>
        </p:spPr>
        <p:txBody>
          <a:bodyPr/>
          <a:lstStyle/>
          <a:p>
            <a:r>
              <a:rPr lang="en-US" b="0" dirty="0"/>
              <a:t>Language Modeling:</a:t>
            </a:r>
            <a:br>
              <a:rPr lang="en-US" b="0" dirty="0"/>
            </a:br>
            <a:r>
              <a:rPr lang="en-US" b="0" dirty="0"/>
              <a:t>Decoding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1A785C-C965-5D40-AAFE-C6AFD50D11D0}" type="datetime1">
              <a:rPr lang="en-US" smtClean="0"/>
              <a:pPr>
                <a:defRPr/>
              </a:pPr>
              <a:t>11/27/18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 bwMode="auto">
          <a:xfrm flipH="1">
            <a:off x="2948448" y="2221965"/>
            <a:ext cx="2889675" cy="2603679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84" name="Group 83"/>
          <p:cNvGrpSpPr/>
          <p:nvPr/>
        </p:nvGrpSpPr>
        <p:grpSpPr>
          <a:xfrm>
            <a:off x="103493" y="1527551"/>
            <a:ext cx="4200993" cy="1606719"/>
            <a:chOff x="1301931" y="2079450"/>
            <a:chExt cx="7604255" cy="2503363"/>
          </a:xfrm>
          <a:solidFill>
            <a:srgbClr val="0070C0">
              <a:alpha val="37000"/>
            </a:srgbClr>
          </a:solidFill>
        </p:grpSpPr>
        <p:sp>
          <p:nvSpPr>
            <p:cNvPr id="23" name="Rounded Rectangle 22"/>
            <p:cNvSpPr/>
            <p:nvPr/>
          </p:nvSpPr>
          <p:spPr bwMode="auto">
            <a:xfrm>
              <a:off x="1301931" y="4127392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>
                  <a:solidFill>
                    <a:schemeClr val="tx1"/>
                  </a:solidFill>
                </a:rPr>
                <a:t>&lt;s&gt;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6" name="Rounded Rectangle 25"/>
            <p:cNvSpPr/>
            <p:nvPr/>
          </p:nvSpPr>
          <p:spPr bwMode="auto">
            <a:xfrm>
              <a:off x="1301931" y="2087492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1440725" y="3217280"/>
              <a:ext cx="887184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1</a:t>
              </a:r>
            </a:p>
          </p:txBody>
        </p:sp>
        <p:sp>
          <p:nvSpPr>
            <p:cNvPr id="28" name="Down Arrow 27"/>
            <p:cNvSpPr/>
            <p:nvPr/>
          </p:nvSpPr>
          <p:spPr bwMode="auto">
            <a:xfrm rot="10800000" flipH="1">
              <a:off x="1770017" y="361608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29" name="Down Arrow 28"/>
            <p:cNvSpPr/>
            <p:nvPr/>
          </p:nvSpPr>
          <p:spPr bwMode="auto">
            <a:xfrm rot="10800000" flipH="1">
              <a:off x="1770017" y="2578152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59" name="Rounded Rectangle 58"/>
            <p:cNvSpPr/>
            <p:nvPr/>
          </p:nvSpPr>
          <p:spPr bwMode="auto">
            <a:xfrm>
              <a:off x="2591889" y="4126849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The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0" name="Rounded Rectangle 59"/>
            <p:cNvSpPr/>
            <p:nvPr/>
          </p:nvSpPr>
          <p:spPr bwMode="auto">
            <a:xfrm>
              <a:off x="6490551" y="4126847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big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1" name="Rounded Rectangle 60"/>
            <p:cNvSpPr/>
            <p:nvPr/>
          </p:nvSpPr>
          <p:spPr bwMode="auto">
            <a:xfrm>
              <a:off x="3911781" y="4126847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house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2" name="Rounded Rectangle 61"/>
            <p:cNvSpPr/>
            <p:nvPr/>
          </p:nvSpPr>
          <p:spPr bwMode="auto">
            <a:xfrm>
              <a:off x="2591889" y="2084339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3" name="Rounded Rectangle 62"/>
            <p:cNvSpPr/>
            <p:nvPr/>
          </p:nvSpPr>
          <p:spPr bwMode="auto">
            <a:xfrm>
              <a:off x="2760570" y="3220299"/>
              <a:ext cx="887184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2</a:t>
              </a:r>
            </a:p>
          </p:txBody>
        </p:sp>
        <p:sp>
          <p:nvSpPr>
            <p:cNvPr id="64" name="Rounded Rectangle 63"/>
            <p:cNvSpPr/>
            <p:nvPr/>
          </p:nvSpPr>
          <p:spPr bwMode="auto">
            <a:xfrm>
              <a:off x="4020999" y="3217280"/>
              <a:ext cx="837482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3</a:t>
              </a:r>
            </a:p>
          </p:txBody>
        </p:sp>
        <p:sp>
          <p:nvSpPr>
            <p:cNvPr id="65" name="Rounded Rectangle 64"/>
            <p:cNvSpPr/>
            <p:nvPr/>
          </p:nvSpPr>
          <p:spPr bwMode="auto">
            <a:xfrm>
              <a:off x="6583933" y="3217280"/>
              <a:ext cx="957086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5</a:t>
              </a:r>
            </a:p>
          </p:txBody>
        </p:sp>
        <p:sp>
          <p:nvSpPr>
            <p:cNvPr id="66" name="Rounded Rectangle 65"/>
            <p:cNvSpPr/>
            <p:nvPr/>
          </p:nvSpPr>
          <p:spPr bwMode="auto">
            <a:xfrm>
              <a:off x="3881844" y="2099871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7" name="Rounded Rectangle 66"/>
            <p:cNvSpPr/>
            <p:nvPr/>
          </p:nvSpPr>
          <p:spPr bwMode="auto">
            <a:xfrm>
              <a:off x="6490548" y="2079450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8" name="Down Arrow 67"/>
            <p:cNvSpPr/>
            <p:nvPr/>
          </p:nvSpPr>
          <p:spPr bwMode="auto">
            <a:xfrm rot="10800000" flipH="1">
              <a:off x="3059972" y="36065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69" name="Down Arrow 68"/>
            <p:cNvSpPr/>
            <p:nvPr/>
          </p:nvSpPr>
          <p:spPr bwMode="auto">
            <a:xfrm rot="10800000" flipH="1">
              <a:off x="4349930" y="3596937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0" name="Down Arrow 69"/>
            <p:cNvSpPr/>
            <p:nvPr/>
          </p:nvSpPr>
          <p:spPr bwMode="auto">
            <a:xfrm rot="10800000" flipH="1">
              <a:off x="6956362" y="361608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1" name="Down Arrow 70"/>
            <p:cNvSpPr/>
            <p:nvPr/>
          </p:nvSpPr>
          <p:spPr bwMode="auto">
            <a:xfrm rot="10800000" flipH="1">
              <a:off x="3059972" y="2572619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2" name="Down Arrow 71"/>
            <p:cNvSpPr/>
            <p:nvPr/>
          </p:nvSpPr>
          <p:spPr bwMode="auto">
            <a:xfrm rot="10800000" flipH="1">
              <a:off x="4349928" y="2567086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3" name="Down Arrow 72"/>
            <p:cNvSpPr/>
            <p:nvPr/>
          </p:nvSpPr>
          <p:spPr bwMode="auto">
            <a:xfrm rot="10800000" flipH="1">
              <a:off x="6958632" y="26041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74" name="Straight Arrow Connector 73"/>
            <p:cNvCxnSpPr>
              <a:stCxn id="27" idx="3"/>
              <a:endCxn id="63" idx="1"/>
            </p:cNvCxnSpPr>
            <p:nvPr/>
          </p:nvCxnSpPr>
          <p:spPr bwMode="auto">
            <a:xfrm>
              <a:off x="2327909" y="3510052"/>
              <a:ext cx="432660" cy="301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7" name="Straight Arrow Connector 76"/>
            <p:cNvCxnSpPr>
              <a:stCxn id="63" idx="3"/>
              <a:endCxn id="64" idx="1"/>
            </p:cNvCxnSpPr>
            <p:nvPr/>
          </p:nvCxnSpPr>
          <p:spPr bwMode="auto">
            <a:xfrm flipV="1">
              <a:off x="3647753" y="3510052"/>
              <a:ext cx="373246" cy="301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Straight Arrow Connector 30"/>
            <p:cNvCxnSpPr>
              <a:cxnSpLocks/>
              <a:stCxn id="33" idx="3"/>
              <a:endCxn id="65" idx="1"/>
            </p:cNvCxnSpPr>
            <p:nvPr/>
          </p:nvCxnSpPr>
          <p:spPr bwMode="auto">
            <a:xfrm>
              <a:off x="6119058" y="3510052"/>
              <a:ext cx="464875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C17D379E-B7C0-A14A-A0F2-7E2E1590730A}"/>
                </a:ext>
              </a:extLst>
            </p:cNvPr>
            <p:cNvSpPr/>
            <p:nvPr/>
          </p:nvSpPr>
          <p:spPr bwMode="auto">
            <a:xfrm>
              <a:off x="5166651" y="2084339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585C57EF-4DC3-C54D-8337-74FC7B716738}"/>
                </a:ext>
              </a:extLst>
            </p:cNvPr>
            <p:cNvSpPr/>
            <p:nvPr/>
          </p:nvSpPr>
          <p:spPr bwMode="auto">
            <a:xfrm>
              <a:off x="5281575" y="3217280"/>
              <a:ext cx="837482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4</a:t>
              </a:r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6134634F-BF4E-DC43-AF07-5CE5BA8EEE7A}"/>
                </a:ext>
              </a:extLst>
            </p:cNvPr>
            <p:cNvSpPr/>
            <p:nvPr/>
          </p:nvSpPr>
          <p:spPr bwMode="auto">
            <a:xfrm>
              <a:off x="5166651" y="4126847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is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6" name="Down Arrow 35">
              <a:extLst>
                <a:ext uri="{FF2B5EF4-FFF2-40B4-BE49-F238E27FC236}">
                  <a16:creationId xmlns:a16="http://schemas.microsoft.com/office/drawing/2014/main" id="{45F43337-1351-3542-86BA-C3ADD1EAD5D0}"/>
                </a:ext>
              </a:extLst>
            </p:cNvPr>
            <p:cNvSpPr/>
            <p:nvPr/>
          </p:nvSpPr>
          <p:spPr bwMode="auto">
            <a:xfrm rot="10800000" flipH="1">
              <a:off x="5633761" y="3601807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37" name="Down Arrow 36">
              <a:extLst>
                <a:ext uri="{FF2B5EF4-FFF2-40B4-BE49-F238E27FC236}">
                  <a16:creationId xmlns:a16="http://schemas.microsoft.com/office/drawing/2014/main" id="{BB30A2B3-BCD3-0D4C-97A4-BF1230DB031F}"/>
                </a:ext>
              </a:extLst>
            </p:cNvPr>
            <p:cNvSpPr/>
            <p:nvPr/>
          </p:nvSpPr>
          <p:spPr bwMode="auto">
            <a:xfrm rot="10800000" flipH="1">
              <a:off x="5631123" y="2586192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37AF205-8D42-5E4E-84B8-E8904E77C9C6}"/>
                </a:ext>
              </a:extLst>
            </p:cNvPr>
            <p:cNvCxnSpPr>
              <a:cxnSpLocks/>
              <a:stCxn id="64" idx="3"/>
              <a:endCxn id="33" idx="1"/>
            </p:cNvCxnSpPr>
            <p:nvPr/>
          </p:nvCxnSpPr>
          <p:spPr bwMode="auto">
            <a:xfrm>
              <a:off x="4858482" y="3510052"/>
              <a:ext cx="423094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BDC95918-2F0A-E945-B995-7312C4BE3AA5}"/>
                </a:ext>
              </a:extLst>
            </p:cNvPr>
            <p:cNvSpPr/>
            <p:nvPr/>
          </p:nvSpPr>
          <p:spPr bwMode="auto">
            <a:xfrm>
              <a:off x="7741416" y="4126845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.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2225CCE3-7D49-8440-AD14-0B5AC3CD456C}"/>
                </a:ext>
              </a:extLst>
            </p:cNvPr>
            <p:cNvSpPr/>
            <p:nvPr/>
          </p:nvSpPr>
          <p:spPr bwMode="auto">
            <a:xfrm>
              <a:off x="7741413" y="2079450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28FABE1D-EC84-8C41-A464-3C65987A815C}"/>
                </a:ext>
              </a:extLst>
            </p:cNvPr>
            <p:cNvSpPr/>
            <p:nvPr/>
          </p:nvSpPr>
          <p:spPr bwMode="auto">
            <a:xfrm>
              <a:off x="7845256" y="3217281"/>
              <a:ext cx="957086" cy="585542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5</a:t>
              </a:r>
            </a:p>
          </p:txBody>
        </p:sp>
        <p:sp>
          <p:nvSpPr>
            <p:cNvPr id="44" name="Down Arrow 43">
              <a:extLst>
                <a:ext uri="{FF2B5EF4-FFF2-40B4-BE49-F238E27FC236}">
                  <a16:creationId xmlns:a16="http://schemas.microsoft.com/office/drawing/2014/main" id="{43E149ED-5366-1447-8301-FF022CA15F59}"/>
                </a:ext>
              </a:extLst>
            </p:cNvPr>
            <p:cNvSpPr/>
            <p:nvPr/>
          </p:nvSpPr>
          <p:spPr bwMode="auto">
            <a:xfrm rot="10800000" flipH="1">
              <a:off x="8180336" y="26041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45" name="Down Arrow 44">
              <a:extLst>
                <a:ext uri="{FF2B5EF4-FFF2-40B4-BE49-F238E27FC236}">
                  <a16:creationId xmlns:a16="http://schemas.microsoft.com/office/drawing/2014/main" id="{737C2CE9-0881-804A-8EB2-A3CD5F0FE2EE}"/>
                </a:ext>
              </a:extLst>
            </p:cNvPr>
            <p:cNvSpPr/>
            <p:nvPr/>
          </p:nvSpPr>
          <p:spPr bwMode="auto">
            <a:xfrm rot="10800000" flipH="1">
              <a:off x="8209497" y="360651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420D7A8B-1BD9-D743-9970-605791D19552}"/>
                </a:ext>
              </a:extLst>
            </p:cNvPr>
            <p:cNvCxnSpPr>
              <a:cxnSpLocks/>
              <a:stCxn id="65" idx="3"/>
              <a:endCxn id="43" idx="1"/>
            </p:cNvCxnSpPr>
            <p:nvPr/>
          </p:nvCxnSpPr>
          <p:spPr bwMode="auto">
            <a:xfrm>
              <a:off x="7541019" y="3510052"/>
              <a:ext cx="304237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66CD037-254A-4B44-B8AF-E5859BFA2E30}"/>
              </a:ext>
            </a:extLst>
          </p:cNvPr>
          <p:cNvGrpSpPr/>
          <p:nvPr/>
        </p:nvGrpSpPr>
        <p:grpSpPr>
          <a:xfrm>
            <a:off x="4183747" y="1527200"/>
            <a:ext cx="4369192" cy="1606719"/>
            <a:chOff x="997473" y="2079450"/>
            <a:chExt cx="7908713" cy="2503363"/>
          </a:xfrm>
          <a:solidFill>
            <a:srgbClr val="0070C0">
              <a:alpha val="37000"/>
            </a:srgbClr>
          </a:solidFill>
        </p:grpSpPr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88BA37F8-5F78-964C-BC7A-E13141360BDA}"/>
                </a:ext>
              </a:extLst>
            </p:cNvPr>
            <p:cNvSpPr/>
            <p:nvPr/>
          </p:nvSpPr>
          <p:spPr bwMode="auto">
            <a:xfrm>
              <a:off x="1301931" y="4127392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>
                  <a:solidFill>
                    <a:schemeClr val="tx1"/>
                  </a:solidFill>
                </a:rPr>
                <a:t>&lt;/s&gt;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A5AF33B5-C7A0-7944-A4FF-8D9ABCC39F9B}"/>
                </a:ext>
              </a:extLst>
            </p:cNvPr>
            <p:cNvSpPr/>
            <p:nvPr/>
          </p:nvSpPr>
          <p:spPr bwMode="auto">
            <a:xfrm>
              <a:off x="1301931" y="2087493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Das</a:t>
              </a: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41767E0E-5212-8844-B936-67387705AF5B}"/>
                </a:ext>
              </a:extLst>
            </p:cNvPr>
            <p:cNvSpPr/>
            <p:nvPr/>
          </p:nvSpPr>
          <p:spPr bwMode="auto">
            <a:xfrm>
              <a:off x="1440725" y="3217280"/>
              <a:ext cx="887184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1</a:t>
              </a:r>
            </a:p>
          </p:txBody>
        </p:sp>
        <p:sp>
          <p:nvSpPr>
            <p:cNvPr id="51" name="Down Arrow 50">
              <a:extLst>
                <a:ext uri="{FF2B5EF4-FFF2-40B4-BE49-F238E27FC236}">
                  <a16:creationId xmlns:a16="http://schemas.microsoft.com/office/drawing/2014/main" id="{6C02FEB7-2550-B645-89D0-76B9BA250EFC}"/>
                </a:ext>
              </a:extLst>
            </p:cNvPr>
            <p:cNvSpPr/>
            <p:nvPr/>
          </p:nvSpPr>
          <p:spPr bwMode="auto">
            <a:xfrm rot="10800000" flipH="1">
              <a:off x="1770017" y="361608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52" name="Down Arrow 51">
              <a:extLst>
                <a:ext uri="{FF2B5EF4-FFF2-40B4-BE49-F238E27FC236}">
                  <a16:creationId xmlns:a16="http://schemas.microsoft.com/office/drawing/2014/main" id="{5DDC8753-1FDD-BD40-A215-C28C73904789}"/>
                </a:ext>
              </a:extLst>
            </p:cNvPr>
            <p:cNvSpPr/>
            <p:nvPr/>
          </p:nvSpPr>
          <p:spPr bwMode="auto">
            <a:xfrm rot="10800000" flipH="1">
              <a:off x="1770017" y="2578152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B714F30A-6554-2840-8DCE-B10294F857B6}"/>
                </a:ext>
              </a:extLst>
            </p:cNvPr>
            <p:cNvSpPr/>
            <p:nvPr/>
          </p:nvSpPr>
          <p:spPr bwMode="auto">
            <a:xfrm>
              <a:off x="2591889" y="4168866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Das</a:t>
              </a:r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04DCB192-8702-9342-872D-5E427B921596}"/>
                </a:ext>
              </a:extLst>
            </p:cNvPr>
            <p:cNvSpPr/>
            <p:nvPr/>
          </p:nvSpPr>
          <p:spPr bwMode="auto">
            <a:xfrm>
              <a:off x="6490551" y="4168866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800" dirty="0" err="1">
                  <a:latin typeface="Helvetica" pitchFamily="2" charset="0"/>
                </a:rPr>
                <a:t>groß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32C6262A-EF0B-5042-8F7C-79B699AA1FC5}"/>
                </a:ext>
              </a:extLst>
            </p:cNvPr>
            <p:cNvSpPr/>
            <p:nvPr/>
          </p:nvSpPr>
          <p:spPr bwMode="auto">
            <a:xfrm>
              <a:off x="3911781" y="4168865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Haus</a:t>
              </a: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D4E02BD5-B037-3843-A49F-BDB32DCC7D95}"/>
                </a:ext>
              </a:extLst>
            </p:cNvPr>
            <p:cNvSpPr/>
            <p:nvPr/>
          </p:nvSpPr>
          <p:spPr bwMode="auto">
            <a:xfrm>
              <a:off x="2591889" y="2084339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Haus</a:t>
              </a:r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CA6D887D-113E-674F-A21E-236B019021D2}"/>
                </a:ext>
              </a:extLst>
            </p:cNvPr>
            <p:cNvSpPr/>
            <p:nvPr/>
          </p:nvSpPr>
          <p:spPr bwMode="auto">
            <a:xfrm>
              <a:off x="2760570" y="3220299"/>
              <a:ext cx="887184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2</a:t>
              </a:r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3F2569C0-7289-9446-BC9A-CF5EF51C68F0}"/>
                </a:ext>
              </a:extLst>
            </p:cNvPr>
            <p:cNvSpPr/>
            <p:nvPr/>
          </p:nvSpPr>
          <p:spPr bwMode="auto">
            <a:xfrm>
              <a:off x="4020999" y="3217280"/>
              <a:ext cx="837482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3</a:t>
              </a:r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7545C7E0-DDD7-0E42-A1FA-694F4B682569}"/>
                </a:ext>
              </a:extLst>
            </p:cNvPr>
            <p:cNvSpPr/>
            <p:nvPr/>
          </p:nvSpPr>
          <p:spPr bwMode="auto">
            <a:xfrm>
              <a:off x="6583933" y="3217280"/>
              <a:ext cx="957086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5</a:t>
              </a:r>
            </a:p>
          </p:txBody>
        </p: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19ABD257-6975-C94C-B301-AD900E42F31A}"/>
                </a:ext>
              </a:extLst>
            </p:cNvPr>
            <p:cNvSpPr/>
            <p:nvPr/>
          </p:nvSpPr>
          <p:spPr bwMode="auto">
            <a:xfrm>
              <a:off x="3881843" y="2099871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</a:rPr>
                <a:t>ist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ADD655D1-F13B-3348-86DF-1E4B8C9A5EB8}"/>
                </a:ext>
              </a:extLst>
            </p:cNvPr>
            <p:cNvSpPr/>
            <p:nvPr/>
          </p:nvSpPr>
          <p:spPr bwMode="auto">
            <a:xfrm>
              <a:off x="6490549" y="2079450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.</a:t>
              </a:r>
            </a:p>
          </p:txBody>
        </p:sp>
        <p:sp>
          <p:nvSpPr>
            <p:cNvPr id="79" name="Down Arrow 78">
              <a:extLst>
                <a:ext uri="{FF2B5EF4-FFF2-40B4-BE49-F238E27FC236}">
                  <a16:creationId xmlns:a16="http://schemas.microsoft.com/office/drawing/2014/main" id="{1B7683B5-C96F-3F46-9310-507FD2B7A5DF}"/>
                </a:ext>
              </a:extLst>
            </p:cNvPr>
            <p:cNvSpPr/>
            <p:nvPr/>
          </p:nvSpPr>
          <p:spPr bwMode="auto">
            <a:xfrm rot="10800000" flipH="1">
              <a:off x="3059972" y="36065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0" name="Down Arrow 79">
              <a:extLst>
                <a:ext uri="{FF2B5EF4-FFF2-40B4-BE49-F238E27FC236}">
                  <a16:creationId xmlns:a16="http://schemas.microsoft.com/office/drawing/2014/main" id="{E6FE7989-ED67-5943-9644-3E684D0829A5}"/>
                </a:ext>
              </a:extLst>
            </p:cNvPr>
            <p:cNvSpPr/>
            <p:nvPr/>
          </p:nvSpPr>
          <p:spPr bwMode="auto">
            <a:xfrm rot="10800000" flipH="1">
              <a:off x="4349930" y="3596937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1" name="Down Arrow 80">
              <a:extLst>
                <a:ext uri="{FF2B5EF4-FFF2-40B4-BE49-F238E27FC236}">
                  <a16:creationId xmlns:a16="http://schemas.microsoft.com/office/drawing/2014/main" id="{923AF23B-622C-E644-AB17-14C1BC64D490}"/>
                </a:ext>
              </a:extLst>
            </p:cNvPr>
            <p:cNvSpPr/>
            <p:nvPr/>
          </p:nvSpPr>
          <p:spPr bwMode="auto">
            <a:xfrm rot="10800000" flipH="1">
              <a:off x="6956362" y="361608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2" name="Down Arrow 81">
              <a:extLst>
                <a:ext uri="{FF2B5EF4-FFF2-40B4-BE49-F238E27FC236}">
                  <a16:creationId xmlns:a16="http://schemas.microsoft.com/office/drawing/2014/main" id="{C3712E2E-EEB5-EB4B-AA3C-17869E207189}"/>
                </a:ext>
              </a:extLst>
            </p:cNvPr>
            <p:cNvSpPr/>
            <p:nvPr/>
          </p:nvSpPr>
          <p:spPr bwMode="auto">
            <a:xfrm rot="10800000" flipH="1">
              <a:off x="3059972" y="2572619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3" name="Down Arrow 82">
              <a:extLst>
                <a:ext uri="{FF2B5EF4-FFF2-40B4-BE49-F238E27FC236}">
                  <a16:creationId xmlns:a16="http://schemas.microsoft.com/office/drawing/2014/main" id="{C1BF3EA7-F871-EF4B-B536-9569D94BEE29}"/>
                </a:ext>
              </a:extLst>
            </p:cNvPr>
            <p:cNvSpPr/>
            <p:nvPr/>
          </p:nvSpPr>
          <p:spPr bwMode="auto">
            <a:xfrm rot="10800000" flipH="1">
              <a:off x="4349928" y="2567086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5" name="Down Arrow 84">
              <a:extLst>
                <a:ext uri="{FF2B5EF4-FFF2-40B4-BE49-F238E27FC236}">
                  <a16:creationId xmlns:a16="http://schemas.microsoft.com/office/drawing/2014/main" id="{28B892DD-BAFE-5B48-B048-DF43F5BE8BA7}"/>
                </a:ext>
              </a:extLst>
            </p:cNvPr>
            <p:cNvSpPr/>
            <p:nvPr/>
          </p:nvSpPr>
          <p:spPr bwMode="auto">
            <a:xfrm rot="10800000" flipH="1">
              <a:off x="6958632" y="26041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9D6A805-5400-6047-8B7F-40B6A9C9AEFE}"/>
                </a:ext>
              </a:extLst>
            </p:cNvPr>
            <p:cNvCxnSpPr>
              <a:stCxn id="50" idx="3"/>
              <a:endCxn id="57" idx="1"/>
            </p:cNvCxnSpPr>
            <p:nvPr/>
          </p:nvCxnSpPr>
          <p:spPr bwMode="auto">
            <a:xfrm>
              <a:off x="2327909" y="3510052"/>
              <a:ext cx="432660" cy="301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48D45C06-1E30-C345-B893-757AEEECA6EC}"/>
                </a:ext>
              </a:extLst>
            </p:cNvPr>
            <p:cNvCxnSpPr>
              <a:stCxn id="57" idx="3"/>
              <a:endCxn id="58" idx="1"/>
            </p:cNvCxnSpPr>
            <p:nvPr/>
          </p:nvCxnSpPr>
          <p:spPr bwMode="auto">
            <a:xfrm flipV="1">
              <a:off x="3647753" y="3510052"/>
              <a:ext cx="373246" cy="301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E57C4036-B8C6-E24B-9AF1-7F9D73569C08}"/>
                </a:ext>
              </a:extLst>
            </p:cNvPr>
            <p:cNvCxnSpPr>
              <a:cxnSpLocks/>
              <a:stCxn id="90" idx="3"/>
              <a:endCxn id="75" idx="1"/>
            </p:cNvCxnSpPr>
            <p:nvPr/>
          </p:nvCxnSpPr>
          <p:spPr bwMode="auto">
            <a:xfrm>
              <a:off x="6119058" y="3510052"/>
              <a:ext cx="464875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EB0CDF0B-7AA4-5447-A068-FD435ED39C4F}"/>
                </a:ext>
              </a:extLst>
            </p:cNvPr>
            <p:cNvSpPr/>
            <p:nvPr/>
          </p:nvSpPr>
          <p:spPr bwMode="auto">
            <a:xfrm>
              <a:off x="5166651" y="2084339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800" dirty="0" err="1">
                  <a:latin typeface="Helvetica" pitchFamily="2" charset="0"/>
                </a:rPr>
                <a:t>groß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13C3ED17-2770-F046-A751-67ACFBDFA6DB}"/>
                </a:ext>
              </a:extLst>
            </p:cNvPr>
            <p:cNvSpPr/>
            <p:nvPr/>
          </p:nvSpPr>
          <p:spPr bwMode="auto">
            <a:xfrm>
              <a:off x="5281575" y="3217280"/>
              <a:ext cx="837482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4</a:t>
              </a:r>
            </a:p>
          </p:txBody>
        </p:sp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97A2CF0A-3350-8E43-B1CB-86F5F34B5992}"/>
                </a:ext>
              </a:extLst>
            </p:cNvPr>
            <p:cNvSpPr/>
            <p:nvPr/>
          </p:nvSpPr>
          <p:spPr bwMode="auto">
            <a:xfrm>
              <a:off x="5166651" y="4168865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</a:rPr>
                <a:t>ist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2" name="Down Arrow 91">
              <a:extLst>
                <a:ext uri="{FF2B5EF4-FFF2-40B4-BE49-F238E27FC236}">
                  <a16:creationId xmlns:a16="http://schemas.microsoft.com/office/drawing/2014/main" id="{3F58BE61-BC28-7B4A-A884-67D0AC959EEB}"/>
                </a:ext>
              </a:extLst>
            </p:cNvPr>
            <p:cNvSpPr/>
            <p:nvPr/>
          </p:nvSpPr>
          <p:spPr bwMode="auto">
            <a:xfrm rot="10800000" flipH="1">
              <a:off x="5633761" y="3601807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93" name="Down Arrow 92">
              <a:extLst>
                <a:ext uri="{FF2B5EF4-FFF2-40B4-BE49-F238E27FC236}">
                  <a16:creationId xmlns:a16="http://schemas.microsoft.com/office/drawing/2014/main" id="{D7215132-DF15-FA47-A47F-45595F36AE5E}"/>
                </a:ext>
              </a:extLst>
            </p:cNvPr>
            <p:cNvSpPr/>
            <p:nvPr/>
          </p:nvSpPr>
          <p:spPr bwMode="auto">
            <a:xfrm rot="10800000" flipH="1">
              <a:off x="5631123" y="2586192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AA0BE491-73F3-A840-B1BC-71C25035D5C1}"/>
                </a:ext>
              </a:extLst>
            </p:cNvPr>
            <p:cNvCxnSpPr>
              <a:cxnSpLocks/>
              <a:stCxn id="58" idx="3"/>
              <a:endCxn id="90" idx="1"/>
            </p:cNvCxnSpPr>
            <p:nvPr/>
          </p:nvCxnSpPr>
          <p:spPr bwMode="auto">
            <a:xfrm>
              <a:off x="4858482" y="3510052"/>
              <a:ext cx="423094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33E0855B-648A-CA48-BE6F-4A7C8DB44032}"/>
                </a:ext>
              </a:extLst>
            </p:cNvPr>
            <p:cNvSpPr/>
            <p:nvPr/>
          </p:nvSpPr>
          <p:spPr bwMode="auto">
            <a:xfrm>
              <a:off x="7741415" y="4168863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.</a:t>
              </a:r>
            </a:p>
          </p:txBody>
        </p: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CE643687-40EA-5445-A7E1-5F2EA89421B6}"/>
                </a:ext>
              </a:extLst>
            </p:cNvPr>
            <p:cNvSpPr/>
            <p:nvPr/>
          </p:nvSpPr>
          <p:spPr bwMode="auto">
            <a:xfrm>
              <a:off x="7741413" y="2079450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7" name="Rounded Rectangle 96">
              <a:extLst>
                <a:ext uri="{FF2B5EF4-FFF2-40B4-BE49-F238E27FC236}">
                  <a16:creationId xmlns:a16="http://schemas.microsoft.com/office/drawing/2014/main" id="{13408BC2-2258-BD4A-A6B4-31ED29BD0BCE}"/>
                </a:ext>
              </a:extLst>
            </p:cNvPr>
            <p:cNvSpPr/>
            <p:nvPr/>
          </p:nvSpPr>
          <p:spPr bwMode="auto">
            <a:xfrm>
              <a:off x="7845256" y="3217281"/>
              <a:ext cx="957086" cy="585542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5</a:t>
              </a:r>
            </a:p>
          </p:txBody>
        </p:sp>
        <p:sp>
          <p:nvSpPr>
            <p:cNvPr id="98" name="Down Arrow 97">
              <a:extLst>
                <a:ext uri="{FF2B5EF4-FFF2-40B4-BE49-F238E27FC236}">
                  <a16:creationId xmlns:a16="http://schemas.microsoft.com/office/drawing/2014/main" id="{84353526-54A5-B247-808F-737F872C222B}"/>
                </a:ext>
              </a:extLst>
            </p:cNvPr>
            <p:cNvSpPr/>
            <p:nvPr/>
          </p:nvSpPr>
          <p:spPr bwMode="auto">
            <a:xfrm rot="10800000" flipH="1">
              <a:off x="8180336" y="26041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99" name="Down Arrow 98">
              <a:extLst>
                <a:ext uri="{FF2B5EF4-FFF2-40B4-BE49-F238E27FC236}">
                  <a16:creationId xmlns:a16="http://schemas.microsoft.com/office/drawing/2014/main" id="{CDA78004-62FD-A743-994E-9CC34EE96F9D}"/>
                </a:ext>
              </a:extLst>
            </p:cNvPr>
            <p:cNvSpPr/>
            <p:nvPr/>
          </p:nvSpPr>
          <p:spPr bwMode="auto">
            <a:xfrm rot="10800000" flipH="1">
              <a:off x="8209497" y="360651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589B778E-A982-1C42-A9C2-344A54F2F2D3}"/>
                </a:ext>
              </a:extLst>
            </p:cNvPr>
            <p:cNvCxnSpPr>
              <a:cxnSpLocks/>
              <a:stCxn id="75" idx="3"/>
              <a:endCxn id="97" idx="1"/>
            </p:cNvCxnSpPr>
            <p:nvPr/>
          </p:nvCxnSpPr>
          <p:spPr bwMode="auto">
            <a:xfrm>
              <a:off x="7541019" y="3510052"/>
              <a:ext cx="304237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96B0F3B5-8D1E-8A47-A839-9FD8F567B433}"/>
                </a:ext>
              </a:extLst>
            </p:cNvPr>
            <p:cNvCxnSpPr/>
            <p:nvPr/>
          </p:nvCxnSpPr>
          <p:spPr bwMode="auto">
            <a:xfrm>
              <a:off x="997473" y="3501460"/>
              <a:ext cx="432660" cy="301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88731132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146309"/>
            <a:ext cx="8915400" cy="800100"/>
          </a:xfrm>
        </p:spPr>
        <p:txBody>
          <a:bodyPr/>
          <a:lstStyle/>
          <a:p>
            <a:r>
              <a:rPr lang="en-US" b="0" dirty="0"/>
              <a:t>Language Modeling:</a:t>
            </a:r>
            <a:br>
              <a:rPr lang="en-US" b="0" dirty="0"/>
            </a:br>
            <a:r>
              <a:rPr lang="en-US" b="0" dirty="0"/>
              <a:t>Decoding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1A785C-C965-5D40-AAFE-C6AFD50D11D0}" type="datetime1">
              <a:rPr lang="en-US" smtClean="0"/>
              <a:pPr>
                <a:defRPr/>
              </a:pPr>
              <a:t>11/27/18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 bwMode="auto">
          <a:xfrm flipH="1">
            <a:off x="2948448" y="2221965"/>
            <a:ext cx="2889675" cy="2603679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84" name="Group 83"/>
          <p:cNvGrpSpPr/>
          <p:nvPr/>
        </p:nvGrpSpPr>
        <p:grpSpPr>
          <a:xfrm>
            <a:off x="103493" y="1527551"/>
            <a:ext cx="4200993" cy="1606719"/>
            <a:chOff x="1301931" y="2079450"/>
            <a:chExt cx="7604255" cy="2503363"/>
          </a:xfrm>
          <a:solidFill>
            <a:srgbClr val="0070C0">
              <a:alpha val="37000"/>
            </a:srgbClr>
          </a:solidFill>
        </p:grpSpPr>
        <p:sp>
          <p:nvSpPr>
            <p:cNvPr id="23" name="Rounded Rectangle 22"/>
            <p:cNvSpPr/>
            <p:nvPr/>
          </p:nvSpPr>
          <p:spPr bwMode="auto">
            <a:xfrm>
              <a:off x="1301931" y="4127392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>
                  <a:solidFill>
                    <a:schemeClr val="tx1"/>
                  </a:solidFill>
                </a:rPr>
                <a:t>&lt;s&gt;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6" name="Rounded Rectangle 25"/>
            <p:cNvSpPr/>
            <p:nvPr/>
          </p:nvSpPr>
          <p:spPr bwMode="auto">
            <a:xfrm>
              <a:off x="1301931" y="2087492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1440725" y="3217280"/>
              <a:ext cx="887184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1</a:t>
              </a:r>
            </a:p>
          </p:txBody>
        </p:sp>
        <p:sp>
          <p:nvSpPr>
            <p:cNvPr id="28" name="Down Arrow 27"/>
            <p:cNvSpPr/>
            <p:nvPr/>
          </p:nvSpPr>
          <p:spPr bwMode="auto">
            <a:xfrm rot="10800000" flipH="1">
              <a:off x="1770017" y="361608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29" name="Down Arrow 28"/>
            <p:cNvSpPr/>
            <p:nvPr/>
          </p:nvSpPr>
          <p:spPr bwMode="auto">
            <a:xfrm rot="10800000" flipH="1">
              <a:off x="1770017" y="2578152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59" name="Rounded Rectangle 58"/>
            <p:cNvSpPr/>
            <p:nvPr/>
          </p:nvSpPr>
          <p:spPr bwMode="auto">
            <a:xfrm>
              <a:off x="2591889" y="4126849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The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0" name="Rounded Rectangle 59"/>
            <p:cNvSpPr/>
            <p:nvPr/>
          </p:nvSpPr>
          <p:spPr bwMode="auto">
            <a:xfrm>
              <a:off x="6490551" y="4126847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big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1" name="Rounded Rectangle 60"/>
            <p:cNvSpPr/>
            <p:nvPr/>
          </p:nvSpPr>
          <p:spPr bwMode="auto">
            <a:xfrm>
              <a:off x="3911781" y="4126847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house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2" name="Rounded Rectangle 61"/>
            <p:cNvSpPr/>
            <p:nvPr/>
          </p:nvSpPr>
          <p:spPr bwMode="auto">
            <a:xfrm>
              <a:off x="2591889" y="2084339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3" name="Rounded Rectangle 62"/>
            <p:cNvSpPr/>
            <p:nvPr/>
          </p:nvSpPr>
          <p:spPr bwMode="auto">
            <a:xfrm>
              <a:off x="2760570" y="3220299"/>
              <a:ext cx="887184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2</a:t>
              </a:r>
            </a:p>
          </p:txBody>
        </p:sp>
        <p:sp>
          <p:nvSpPr>
            <p:cNvPr id="64" name="Rounded Rectangle 63"/>
            <p:cNvSpPr/>
            <p:nvPr/>
          </p:nvSpPr>
          <p:spPr bwMode="auto">
            <a:xfrm>
              <a:off x="4020999" y="3217280"/>
              <a:ext cx="837482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3</a:t>
              </a:r>
            </a:p>
          </p:txBody>
        </p:sp>
        <p:sp>
          <p:nvSpPr>
            <p:cNvPr id="65" name="Rounded Rectangle 64"/>
            <p:cNvSpPr/>
            <p:nvPr/>
          </p:nvSpPr>
          <p:spPr bwMode="auto">
            <a:xfrm>
              <a:off x="6583933" y="3217280"/>
              <a:ext cx="957086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5</a:t>
              </a:r>
            </a:p>
          </p:txBody>
        </p:sp>
        <p:sp>
          <p:nvSpPr>
            <p:cNvPr id="66" name="Rounded Rectangle 65"/>
            <p:cNvSpPr/>
            <p:nvPr/>
          </p:nvSpPr>
          <p:spPr bwMode="auto">
            <a:xfrm>
              <a:off x="3881844" y="2099871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7" name="Rounded Rectangle 66"/>
            <p:cNvSpPr/>
            <p:nvPr/>
          </p:nvSpPr>
          <p:spPr bwMode="auto">
            <a:xfrm>
              <a:off x="6490548" y="2079450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8" name="Down Arrow 67"/>
            <p:cNvSpPr/>
            <p:nvPr/>
          </p:nvSpPr>
          <p:spPr bwMode="auto">
            <a:xfrm rot="10800000" flipH="1">
              <a:off x="3059972" y="36065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69" name="Down Arrow 68"/>
            <p:cNvSpPr/>
            <p:nvPr/>
          </p:nvSpPr>
          <p:spPr bwMode="auto">
            <a:xfrm rot="10800000" flipH="1">
              <a:off x="4349930" y="3596937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0" name="Down Arrow 69"/>
            <p:cNvSpPr/>
            <p:nvPr/>
          </p:nvSpPr>
          <p:spPr bwMode="auto">
            <a:xfrm rot="10800000" flipH="1">
              <a:off x="6956362" y="361608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1" name="Down Arrow 70"/>
            <p:cNvSpPr/>
            <p:nvPr/>
          </p:nvSpPr>
          <p:spPr bwMode="auto">
            <a:xfrm rot="10800000" flipH="1">
              <a:off x="3059972" y="2572619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2" name="Down Arrow 71"/>
            <p:cNvSpPr/>
            <p:nvPr/>
          </p:nvSpPr>
          <p:spPr bwMode="auto">
            <a:xfrm rot="10800000" flipH="1">
              <a:off x="4349928" y="2567086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3" name="Down Arrow 72"/>
            <p:cNvSpPr/>
            <p:nvPr/>
          </p:nvSpPr>
          <p:spPr bwMode="auto">
            <a:xfrm rot="10800000" flipH="1">
              <a:off x="6958632" y="26041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74" name="Straight Arrow Connector 73"/>
            <p:cNvCxnSpPr>
              <a:stCxn id="27" idx="3"/>
              <a:endCxn id="63" idx="1"/>
            </p:cNvCxnSpPr>
            <p:nvPr/>
          </p:nvCxnSpPr>
          <p:spPr bwMode="auto">
            <a:xfrm>
              <a:off x="2327909" y="3510052"/>
              <a:ext cx="432660" cy="301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7" name="Straight Arrow Connector 76"/>
            <p:cNvCxnSpPr>
              <a:stCxn id="63" idx="3"/>
              <a:endCxn id="64" idx="1"/>
            </p:cNvCxnSpPr>
            <p:nvPr/>
          </p:nvCxnSpPr>
          <p:spPr bwMode="auto">
            <a:xfrm flipV="1">
              <a:off x="3647753" y="3510052"/>
              <a:ext cx="373246" cy="301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Straight Arrow Connector 30"/>
            <p:cNvCxnSpPr>
              <a:cxnSpLocks/>
              <a:stCxn id="33" idx="3"/>
              <a:endCxn id="65" idx="1"/>
            </p:cNvCxnSpPr>
            <p:nvPr/>
          </p:nvCxnSpPr>
          <p:spPr bwMode="auto">
            <a:xfrm>
              <a:off x="6119058" y="3510052"/>
              <a:ext cx="464875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C17D379E-B7C0-A14A-A0F2-7E2E1590730A}"/>
                </a:ext>
              </a:extLst>
            </p:cNvPr>
            <p:cNvSpPr/>
            <p:nvPr/>
          </p:nvSpPr>
          <p:spPr bwMode="auto">
            <a:xfrm>
              <a:off x="5166651" y="2084339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585C57EF-4DC3-C54D-8337-74FC7B716738}"/>
                </a:ext>
              </a:extLst>
            </p:cNvPr>
            <p:cNvSpPr/>
            <p:nvPr/>
          </p:nvSpPr>
          <p:spPr bwMode="auto">
            <a:xfrm>
              <a:off x="5281575" y="3217280"/>
              <a:ext cx="837482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4</a:t>
              </a:r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6134634F-BF4E-DC43-AF07-5CE5BA8EEE7A}"/>
                </a:ext>
              </a:extLst>
            </p:cNvPr>
            <p:cNvSpPr/>
            <p:nvPr/>
          </p:nvSpPr>
          <p:spPr bwMode="auto">
            <a:xfrm>
              <a:off x="5166651" y="4126847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is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6" name="Down Arrow 35">
              <a:extLst>
                <a:ext uri="{FF2B5EF4-FFF2-40B4-BE49-F238E27FC236}">
                  <a16:creationId xmlns:a16="http://schemas.microsoft.com/office/drawing/2014/main" id="{45F43337-1351-3542-86BA-C3ADD1EAD5D0}"/>
                </a:ext>
              </a:extLst>
            </p:cNvPr>
            <p:cNvSpPr/>
            <p:nvPr/>
          </p:nvSpPr>
          <p:spPr bwMode="auto">
            <a:xfrm rot="10800000" flipH="1">
              <a:off x="5633761" y="3601807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37" name="Down Arrow 36">
              <a:extLst>
                <a:ext uri="{FF2B5EF4-FFF2-40B4-BE49-F238E27FC236}">
                  <a16:creationId xmlns:a16="http://schemas.microsoft.com/office/drawing/2014/main" id="{BB30A2B3-BCD3-0D4C-97A4-BF1230DB031F}"/>
                </a:ext>
              </a:extLst>
            </p:cNvPr>
            <p:cNvSpPr/>
            <p:nvPr/>
          </p:nvSpPr>
          <p:spPr bwMode="auto">
            <a:xfrm rot="10800000" flipH="1">
              <a:off x="5631123" y="2586192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37AF205-8D42-5E4E-84B8-E8904E77C9C6}"/>
                </a:ext>
              </a:extLst>
            </p:cNvPr>
            <p:cNvCxnSpPr>
              <a:cxnSpLocks/>
              <a:stCxn id="64" idx="3"/>
              <a:endCxn id="33" idx="1"/>
            </p:cNvCxnSpPr>
            <p:nvPr/>
          </p:nvCxnSpPr>
          <p:spPr bwMode="auto">
            <a:xfrm>
              <a:off x="4858482" y="3510052"/>
              <a:ext cx="423094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BDC95918-2F0A-E945-B995-7312C4BE3AA5}"/>
                </a:ext>
              </a:extLst>
            </p:cNvPr>
            <p:cNvSpPr/>
            <p:nvPr/>
          </p:nvSpPr>
          <p:spPr bwMode="auto">
            <a:xfrm>
              <a:off x="7741416" y="4126845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.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2225CCE3-7D49-8440-AD14-0B5AC3CD456C}"/>
                </a:ext>
              </a:extLst>
            </p:cNvPr>
            <p:cNvSpPr/>
            <p:nvPr/>
          </p:nvSpPr>
          <p:spPr bwMode="auto">
            <a:xfrm>
              <a:off x="7741413" y="2079450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28FABE1D-EC84-8C41-A464-3C65987A815C}"/>
                </a:ext>
              </a:extLst>
            </p:cNvPr>
            <p:cNvSpPr/>
            <p:nvPr/>
          </p:nvSpPr>
          <p:spPr bwMode="auto">
            <a:xfrm>
              <a:off x="7845256" y="3217281"/>
              <a:ext cx="957086" cy="585542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5</a:t>
              </a:r>
            </a:p>
          </p:txBody>
        </p:sp>
        <p:sp>
          <p:nvSpPr>
            <p:cNvPr id="44" name="Down Arrow 43">
              <a:extLst>
                <a:ext uri="{FF2B5EF4-FFF2-40B4-BE49-F238E27FC236}">
                  <a16:creationId xmlns:a16="http://schemas.microsoft.com/office/drawing/2014/main" id="{43E149ED-5366-1447-8301-FF022CA15F59}"/>
                </a:ext>
              </a:extLst>
            </p:cNvPr>
            <p:cNvSpPr/>
            <p:nvPr/>
          </p:nvSpPr>
          <p:spPr bwMode="auto">
            <a:xfrm rot="10800000" flipH="1">
              <a:off x="8180336" y="26041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45" name="Down Arrow 44">
              <a:extLst>
                <a:ext uri="{FF2B5EF4-FFF2-40B4-BE49-F238E27FC236}">
                  <a16:creationId xmlns:a16="http://schemas.microsoft.com/office/drawing/2014/main" id="{737C2CE9-0881-804A-8EB2-A3CD5F0FE2EE}"/>
                </a:ext>
              </a:extLst>
            </p:cNvPr>
            <p:cNvSpPr/>
            <p:nvPr/>
          </p:nvSpPr>
          <p:spPr bwMode="auto">
            <a:xfrm rot="10800000" flipH="1">
              <a:off x="8209497" y="360651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420D7A8B-1BD9-D743-9970-605791D19552}"/>
                </a:ext>
              </a:extLst>
            </p:cNvPr>
            <p:cNvCxnSpPr>
              <a:cxnSpLocks/>
              <a:stCxn id="65" idx="3"/>
              <a:endCxn id="43" idx="1"/>
            </p:cNvCxnSpPr>
            <p:nvPr/>
          </p:nvCxnSpPr>
          <p:spPr bwMode="auto">
            <a:xfrm>
              <a:off x="7541019" y="3510052"/>
              <a:ext cx="304237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66CD037-254A-4B44-B8AF-E5859BFA2E30}"/>
              </a:ext>
            </a:extLst>
          </p:cNvPr>
          <p:cNvGrpSpPr/>
          <p:nvPr/>
        </p:nvGrpSpPr>
        <p:grpSpPr>
          <a:xfrm>
            <a:off x="4183747" y="1527200"/>
            <a:ext cx="4369192" cy="1606719"/>
            <a:chOff x="997473" y="2079450"/>
            <a:chExt cx="7908713" cy="2503363"/>
          </a:xfrm>
          <a:solidFill>
            <a:srgbClr val="0070C0">
              <a:alpha val="37000"/>
            </a:srgbClr>
          </a:solidFill>
        </p:grpSpPr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88BA37F8-5F78-964C-BC7A-E13141360BDA}"/>
                </a:ext>
              </a:extLst>
            </p:cNvPr>
            <p:cNvSpPr/>
            <p:nvPr/>
          </p:nvSpPr>
          <p:spPr bwMode="auto">
            <a:xfrm>
              <a:off x="1301931" y="4127392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>
                  <a:solidFill>
                    <a:schemeClr val="tx1"/>
                  </a:solidFill>
                </a:rPr>
                <a:t>&lt;/s&gt;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A5AF33B5-C7A0-7944-A4FF-8D9ABCC39F9B}"/>
                </a:ext>
              </a:extLst>
            </p:cNvPr>
            <p:cNvSpPr/>
            <p:nvPr/>
          </p:nvSpPr>
          <p:spPr bwMode="auto">
            <a:xfrm>
              <a:off x="1301931" y="2087493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Das</a:t>
              </a: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41767E0E-5212-8844-B936-67387705AF5B}"/>
                </a:ext>
              </a:extLst>
            </p:cNvPr>
            <p:cNvSpPr/>
            <p:nvPr/>
          </p:nvSpPr>
          <p:spPr bwMode="auto">
            <a:xfrm>
              <a:off x="1440725" y="3217280"/>
              <a:ext cx="887184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1</a:t>
              </a:r>
            </a:p>
          </p:txBody>
        </p:sp>
        <p:sp>
          <p:nvSpPr>
            <p:cNvPr id="51" name="Down Arrow 50">
              <a:extLst>
                <a:ext uri="{FF2B5EF4-FFF2-40B4-BE49-F238E27FC236}">
                  <a16:creationId xmlns:a16="http://schemas.microsoft.com/office/drawing/2014/main" id="{6C02FEB7-2550-B645-89D0-76B9BA250EFC}"/>
                </a:ext>
              </a:extLst>
            </p:cNvPr>
            <p:cNvSpPr/>
            <p:nvPr/>
          </p:nvSpPr>
          <p:spPr bwMode="auto">
            <a:xfrm rot="10800000" flipH="1">
              <a:off x="1770017" y="361608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52" name="Down Arrow 51">
              <a:extLst>
                <a:ext uri="{FF2B5EF4-FFF2-40B4-BE49-F238E27FC236}">
                  <a16:creationId xmlns:a16="http://schemas.microsoft.com/office/drawing/2014/main" id="{5DDC8753-1FDD-BD40-A215-C28C73904789}"/>
                </a:ext>
              </a:extLst>
            </p:cNvPr>
            <p:cNvSpPr/>
            <p:nvPr/>
          </p:nvSpPr>
          <p:spPr bwMode="auto">
            <a:xfrm rot="10800000" flipH="1">
              <a:off x="1770017" y="2578152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B714F30A-6554-2840-8DCE-B10294F857B6}"/>
                </a:ext>
              </a:extLst>
            </p:cNvPr>
            <p:cNvSpPr/>
            <p:nvPr/>
          </p:nvSpPr>
          <p:spPr bwMode="auto">
            <a:xfrm>
              <a:off x="2591889" y="4168866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Das</a:t>
              </a:r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04DCB192-8702-9342-872D-5E427B921596}"/>
                </a:ext>
              </a:extLst>
            </p:cNvPr>
            <p:cNvSpPr/>
            <p:nvPr/>
          </p:nvSpPr>
          <p:spPr bwMode="auto">
            <a:xfrm>
              <a:off x="6490551" y="4168866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800" dirty="0" err="1">
                  <a:latin typeface="Helvetica" pitchFamily="2" charset="0"/>
                </a:rPr>
                <a:t>groß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32C6262A-EF0B-5042-8F7C-79B699AA1FC5}"/>
                </a:ext>
              </a:extLst>
            </p:cNvPr>
            <p:cNvSpPr/>
            <p:nvPr/>
          </p:nvSpPr>
          <p:spPr bwMode="auto">
            <a:xfrm>
              <a:off x="3911781" y="4168865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Haus</a:t>
              </a: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D4E02BD5-B037-3843-A49F-BDB32DCC7D95}"/>
                </a:ext>
              </a:extLst>
            </p:cNvPr>
            <p:cNvSpPr/>
            <p:nvPr/>
          </p:nvSpPr>
          <p:spPr bwMode="auto">
            <a:xfrm>
              <a:off x="2591889" y="2084339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Haus</a:t>
              </a:r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CA6D887D-113E-674F-A21E-236B019021D2}"/>
                </a:ext>
              </a:extLst>
            </p:cNvPr>
            <p:cNvSpPr/>
            <p:nvPr/>
          </p:nvSpPr>
          <p:spPr bwMode="auto">
            <a:xfrm>
              <a:off x="2760570" y="3220299"/>
              <a:ext cx="887184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2</a:t>
              </a:r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3F2569C0-7289-9446-BC9A-CF5EF51C68F0}"/>
                </a:ext>
              </a:extLst>
            </p:cNvPr>
            <p:cNvSpPr/>
            <p:nvPr/>
          </p:nvSpPr>
          <p:spPr bwMode="auto">
            <a:xfrm>
              <a:off x="4020999" y="3217280"/>
              <a:ext cx="837482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3</a:t>
              </a:r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7545C7E0-DDD7-0E42-A1FA-694F4B682569}"/>
                </a:ext>
              </a:extLst>
            </p:cNvPr>
            <p:cNvSpPr/>
            <p:nvPr/>
          </p:nvSpPr>
          <p:spPr bwMode="auto">
            <a:xfrm>
              <a:off x="6583933" y="3217280"/>
              <a:ext cx="957086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5</a:t>
              </a:r>
            </a:p>
          </p:txBody>
        </p: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19ABD257-6975-C94C-B301-AD900E42F31A}"/>
                </a:ext>
              </a:extLst>
            </p:cNvPr>
            <p:cNvSpPr/>
            <p:nvPr/>
          </p:nvSpPr>
          <p:spPr bwMode="auto">
            <a:xfrm>
              <a:off x="3881843" y="2099871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</a:rPr>
                <a:t>ist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ADD655D1-F13B-3348-86DF-1E4B8C9A5EB8}"/>
                </a:ext>
              </a:extLst>
            </p:cNvPr>
            <p:cNvSpPr/>
            <p:nvPr/>
          </p:nvSpPr>
          <p:spPr bwMode="auto">
            <a:xfrm>
              <a:off x="6490549" y="2079450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.</a:t>
              </a:r>
            </a:p>
          </p:txBody>
        </p:sp>
        <p:sp>
          <p:nvSpPr>
            <p:cNvPr id="79" name="Down Arrow 78">
              <a:extLst>
                <a:ext uri="{FF2B5EF4-FFF2-40B4-BE49-F238E27FC236}">
                  <a16:creationId xmlns:a16="http://schemas.microsoft.com/office/drawing/2014/main" id="{1B7683B5-C96F-3F46-9310-507FD2B7A5DF}"/>
                </a:ext>
              </a:extLst>
            </p:cNvPr>
            <p:cNvSpPr/>
            <p:nvPr/>
          </p:nvSpPr>
          <p:spPr bwMode="auto">
            <a:xfrm rot="10800000" flipH="1">
              <a:off x="3059972" y="36065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0" name="Down Arrow 79">
              <a:extLst>
                <a:ext uri="{FF2B5EF4-FFF2-40B4-BE49-F238E27FC236}">
                  <a16:creationId xmlns:a16="http://schemas.microsoft.com/office/drawing/2014/main" id="{E6FE7989-ED67-5943-9644-3E684D0829A5}"/>
                </a:ext>
              </a:extLst>
            </p:cNvPr>
            <p:cNvSpPr/>
            <p:nvPr/>
          </p:nvSpPr>
          <p:spPr bwMode="auto">
            <a:xfrm rot="10800000" flipH="1">
              <a:off x="4349930" y="3596937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1" name="Down Arrow 80">
              <a:extLst>
                <a:ext uri="{FF2B5EF4-FFF2-40B4-BE49-F238E27FC236}">
                  <a16:creationId xmlns:a16="http://schemas.microsoft.com/office/drawing/2014/main" id="{923AF23B-622C-E644-AB17-14C1BC64D490}"/>
                </a:ext>
              </a:extLst>
            </p:cNvPr>
            <p:cNvSpPr/>
            <p:nvPr/>
          </p:nvSpPr>
          <p:spPr bwMode="auto">
            <a:xfrm rot="10800000" flipH="1">
              <a:off x="6956362" y="361608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2" name="Down Arrow 81">
              <a:extLst>
                <a:ext uri="{FF2B5EF4-FFF2-40B4-BE49-F238E27FC236}">
                  <a16:creationId xmlns:a16="http://schemas.microsoft.com/office/drawing/2014/main" id="{C3712E2E-EEB5-EB4B-AA3C-17869E207189}"/>
                </a:ext>
              </a:extLst>
            </p:cNvPr>
            <p:cNvSpPr/>
            <p:nvPr/>
          </p:nvSpPr>
          <p:spPr bwMode="auto">
            <a:xfrm rot="10800000" flipH="1">
              <a:off x="3059972" y="2572619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3" name="Down Arrow 82">
              <a:extLst>
                <a:ext uri="{FF2B5EF4-FFF2-40B4-BE49-F238E27FC236}">
                  <a16:creationId xmlns:a16="http://schemas.microsoft.com/office/drawing/2014/main" id="{C1BF3EA7-F871-EF4B-B536-9569D94BEE29}"/>
                </a:ext>
              </a:extLst>
            </p:cNvPr>
            <p:cNvSpPr/>
            <p:nvPr/>
          </p:nvSpPr>
          <p:spPr bwMode="auto">
            <a:xfrm rot="10800000" flipH="1">
              <a:off x="4349928" y="2567086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5" name="Down Arrow 84">
              <a:extLst>
                <a:ext uri="{FF2B5EF4-FFF2-40B4-BE49-F238E27FC236}">
                  <a16:creationId xmlns:a16="http://schemas.microsoft.com/office/drawing/2014/main" id="{28B892DD-BAFE-5B48-B048-DF43F5BE8BA7}"/>
                </a:ext>
              </a:extLst>
            </p:cNvPr>
            <p:cNvSpPr/>
            <p:nvPr/>
          </p:nvSpPr>
          <p:spPr bwMode="auto">
            <a:xfrm rot="10800000" flipH="1">
              <a:off x="6958632" y="26041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9D6A805-5400-6047-8B7F-40B6A9C9AEFE}"/>
                </a:ext>
              </a:extLst>
            </p:cNvPr>
            <p:cNvCxnSpPr>
              <a:stCxn id="50" idx="3"/>
              <a:endCxn id="57" idx="1"/>
            </p:cNvCxnSpPr>
            <p:nvPr/>
          </p:nvCxnSpPr>
          <p:spPr bwMode="auto">
            <a:xfrm>
              <a:off x="2327909" y="3510052"/>
              <a:ext cx="432660" cy="301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48D45C06-1E30-C345-B893-757AEEECA6EC}"/>
                </a:ext>
              </a:extLst>
            </p:cNvPr>
            <p:cNvCxnSpPr>
              <a:stCxn id="57" idx="3"/>
              <a:endCxn id="58" idx="1"/>
            </p:cNvCxnSpPr>
            <p:nvPr/>
          </p:nvCxnSpPr>
          <p:spPr bwMode="auto">
            <a:xfrm flipV="1">
              <a:off x="3647753" y="3510052"/>
              <a:ext cx="373246" cy="301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E57C4036-B8C6-E24B-9AF1-7F9D73569C08}"/>
                </a:ext>
              </a:extLst>
            </p:cNvPr>
            <p:cNvCxnSpPr>
              <a:cxnSpLocks/>
              <a:stCxn id="90" idx="3"/>
              <a:endCxn id="75" idx="1"/>
            </p:cNvCxnSpPr>
            <p:nvPr/>
          </p:nvCxnSpPr>
          <p:spPr bwMode="auto">
            <a:xfrm>
              <a:off x="6119058" y="3510052"/>
              <a:ext cx="464875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EB0CDF0B-7AA4-5447-A068-FD435ED39C4F}"/>
                </a:ext>
              </a:extLst>
            </p:cNvPr>
            <p:cNvSpPr/>
            <p:nvPr/>
          </p:nvSpPr>
          <p:spPr bwMode="auto">
            <a:xfrm>
              <a:off x="5166651" y="2084339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800" dirty="0" err="1">
                  <a:latin typeface="Helvetica" pitchFamily="2" charset="0"/>
                </a:rPr>
                <a:t>groß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13C3ED17-2770-F046-A751-67ACFBDFA6DB}"/>
                </a:ext>
              </a:extLst>
            </p:cNvPr>
            <p:cNvSpPr/>
            <p:nvPr/>
          </p:nvSpPr>
          <p:spPr bwMode="auto">
            <a:xfrm>
              <a:off x="5281575" y="3217280"/>
              <a:ext cx="837482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4</a:t>
              </a:r>
            </a:p>
          </p:txBody>
        </p:sp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97A2CF0A-3350-8E43-B1CB-86F5F34B5992}"/>
                </a:ext>
              </a:extLst>
            </p:cNvPr>
            <p:cNvSpPr/>
            <p:nvPr/>
          </p:nvSpPr>
          <p:spPr bwMode="auto">
            <a:xfrm>
              <a:off x="5166651" y="4168865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</a:rPr>
                <a:t>ist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2" name="Down Arrow 91">
              <a:extLst>
                <a:ext uri="{FF2B5EF4-FFF2-40B4-BE49-F238E27FC236}">
                  <a16:creationId xmlns:a16="http://schemas.microsoft.com/office/drawing/2014/main" id="{3F58BE61-BC28-7B4A-A884-67D0AC959EEB}"/>
                </a:ext>
              </a:extLst>
            </p:cNvPr>
            <p:cNvSpPr/>
            <p:nvPr/>
          </p:nvSpPr>
          <p:spPr bwMode="auto">
            <a:xfrm rot="10800000" flipH="1">
              <a:off x="5633761" y="3601807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93" name="Down Arrow 92">
              <a:extLst>
                <a:ext uri="{FF2B5EF4-FFF2-40B4-BE49-F238E27FC236}">
                  <a16:creationId xmlns:a16="http://schemas.microsoft.com/office/drawing/2014/main" id="{D7215132-DF15-FA47-A47F-45595F36AE5E}"/>
                </a:ext>
              </a:extLst>
            </p:cNvPr>
            <p:cNvSpPr/>
            <p:nvPr/>
          </p:nvSpPr>
          <p:spPr bwMode="auto">
            <a:xfrm rot="10800000" flipH="1">
              <a:off x="5631123" y="2586192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AA0BE491-73F3-A840-B1BC-71C25035D5C1}"/>
                </a:ext>
              </a:extLst>
            </p:cNvPr>
            <p:cNvCxnSpPr>
              <a:cxnSpLocks/>
              <a:stCxn id="58" idx="3"/>
              <a:endCxn id="90" idx="1"/>
            </p:cNvCxnSpPr>
            <p:nvPr/>
          </p:nvCxnSpPr>
          <p:spPr bwMode="auto">
            <a:xfrm>
              <a:off x="4858482" y="3510052"/>
              <a:ext cx="423094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33E0855B-648A-CA48-BE6F-4A7C8DB44032}"/>
                </a:ext>
              </a:extLst>
            </p:cNvPr>
            <p:cNvSpPr/>
            <p:nvPr/>
          </p:nvSpPr>
          <p:spPr bwMode="auto">
            <a:xfrm>
              <a:off x="7741415" y="4168863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.</a:t>
              </a:r>
            </a:p>
          </p:txBody>
        </p: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CE643687-40EA-5445-A7E1-5F2EA89421B6}"/>
                </a:ext>
              </a:extLst>
            </p:cNvPr>
            <p:cNvSpPr/>
            <p:nvPr/>
          </p:nvSpPr>
          <p:spPr bwMode="auto">
            <a:xfrm>
              <a:off x="7741414" y="2079450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&lt;/s&gt;</a:t>
              </a:r>
            </a:p>
          </p:txBody>
        </p:sp>
        <p:sp>
          <p:nvSpPr>
            <p:cNvPr id="97" name="Rounded Rectangle 96">
              <a:extLst>
                <a:ext uri="{FF2B5EF4-FFF2-40B4-BE49-F238E27FC236}">
                  <a16:creationId xmlns:a16="http://schemas.microsoft.com/office/drawing/2014/main" id="{13408BC2-2258-BD4A-A6B4-31ED29BD0BCE}"/>
                </a:ext>
              </a:extLst>
            </p:cNvPr>
            <p:cNvSpPr/>
            <p:nvPr/>
          </p:nvSpPr>
          <p:spPr bwMode="auto">
            <a:xfrm>
              <a:off x="7845256" y="3217281"/>
              <a:ext cx="957086" cy="585542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5</a:t>
              </a:r>
            </a:p>
          </p:txBody>
        </p:sp>
        <p:sp>
          <p:nvSpPr>
            <p:cNvPr id="98" name="Down Arrow 97">
              <a:extLst>
                <a:ext uri="{FF2B5EF4-FFF2-40B4-BE49-F238E27FC236}">
                  <a16:creationId xmlns:a16="http://schemas.microsoft.com/office/drawing/2014/main" id="{84353526-54A5-B247-808F-737F872C222B}"/>
                </a:ext>
              </a:extLst>
            </p:cNvPr>
            <p:cNvSpPr/>
            <p:nvPr/>
          </p:nvSpPr>
          <p:spPr bwMode="auto">
            <a:xfrm rot="10800000" flipH="1">
              <a:off x="8180336" y="26041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99" name="Down Arrow 98">
              <a:extLst>
                <a:ext uri="{FF2B5EF4-FFF2-40B4-BE49-F238E27FC236}">
                  <a16:creationId xmlns:a16="http://schemas.microsoft.com/office/drawing/2014/main" id="{CDA78004-62FD-A743-994E-9CC34EE96F9D}"/>
                </a:ext>
              </a:extLst>
            </p:cNvPr>
            <p:cNvSpPr/>
            <p:nvPr/>
          </p:nvSpPr>
          <p:spPr bwMode="auto">
            <a:xfrm rot="10800000" flipH="1">
              <a:off x="8209497" y="360651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589B778E-A982-1C42-A9C2-344A54F2F2D3}"/>
                </a:ext>
              </a:extLst>
            </p:cNvPr>
            <p:cNvCxnSpPr>
              <a:cxnSpLocks/>
              <a:stCxn id="75" idx="3"/>
              <a:endCxn id="97" idx="1"/>
            </p:cNvCxnSpPr>
            <p:nvPr/>
          </p:nvCxnSpPr>
          <p:spPr bwMode="auto">
            <a:xfrm>
              <a:off x="7541019" y="3510052"/>
              <a:ext cx="304237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96B0F3B5-8D1E-8A47-A839-9FD8F567B433}"/>
                </a:ext>
              </a:extLst>
            </p:cNvPr>
            <p:cNvCxnSpPr/>
            <p:nvPr/>
          </p:nvCxnSpPr>
          <p:spPr bwMode="auto">
            <a:xfrm>
              <a:off x="997473" y="3501460"/>
              <a:ext cx="432660" cy="301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6EB633F-E9CB-7342-A7CF-9B701F81F9C5}"/>
              </a:ext>
            </a:extLst>
          </p:cNvPr>
          <p:cNvSpPr txBox="1"/>
          <p:nvPr/>
        </p:nvSpPr>
        <p:spPr>
          <a:xfrm>
            <a:off x="2311501" y="3579053"/>
            <a:ext cx="47243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Stop  generating when you get an &lt;/s&gt;. </a:t>
            </a:r>
          </a:p>
        </p:txBody>
      </p:sp>
    </p:spTree>
    <p:extLst>
      <p:ext uri="{BB962C8B-B14F-4D97-AF65-F5344CB8AC3E}">
        <p14:creationId xmlns:p14="http://schemas.microsoft.com/office/powerpoint/2010/main" val="175690984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146309"/>
            <a:ext cx="8915400" cy="800100"/>
          </a:xfrm>
        </p:spPr>
        <p:txBody>
          <a:bodyPr/>
          <a:lstStyle/>
          <a:p>
            <a:r>
              <a:rPr lang="en-US" b="0" dirty="0"/>
              <a:t>Language Modeling:</a:t>
            </a:r>
            <a:br>
              <a:rPr lang="en-US" b="0" dirty="0"/>
            </a:br>
            <a:r>
              <a:rPr lang="en-US" b="0" dirty="0"/>
              <a:t>Decoding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1A785C-C965-5D40-AAFE-C6AFD50D11D0}" type="datetime1">
              <a:rPr lang="en-US" smtClean="0"/>
              <a:pPr>
                <a:defRPr/>
              </a:pPr>
              <a:t>11/27/18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 bwMode="auto">
          <a:xfrm flipH="1">
            <a:off x="2948448" y="2221965"/>
            <a:ext cx="2889675" cy="2603679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84" name="Group 83"/>
          <p:cNvGrpSpPr/>
          <p:nvPr/>
        </p:nvGrpSpPr>
        <p:grpSpPr>
          <a:xfrm>
            <a:off x="103493" y="1527551"/>
            <a:ext cx="4200993" cy="1606719"/>
            <a:chOff x="1301931" y="2079450"/>
            <a:chExt cx="7604255" cy="2503363"/>
          </a:xfrm>
          <a:solidFill>
            <a:srgbClr val="0070C0">
              <a:alpha val="37000"/>
            </a:srgbClr>
          </a:solidFill>
        </p:grpSpPr>
        <p:sp>
          <p:nvSpPr>
            <p:cNvPr id="23" name="Rounded Rectangle 22"/>
            <p:cNvSpPr/>
            <p:nvPr/>
          </p:nvSpPr>
          <p:spPr bwMode="auto">
            <a:xfrm>
              <a:off x="1301931" y="4127392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>
                  <a:solidFill>
                    <a:schemeClr val="tx1"/>
                  </a:solidFill>
                </a:rPr>
                <a:t>&lt;s&gt;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6" name="Rounded Rectangle 25"/>
            <p:cNvSpPr/>
            <p:nvPr/>
          </p:nvSpPr>
          <p:spPr bwMode="auto">
            <a:xfrm>
              <a:off x="1301931" y="2087492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1440725" y="3217280"/>
              <a:ext cx="887184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1</a:t>
              </a:r>
            </a:p>
          </p:txBody>
        </p:sp>
        <p:sp>
          <p:nvSpPr>
            <p:cNvPr id="28" name="Down Arrow 27"/>
            <p:cNvSpPr/>
            <p:nvPr/>
          </p:nvSpPr>
          <p:spPr bwMode="auto">
            <a:xfrm rot="10800000" flipH="1">
              <a:off x="1770017" y="361608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29" name="Down Arrow 28"/>
            <p:cNvSpPr/>
            <p:nvPr/>
          </p:nvSpPr>
          <p:spPr bwMode="auto">
            <a:xfrm rot="10800000" flipH="1">
              <a:off x="1770017" y="2578152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59" name="Rounded Rectangle 58"/>
            <p:cNvSpPr/>
            <p:nvPr/>
          </p:nvSpPr>
          <p:spPr bwMode="auto">
            <a:xfrm>
              <a:off x="2591889" y="4126849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The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0" name="Rounded Rectangle 59"/>
            <p:cNvSpPr/>
            <p:nvPr/>
          </p:nvSpPr>
          <p:spPr bwMode="auto">
            <a:xfrm>
              <a:off x="6490551" y="4126847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big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1" name="Rounded Rectangle 60"/>
            <p:cNvSpPr/>
            <p:nvPr/>
          </p:nvSpPr>
          <p:spPr bwMode="auto">
            <a:xfrm>
              <a:off x="3911781" y="4126847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house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2" name="Rounded Rectangle 61"/>
            <p:cNvSpPr/>
            <p:nvPr/>
          </p:nvSpPr>
          <p:spPr bwMode="auto">
            <a:xfrm>
              <a:off x="2591889" y="2084339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3" name="Rounded Rectangle 62"/>
            <p:cNvSpPr/>
            <p:nvPr/>
          </p:nvSpPr>
          <p:spPr bwMode="auto">
            <a:xfrm>
              <a:off x="2760570" y="3220299"/>
              <a:ext cx="887184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2</a:t>
              </a:r>
            </a:p>
          </p:txBody>
        </p:sp>
        <p:sp>
          <p:nvSpPr>
            <p:cNvPr id="64" name="Rounded Rectangle 63"/>
            <p:cNvSpPr/>
            <p:nvPr/>
          </p:nvSpPr>
          <p:spPr bwMode="auto">
            <a:xfrm>
              <a:off x="4020999" y="3217280"/>
              <a:ext cx="837482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3</a:t>
              </a:r>
            </a:p>
          </p:txBody>
        </p:sp>
        <p:sp>
          <p:nvSpPr>
            <p:cNvPr id="65" name="Rounded Rectangle 64"/>
            <p:cNvSpPr/>
            <p:nvPr/>
          </p:nvSpPr>
          <p:spPr bwMode="auto">
            <a:xfrm>
              <a:off x="6583933" y="3217280"/>
              <a:ext cx="957086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5</a:t>
              </a:r>
            </a:p>
          </p:txBody>
        </p:sp>
        <p:sp>
          <p:nvSpPr>
            <p:cNvPr id="66" name="Rounded Rectangle 65"/>
            <p:cNvSpPr/>
            <p:nvPr/>
          </p:nvSpPr>
          <p:spPr bwMode="auto">
            <a:xfrm>
              <a:off x="3881844" y="2099871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7" name="Rounded Rectangle 66"/>
            <p:cNvSpPr/>
            <p:nvPr/>
          </p:nvSpPr>
          <p:spPr bwMode="auto">
            <a:xfrm>
              <a:off x="6490548" y="2079450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8" name="Down Arrow 67"/>
            <p:cNvSpPr/>
            <p:nvPr/>
          </p:nvSpPr>
          <p:spPr bwMode="auto">
            <a:xfrm rot="10800000" flipH="1">
              <a:off x="3059972" y="36065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69" name="Down Arrow 68"/>
            <p:cNvSpPr/>
            <p:nvPr/>
          </p:nvSpPr>
          <p:spPr bwMode="auto">
            <a:xfrm rot="10800000" flipH="1">
              <a:off x="4349930" y="3596937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0" name="Down Arrow 69"/>
            <p:cNvSpPr/>
            <p:nvPr/>
          </p:nvSpPr>
          <p:spPr bwMode="auto">
            <a:xfrm rot="10800000" flipH="1">
              <a:off x="6956362" y="361608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1" name="Down Arrow 70"/>
            <p:cNvSpPr/>
            <p:nvPr/>
          </p:nvSpPr>
          <p:spPr bwMode="auto">
            <a:xfrm rot="10800000" flipH="1">
              <a:off x="3059972" y="2572619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2" name="Down Arrow 71"/>
            <p:cNvSpPr/>
            <p:nvPr/>
          </p:nvSpPr>
          <p:spPr bwMode="auto">
            <a:xfrm rot="10800000" flipH="1">
              <a:off x="4349928" y="2567086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3" name="Down Arrow 72"/>
            <p:cNvSpPr/>
            <p:nvPr/>
          </p:nvSpPr>
          <p:spPr bwMode="auto">
            <a:xfrm rot="10800000" flipH="1">
              <a:off x="6958632" y="26041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74" name="Straight Arrow Connector 73"/>
            <p:cNvCxnSpPr>
              <a:stCxn id="27" idx="3"/>
              <a:endCxn id="63" idx="1"/>
            </p:cNvCxnSpPr>
            <p:nvPr/>
          </p:nvCxnSpPr>
          <p:spPr bwMode="auto">
            <a:xfrm>
              <a:off x="2327909" y="3510052"/>
              <a:ext cx="432660" cy="301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7" name="Straight Arrow Connector 76"/>
            <p:cNvCxnSpPr>
              <a:stCxn id="63" idx="3"/>
              <a:endCxn id="64" idx="1"/>
            </p:cNvCxnSpPr>
            <p:nvPr/>
          </p:nvCxnSpPr>
          <p:spPr bwMode="auto">
            <a:xfrm flipV="1">
              <a:off x="3647753" y="3510052"/>
              <a:ext cx="373246" cy="301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Straight Arrow Connector 30"/>
            <p:cNvCxnSpPr>
              <a:cxnSpLocks/>
              <a:stCxn id="33" idx="3"/>
              <a:endCxn id="65" idx="1"/>
            </p:cNvCxnSpPr>
            <p:nvPr/>
          </p:nvCxnSpPr>
          <p:spPr bwMode="auto">
            <a:xfrm>
              <a:off x="6119058" y="3510052"/>
              <a:ext cx="464875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C17D379E-B7C0-A14A-A0F2-7E2E1590730A}"/>
                </a:ext>
              </a:extLst>
            </p:cNvPr>
            <p:cNvSpPr/>
            <p:nvPr/>
          </p:nvSpPr>
          <p:spPr bwMode="auto">
            <a:xfrm>
              <a:off x="5166651" y="2084339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585C57EF-4DC3-C54D-8337-74FC7B716738}"/>
                </a:ext>
              </a:extLst>
            </p:cNvPr>
            <p:cNvSpPr/>
            <p:nvPr/>
          </p:nvSpPr>
          <p:spPr bwMode="auto">
            <a:xfrm>
              <a:off x="5281575" y="3217280"/>
              <a:ext cx="837482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4</a:t>
              </a:r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6134634F-BF4E-DC43-AF07-5CE5BA8EEE7A}"/>
                </a:ext>
              </a:extLst>
            </p:cNvPr>
            <p:cNvSpPr/>
            <p:nvPr/>
          </p:nvSpPr>
          <p:spPr bwMode="auto">
            <a:xfrm>
              <a:off x="5166651" y="4126847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is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6" name="Down Arrow 35">
              <a:extLst>
                <a:ext uri="{FF2B5EF4-FFF2-40B4-BE49-F238E27FC236}">
                  <a16:creationId xmlns:a16="http://schemas.microsoft.com/office/drawing/2014/main" id="{45F43337-1351-3542-86BA-C3ADD1EAD5D0}"/>
                </a:ext>
              </a:extLst>
            </p:cNvPr>
            <p:cNvSpPr/>
            <p:nvPr/>
          </p:nvSpPr>
          <p:spPr bwMode="auto">
            <a:xfrm rot="10800000" flipH="1">
              <a:off x="5633761" y="3601807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37" name="Down Arrow 36">
              <a:extLst>
                <a:ext uri="{FF2B5EF4-FFF2-40B4-BE49-F238E27FC236}">
                  <a16:creationId xmlns:a16="http://schemas.microsoft.com/office/drawing/2014/main" id="{BB30A2B3-BCD3-0D4C-97A4-BF1230DB031F}"/>
                </a:ext>
              </a:extLst>
            </p:cNvPr>
            <p:cNvSpPr/>
            <p:nvPr/>
          </p:nvSpPr>
          <p:spPr bwMode="auto">
            <a:xfrm rot="10800000" flipH="1">
              <a:off x="5631123" y="2586192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37AF205-8D42-5E4E-84B8-E8904E77C9C6}"/>
                </a:ext>
              </a:extLst>
            </p:cNvPr>
            <p:cNvCxnSpPr>
              <a:cxnSpLocks/>
              <a:stCxn id="64" idx="3"/>
              <a:endCxn id="33" idx="1"/>
            </p:cNvCxnSpPr>
            <p:nvPr/>
          </p:nvCxnSpPr>
          <p:spPr bwMode="auto">
            <a:xfrm>
              <a:off x="4858482" y="3510052"/>
              <a:ext cx="423094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BDC95918-2F0A-E945-B995-7312C4BE3AA5}"/>
                </a:ext>
              </a:extLst>
            </p:cNvPr>
            <p:cNvSpPr/>
            <p:nvPr/>
          </p:nvSpPr>
          <p:spPr bwMode="auto">
            <a:xfrm>
              <a:off x="7741416" y="4126845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.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2225CCE3-7D49-8440-AD14-0B5AC3CD456C}"/>
                </a:ext>
              </a:extLst>
            </p:cNvPr>
            <p:cNvSpPr/>
            <p:nvPr/>
          </p:nvSpPr>
          <p:spPr bwMode="auto">
            <a:xfrm>
              <a:off x="7741413" y="2079450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28FABE1D-EC84-8C41-A464-3C65987A815C}"/>
                </a:ext>
              </a:extLst>
            </p:cNvPr>
            <p:cNvSpPr/>
            <p:nvPr/>
          </p:nvSpPr>
          <p:spPr bwMode="auto">
            <a:xfrm>
              <a:off x="7845256" y="3217281"/>
              <a:ext cx="957086" cy="585542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5</a:t>
              </a:r>
            </a:p>
          </p:txBody>
        </p:sp>
        <p:sp>
          <p:nvSpPr>
            <p:cNvPr id="44" name="Down Arrow 43">
              <a:extLst>
                <a:ext uri="{FF2B5EF4-FFF2-40B4-BE49-F238E27FC236}">
                  <a16:creationId xmlns:a16="http://schemas.microsoft.com/office/drawing/2014/main" id="{43E149ED-5366-1447-8301-FF022CA15F59}"/>
                </a:ext>
              </a:extLst>
            </p:cNvPr>
            <p:cNvSpPr/>
            <p:nvPr/>
          </p:nvSpPr>
          <p:spPr bwMode="auto">
            <a:xfrm rot="10800000" flipH="1">
              <a:off x="8180336" y="26041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45" name="Down Arrow 44">
              <a:extLst>
                <a:ext uri="{FF2B5EF4-FFF2-40B4-BE49-F238E27FC236}">
                  <a16:creationId xmlns:a16="http://schemas.microsoft.com/office/drawing/2014/main" id="{737C2CE9-0881-804A-8EB2-A3CD5F0FE2EE}"/>
                </a:ext>
              </a:extLst>
            </p:cNvPr>
            <p:cNvSpPr/>
            <p:nvPr/>
          </p:nvSpPr>
          <p:spPr bwMode="auto">
            <a:xfrm rot="10800000" flipH="1">
              <a:off x="8209497" y="360651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420D7A8B-1BD9-D743-9970-605791D19552}"/>
                </a:ext>
              </a:extLst>
            </p:cNvPr>
            <p:cNvCxnSpPr>
              <a:cxnSpLocks/>
              <a:stCxn id="65" idx="3"/>
              <a:endCxn id="43" idx="1"/>
            </p:cNvCxnSpPr>
            <p:nvPr/>
          </p:nvCxnSpPr>
          <p:spPr bwMode="auto">
            <a:xfrm>
              <a:off x="7541019" y="3510052"/>
              <a:ext cx="304237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66CD037-254A-4B44-B8AF-E5859BFA2E30}"/>
              </a:ext>
            </a:extLst>
          </p:cNvPr>
          <p:cNvGrpSpPr/>
          <p:nvPr/>
        </p:nvGrpSpPr>
        <p:grpSpPr>
          <a:xfrm>
            <a:off x="4183747" y="1527200"/>
            <a:ext cx="4369192" cy="1606719"/>
            <a:chOff x="997473" y="2079450"/>
            <a:chExt cx="7908713" cy="2503363"/>
          </a:xfrm>
          <a:solidFill>
            <a:srgbClr val="0070C0">
              <a:alpha val="37000"/>
            </a:srgbClr>
          </a:solidFill>
        </p:grpSpPr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88BA37F8-5F78-964C-BC7A-E13141360BDA}"/>
                </a:ext>
              </a:extLst>
            </p:cNvPr>
            <p:cNvSpPr/>
            <p:nvPr/>
          </p:nvSpPr>
          <p:spPr bwMode="auto">
            <a:xfrm>
              <a:off x="1301931" y="4127392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>
                  <a:solidFill>
                    <a:schemeClr val="tx1"/>
                  </a:solidFill>
                </a:rPr>
                <a:t>&lt;/s&gt;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A5AF33B5-C7A0-7944-A4FF-8D9ABCC39F9B}"/>
                </a:ext>
              </a:extLst>
            </p:cNvPr>
            <p:cNvSpPr/>
            <p:nvPr/>
          </p:nvSpPr>
          <p:spPr bwMode="auto">
            <a:xfrm>
              <a:off x="1301931" y="2087493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Das</a:t>
              </a: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41767E0E-5212-8844-B936-67387705AF5B}"/>
                </a:ext>
              </a:extLst>
            </p:cNvPr>
            <p:cNvSpPr/>
            <p:nvPr/>
          </p:nvSpPr>
          <p:spPr bwMode="auto">
            <a:xfrm>
              <a:off x="1440725" y="3217280"/>
              <a:ext cx="887184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1</a:t>
              </a:r>
            </a:p>
          </p:txBody>
        </p:sp>
        <p:sp>
          <p:nvSpPr>
            <p:cNvPr id="51" name="Down Arrow 50">
              <a:extLst>
                <a:ext uri="{FF2B5EF4-FFF2-40B4-BE49-F238E27FC236}">
                  <a16:creationId xmlns:a16="http://schemas.microsoft.com/office/drawing/2014/main" id="{6C02FEB7-2550-B645-89D0-76B9BA250EFC}"/>
                </a:ext>
              </a:extLst>
            </p:cNvPr>
            <p:cNvSpPr/>
            <p:nvPr/>
          </p:nvSpPr>
          <p:spPr bwMode="auto">
            <a:xfrm rot="10800000" flipH="1">
              <a:off x="1770017" y="361608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52" name="Down Arrow 51">
              <a:extLst>
                <a:ext uri="{FF2B5EF4-FFF2-40B4-BE49-F238E27FC236}">
                  <a16:creationId xmlns:a16="http://schemas.microsoft.com/office/drawing/2014/main" id="{5DDC8753-1FDD-BD40-A215-C28C73904789}"/>
                </a:ext>
              </a:extLst>
            </p:cNvPr>
            <p:cNvSpPr/>
            <p:nvPr/>
          </p:nvSpPr>
          <p:spPr bwMode="auto">
            <a:xfrm rot="10800000" flipH="1">
              <a:off x="1770017" y="2578152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B714F30A-6554-2840-8DCE-B10294F857B6}"/>
                </a:ext>
              </a:extLst>
            </p:cNvPr>
            <p:cNvSpPr/>
            <p:nvPr/>
          </p:nvSpPr>
          <p:spPr bwMode="auto">
            <a:xfrm>
              <a:off x="2591889" y="4168866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Das</a:t>
              </a:r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04DCB192-8702-9342-872D-5E427B921596}"/>
                </a:ext>
              </a:extLst>
            </p:cNvPr>
            <p:cNvSpPr/>
            <p:nvPr/>
          </p:nvSpPr>
          <p:spPr bwMode="auto">
            <a:xfrm>
              <a:off x="6490551" y="4168866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800" dirty="0" err="1">
                  <a:latin typeface="Helvetica" pitchFamily="2" charset="0"/>
                </a:rPr>
                <a:t>groß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32C6262A-EF0B-5042-8F7C-79B699AA1FC5}"/>
                </a:ext>
              </a:extLst>
            </p:cNvPr>
            <p:cNvSpPr/>
            <p:nvPr/>
          </p:nvSpPr>
          <p:spPr bwMode="auto">
            <a:xfrm>
              <a:off x="3911781" y="4168865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Haus</a:t>
              </a: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D4E02BD5-B037-3843-A49F-BDB32DCC7D95}"/>
                </a:ext>
              </a:extLst>
            </p:cNvPr>
            <p:cNvSpPr/>
            <p:nvPr/>
          </p:nvSpPr>
          <p:spPr bwMode="auto">
            <a:xfrm>
              <a:off x="2591889" y="2084339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Haus</a:t>
              </a:r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CA6D887D-113E-674F-A21E-236B019021D2}"/>
                </a:ext>
              </a:extLst>
            </p:cNvPr>
            <p:cNvSpPr/>
            <p:nvPr/>
          </p:nvSpPr>
          <p:spPr bwMode="auto">
            <a:xfrm>
              <a:off x="2760570" y="3220299"/>
              <a:ext cx="887184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2</a:t>
              </a:r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3F2569C0-7289-9446-BC9A-CF5EF51C68F0}"/>
                </a:ext>
              </a:extLst>
            </p:cNvPr>
            <p:cNvSpPr/>
            <p:nvPr/>
          </p:nvSpPr>
          <p:spPr bwMode="auto">
            <a:xfrm>
              <a:off x="4020999" y="3217280"/>
              <a:ext cx="837482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3</a:t>
              </a:r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7545C7E0-DDD7-0E42-A1FA-694F4B682569}"/>
                </a:ext>
              </a:extLst>
            </p:cNvPr>
            <p:cNvSpPr/>
            <p:nvPr/>
          </p:nvSpPr>
          <p:spPr bwMode="auto">
            <a:xfrm>
              <a:off x="6583933" y="3217280"/>
              <a:ext cx="957086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5</a:t>
              </a:r>
            </a:p>
          </p:txBody>
        </p: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19ABD257-6975-C94C-B301-AD900E42F31A}"/>
                </a:ext>
              </a:extLst>
            </p:cNvPr>
            <p:cNvSpPr/>
            <p:nvPr/>
          </p:nvSpPr>
          <p:spPr bwMode="auto">
            <a:xfrm>
              <a:off x="3881843" y="2099871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</a:rPr>
                <a:t>ist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ADD655D1-F13B-3348-86DF-1E4B8C9A5EB8}"/>
                </a:ext>
              </a:extLst>
            </p:cNvPr>
            <p:cNvSpPr/>
            <p:nvPr/>
          </p:nvSpPr>
          <p:spPr bwMode="auto">
            <a:xfrm>
              <a:off x="6490549" y="2079450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.</a:t>
              </a:r>
            </a:p>
          </p:txBody>
        </p:sp>
        <p:sp>
          <p:nvSpPr>
            <p:cNvPr id="79" name="Down Arrow 78">
              <a:extLst>
                <a:ext uri="{FF2B5EF4-FFF2-40B4-BE49-F238E27FC236}">
                  <a16:creationId xmlns:a16="http://schemas.microsoft.com/office/drawing/2014/main" id="{1B7683B5-C96F-3F46-9310-507FD2B7A5DF}"/>
                </a:ext>
              </a:extLst>
            </p:cNvPr>
            <p:cNvSpPr/>
            <p:nvPr/>
          </p:nvSpPr>
          <p:spPr bwMode="auto">
            <a:xfrm rot="10800000" flipH="1">
              <a:off x="3059972" y="36065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0" name="Down Arrow 79">
              <a:extLst>
                <a:ext uri="{FF2B5EF4-FFF2-40B4-BE49-F238E27FC236}">
                  <a16:creationId xmlns:a16="http://schemas.microsoft.com/office/drawing/2014/main" id="{E6FE7989-ED67-5943-9644-3E684D0829A5}"/>
                </a:ext>
              </a:extLst>
            </p:cNvPr>
            <p:cNvSpPr/>
            <p:nvPr/>
          </p:nvSpPr>
          <p:spPr bwMode="auto">
            <a:xfrm rot="10800000" flipH="1">
              <a:off x="4349930" y="3596937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1" name="Down Arrow 80">
              <a:extLst>
                <a:ext uri="{FF2B5EF4-FFF2-40B4-BE49-F238E27FC236}">
                  <a16:creationId xmlns:a16="http://schemas.microsoft.com/office/drawing/2014/main" id="{923AF23B-622C-E644-AB17-14C1BC64D490}"/>
                </a:ext>
              </a:extLst>
            </p:cNvPr>
            <p:cNvSpPr/>
            <p:nvPr/>
          </p:nvSpPr>
          <p:spPr bwMode="auto">
            <a:xfrm rot="10800000" flipH="1">
              <a:off x="6956362" y="361608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2" name="Down Arrow 81">
              <a:extLst>
                <a:ext uri="{FF2B5EF4-FFF2-40B4-BE49-F238E27FC236}">
                  <a16:creationId xmlns:a16="http://schemas.microsoft.com/office/drawing/2014/main" id="{C3712E2E-EEB5-EB4B-AA3C-17869E207189}"/>
                </a:ext>
              </a:extLst>
            </p:cNvPr>
            <p:cNvSpPr/>
            <p:nvPr/>
          </p:nvSpPr>
          <p:spPr bwMode="auto">
            <a:xfrm rot="10800000" flipH="1">
              <a:off x="3059972" y="2572619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3" name="Down Arrow 82">
              <a:extLst>
                <a:ext uri="{FF2B5EF4-FFF2-40B4-BE49-F238E27FC236}">
                  <a16:creationId xmlns:a16="http://schemas.microsoft.com/office/drawing/2014/main" id="{C1BF3EA7-F871-EF4B-B536-9569D94BEE29}"/>
                </a:ext>
              </a:extLst>
            </p:cNvPr>
            <p:cNvSpPr/>
            <p:nvPr/>
          </p:nvSpPr>
          <p:spPr bwMode="auto">
            <a:xfrm rot="10800000" flipH="1">
              <a:off x="4349928" y="2567086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5" name="Down Arrow 84">
              <a:extLst>
                <a:ext uri="{FF2B5EF4-FFF2-40B4-BE49-F238E27FC236}">
                  <a16:creationId xmlns:a16="http://schemas.microsoft.com/office/drawing/2014/main" id="{28B892DD-BAFE-5B48-B048-DF43F5BE8BA7}"/>
                </a:ext>
              </a:extLst>
            </p:cNvPr>
            <p:cNvSpPr/>
            <p:nvPr/>
          </p:nvSpPr>
          <p:spPr bwMode="auto">
            <a:xfrm rot="10800000" flipH="1">
              <a:off x="6958632" y="26041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9D6A805-5400-6047-8B7F-40B6A9C9AEFE}"/>
                </a:ext>
              </a:extLst>
            </p:cNvPr>
            <p:cNvCxnSpPr>
              <a:stCxn id="50" idx="3"/>
              <a:endCxn id="57" idx="1"/>
            </p:cNvCxnSpPr>
            <p:nvPr/>
          </p:nvCxnSpPr>
          <p:spPr bwMode="auto">
            <a:xfrm>
              <a:off x="2327909" y="3510052"/>
              <a:ext cx="432660" cy="301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48D45C06-1E30-C345-B893-757AEEECA6EC}"/>
                </a:ext>
              </a:extLst>
            </p:cNvPr>
            <p:cNvCxnSpPr>
              <a:stCxn id="57" idx="3"/>
              <a:endCxn id="58" idx="1"/>
            </p:cNvCxnSpPr>
            <p:nvPr/>
          </p:nvCxnSpPr>
          <p:spPr bwMode="auto">
            <a:xfrm flipV="1">
              <a:off x="3647753" y="3510052"/>
              <a:ext cx="373246" cy="301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E57C4036-B8C6-E24B-9AF1-7F9D73569C08}"/>
                </a:ext>
              </a:extLst>
            </p:cNvPr>
            <p:cNvCxnSpPr>
              <a:cxnSpLocks/>
              <a:stCxn id="90" idx="3"/>
              <a:endCxn id="75" idx="1"/>
            </p:cNvCxnSpPr>
            <p:nvPr/>
          </p:nvCxnSpPr>
          <p:spPr bwMode="auto">
            <a:xfrm>
              <a:off x="6119058" y="3510052"/>
              <a:ext cx="464875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EB0CDF0B-7AA4-5447-A068-FD435ED39C4F}"/>
                </a:ext>
              </a:extLst>
            </p:cNvPr>
            <p:cNvSpPr/>
            <p:nvPr/>
          </p:nvSpPr>
          <p:spPr bwMode="auto">
            <a:xfrm>
              <a:off x="5166651" y="2084339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800" dirty="0" err="1">
                  <a:latin typeface="Helvetica" pitchFamily="2" charset="0"/>
                </a:rPr>
                <a:t>groß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13C3ED17-2770-F046-A751-67ACFBDFA6DB}"/>
                </a:ext>
              </a:extLst>
            </p:cNvPr>
            <p:cNvSpPr/>
            <p:nvPr/>
          </p:nvSpPr>
          <p:spPr bwMode="auto">
            <a:xfrm>
              <a:off x="5281575" y="3217280"/>
              <a:ext cx="837482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4</a:t>
              </a:r>
            </a:p>
          </p:txBody>
        </p:sp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97A2CF0A-3350-8E43-B1CB-86F5F34B5992}"/>
                </a:ext>
              </a:extLst>
            </p:cNvPr>
            <p:cNvSpPr/>
            <p:nvPr/>
          </p:nvSpPr>
          <p:spPr bwMode="auto">
            <a:xfrm>
              <a:off x="5166651" y="4168865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</a:rPr>
                <a:t>ist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2" name="Down Arrow 91">
              <a:extLst>
                <a:ext uri="{FF2B5EF4-FFF2-40B4-BE49-F238E27FC236}">
                  <a16:creationId xmlns:a16="http://schemas.microsoft.com/office/drawing/2014/main" id="{3F58BE61-BC28-7B4A-A884-67D0AC959EEB}"/>
                </a:ext>
              </a:extLst>
            </p:cNvPr>
            <p:cNvSpPr/>
            <p:nvPr/>
          </p:nvSpPr>
          <p:spPr bwMode="auto">
            <a:xfrm rot="10800000" flipH="1">
              <a:off x="5633761" y="3601807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93" name="Down Arrow 92">
              <a:extLst>
                <a:ext uri="{FF2B5EF4-FFF2-40B4-BE49-F238E27FC236}">
                  <a16:creationId xmlns:a16="http://schemas.microsoft.com/office/drawing/2014/main" id="{D7215132-DF15-FA47-A47F-45595F36AE5E}"/>
                </a:ext>
              </a:extLst>
            </p:cNvPr>
            <p:cNvSpPr/>
            <p:nvPr/>
          </p:nvSpPr>
          <p:spPr bwMode="auto">
            <a:xfrm rot="10800000" flipH="1">
              <a:off x="5631123" y="2586192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AA0BE491-73F3-A840-B1BC-71C25035D5C1}"/>
                </a:ext>
              </a:extLst>
            </p:cNvPr>
            <p:cNvCxnSpPr>
              <a:cxnSpLocks/>
              <a:stCxn id="58" idx="3"/>
              <a:endCxn id="90" idx="1"/>
            </p:cNvCxnSpPr>
            <p:nvPr/>
          </p:nvCxnSpPr>
          <p:spPr bwMode="auto">
            <a:xfrm>
              <a:off x="4858482" y="3510052"/>
              <a:ext cx="423094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33E0855B-648A-CA48-BE6F-4A7C8DB44032}"/>
                </a:ext>
              </a:extLst>
            </p:cNvPr>
            <p:cNvSpPr/>
            <p:nvPr/>
          </p:nvSpPr>
          <p:spPr bwMode="auto">
            <a:xfrm>
              <a:off x="7741415" y="4168863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.</a:t>
              </a:r>
            </a:p>
          </p:txBody>
        </p: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CE643687-40EA-5445-A7E1-5F2EA89421B6}"/>
                </a:ext>
              </a:extLst>
            </p:cNvPr>
            <p:cNvSpPr/>
            <p:nvPr/>
          </p:nvSpPr>
          <p:spPr bwMode="auto">
            <a:xfrm>
              <a:off x="7741414" y="2079450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&lt;/s&gt;</a:t>
              </a:r>
            </a:p>
          </p:txBody>
        </p:sp>
        <p:sp>
          <p:nvSpPr>
            <p:cNvPr id="97" name="Rounded Rectangle 96">
              <a:extLst>
                <a:ext uri="{FF2B5EF4-FFF2-40B4-BE49-F238E27FC236}">
                  <a16:creationId xmlns:a16="http://schemas.microsoft.com/office/drawing/2014/main" id="{13408BC2-2258-BD4A-A6B4-31ED29BD0BCE}"/>
                </a:ext>
              </a:extLst>
            </p:cNvPr>
            <p:cNvSpPr/>
            <p:nvPr/>
          </p:nvSpPr>
          <p:spPr bwMode="auto">
            <a:xfrm>
              <a:off x="7845256" y="3217281"/>
              <a:ext cx="957086" cy="585542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5</a:t>
              </a:r>
            </a:p>
          </p:txBody>
        </p:sp>
        <p:sp>
          <p:nvSpPr>
            <p:cNvPr id="98" name="Down Arrow 97">
              <a:extLst>
                <a:ext uri="{FF2B5EF4-FFF2-40B4-BE49-F238E27FC236}">
                  <a16:creationId xmlns:a16="http://schemas.microsoft.com/office/drawing/2014/main" id="{84353526-54A5-B247-808F-737F872C222B}"/>
                </a:ext>
              </a:extLst>
            </p:cNvPr>
            <p:cNvSpPr/>
            <p:nvPr/>
          </p:nvSpPr>
          <p:spPr bwMode="auto">
            <a:xfrm rot="10800000" flipH="1">
              <a:off x="8180336" y="26041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99" name="Down Arrow 98">
              <a:extLst>
                <a:ext uri="{FF2B5EF4-FFF2-40B4-BE49-F238E27FC236}">
                  <a16:creationId xmlns:a16="http://schemas.microsoft.com/office/drawing/2014/main" id="{CDA78004-62FD-A743-994E-9CC34EE96F9D}"/>
                </a:ext>
              </a:extLst>
            </p:cNvPr>
            <p:cNvSpPr/>
            <p:nvPr/>
          </p:nvSpPr>
          <p:spPr bwMode="auto">
            <a:xfrm rot="10800000" flipH="1">
              <a:off x="8209497" y="360651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589B778E-A982-1C42-A9C2-344A54F2F2D3}"/>
                </a:ext>
              </a:extLst>
            </p:cNvPr>
            <p:cNvCxnSpPr>
              <a:cxnSpLocks/>
              <a:stCxn id="75" idx="3"/>
              <a:endCxn id="97" idx="1"/>
            </p:cNvCxnSpPr>
            <p:nvPr/>
          </p:nvCxnSpPr>
          <p:spPr bwMode="auto">
            <a:xfrm>
              <a:off x="7541019" y="3510052"/>
              <a:ext cx="304237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96B0F3B5-8D1E-8A47-A839-9FD8F567B433}"/>
                </a:ext>
              </a:extLst>
            </p:cNvPr>
            <p:cNvCxnSpPr/>
            <p:nvPr/>
          </p:nvCxnSpPr>
          <p:spPr bwMode="auto">
            <a:xfrm>
              <a:off x="997473" y="3501460"/>
              <a:ext cx="432660" cy="301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6EB633F-E9CB-7342-A7CF-9B701F81F9C5}"/>
              </a:ext>
            </a:extLst>
          </p:cNvPr>
          <p:cNvSpPr txBox="1"/>
          <p:nvPr/>
        </p:nvSpPr>
        <p:spPr>
          <a:xfrm>
            <a:off x="1156565" y="3566011"/>
            <a:ext cx="64734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What’s the most important hidden layer in this scheme?</a:t>
            </a:r>
          </a:p>
        </p:txBody>
      </p:sp>
    </p:spTree>
    <p:extLst>
      <p:ext uri="{BB962C8B-B14F-4D97-AF65-F5344CB8AC3E}">
        <p14:creationId xmlns:p14="http://schemas.microsoft.com/office/powerpoint/2010/main" val="186207155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146309"/>
            <a:ext cx="8915400" cy="800100"/>
          </a:xfrm>
        </p:spPr>
        <p:txBody>
          <a:bodyPr/>
          <a:lstStyle/>
          <a:p>
            <a:r>
              <a:rPr lang="en-US" b="0" dirty="0"/>
              <a:t>Language Modeling:</a:t>
            </a:r>
            <a:br>
              <a:rPr lang="en-US" b="0" dirty="0"/>
            </a:br>
            <a:r>
              <a:rPr lang="en-US" b="0" dirty="0"/>
              <a:t>Decoding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1A785C-C965-5D40-AAFE-C6AFD50D11D0}" type="datetime1">
              <a:rPr lang="en-US" smtClean="0"/>
              <a:pPr>
                <a:defRPr/>
              </a:pPr>
              <a:t>11/27/18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 bwMode="auto">
          <a:xfrm flipH="1">
            <a:off x="2948448" y="2221965"/>
            <a:ext cx="2889675" cy="2603679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84" name="Group 83"/>
          <p:cNvGrpSpPr/>
          <p:nvPr/>
        </p:nvGrpSpPr>
        <p:grpSpPr>
          <a:xfrm>
            <a:off x="103493" y="1527551"/>
            <a:ext cx="4200993" cy="1606719"/>
            <a:chOff x="1301931" y="2079450"/>
            <a:chExt cx="7604255" cy="2503363"/>
          </a:xfrm>
          <a:solidFill>
            <a:srgbClr val="0070C0">
              <a:alpha val="37000"/>
            </a:srgbClr>
          </a:solidFill>
        </p:grpSpPr>
        <p:sp>
          <p:nvSpPr>
            <p:cNvPr id="23" name="Rounded Rectangle 22"/>
            <p:cNvSpPr/>
            <p:nvPr/>
          </p:nvSpPr>
          <p:spPr bwMode="auto">
            <a:xfrm>
              <a:off x="1301931" y="4127392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>
                  <a:solidFill>
                    <a:schemeClr val="tx1"/>
                  </a:solidFill>
                </a:rPr>
                <a:t>&lt;s&gt;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6" name="Rounded Rectangle 25"/>
            <p:cNvSpPr/>
            <p:nvPr/>
          </p:nvSpPr>
          <p:spPr bwMode="auto">
            <a:xfrm>
              <a:off x="1301931" y="2087492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1440725" y="3217280"/>
              <a:ext cx="887184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1</a:t>
              </a:r>
            </a:p>
          </p:txBody>
        </p:sp>
        <p:sp>
          <p:nvSpPr>
            <p:cNvPr id="28" name="Down Arrow 27"/>
            <p:cNvSpPr/>
            <p:nvPr/>
          </p:nvSpPr>
          <p:spPr bwMode="auto">
            <a:xfrm rot="10800000" flipH="1">
              <a:off x="1770017" y="361608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29" name="Down Arrow 28"/>
            <p:cNvSpPr/>
            <p:nvPr/>
          </p:nvSpPr>
          <p:spPr bwMode="auto">
            <a:xfrm rot="10800000" flipH="1">
              <a:off x="1770017" y="2578152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59" name="Rounded Rectangle 58"/>
            <p:cNvSpPr/>
            <p:nvPr/>
          </p:nvSpPr>
          <p:spPr bwMode="auto">
            <a:xfrm>
              <a:off x="2591889" y="4126849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The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0" name="Rounded Rectangle 59"/>
            <p:cNvSpPr/>
            <p:nvPr/>
          </p:nvSpPr>
          <p:spPr bwMode="auto">
            <a:xfrm>
              <a:off x="6490551" y="4126847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big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1" name="Rounded Rectangle 60"/>
            <p:cNvSpPr/>
            <p:nvPr/>
          </p:nvSpPr>
          <p:spPr bwMode="auto">
            <a:xfrm>
              <a:off x="3911781" y="4126847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house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2" name="Rounded Rectangle 61"/>
            <p:cNvSpPr/>
            <p:nvPr/>
          </p:nvSpPr>
          <p:spPr bwMode="auto">
            <a:xfrm>
              <a:off x="2591889" y="2084339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3" name="Rounded Rectangle 62"/>
            <p:cNvSpPr/>
            <p:nvPr/>
          </p:nvSpPr>
          <p:spPr bwMode="auto">
            <a:xfrm>
              <a:off x="2760570" y="3220299"/>
              <a:ext cx="887184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2</a:t>
              </a:r>
            </a:p>
          </p:txBody>
        </p:sp>
        <p:sp>
          <p:nvSpPr>
            <p:cNvPr id="64" name="Rounded Rectangle 63"/>
            <p:cNvSpPr/>
            <p:nvPr/>
          </p:nvSpPr>
          <p:spPr bwMode="auto">
            <a:xfrm>
              <a:off x="4020999" y="3217280"/>
              <a:ext cx="837482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3</a:t>
              </a:r>
            </a:p>
          </p:txBody>
        </p:sp>
        <p:sp>
          <p:nvSpPr>
            <p:cNvPr id="65" name="Rounded Rectangle 64"/>
            <p:cNvSpPr/>
            <p:nvPr/>
          </p:nvSpPr>
          <p:spPr bwMode="auto">
            <a:xfrm>
              <a:off x="6583933" y="3217280"/>
              <a:ext cx="957086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5</a:t>
              </a:r>
            </a:p>
          </p:txBody>
        </p:sp>
        <p:sp>
          <p:nvSpPr>
            <p:cNvPr id="66" name="Rounded Rectangle 65"/>
            <p:cNvSpPr/>
            <p:nvPr/>
          </p:nvSpPr>
          <p:spPr bwMode="auto">
            <a:xfrm>
              <a:off x="3881844" y="2099871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7" name="Rounded Rectangle 66"/>
            <p:cNvSpPr/>
            <p:nvPr/>
          </p:nvSpPr>
          <p:spPr bwMode="auto">
            <a:xfrm>
              <a:off x="6490548" y="2079450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8" name="Down Arrow 67"/>
            <p:cNvSpPr/>
            <p:nvPr/>
          </p:nvSpPr>
          <p:spPr bwMode="auto">
            <a:xfrm rot="10800000" flipH="1">
              <a:off x="3059972" y="36065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69" name="Down Arrow 68"/>
            <p:cNvSpPr/>
            <p:nvPr/>
          </p:nvSpPr>
          <p:spPr bwMode="auto">
            <a:xfrm rot="10800000" flipH="1">
              <a:off x="4349930" y="3596937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0" name="Down Arrow 69"/>
            <p:cNvSpPr/>
            <p:nvPr/>
          </p:nvSpPr>
          <p:spPr bwMode="auto">
            <a:xfrm rot="10800000" flipH="1">
              <a:off x="6956362" y="361608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1" name="Down Arrow 70"/>
            <p:cNvSpPr/>
            <p:nvPr/>
          </p:nvSpPr>
          <p:spPr bwMode="auto">
            <a:xfrm rot="10800000" flipH="1">
              <a:off x="3059972" y="2572619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2" name="Down Arrow 71"/>
            <p:cNvSpPr/>
            <p:nvPr/>
          </p:nvSpPr>
          <p:spPr bwMode="auto">
            <a:xfrm rot="10800000" flipH="1">
              <a:off x="4349928" y="2567086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3" name="Down Arrow 72"/>
            <p:cNvSpPr/>
            <p:nvPr/>
          </p:nvSpPr>
          <p:spPr bwMode="auto">
            <a:xfrm rot="10800000" flipH="1">
              <a:off x="6958632" y="26041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74" name="Straight Arrow Connector 73"/>
            <p:cNvCxnSpPr>
              <a:stCxn id="27" idx="3"/>
              <a:endCxn id="63" idx="1"/>
            </p:cNvCxnSpPr>
            <p:nvPr/>
          </p:nvCxnSpPr>
          <p:spPr bwMode="auto">
            <a:xfrm>
              <a:off x="2327909" y="3510052"/>
              <a:ext cx="432660" cy="301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7" name="Straight Arrow Connector 76"/>
            <p:cNvCxnSpPr>
              <a:stCxn id="63" idx="3"/>
              <a:endCxn id="64" idx="1"/>
            </p:cNvCxnSpPr>
            <p:nvPr/>
          </p:nvCxnSpPr>
          <p:spPr bwMode="auto">
            <a:xfrm flipV="1">
              <a:off x="3647753" y="3510052"/>
              <a:ext cx="373246" cy="301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Straight Arrow Connector 30"/>
            <p:cNvCxnSpPr>
              <a:cxnSpLocks/>
              <a:stCxn id="33" idx="3"/>
              <a:endCxn id="65" idx="1"/>
            </p:cNvCxnSpPr>
            <p:nvPr/>
          </p:nvCxnSpPr>
          <p:spPr bwMode="auto">
            <a:xfrm>
              <a:off x="6119058" y="3510052"/>
              <a:ext cx="464875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C17D379E-B7C0-A14A-A0F2-7E2E1590730A}"/>
                </a:ext>
              </a:extLst>
            </p:cNvPr>
            <p:cNvSpPr/>
            <p:nvPr/>
          </p:nvSpPr>
          <p:spPr bwMode="auto">
            <a:xfrm>
              <a:off x="5166651" y="2084339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585C57EF-4DC3-C54D-8337-74FC7B716738}"/>
                </a:ext>
              </a:extLst>
            </p:cNvPr>
            <p:cNvSpPr/>
            <p:nvPr/>
          </p:nvSpPr>
          <p:spPr bwMode="auto">
            <a:xfrm>
              <a:off x="5281575" y="3217280"/>
              <a:ext cx="837482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4</a:t>
              </a:r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6134634F-BF4E-DC43-AF07-5CE5BA8EEE7A}"/>
                </a:ext>
              </a:extLst>
            </p:cNvPr>
            <p:cNvSpPr/>
            <p:nvPr/>
          </p:nvSpPr>
          <p:spPr bwMode="auto">
            <a:xfrm>
              <a:off x="5166651" y="4126847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is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6" name="Down Arrow 35">
              <a:extLst>
                <a:ext uri="{FF2B5EF4-FFF2-40B4-BE49-F238E27FC236}">
                  <a16:creationId xmlns:a16="http://schemas.microsoft.com/office/drawing/2014/main" id="{45F43337-1351-3542-86BA-C3ADD1EAD5D0}"/>
                </a:ext>
              </a:extLst>
            </p:cNvPr>
            <p:cNvSpPr/>
            <p:nvPr/>
          </p:nvSpPr>
          <p:spPr bwMode="auto">
            <a:xfrm rot="10800000" flipH="1">
              <a:off x="5633761" y="3601807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37" name="Down Arrow 36">
              <a:extLst>
                <a:ext uri="{FF2B5EF4-FFF2-40B4-BE49-F238E27FC236}">
                  <a16:creationId xmlns:a16="http://schemas.microsoft.com/office/drawing/2014/main" id="{BB30A2B3-BCD3-0D4C-97A4-BF1230DB031F}"/>
                </a:ext>
              </a:extLst>
            </p:cNvPr>
            <p:cNvSpPr/>
            <p:nvPr/>
          </p:nvSpPr>
          <p:spPr bwMode="auto">
            <a:xfrm rot="10800000" flipH="1">
              <a:off x="5631123" y="2586192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37AF205-8D42-5E4E-84B8-E8904E77C9C6}"/>
                </a:ext>
              </a:extLst>
            </p:cNvPr>
            <p:cNvCxnSpPr>
              <a:cxnSpLocks/>
              <a:stCxn id="64" idx="3"/>
              <a:endCxn id="33" idx="1"/>
            </p:cNvCxnSpPr>
            <p:nvPr/>
          </p:nvCxnSpPr>
          <p:spPr bwMode="auto">
            <a:xfrm>
              <a:off x="4858482" y="3510052"/>
              <a:ext cx="423094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BDC95918-2F0A-E945-B995-7312C4BE3AA5}"/>
                </a:ext>
              </a:extLst>
            </p:cNvPr>
            <p:cNvSpPr/>
            <p:nvPr/>
          </p:nvSpPr>
          <p:spPr bwMode="auto">
            <a:xfrm>
              <a:off x="7741416" y="4126845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.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2225CCE3-7D49-8440-AD14-0B5AC3CD456C}"/>
                </a:ext>
              </a:extLst>
            </p:cNvPr>
            <p:cNvSpPr/>
            <p:nvPr/>
          </p:nvSpPr>
          <p:spPr bwMode="auto">
            <a:xfrm>
              <a:off x="7741413" y="2079450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28FABE1D-EC84-8C41-A464-3C65987A815C}"/>
                </a:ext>
              </a:extLst>
            </p:cNvPr>
            <p:cNvSpPr/>
            <p:nvPr/>
          </p:nvSpPr>
          <p:spPr bwMode="auto">
            <a:xfrm>
              <a:off x="7845256" y="3217281"/>
              <a:ext cx="957086" cy="585542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5</a:t>
              </a:r>
            </a:p>
          </p:txBody>
        </p:sp>
        <p:sp>
          <p:nvSpPr>
            <p:cNvPr id="44" name="Down Arrow 43">
              <a:extLst>
                <a:ext uri="{FF2B5EF4-FFF2-40B4-BE49-F238E27FC236}">
                  <a16:creationId xmlns:a16="http://schemas.microsoft.com/office/drawing/2014/main" id="{43E149ED-5366-1447-8301-FF022CA15F59}"/>
                </a:ext>
              </a:extLst>
            </p:cNvPr>
            <p:cNvSpPr/>
            <p:nvPr/>
          </p:nvSpPr>
          <p:spPr bwMode="auto">
            <a:xfrm rot="10800000" flipH="1">
              <a:off x="8180336" y="26041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45" name="Down Arrow 44">
              <a:extLst>
                <a:ext uri="{FF2B5EF4-FFF2-40B4-BE49-F238E27FC236}">
                  <a16:creationId xmlns:a16="http://schemas.microsoft.com/office/drawing/2014/main" id="{737C2CE9-0881-804A-8EB2-A3CD5F0FE2EE}"/>
                </a:ext>
              </a:extLst>
            </p:cNvPr>
            <p:cNvSpPr/>
            <p:nvPr/>
          </p:nvSpPr>
          <p:spPr bwMode="auto">
            <a:xfrm rot="10800000" flipH="1">
              <a:off x="8209497" y="360651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420D7A8B-1BD9-D743-9970-605791D19552}"/>
                </a:ext>
              </a:extLst>
            </p:cNvPr>
            <p:cNvCxnSpPr>
              <a:cxnSpLocks/>
              <a:stCxn id="65" idx="3"/>
              <a:endCxn id="43" idx="1"/>
            </p:cNvCxnSpPr>
            <p:nvPr/>
          </p:nvCxnSpPr>
          <p:spPr bwMode="auto">
            <a:xfrm>
              <a:off x="7541019" y="3510052"/>
              <a:ext cx="304237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66CD037-254A-4B44-B8AF-E5859BFA2E30}"/>
              </a:ext>
            </a:extLst>
          </p:cNvPr>
          <p:cNvGrpSpPr/>
          <p:nvPr/>
        </p:nvGrpSpPr>
        <p:grpSpPr>
          <a:xfrm>
            <a:off x="4183747" y="1527200"/>
            <a:ext cx="4369192" cy="1606719"/>
            <a:chOff x="997473" y="2079450"/>
            <a:chExt cx="7908713" cy="2503363"/>
          </a:xfrm>
          <a:solidFill>
            <a:srgbClr val="0070C0">
              <a:alpha val="37000"/>
            </a:srgbClr>
          </a:solidFill>
        </p:grpSpPr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88BA37F8-5F78-964C-BC7A-E13141360BDA}"/>
                </a:ext>
              </a:extLst>
            </p:cNvPr>
            <p:cNvSpPr/>
            <p:nvPr/>
          </p:nvSpPr>
          <p:spPr bwMode="auto">
            <a:xfrm>
              <a:off x="1301931" y="4127392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>
                  <a:solidFill>
                    <a:schemeClr val="tx1"/>
                  </a:solidFill>
                </a:rPr>
                <a:t>&lt;/s&gt;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A5AF33B5-C7A0-7944-A4FF-8D9ABCC39F9B}"/>
                </a:ext>
              </a:extLst>
            </p:cNvPr>
            <p:cNvSpPr/>
            <p:nvPr/>
          </p:nvSpPr>
          <p:spPr bwMode="auto">
            <a:xfrm>
              <a:off x="1301931" y="2087493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Das</a:t>
              </a: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41767E0E-5212-8844-B936-67387705AF5B}"/>
                </a:ext>
              </a:extLst>
            </p:cNvPr>
            <p:cNvSpPr/>
            <p:nvPr/>
          </p:nvSpPr>
          <p:spPr bwMode="auto">
            <a:xfrm>
              <a:off x="1440725" y="3217280"/>
              <a:ext cx="887184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1</a:t>
              </a:r>
            </a:p>
          </p:txBody>
        </p:sp>
        <p:sp>
          <p:nvSpPr>
            <p:cNvPr id="51" name="Down Arrow 50">
              <a:extLst>
                <a:ext uri="{FF2B5EF4-FFF2-40B4-BE49-F238E27FC236}">
                  <a16:creationId xmlns:a16="http://schemas.microsoft.com/office/drawing/2014/main" id="{6C02FEB7-2550-B645-89D0-76B9BA250EFC}"/>
                </a:ext>
              </a:extLst>
            </p:cNvPr>
            <p:cNvSpPr/>
            <p:nvPr/>
          </p:nvSpPr>
          <p:spPr bwMode="auto">
            <a:xfrm rot="10800000" flipH="1">
              <a:off x="1770017" y="361608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52" name="Down Arrow 51">
              <a:extLst>
                <a:ext uri="{FF2B5EF4-FFF2-40B4-BE49-F238E27FC236}">
                  <a16:creationId xmlns:a16="http://schemas.microsoft.com/office/drawing/2014/main" id="{5DDC8753-1FDD-BD40-A215-C28C73904789}"/>
                </a:ext>
              </a:extLst>
            </p:cNvPr>
            <p:cNvSpPr/>
            <p:nvPr/>
          </p:nvSpPr>
          <p:spPr bwMode="auto">
            <a:xfrm rot="10800000" flipH="1">
              <a:off x="1770017" y="2578152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B714F30A-6554-2840-8DCE-B10294F857B6}"/>
                </a:ext>
              </a:extLst>
            </p:cNvPr>
            <p:cNvSpPr/>
            <p:nvPr/>
          </p:nvSpPr>
          <p:spPr bwMode="auto">
            <a:xfrm>
              <a:off x="2591889" y="4168866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Das</a:t>
              </a:r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04DCB192-8702-9342-872D-5E427B921596}"/>
                </a:ext>
              </a:extLst>
            </p:cNvPr>
            <p:cNvSpPr/>
            <p:nvPr/>
          </p:nvSpPr>
          <p:spPr bwMode="auto">
            <a:xfrm>
              <a:off x="6490551" y="4168866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800" dirty="0" err="1">
                  <a:latin typeface="Helvetica" pitchFamily="2" charset="0"/>
                </a:rPr>
                <a:t>groß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32C6262A-EF0B-5042-8F7C-79B699AA1FC5}"/>
                </a:ext>
              </a:extLst>
            </p:cNvPr>
            <p:cNvSpPr/>
            <p:nvPr/>
          </p:nvSpPr>
          <p:spPr bwMode="auto">
            <a:xfrm>
              <a:off x="3911781" y="4168865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Haus</a:t>
              </a: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D4E02BD5-B037-3843-A49F-BDB32DCC7D95}"/>
                </a:ext>
              </a:extLst>
            </p:cNvPr>
            <p:cNvSpPr/>
            <p:nvPr/>
          </p:nvSpPr>
          <p:spPr bwMode="auto">
            <a:xfrm>
              <a:off x="2591889" y="2084339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Haus</a:t>
              </a:r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CA6D887D-113E-674F-A21E-236B019021D2}"/>
                </a:ext>
              </a:extLst>
            </p:cNvPr>
            <p:cNvSpPr/>
            <p:nvPr/>
          </p:nvSpPr>
          <p:spPr bwMode="auto">
            <a:xfrm>
              <a:off x="2760570" y="3220299"/>
              <a:ext cx="887184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2</a:t>
              </a:r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3F2569C0-7289-9446-BC9A-CF5EF51C68F0}"/>
                </a:ext>
              </a:extLst>
            </p:cNvPr>
            <p:cNvSpPr/>
            <p:nvPr/>
          </p:nvSpPr>
          <p:spPr bwMode="auto">
            <a:xfrm>
              <a:off x="4020999" y="3217280"/>
              <a:ext cx="837482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3</a:t>
              </a:r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7545C7E0-DDD7-0E42-A1FA-694F4B682569}"/>
                </a:ext>
              </a:extLst>
            </p:cNvPr>
            <p:cNvSpPr/>
            <p:nvPr/>
          </p:nvSpPr>
          <p:spPr bwMode="auto">
            <a:xfrm>
              <a:off x="6583933" y="3217280"/>
              <a:ext cx="957086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5</a:t>
              </a:r>
            </a:p>
          </p:txBody>
        </p: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19ABD257-6975-C94C-B301-AD900E42F31A}"/>
                </a:ext>
              </a:extLst>
            </p:cNvPr>
            <p:cNvSpPr/>
            <p:nvPr/>
          </p:nvSpPr>
          <p:spPr bwMode="auto">
            <a:xfrm>
              <a:off x="3881843" y="2099871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</a:rPr>
                <a:t>ist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ADD655D1-F13B-3348-86DF-1E4B8C9A5EB8}"/>
                </a:ext>
              </a:extLst>
            </p:cNvPr>
            <p:cNvSpPr/>
            <p:nvPr/>
          </p:nvSpPr>
          <p:spPr bwMode="auto">
            <a:xfrm>
              <a:off x="6490549" y="2079450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.</a:t>
              </a:r>
            </a:p>
          </p:txBody>
        </p:sp>
        <p:sp>
          <p:nvSpPr>
            <p:cNvPr id="79" name="Down Arrow 78">
              <a:extLst>
                <a:ext uri="{FF2B5EF4-FFF2-40B4-BE49-F238E27FC236}">
                  <a16:creationId xmlns:a16="http://schemas.microsoft.com/office/drawing/2014/main" id="{1B7683B5-C96F-3F46-9310-507FD2B7A5DF}"/>
                </a:ext>
              </a:extLst>
            </p:cNvPr>
            <p:cNvSpPr/>
            <p:nvPr/>
          </p:nvSpPr>
          <p:spPr bwMode="auto">
            <a:xfrm rot="10800000" flipH="1">
              <a:off x="3059972" y="36065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0" name="Down Arrow 79">
              <a:extLst>
                <a:ext uri="{FF2B5EF4-FFF2-40B4-BE49-F238E27FC236}">
                  <a16:creationId xmlns:a16="http://schemas.microsoft.com/office/drawing/2014/main" id="{E6FE7989-ED67-5943-9644-3E684D0829A5}"/>
                </a:ext>
              </a:extLst>
            </p:cNvPr>
            <p:cNvSpPr/>
            <p:nvPr/>
          </p:nvSpPr>
          <p:spPr bwMode="auto">
            <a:xfrm rot="10800000" flipH="1">
              <a:off x="4349930" y="3596937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1" name="Down Arrow 80">
              <a:extLst>
                <a:ext uri="{FF2B5EF4-FFF2-40B4-BE49-F238E27FC236}">
                  <a16:creationId xmlns:a16="http://schemas.microsoft.com/office/drawing/2014/main" id="{923AF23B-622C-E644-AB17-14C1BC64D490}"/>
                </a:ext>
              </a:extLst>
            </p:cNvPr>
            <p:cNvSpPr/>
            <p:nvPr/>
          </p:nvSpPr>
          <p:spPr bwMode="auto">
            <a:xfrm rot="10800000" flipH="1">
              <a:off x="6956362" y="361608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2" name="Down Arrow 81">
              <a:extLst>
                <a:ext uri="{FF2B5EF4-FFF2-40B4-BE49-F238E27FC236}">
                  <a16:creationId xmlns:a16="http://schemas.microsoft.com/office/drawing/2014/main" id="{C3712E2E-EEB5-EB4B-AA3C-17869E207189}"/>
                </a:ext>
              </a:extLst>
            </p:cNvPr>
            <p:cNvSpPr/>
            <p:nvPr/>
          </p:nvSpPr>
          <p:spPr bwMode="auto">
            <a:xfrm rot="10800000" flipH="1">
              <a:off x="3059972" y="2572619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3" name="Down Arrow 82">
              <a:extLst>
                <a:ext uri="{FF2B5EF4-FFF2-40B4-BE49-F238E27FC236}">
                  <a16:creationId xmlns:a16="http://schemas.microsoft.com/office/drawing/2014/main" id="{C1BF3EA7-F871-EF4B-B536-9569D94BEE29}"/>
                </a:ext>
              </a:extLst>
            </p:cNvPr>
            <p:cNvSpPr/>
            <p:nvPr/>
          </p:nvSpPr>
          <p:spPr bwMode="auto">
            <a:xfrm rot="10800000" flipH="1">
              <a:off x="4349928" y="2567086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5" name="Down Arrow 84">
              <a:extLst>
                <a:ext uri="{FF2B5EF4-FFF2-40B4-BE49-F238E27FC236}">
                  <a16:creationId xmlns:a16="http://schemas.microsoft.com/office/drawing/2014/main" id="{28B892DD-BAFE-5B48-B048-DF43F5BE8BA7}"/>
                </a:ext>
              </a:extLst>
            </p:cNvPr>
            <p:cNvSpPr/>
            <p:nvPr/>
          </p:nvSpPr>
          <p:spPr bwMode="auto">
            <a:xfrm rot="10800000" flipH="1">
              <a:off x="6958632" y="26041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9D6A805-5400-6047-8B7F-40B6A9C9AEFE}"/>
                </a:ext>
              </a:extLst>
            </p:cNvPr>
            <p:cNvCxnSpPr>
              <a:stCxn id="50" idx="3"/>
              <a:endCxn id="57" idx="1"/>
            </p:cNvCxnSpPr>
            <p:nvPr/>
          </p:nvCxnSpPr>
          <p:spPr bwMode="auto">
            <a:xfrm>
              <a:off x="2327909" y="3510052"/>
              <a:ext cx="432660" cy="301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48D45C06-1E30-C345-B893-757AEEECA6EC}"/>
                </a:ext>
              </a:extLst>
            </p:cNvPr>
            <p:cNvCxnSpPr>
              <a:stCxn id="57" idx="3"/>
              <a:endCxn id="58" idx="1"/>
            </p:cNvCxnSpPr>
            <p:nvPr/>
          </p:nvCxnSpPr>
          <p:spPr bwMode="auto">
            <a:xfrm flipV="1">
              <a:off x="3647753" y="3510052"/>
              <a:ext cx="373246" cy="301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E57C4036-B8C6-E24B-9AF1-7F9D73569C08}"/>
                </a:ext>
              </a:extLst>
            </p:cNvPr>
            <p:cNvCxnSpPr>
              <a:cxnSpLocks/>
              <a:stCxn id="90" idx="3"/>
              <a:endCxn id="75" idx="1"/>
            </p:cNvCxnSpPr>
            <p:nvPr/>
          </p:nvCxnSpPr>
          <p:spPr bwMode="auto">
            <a:xfrm>
              <a:off x="6119058" y="3510052"/>
              <a:ext cx="464875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EB0CDF0B-7AA4-5447-A068-FD435ED39C4F}"/>
                </a:ext>
              </a:extLst>
            </p:cNvPr>
            <p:cNvSpPr/>
            <p:nvPr/>
          </p:nvSpPr>
          <p:spPr bwMode="auto">
            <a:xfrm>
              <a:off x="5166651" y="2084339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800" dirty="0" err="1">
                  <a:latin typeface="Helvetica" pitchFamily="2" charset="0"/>
                </a:rPr>
                <a:t>groß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13C3ED17-2770-F046-A751-67ACFBDFA6DB}"/>
                </a:ext>
              </a:extLst>
            </p:cNvPr>
            <p:cNvSpPr/>
            <p:nvPr/>
          </p:nvSpPr>
          <p:spPr bwMode="auto">
            <a:xfrm>
              <a:off x="5281575" y="3217280"/>
              <a:ext cx="837482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4</a:t>
              </a:r>
            </a:p>
          </p:txBody>
        </p:sp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97A2CF0A-3350-8E43-B1CB-86F5F34B5992}"/>
                </a:ext>
              </a:extLst>
            </p:cNvPr>
            <p:cNvSpPr/>
            <p:nvPr/>
          </p:nvSpPr>
          <p:spPr bwMode="auto">
            <a:xfrm>
              <a:off x="5166651" y="4168865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</a:rPr>
                <a:t>ist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2" name="Down Arrow 91">
              <a:extLst>
                <a:ext uri="{FF2B5EF4-FFF2-40B4-BE49-F238E27FC236}">
                  <a16:creationId xmlns:a16="http://schemas.microsoft.com/office/drawing/2014/main" id="{3F58BE61-BC28-7B4A-A884-67D0AC959EEB}"/>
                </a:ext>
              </a:extLst>
            </p:cNvPr>
            <p:cNvSpPr/>
            <p:nvPr/>
          </p:nvSpPr>
          <p:spPr bwMode="auto">
            <a:xfrm rot="10800000" flipH="1">
              <a:off x="5633761" y="3601807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93" name="Down Arrow 92">
              <a:extLst>
                <a:ext uri="{FF2B5EF4-FFF2-40B4-BE49-F238E27FC236}">
                  <a16:creationId xmlns:a16="http://schemas.microsoft.com/office/drawing/2014/main" id="{D7215132-DF15-FA47-A47F-45595F36AE5E}"/>
                </a:ext>
              </a:extLst>
            </p:cNvPr>
            <p:cNvSpPr/>
            <p:nvPr/>
          </p:nvSpPr>
          <p:spPr bwMode="auto">
            <a:xfrm rot="10800000" flipH="1">
              <a:off x="5631123" y="2586192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AA0BE491-73F3-A840-B1BC-71C25035D5C1}"/>
                </a:ext>
              </a:extLst>
            </p:cNvPr>
            <p:cNvCxnSpPr>
              <a:cxnSpLocks/>
              <a:stCxn id="58" idx="3"/>
              <a:endCxn id="90" idx="1"/>
            </p:cNvCxnSpPr>
            <p:nvPr/>
          </p:nvCxnSpPr>
          <p:spPr bwMode="auto">
            <a:xfrm>
              <a:off x="4858482" y="3510052"/>
              <a:ext cx="423094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33E0855B-648A-CA48-BE6F-4A7C8DB44032}"/>
                </a:ext>
              </a:extLst>
            </p:cNvPr>
            <p:cNvSpPr/>
            <p:nvPr/>
          </p:nvSpPr>
          <p:spPr bwMode="auto">
            <a:xfrm>
              <a:off x="7741415" y="4168863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.</a:t>
              </a:r>
            </a:p>
          </p:txBody>
        </p: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CE643687-40EA-5445-A7E1-5F2EA89421B6}"/>
                </a:ext>
              </a:extLst>
            </p:cNvPr>
            <p:cNvSpPr/>
            <p:nvPr/>
          </p:nvSpPr>
          <p:spPr bwMode="auto">
            <a:xfrm>
              <a:off x="7741414" y="2079450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&lt;/s&gt;</a:t>
              </a:r>
            </a:p>
          </p:txBody>
        </p:sp>
        <p:sp>
          <p:nvSpPr>
            <p:cNvPr id="97" name="Rounded Rectangle 96">
              <a:extLst>
                <a:ext uri="{FF2B5EF4-FFF2-40B4-BE49-F238E27FC236}">
                  <a16:creationId xmlns:a16="http://schemas.microsoft.com/office/drawing/2014/main" id="{13408BC2-2258-BD4A-A6B4-31ED29BD0BCE}"/>
                </a:ext>
              </a:extLst>
            </p:cNvPr>
            <p:cNvSpPr/>
            <p:nvPr/>
          </p:nvSpPr>
          <p:spPr bwMode="auto">
            <a:xfrm>
              <a:off x="7845256" y="3217281"/>
              <a:ext cx="957086" cy="585542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5</a:t>
              </a:r>
            </a:p>
          </p:txBody>
        </p:sp>
        <p:sp>
          <p:nvSpPr>
            <p:cNvPr id="98" name="Down Arrow 97">
              <a:extLst>
                <a:ext uri="{FF2B5EF4-FFF2-40B4-BE49-F238E27FC236}">
                  <a16:creationId xmlns:a16="http://schemas.microsoft.com/office/drawing/2014/main" id="{84353526-54A5-B247-808F-737F872C222B}"/>
                </a:ext>
              </a:extLst>
            </p:cNvPr>
            <p:cNvSpPr/>
            <p:nvPr/>
          </p:nvSpPr>
          <p:spPr bwMode="auto">
            <a:xfrm rot="10800000" flipH="1">
              <a:off x="8180336" y="26041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99" name="Down Arrow 98">
              <a:extLst>
                <a:ext uri="{FF2B5EF4-FFF2-40B4-BE49-F238E27FC236}">
                  <a16:creationId xmlns:a16="http://schemas.microsoft.com/office/drawing/2014/main" id="{CDA78004-62FD-A743-994E-9CC34EE96F9D}"/>
                </a:ext>
              </a:extLst>
            </p:cNvPr>
            <p:cNvSpPr/>
            <p:nvPr/>
          </p:nvSpPr>
          <p:spPr bwMode="auto">
            <a:xfrm rot="10800000" flipH="1">
              <a:off x="8209497" y="360651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589B778E-A982-1C42-A9C2-344A54F2F2D3}"/>
                </a:ext>
              </a:extLst>
            </p:cNvPr>
            <p:cNvCxnSpPr>
              <a:cxnSpLocks/>
              <a:stCxn id="75" idx="3"/>
              <a:endCxn id="97" idx="1"/>
            </p:cNvCxnSpPr>
            <p:nvPr/>
          </p:nvCxnSpPr>
          <p:spPr bwMode="auto">
            <a:xfrm>
              <a:off x="7541019" y="3510052"/>
              <a:ext cx="304237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96B0F3B5-8D1E-8A47-A839-9FD8F567B433}"/>
                </a:ext>
              </a:extLst>
            </p:cNvPr>
            <p:cNvCxnSpPr/>
            <p:nvPr/>
          </p:nvCxnSpPr>
          <p:spPr bwMode="auto">
            <a:xfrm>
              <a:off x="997473" y="3501460"/>
              <a:ext cx="432660" cy="301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F8D4D753-F248-6346-8D86-7952B5342855}"/>
              </a:ext>
            </a:extLst>
          </p:cNvPr>
          <p:cNvSpPr/>
          <p:nvPr/>
        </p:nvSpPr>
        <p:spPr>
          <a:xfrm>
            <a:off x="3612453" y="2191387"/>
            <a:ext cx="732132" cy="457200"/>
          </a:xfrm>
          <a:prstGeom prst="ellips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0843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146309"/>
            <a:ext cx="8915400" cy="800100"/>
          </a:xfrm>
        </p:spPr>
        <p:txBody>
          <a:bodyPr/>
          <a:lstStyle/>
          <a:p>
            <a:r>
              <a:rPr lang="en-US" b="0" dirty="0"/>
              <a:t>Encoder/Decoder Architecture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1A785C-C965-5D40-AAFE-C6AFD50D11D0}" type="datetime1">
              <a:rPr lang="en-US" smtClean="0"/>
              <a:pPr>
                <a:defRPr/>
              </a:pPr>
              <a:t>11/27/18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DD8BE-556E-3440-9013-11CC5588178D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 bwMode="auto">
          <a:xfrm flipH="1">
            <a:off x="2948448" y="2221965"/>
            <a:ext cx="2889675" cy="2603679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84" name="Group 83"/>
          <p:cNvGrpSpPr/>
          <p:nvPr/>
        </p:nvGrpSpPr>
        <p:grpSpPr>
          <a:xfrm>
            <a:off x="103493" y="1527551"/>
            <a:ext cx="4200993" cy="1606719"/>
            <a:chOff x="1301931" y="2079450"/>
            <a:chExt cx="7604255" cy="2503363"/>
          </a:xfrm>
          <a:solidFill>
            <a:srgbClr val="0070C0">
              <a:alpha val="37000"/>
            </a:srgbClr>
          </a:solidFill>
        </p:grpSpPr>
        <p:sp>
          <p:nvSpPr>
            <p:cNvPr id="23" name="Rounded Rectangle 22"/>
            <p:cNvSpPr/>
            <p:nvPr/>
          </p:nvSpPr>
          <p:spPr bwMode="auto">
            <a:xfrm>
              <a:off x="1301931" y="4127392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>
                  <a:solidFill>
                    <a:schemeClr val="tx1"/>
                  </a:solidFill>
                </a:rPr>
                <a:t>&lt;s&gt;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6" name="Rounded Rectangle 25"/>
            <p:cNvSpPr/>
            <p:nvPr/>
          </p:nvSpPr>
          <p:spPr bwMode="auto">
            <a:xfrm>
              <a:off x="1301931" y="2087492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1440725" y="3217280"/>
              <a:ext cx="887184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1</a:t>
              </a:r>
            </a:p>
          </p:txBody>
        </p:sp>
        <p:sp>
          <p:nvSpPr>
            <p:cNvPr id="28" name="Down Arrow 27"/>
            <p:cNvSpPr/>
            <p:nvPr/>
          </p:nvSpPr>
          <p:spPr bwMode="auto">
            <a:xfrm rot="10800000" flipH="1">
              <a:off x="1770017" y="361608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29" name="Down Arrow 28"/>
            <p:cNvSpPr/>
            <p:nvPr/>
          </p:nvSpPr>
          <p:spPr bwMode="auto">
            <a:xfrm rot="10800000" flipH="1">
              <a:off x="1770017" y="2578152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59" name="Rounded Rectangle 58"/>
            <p:cNvSpPr/>
            <p:nvPr/>
          </p:nvSpPr>
          <p:spPr bwMode="auto">
            <a:xfrm>
              <a:off x="2591889" y="4126849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The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0" name="Rounded Rectangle 59"/>
            <p:cNvSpPr/>
            <p:nvPr/>
          </p:nvSpPr>
          <p:spPr bwMode="auto">
            <a:xfrm>
              <a:off x="6490551" y="4126847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big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1" name="Rounded Rectangle 60"/>
            <p:cNvSpPr/>
            <p:nvPr/>
          </p:nvSpPr>
          <p:spPr bwMode="auto">
            <a:xfrm>
              <a:off x="3911781" y="4126847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house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2" name="Rounded Rectangle 61"/>
            <p:cNvSpPr/>
            <p:nvPr/>
          </p:nvSpPr>
          <p:spPr bwMode="auto">
            <a:xfrm>
              <a:off x="2591889" y="2084339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3" name="Rounded Rectangle 62"/>
            <p:cNvSpPr/>
            <p:nvPr/>
          </p:nvSpPr>
          <p:spPr bwMode="auto">
            <a:xfrm>
              <a:off x="2760570" y="3220299"/>
              <a:ext cx="887184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2</a:t>
              </a:r>
            </a:p>
          </p:txBody>
        </p:sp>
        <p:sp>
          <p:nvSpPr>
            <p:cNvPr id="64" name="Rounded Rectangle 63"/>
            <p:cNvSpPr/>
            <p:nvPr/>
          </p:nvSpPr>
          <p:spPr bwMode="auto">
            <a:xfrm>
              <a:off x="4020999" y="3217280"/>
              <a:ext cx="837482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3</a:t>
              </a:r>
            </a:p>
          </p:txBody>
        </p:sp>
        <p:sp>
          <p:nvSpPr>
            <p:cNvPr id="65" name="Rounded Rectangle 64"/>
            <p:cNvSpPr/>
            <p:nvPr/>
          </p:nvSpPr>
          <p:spPr bwMode="auto">
            <a:xfrm>
              <a:off x="6583933" y="3217280"/>
              <a:ext cx="957086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5</a:t>
              </a:r>
            </a:p>
          </p:txBody>
        </p:sp>
        <p:sp>
          <p:nvSpPr>
            <p:cNvPr id="66" name="Rounded Rectangle 65"/>
            <p:cNvSpPr/>
            <p:nvPr/>
          </p:nvSpPr>
          <p:spPr bwMode="auto">
            <a:xfrm>
              <a:off x="3881844" y="2099871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7" name="Rounded Rectangle 66"/>
            <p:cNvSpPr/>
            <p:nvPr/>
          </p:nvSpPr>
          <p:spPr bwMode="auto">
            <a:xfrm>
              <a:off x="6490548" y="2079450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8" name="Down Arrow 67"/>
            <p:cNvSpPr/>
            <p:nvPr/>
          </p:nvSpPr>
          <p:spPr bwMode="auto">
            <a:xfrm rot="10800000" flipH="1">
              <a:off x="3059972" y="36065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69" name="Down Arrow 68"/>
            <p:cNvSpPr/>
            <p:nvPr/>
          </p:nvSpPr>
          <p:spPr bwMode="auto">
            <a:xfrm rot="10800000" flipH="1">
              <a:off x="4349930" y="3596937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0" name="Down Arrow 69"/>
            <p:cNvSpPr/>
            <p:nvPr/>
          </p:nvSpPr>
          <p:spPr bwMode="auto">
            <a:xfrm rot="10800000" flipH="1">
              <a:off x="6956362" y="361608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1" name="Down Arrow 70"/>
            <p:cNvSpPr/>
            <p:nvPr/>
          </p:nvSpPr>
          <p:spPr bwMode="auto">
            <a:xfrm rot="10800000" flipH="1">
              <a:off x="3059972" y="2572619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2" name="Down Arrow 71"/>
            <p:cNvSpPr/>
            <p:nvPr/>
          </p:nvSpPr>
          <p:spPr bwMode="auto">
            <a:xfrm rot="10800000" flipH="1">
              <a:off x="4349928" y="2567086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73" name="Down Arrow 72"/>
            <p:cNvSpPr/>
            <p:nvPr/>
          </p:nvSpPr>
          <p:spPr bwMode="auto">
            <a:xfrm rot="10800000" flipH="1">
              <a:off x="6958632" y="26041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74" name="Straight Arrow Connector 73"/>
            <p:cNvCxnSpPr>
              <a:stCxn id="27" idx="3"/>
              <a:endCxn id="63" idx="1"/>
            </p:cNvCxnSpPr>
            <p:nvPr/>
          </p:nvCxnSpPr>
          <p:spPr bwMode="auto">
            <a:xfrm>
              <a:off x="2327909" y="3510052"/>
              <a:ext cx="432660" cy="301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7" name="Straight Arrow Connector 76"/>
            <p:cNvCxnSpPr>
              <a:stCxn id="63" idx="3"/>
              <a:endCxn id="64" idx="1"/>
            </p:cNvCxnSpPr>
            <p:nvPr/>
          </p:nvCxnSpPr>
          <p:spPr bwMode="auto">
            <a:xfrm flipV="1">
              <a:off x="3647753" y="3510052"/>
              <a:ext cx="373246" cy="301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Straight Arrow Connector 30"/>
            <p:cNvCxnSpPr>
              <a:cxnSpLocks/>
              <a:stCxn id="33" idx="3"/>
              <a:endCxn id="65" idx="1"/>
            </p:cNvCxnSpPr>
            <p:nvPr/>
          </p:nvCxnSpPr>
          <p:spPr bwMode="auto">
            <a:xfrm>
              <a:off x="6119058" y="3510052"/>
              <a:ext cx="464875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C17D379E-B7C0-A14A-A0F2-7E2E1590730A}"/>
                </a:ext>
              </a:extLst>
            </p:cNvPr>
            <p:cNvSpPr/>
            <p:nvPr/>
          </p:nvSpPr>
          <p:spPr bwMode="auto">
            <a:xfrm>
              <a:off x="5166651" y="2084339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585C57EF-4DC3-C54D-8337-74FC7B716738}"/>
                </a:ext>
              </a:extLst>
            </p:cNvPr>
            <p:cNvSpPr/>
            <p:nvPr/>
          </p:nvSpPr>
          <p:spPr bwMode="auto">
            <a:xfrm>
              <a:off x="5281575" y="3217280"/>
              <a:ext cx="837482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4</a:t>
              </a:r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6134634F-BF4E-DC43-AF07-5CE5BA8EEE7A}"/>
                </a:ext>
              </a:extLst>
            </p:cNvPr>
            <p:cNvSpPr/>
            <p:nvPr/>
          </p:nvSpPr>
          <p:spPr bwMode="auto">
            <a:xfrm>
              <a:off x="5166651" y="4126847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is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6" name="Down Arrow 35">
              <a:extLst>
                <a:ext uri="{FF2B5EF4-FFF2-40B4-BE49-F238E27FC236}">
                  <a16:creationId xmlns:a16="http://schemas.microsoft.com/office/drawing/2014/main" id="{45F43337-1351-3542-86BA-C3ADD1EAD5D0}"/>
                </a:ext>
              </a:extLst>
            </p:cNvPr>
            <p:cNvSpPr/>
            <p:nvPr/>
          </p:nvSpPr>
          <p:spPr bwMode="auto">
            <a:xfrm rot="10800000" flipH="1">
              <a:off x="5633761" y="3601807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37" name="Down Arrow 36">
              <a:extLst>
                <a:ext uri="{FF2B5EF4-FFF2-40B4-BE49-F238E27FC236}">
                  <a16:creationId xmlns:a16="http://schemas.microsoft.com/office/drawing/2014/main" id="{BB30A2B3-BCD3-0D4C-97A4-BF1230DB031F}"/>
                </a:ext>
              </a:extLst>
            </p:cNvPr>
            <p:cNvSpPr/>
            <p:nvPr/>
          </p:nvSpPr>
          <p:spPr bwMode="auto">
            <a:xfrm rot="10800000" flipH="1">
              <a:off x="5631123" y="2586192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37AF205-8D42-5E4E-84B8-E8904E77C9C6}"/>
                </a:ext>
              </a:extLst>
            </p:cNvPr>
            <p:cNvCxnSpPr>
              <a:cxnSpLocks/>
              <a:stCxn id="64" idx="3"/>
              <a:endCxn id="33" idx="1"/>
            </p:cNvCxnSpPr>
            <p:nvPr/>
          </p:nvCxnSpPr>
          <p:spPr bwMode="auto">
            <a:xfrm>
              <a:off x="4858482" y="3510052"/>
              <a:ext cx="423094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BDC95918-2F0A-E945-B995-7312C4BE3AA5}"/>
                </a:ext>
              </a:extLst>
            </p:cNvPr>
            <p:cNvSpPr/>
            <p:nvPr/>
          </p:nvSpPr>
          <p:spPr bwMode="auto">
            <a:xfrm>
              <a:off x="7741416" y="4126845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solidFill>
                    <a:schemeClr val="tx1"/>
                  </a:solidFill>
                </a:rPr>
                <a:t>.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2225CCE3-7D49-8440-AD14-0B5AC3CD456C}"/>
                </a:ext>
              </a:extLst>
            </p:cNvPr>
            <p:cNvSpPr/>
            <p:nvPr/>
          </p:nvSpPr>
          <p:spPr bwMode="auto">
            <a:xfrm>
              <a:off x="7741413" y="2079450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28FABE1D-EC84-8C41-A464-3C65987A815C}"/>
                </a:ext>
              </a:extLst>
            </p:cNvPr>
            <p:cNvSpPr/>
            <p:nvPr/>
          </p:nvSpPr>
          <p:spPr bwMode="auto">
            <a:xfrm>
              <a:off x="7845256" y="3217281"/>
              <a:ext cx="957086" cy="585542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5</a:t>
              </a:r>
            </a:p>
          </p:txBody>
        </p:sp>
        <p:sp>
          <p:nvSpPr>
            <p:cNvPr id="44" name="Down Arrow 43">
              <a:extLst>
                <a:ext uri="{FF2B5EF4-FFF2-40B4-BE49-F238E27FC236}">
                  <a16:creationId xmlns:a16="http://schemas.microsoft.com/office/drawing/2014/main" id="{43E149ED-5366-1447-8301-FF022CA15F59}"/>
                </a:ext>
              </a:extLst>
            </p:cNvPr>
            <p:cNvSpPr/>
            <p:nvPr/>
          </p:nvSpPr>
          <p:spPr bwMode="auto">
            <a:xfrm rot="10800000" flipH="1">
              <a:off x="8180336" y="26041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45" name="Down Arrow 44">
              <a:extLst>
                <a:ext uri="{FF2B5EF4-FFF2-40B4-BE49-F238E27FC236}">
                  <a16:creationId xmlns:a16="http://schemas.microsoft.com/office/drawing/2014/main" id="{737C2CE9-0881-804A-8EB2-A3CD5F0FE2EE}"/>
                </a:ext>
              </a:extLst>
            </p:cNvPr>
            <p:cNvSpPr/>
            <p:nvPr/>
          </p:nvSpPr>
          <p:spPr bwMode="auto">
            <a:xfrm rot="10800000" flipH="1">
              <a:off x="8209497" y="360651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420D7A8B-1BD9-D743-9970-605791D19552}"/>
                </a:ext>
              </a:extLst>
            </p:cNvPr>
            <p:cNvCxnSpPr>
              <a:cxnSpLocks/>
              <a:stCxn id="65" idx="3"/>
              <a:endCxn id="43" idx="1"/>
            </p:cNvCxnSpPr>
            <p:nvPr/>
          </p:nvCxnSpPr>
          <p:spPr bwMode="auto">
            <a:xfrm>
              <a:off x="7541019" y="3510052"/>
              <a:ext cx="304237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66CD037-254A-4B44-B8AF-E5859BFA2E30}"/>
              </a:ext>
            </a:extLst>
          </p:cNvPr>
          <p:cNvGrpSpPr/>
          <p:nvPr/>
        </p:nvGrpSpPr>
        <p:grpSpPr>
          <a:xfrm>
            <a:off x="4183747" y="1527200"/>
            <a:ext cx="4369192" cy="1606719"/>
            <a:chOff x="997473" y="2079450"/>
            <a:chExt cx="7908713" cy="2503363"/>
          </a:xfrm>
          <a:solidFill>
            <a:srgbClr val="0070C0">
              <a:alpha val="37000"/>
            </a:srgbClr>
          </a:solidFill>
        </p:grpSpPr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88BA37F8-5F78-964C-BC7A-E13141360BDA}"/>
                </a:ext>
              </a:extLst>
            </p:cNvPr>
            <p:cNvSpPr/>
            <p:nvPr/>
          </p:nvSpPr>
          <p:spPr bwMode="auto">
            <a:xfrm>
              <a:off x="1301931" y="4127392"/>
              <a:ext cx="1164770" cy="45542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>
                  <a:solidFill>
                    <a:schemeClr val="tx1"/>
                  </a:solidFill>
                </a:rPr>
                <a:t>&lt;/s&gt;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A5AF33B5-C7A0-7944-A4FF-8D9ABCC39F9B}"/>
                </a:ext>
              </a:extLst>
            </p:cNvPr>
            <p:cNvSpPr/>
            <p:nvPr/>
          </p:nvSpPr>
          <p:spPr bwMode="auto">
            <a:xfrm>
              <a:off x="1301931" y="2087493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Das</a:t>
              </a: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41767E0E-5212-8844-B936-67387705AF5B}"/>
                </a:ext>
              </a:extLst>
            </p:cNvPr>
            <p:cNvSpPr/>
            <p:nvPr/>
          </p:nvSpPr>
          <p:spPr bwMode="auto">
            <a:xfrm>
              <a:off x="1440725" y="3217280"/>
              <a:ext cx="887184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1</a:t>
              </a:r>
            </a:p>
          </p:txBody>
        </p:sp>
        <p:sp>
          <p:nvSpPr>
            <p:cNvPr id="51" name="Down Arrow 50">
              <a:extLst>
                <a:ext uri="{FF2B5EF4-FFF2-40B4-BE49-F238E27FC236}">
                  <a16:creationId xmlns:a16="http://schemas.microsoft.com/office/drawing/2014/main" id="{6C02FEB7-2550-B645-89D0-76B9BA250EFC}"/>
                </a:ext>
              </a:extLst>
            </p:cNvPr>
            <p:cNvSpPr/>
            <p:nvPr/>
          </p:nvSpPr>
          <p:spPr bwMode="auto">
            <a:xfrm rot="10800000" flipH="1">
              <a:off x="1770017" y="361608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52" name="Down Arrow 51">
              <a:extLst>
                <a:ext uri="{FF2B5EF4-FFF2-40B4-BE49-F238E27FC236}">
                  <a16:creationId xmlns:a16="http://schemas.microsoft.com/office/drawing/2014/main" id="{5DDC8753-1FDD-BD40-A215-C28C73904789}"/>
                </a:ext>
              </a:extLst>
            </p:cNvPr>
            <p:cNvSpPr/>
            <p:nvPr/>
          </p:nvSpPr>
          <p:spPr bwMode="auto">
            <a:xfrm rot="10800000" flipH="1">
              <a:off x="1770017" y="2578152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B714F30A-6554-2840-8DCE-B10294F857B6}"/>
                </a:ext>
              </a:extLst>
            </p:cNvPr>
            <p:cNvSpPr/>
            <p:nvPr/>
          </p:nvSpPr>
          <p:spPr bwMode="auto">
            <a:xfrm>
              <a:off x="2591889" y="4168866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Das</a:t>
              </a:r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04DCB192-8702-9342-872D-5E427B921596}"/>
                </a:ext>
              </a:extLst>
            </p:cNvPr>
            <p:cNvSpPr/>
            <p:nvPr/>
          </p:nvSpPr>
          <p:spPr bwMode="auto">
            <a:xfrm>
              <a:off x="6490551" y="4168866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800" dirty="0" err="1">
                  <a:latin typeface="Helvetica" pitchFamily="2" charset="0"/>
                </a:rPr>
                <a:t>groß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32C6262A-EF0B-5042-8F7C-79B699AA1FC5}"/>
                </a:ext>
              </a:extLst>
            </p:cNvPr>
            <p:cNvSpPr/>
            <p:nvPr/>
          </p:nvSpPr>
          <p:spPr bwMode="auto">
            <a:xfrm>
              <a:off x="3911781" y="4168865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Haus</a:t>
              </a: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D4E02BD5-B037-3843-A49F-BDB32DCC7D95}"/>
                </a:ext>
              </a:extLst>
            </p:cNvPr>
            <p:cNvSpPr/>
            <p:nvPr/>
          </p:nvSpPr>
          <p:spPr bwMode="auto">
            <a:xfrm>
              <a:off x="2591889" y="2084339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Haus</a:t>
              </a:r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CA6D887D-113E-674F-A21E-236B019021D2}"/>
                </a:ext>
              </a:extLst>
            </p:cNvPr>
            <p:cNvSpPr/>
            <p:nvPr/>
          </p:nvSpPr>
          <p:spPr bwMode="auto">
            <a:xfrm>
              <a:off x="2760570" y="3220299"/>
              <a:ext cx="887184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2</a:t>
              </a:r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3F2569C0-7289-9446-BC9A-CF5EF51C68F0}"/>
                </a:ext>
              </a:extLst>
            </p:cNvPr>
            <p:cNvSpPr/>
            <p:nvPr/>
          </p:nvSpPr>
          <p:spPr bwMode="auto">
            <a:xfrm>
              <a:off x="4020999" y="3217280"/>
              <a:ext cx="837482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3</a:t>
              </a:r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7545C7E0-DDD7-0E42-A1FA-694F4B682569}"/>
                </a:ext>
              </a:extLst>
            </p:cNvPr>
            <p:cNvSpPr/>
            <p:nvPr/>
          </p:nvSpPr>
          <p:spPr bwMode="auto">
            <a:xfrm>
              <a:off x="6583933" y="3217280"/>
              <a:ext cx="957086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5</a:t>
              </a:r>
            </a:p>
          </p:txBody>
        </p: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19ABD257-6975-C94C-B301-AD900E42F31A}"/>
                </a:ext>
              </a:extLst>
            </p:cNvPr>
            <p:cNvSpPr/>
            <p:nvPr/>
          </p:nvSpPr>
          <p:spPr bwMode="auto">
            <a:xfrm>
              <a:off x="3881843" y="2099871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</a:rPr>
                <a:t>ist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ADD655D1-F13B-3348-86DF-1E4B8C9A5EB8}"/>
                </a:ext>
              </a:extLst>
            </p:cNvPr>
            <p:cNvSpPr/>
            <p:nvPr/>
          </p:nvSpPr>
          <p:spPr bwMode="auto">
            <a:xfrm>
              <a:off x="6490549" y="2079450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.</a:t>
              </a:r>
            </a:p>
          </p:txBody>
        </p:sp>
        <p:sp>
          <p:nvSpPr>
            <p:cNvPr id="79" name="Down Arrow 78">
              <a:extLst>
                <a:ext uri="{FF2B5EF4-FFF2-40B4-BE49-F238E27FC236}">
                  <a16:creationId xmlns:a16="http://schemas.microsoft.com/office/drawing/2014/main" id="{1B7683B5-C96F-3F46-9310-507FD2B7A5DF}"/>
                </a:ext>
              </a:extLst>
            </p:cNvPr>
            <p:cNvSpPr/>
            <p:nvPr/>
          </p:nvSpPr>
          <p:spPr bwMode="auto">
            <a:xfrm rot="10800000" flipH="1">
              <a:off x="3059972" y="36065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0" name="Down Arrow 79">
              <a:extLst>
                <a:ext uri="{FF2B5EF4-FFF2-40B4-BE49-F238E27FC236}">
                  <a16:creationId xmlns:a16="http://schemas.microsoft.com/office/drawing/2014/main" id="{E6FE7989-ED67-5943-9644-3E684D0829A5}"/>
                </a:ext>
              </a:extLst>
            </p:cNvPr>
            <p:cNvSpPr/>
            <p:nvPr/>
          </p:nvSpPr>
          <p:spPr bwMode="auto">
            <a:xfrm rot="10800000" flipH="1">
              <a:off x="4349930" y="3596937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1" name="Down Arrow 80">
              <a:extLst>
                <a:ext uri="{FF2B5EF4-FFF2-40B4-BE49-F238E27FC236}">
                  <a16:creationId xmlns:a16="http://schemas.microsoft.com/office/drawing/2014/main" id="{923AF23B-622C-E644-AB17-14C1BC64D490}"/>
                </a:ext>
              </a:extLst>
            </p:cNvPr>
            <p:cNvSpPr/>
            <p:nvPr/>
          </p:nvSpPr>
          <p:spPr bwMode="auto">
            <a:xfrm rot="10800000" flipH="1">
              <a:off x="6956362" y="361608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2" name="Down Arrow 81">
              <a:extLst>
                <a:ext uri="{FF2B5EF4-FFF2-40B4-BE49-F238E27FC236}">
                  <a16:creationId xmlns:a16="http://schemas.microsoft.com/office/drawing/2014/main" id="{C3712E2E-EEB5-EB4B-AA3C-17869E207189}"/>
                </a:ext>
              </a:extLst>
            </p:cNvPr>
            <p:cNvSpPr/>
            <p:nvPr/>
          </p:nvSpPr>
          <p:spPr bwMode="auto">
            <a:xfrm rot="10800000" flipH="1">
              <a:off x="3059972" y="2572619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3" name="Down Arrow 82">
              <a:extLst>
                <a:ext uri="{FF2B5EF4-FFF2-40B4-BE49-F238E27FC236}">
                  <a16:creationId xmlns:a16="http://schemas.microsoft.com/office/drawing/2014/main" id="{C1BF3EA7-F871-EF4B-B536-9569D94BEE29}"/>
                </a:ext>
              </a:extLst>
            </p:cNvPr>
            <p:cNvSpPr/>
            <p:nvPr/>
          </p:nvSpPr>
          <p:spPr bwMode="auto">
            <a:xfrm rot="10800000" flipH="1">
              <a:off x="4349928" y="2567086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85" name="Down Arrow 84">
              <a:extLst>
                <a:ext uri="{FF2B5EF4-FFF2-40B4-BE49-F238E27FC236}">
                  <a16:creationId xmlns:a16="http://schemas.microsoft.com/office/drawing/2014/main" id="{28B892DD-BAFE-5B48-B048-DF43F5BE8BA7}"/>
                </a:ext>
              </a:extLst>
            </p:cNvPr>
            <p:cNvSpPr/>
            <p:nvPr/>
          </p:nvSpPr>
          <p:spPr bwMode="auto">
            <a:xfrm rot="10800000" flipH="1">
              <a:off x="6958632" y="26041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9D6A805-5400-6047-8B7F-40B6A9C9AEFE}"/>
                </a:ext>
              </a:extLst>
            </p:cNvPr>
            <p:cNvCxnSpPr>
              <a:stCxn id="50" idx="3"/>
              <a:endCxn id="57" idx="1"/>
            </p:cNvCxnSpPr>
            <p:nvPr/>
          </p:nvCxnSpPr>
          <p:spPr bwMode="auto">
            <a:xfrm>
              <a:off x="2327909" y="3510052"/>
              <a:ext cx="432660" cy="301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48D45C06-1E30-C345-B893-757AEEECA6EC}"/>
                </a:ext>
              </a:extLst>
            </p:cNvPr>
            <p:cNvCxnSpPr>
              <a:stCxn id="57" idx="3"/>
              <a:endCxn id="58" idx="1"/>
            </p:cNvCxnSpPr>
            <p:nvPr/>
          </p:nvCxnSpPr>
          <p:spPr bwMode="auto">
            <a:xfrm flipV="1">
              <a:off x="3647753" y="3510052"/>
              <a:ext cx="373246" cy="301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E57C4036-B8C6-E24B-9AF1-7F9D73569C08}"/>
                </a:ext>
              </a:extLst>
            </p:cNvPr>
            <p:cNvCxnSpPr>
              <a:cxnSpLocks/>
              <a:stCxn id="90" idx="3"/>
              <a:endCxn id="75" idx="1"/>
            </p:cNvCxnSpPr>
            <p:nvPr/>
          </p:nvCxnSpPr>
          <p:spPr bwMode="auto">
            <a:xfrm>
              <a:off x="6119058" y="3510052"/>
              <a:ext cx="464875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EB0CDF0B-7AA4-5447-A068-FD435ED39C4F}"/>
                </a:ext>
              </a:extLst>
            </p:cNvPr>
            <p:cNvSpPr/>
            <p:nvPr/>
          </p:nvSpPr>
          <p:spPr bwMode="auto">
            <a:xfrm>
              <a:off x="5166651" y="2084339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800" dirty="0" err="1">
                  <a:latin typeface="Helvetica" pitchFamily="2" charset="0"/>
                </a:rPr>
                <a:t>groß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13C3ED17-2770-F046-A751-67ACFBDFA6DB}"/>
                </a:ext>
              </a:extLst>
            </p:cNvPr>
            <p:cNvSpPr/>
            <p:nvPr/>
          </p:nvSpPr>
          <p:spPr bwMode="auto">
            <a:xfrm>
              <a:off x="5281575" y="3217280"/>
              <a:ext cx="837482" cy="585541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4</a:t>
              </a:r>
            </a:p>
          </p:txBody>
        </p:sp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97A2CF0A-3350-8E43-B1CB-86F5F34B5992}"/>
                </a:ext>
              </a:extLst>
            </p:cNvPr>
            <p:cNvSpPr/>
            <p:nvPr/>
          </p:nvSpPr>
          <p:spPr bwMode="auto">
            <a:xfrm>
              <a:off x="5166651" y="4168865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</a:rPr>
                <a:t>ist</a:t>
              </a:r>
              <a:endParaRPr kumimoji="0" 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2" name="Down Arrow 91">
              <a:extLst>
                <a:ext uri="{FF2B5EF4-FFF2-40B4-BE49-F238E27FC236}">
                  <a16:creationId xmlns:a16="http://schemas.microsoft.com/office/drawing/2014/main" id="{3F58BE61-BC28-7B4A-A884-67D0AC959EEB}"/>
                </a:ext>
              </a:extLst>
            </p:cNvPr>
            <p:cNvSpPr/>
            <p:nvPr/>
          </p:nvSpPr>
          <p:spPr bwMode="auto">
            <a:xfrm rot="10800000" flipH="1">
              <a:off x="5633761" y="3601807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93" name="Down Arrow 92">
              <a:extLst>
                <a:ext uri="{FF2B5EF4-FFF2-40B4-BE49-F238E27FC236}">
                  <a16:creationId xmlns:a16="http://schemas.microsoft.com/office/drawing/2014/main" id="{D7215132-DF15-FA47-A47F-45595F36AE5E}"/>
                </a:ext>
              </a:extLst>
            </p:cNvPr>
            <p:cNvSpPr/>
            <p:nvPr/>
          </p:nvSpPr>
          <p:spPr bwMode="auto">
            <a:xfrm rot="10800000" flipH="1">
              <a:off x="5631123" y="2586192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AA0BE491-73F3-A840-B1BC-71C25035D5C1}"/>
                </a:ext>
              </a:extLst>
            </p:cNvPr>
            <p:cNvCxnSpPr>
              <a:cxnSpLocks/>
              <a:stCxn id="58" idx="3"/>
              <a:endCxn id="90" idx="1"/>
            </p:cNvCxnSpPr>
            <p:nvPr/>
          </p:nvCxnSpPr>
          <p:spPr bwMode="auto">
            <a:xfrm>
              <a:off x="4858482" y="3510052"/>
              <a:ext cx="423094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33E0855B-648A-CA48-BE6F-4A7C8DB44032}"/>
                </a:ext>
              </a:extLst>
            </p:cNvPr>
            <p:cNvSpPr/>
            <p:nvPr/>
          </p:nvSpPr>
          <p:spPr bwMode="auto">
            <a:xfrm>
              <a:off x="7741415" y="4168863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.</a:t>
              </a:r>
            </a:p>
          </p:txBody>
        </p: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CE643687-40EA-5445-A7E1-5F2EA89421B6}"/>
                </a:ext>
              </a:extLst>
            </p:cNvPr>
            <p:cNvSpPr/>
            <p:nvPr/>
          </p:nvSpPr>
          <p:spPr bwMode="auto">
            <a:xfrm>
              <a:off x="7741414" y="2079450"/>
              <a:ext cx="1164771" cy="371384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&lt;/s&gt;</a:t>
              </a:r>
            </a:p>
          </p:txBody>
        </p:sp>
        <p:sp>
          <p:nvSpPr>
            <p:cNvPr id="97" name="Rounded Rectangle 96">
              <a:extLst>
                <a:ext uri="{FF2B5EF4-FFF2-40B4-BE49-F238E27FC236}">
                  <a16:creationId xmlns:a16="http://schemas.microsoft.com/office/drawing/2014/main" id="{13408BC2-2258-BD4A-A6B4-31ED29BD0BCE}"/>
                </a:ext>
              </a:extLst>
            </p:cNvPr>
            <p:cNvSpPr/>
            <p:nvPr/>
          </p:nvSpPr>
          <p:spPr bwMode="auto">
            <a:xfrm>
              <a:off x="7845256" y="3217281"/>
              <a:ext cx="957086" cy="585542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Hidden 5</a:t>
              </a:r>
            </a:p>
          </p:txBody>
        </p:sp>
        <p:sp>
          <p:nvSpPr>
            <p:cNvPr id="98" name="Down Arrow 97">
              <a:extLst>
                <a:ext uri="{FF2B5EF4-FFF2-40B4-BE49-F238E27FC236}">
                  <a16:creationId xmlns:a16="http://schemas.microsoft.com/office/drawing/2014/main" id="{84353526-54A5-B247-808F-737F872C222B}"/>
                </a:ext>
              </a:extLst>
            </p:cNvPr>
            <p:cNvSpPr/>
            <p:nvPr/>
          </p:nvSpPr>
          <p:spPr bwMode="auto">
            <a:xfrm rot="10800000" flipH="1">
              <a:off x="8180336" y="2604108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99" name="Down Arrow 98">
              <a:extLst>
                <a:ext uri="{FF2B5EF4-FFF2-40B4-BE49-F238E27FC236}">
                  <a16:creationId xmlns:a16="http://schemas.microsoft.com/office/drawing/2014/main" id="{CDA78004-62FD-A743-994E-9CC34EE96F9D}"/>
                </a:ext>
              </a:extLst>
            </p:cNvPr>
            <p:cNvSpPr/>
            <p:nvPr/>
          </p:nvSpPr>
          <p:spPr bwMode="auto">
            <a:xfrm rot="10800000" flipH="1">
              <a:off x="8209497" y="3606510"/>
              <a:ext cx="228601" cy="459402"/>
            </a:xfrm>
            <a:prstGeom prst="downArrow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589B778E-A982-1C42-A9C2-344A54F2F2D3}"/>
                </a:ext>
              </a:extLst>
            </p:cNvPr>
            <p:cNvCxnSpPr>
              <a:cxnSpLocks/>
              <a:stCxn id="75" idx="3"/>
              <a:endCxn id="97" idx="1"/>
            </p:cNvCxnSpPr>
            <p:nvPr/>
          </p:nvCxnSpPr>
          <p:spPr bwMode="auto">
            <a:xfrm>
              <a:off x="7541019" y="3510052"/>
              <a:ext cx="304237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96B0F3B5-8D1E-8A47-A839-9FD8F567B433}"/>
                </a:ext>
              </a:extLst>
            </p:cNvPr>
            <p:cNvCxnSpPr/>
            <p:nvPr/>
          </p:nvCxnSpPr>
          <p:spPr bwMode="auto">
            <a:xfrm>
              <a:off x="997473" y="3501460"/>
              <a:ext cx="432660" cy="3019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0866D50-43DE-5A49-8302-A7EBD6E560EB}"/>
              </a:ext>
            </a:extLst>
          </p:cNvPr>
          <p:cNvSpPr/>
          <p:nvPr/>
        </p:nvSpPr>
        <p:spPr>
          <a:xfrm>
            <a:off x="38100" y="1352550"/>
            <a:ext cx="4313846" cy="2362200"/>
          </a:xfrm>
          <a:prstGeom prst="roundRect">
            <a:avLst/>
          </a:prstGeom>
          <a:solidFill>
            <a:srgbClr val="FFFFFF">
              <a:alpha val="2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B47E1907-AEA3-CE40-B0A5-FE8E88724610}"/>
              </a:ext>
            </a:extLst>
          </p:cNvPr>
          <p:cNvSpPr/>
          <p:nvPr/>
        </p:nvSpPr>
        <p:spPr>
          <a:xfrm>
            <a:off x="4345824" y="1348522"/>
            <a:ext cx="4313846" cy="2366227"/>
          </a:xfrm>
          <a:prstGeom prst="roundRect">
            <a:avLst/>
          </a:prstGeom>
          <a:solidFill>
            <a:srgbClr val="FFFFFF">
              <a:alpha val="2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5E77F8-BDD1-2442-9E99-94545B988E1E}"/>
              </a:ext>
            </a:extLst>
          </p:cNvPr>
          <p:cNvSpPr txBox="1"/>
          <p:nvPr/>
        </p:nvSpPr>
        <p:spPr>
          <a:xfrm>
            <a:off x="1718115" y="3310903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Encoder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F752D0C-0747-024F-ABE2-8833CF07242B}"/>
              </a:ext>
            </a:extLst>
          </p:cNvPr>
          <p:cNvSpPr txBox="1"/>
          <p:nvPr/>
        </p:nvSpPr>
        <p:spPr>
          <a:xfrm>
            <a:off x="5954184" y="3288275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Decoder</a:t>
            </a:r>
          </a:p>
        </p:txBody>
      </p:sp>
    </p:spTree>
    <p:extLst>
      <p:ext uri="{BB962C8B-B14F-4D97-AF65-F5344CB8AC3E}">
        <p14:creationId xmlns:p14="http://schemas.microsoft.com/office/powerpoint/2010/main" val="2510360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2" grpId="0" animBg="1"/>
      <p:bldP spid="7" grpId="0"/>
      <p:bldP spid="103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48E47-791A-9748-B158-3EC4EF822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1C3C7-1B50-EB47-85E5-C519B1F4F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As with sequence classification, relying on that single final hidden layer to capture everything about the input is a dubious notion.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Just choosing the single best (argmax) word at each point in decoding is unlikely to yield the argmax sequence.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The </a:t>
            </a:r>
            <a:r>
              <a:rPr lang="en-US" sz="2400" dirty="0" err="1"/>
              <a:t>softmax</a:t>
            </a:r>
            <a:r>
              <a:rPr lang="en-US" sz="2400" dirty="0"/>
              <a:t> over the entire vocab at each step is a big issue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000" dirty="0"/>
              <a:t>Keep vocab small makes it tractable.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000" dirty="0"/>
              <a:t>But large vocabs are needed for lots of languages/domains</a:t>
            </a:r>
            <a:endParaRPr lang="en-US" sz="1600" dirty="0"/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90260-4C35-EE44-BEA4-E7CEA6DF4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F2A5AF-1350-D445-BFAE-D91433B18199}" type="datetime1">
              <a:rPr lang="en-US" smtClean="0"/>
              <a:pPr>
                <a:defRPr/>
              </a:pPr>
              <a:t>11/27/18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3D70B-0AFF-0E47-9D9E-39A855644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B835D-F104-CC40-8715-2F1EC3B00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889C27-3BA4-F44A-8663-ED43130D43A4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9049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48E47-791A-9748-B158-3EC4EF822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1C3C7-1B50-EB47-85E5-C519B1F4F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We’ll add a richer context to the decoder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Attention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a beam search to the decode to explore more options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Switch to character-level models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90260-4C35-EE44-BEA4-E7CEA6DF4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F2A5AF-1350-D445-BFAE-D91433B18199}" type="datetime1">
              <a:rPr lang="en-US" smtClean="0"/>
              <a:pPr>
                <a:defRPr/>
              </a:pPr>
              <a:t>11/27/18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3D70B-0AFF-0E47-9D9E-39A855644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B835D-F104-CC40-8715-2F1EC3B00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889C27-3BA4-F44A-8663-ED43130D43A4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0471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32" indent="-285744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2971" indent="-228594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160" indent="-228594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349" indent="-228594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537" indent="-228594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726" indent="-228594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8914" indent="-228594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103" indent="-228594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89CBEB0-F73D-0140-A8FC-990A6A530F37}" type="datetime1">
              <a:rPr lang="en-US" altLang="en-US" sz="1400">
                <a:solidFill>
                  <a:srgbClr val="590A0E"/>
                </a:solidFill>
              </a:rPr>
              <a:pPr/>
              <a:t>11/27/18</a:t>
            </a:fld>
            <a:endParaRPr lang="en-US" altLang="en-US" sz="1400">
              <a:solidFill>
                <a:srgbClr val="590A0E"/>
              </a:solidFill>
            </a:endParaRPr>
          </a:p>
        </p:txBody>
      </p:sp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32" indent="-285744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2971" indent="-228594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160" indent="-228594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349" indent="-228594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537" indent="-228594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726" indent="-228594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8914" indent="-228594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103" indent="-228594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000">
                <a:solidFill>
                  <a:srgbClr val="181813"/>
                </a:solidFill>
              </a:rPr>
              <a:t>                                         Speech and Language Processing - Jurafsky and Martin       </a:t>
            </a:r>
            <a:endParaRPr lang="en-US" altLang="en-US" sz="1400">
              <a:solidFill>
                <a:srgbClr val="181813"/>
              </a:solidFill>
            </a:endParaRP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32" indent="-285744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2971" indent="-228594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160" indent="-228594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349" indent="-228594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537" indent="-228594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726" indent="-228594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8914" indent="-228594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103" indent="-228594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A03B8DA-0EBD-834D-B4AC-D24F0516E29B}" type="slidenum">
              <a:rPr lang="en-US" altLang="en-US" sz="1400">
                <a:solidFill>
                  <a:srgbClr val="590A0E"/>
                </a:solidFill>
              </a:rPr>
              <a:pPr/>
              <a:t>69</a:t>
            </a:fld>
            <a:endParaRPr lang="en-US" altLang="en-US" sz="1400">
              <a:solidFill>
                <a:srgbClr val="590A0E"/>
              </a:solidFill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 dirty="0"/>
              <a:t>MT Evaluation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charset="2"/>
              <a:buNone/>
            </a:pPr>
            <a:endParaRPr lang="en-US" altLang="en-US" dirty="0"/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en-US" dirty="0"/>
              <a:t>Traditionally difficult because there is no single </a:t>
            </a:r>
            <a:r>
              <a:rPr lang="ja-JP" altLang="en-US" dirty="0"/>
              <a:t>“</a:t>
            </a:r>
            <a:r>
              <a:rPr lang="en-US" altLang="ja-JP" dirty="0"/>
              <a:t>right answer</a:t>
            </a:r>
            <a:r>
              <a:rPr lang="ja-JP" altLang="en-US" dirty="0"/>
              <a:t>”</a:t>
            </a:r>
            <a:r>
              <a:rPr lang="en-US" altLang="ja-JP" dirty="0"/>
              <a:t>.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endParaRPr lang="en-US" altLang="en-US" dirty="0"/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en-US" dirty="0"/>
              <a:t>20 human translators will translate the same sentence 20 different ways.</a:t>
            </a:r>
          </a:p>
        </p:txBody>
      </p:sp>
    </p:spTree>
    <p:extLst>
      <p:ext uri="{BB962C8B-B14F-4D97-AF65-F5344CB8AC3E}">
        <p14:creationId xmlns:p14="http://schemas.microsoft.com/office/powerpoint/2010/main" val="4028547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28448794" indent="-28105894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3429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685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0287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fld id="{D67AF3D1-6E40-0A4A-B642-C41566A9F626}" type="datetime1">
              <a:rPr lang="en-US" altLang="en-US" sz="1050" smtClean="0"/>
              <a:pPr>
                <a:defRPr/>
              </a:pPr>
              <a:t>11/26/18</a:t>
            </a:fld>
            <a:endParaRPr lang="en-US" altLang="en-US" sz="1050"/>
          </a:p>
        </p:txBody>
      </p:sp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28448794" indent="-28105894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3429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685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0287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fld id="{715039D9-88D9-2E45-B884-CDC64CA92488}" type="slidenum">
              <a:rPr lang="en-US" altLang="en-US" sz="1050" smtClean="0">
                <a:solidFill>
                  <a:schemeClr val="tx2"/>
                </a:solidFill>
              </a:rPr>
              <a:pPr>
                <a:defRPr/>
              </a:pPr>
              <a:t>7</a:t>
            </a:fld>
            <a:endParaRPr lang="en-US" altLang="en-US" sz="1050">
              <a:solidFill>
                <a:schemeClr val="tx2"/>
              </a:solidFill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0" dirty="0"/>
              <a:t>Segmentation Differences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Not every writing system has word boundaries marked in written text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ea typeface="ＭＳ Ｐゴシック" charset="-128"/>
              </a:rPr>
              <a:t>Chinese, Japanese, Thai, Vietnamese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ja-JP" sz="2000">
                <a:ea typeface="ＭＳ Ｐゴシック" charset="-128"/>
                <a:sym typeface="Symbol" charset="2"/>
              </a:rPr>
              <a:t>    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ja-JP" sz="2000">
                <a:ea typeface="ＭＳ Ｐゴシック" charset="-128"/>
                <a:sym typeface="Symbol" charset="2"/>
              </a:rPr>
              <a:t>    </a:t>
            </a:r>
            <a:r>
              <a:rPr lang="ja-JP" altLang="en-US" sz="2000">
                <a:ea typeface="ＭＳ Ｐゴシック" charset="-128"/>
                <a:sym typeface="Symbol" charset="2"/>
              </a:rPr>
              <a:t>莎拉波娃</a:t>
            </a:r>
            <a:r>
              <a:rPr lang="ja-JP" altLang="en-US" sz="2000">
                <a:ea typeface="华文细黑" charset="0"/>
                <a:sym typeface="Symbol" charset="2"/>
              </a:rPr>
              <a:t>现</a:t>
            </a:r>
            <a:r>
              <a:rPr lang="ja-JP" altLang="en-US" sz="2000">
                <a:ea typeface="ＭＳ Ｐゴシック" charset="-128"/>
                <a:sym typeface="Symbol" charset="2"/>
              </a:rPr>
              <a:t>在居住在美国</a:t>
            </a:r>
            <a:r>
              <a:rPr lang="ja-JP" altLang="en-US" sz="2000">
                <a:ea typeface="华文细黑" charset="0"/>
                <a:sym typeface="Symbol" charset="2"/>
              </a:rPr>
              <a:t>东</a:t>
            </a:r>
            <a:r>
              <a:rPr lang="ja-JP" altLang="en-US" sz="2000">
                <a:ea typeface="ＭＳ Ｐゴシック" charset="-128"/>
                <a:sym typeface="Symbol" charset="2"/>
              </a:rPr>
              <a:t>南部的佛</a:t>
            </a:r>
            <a:r>
              <a:rPr lang="ja-JP" altLang="en-US" sz="2000">
                <a:ea typeface="华文细黑" charset="0"/>
                <a:sym typeface="Symbol" charset="2"/>
              </a:rPr>
              <a:t>罗</a:t>
            </a:r>
            <a:r>
              <a:rPr lang="ja-JP" altLang="en-US" sz="2000">
                <a:ea typeface="ＭＳ Ｐゴシック" charset="-128"/>
                <a:sym typeface="Symbol" charset="2"/>
              </a:rPr>
              <a:t>里达。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endParaRPr lang="en-US" altLang="en-US" sz="2000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Some languages tend to have sentences that are quite long, closer to English paragraphs than sentences: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ea typeface="ＭＳ Ｐゴシック" charset="-128"/>
              </a:rPr>
              <a:t>Modern Standard Arabic, Chinese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849618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32" indent="-285744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2971" indent="-228594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160" indent="-228594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349" indent="-228594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537" indent="-228594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726" indent="-228594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8914" indent="-228594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103" indent="-228594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A7CC0A4-64A2-F944-9E57-638EED1A0306}" type="datetime1">
              <a:rPr lang="en-US" altLang="en-US" sz="1400">
                <a:solidFill>
                  <a:srgbClr val="590A0E"/>
                </a:solidFill>
              </a:rPr>
              <a:pPr/>
              <a:t>11/27/18</a:t>
            </a:fld>
            <a:endParaRPr lang="en-US" altLang="en-US" sz="1400">
              <a:solidFill>
                <a:srgbClr val="590A0E"/>
              </a:solidFill>
            </a:endParaRPr>
          </a:p>
        </p:txBody>
      </p:sp>
      <p:sp>
        <p:nvSpPr>
          <p:cNvPr id="23554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32" indent="-285744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2971" indent="-228594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160" indent="-228594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349" indent="-228594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537" indent="-228594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726" indent="-228594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8914" indent="-228594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103" indent="-228594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000">
                <a:solidFill>
                  <a:srgbClr val="181813"/>
                </a:solidFill>
              </a:rPr>
              <a:t>                                         Speech and Language Processing - Jurafsky and Martin       </a:t>
            </a:r>
            <a:endParaRPr lang="en-US" altLang="en-US" sz="1400">
              <a:solidFill>
                <a:srgbClr val="181813"/>
              </a:solidFill>
            </a:endParaRPr>
          </a:p>
        </p:txBody>
      </p:sp>
      <p:sp>
        <p:nvSpPr>
          <p:cNvPr id="2355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32" indent="-285744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2971" indent="-228594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160" indent="-228594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349" indent="-228594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537" indent="-228594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726" indent="-228594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8914" indent="-228594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103" indent="-228594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4DA6729-F016-9A4A-A114-7B03DF8319E6}" type="slidenum">
              <a:rPr lang="en-US" altLang="en-US" sz="1400">
                <a:solidFill>
                  <a:srgbClr val="590A0E"/>
                </a:solidFill>
              </a:rPr>
              <a:pPr/>
              <a:t>70</a:t>
            </a:fld>
            <a:endParaRPr lang="en-US" altLang="en-US" sz="1400">
              <a:solidFill>
                <a:srgbClr val="590A0E"/>
              </a:solidFill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 dirty="0"/>
              <a:t>Evaluation Metric (BLEU)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326509" y="800100"/>
            <a:ext cx="5561013" cy="44942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dirty="0"/>
              <a:t>N-gram precision (score is between 0 &amp; 1)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>
                <a:ea typeface="ＭＳ Ｐゴシック" charset="-128"/>
              </a:rPr>
              <a:t>What percentage of machine n-grams can be found in the reference translation? </a:t>
            </a:r>
          </a:p>
          <a:p>
            <a:pPr marL="1142971" lvl="2">
              <a:lnSpc>
                <a:spcPct val="80000"/>
              </a:lnSpc>
            </a:pPr>
            <a:r>
              <a:rPr lang="en-US" altLang="en-US" sz="1600" dirty="0"/>
              <a:t>An n-gram is an sequence of n words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>
                <a:ea typeface="ＭＳ Ｐゴシック" charset="-128"/>
              </a:rPr>
              <a:t>Not allowed to use same portion of reference translation twice (can</a:t>
            </a:r>
            <a:r>
              <a:rPr lang="ja-JP" altLang="en-US" sz="1800" dirty="0">
                <a:ea typeface="ＭＳ Ｐゴシック" charset="-128"/>
              </a:rPr>
              <a:t>’</a:t>
            </a:r>
            <a:r>
              <a:rPr lang="en-US" altLang="ja-JP" sz="1800" dirty="0">
                <a:ea typeface="ＭＳ Ｐゴシック" charset="-128"/>
              </a:rPr>
              <a:t>t cheat by typing out </a:t>
            </a:r>
            <a:r>
              <a:rPr lang="ja-JP" altLang="en-US" sz="1800" dirty="0">
                <a:ea typeface="ＭＳ Ｐゴシック" charset="-128"/>
              </a:rPr>
              <a:t>“</a:t>
            </a:r>
            <a:r>
              <a:rPr lang="en-US" altLang="ja-JP" sz="1800" dirty="0">
                <a:ea typeface="ＭＳ Ｐゴシック" charset="-128"/>
              </a:rPr>
              <a:t>the the the the the</a:t>
            </a:r>
            <a:r>
              <a:rPr lang="ja-JP" altLang="en-US" sz="1800" dirty="0">
                <a:ea typeface="ＭＳ Ｐゴシック" charset="-128"/>
              </a:rPr>
              <a:t>”</a:t>
            </a:r>
            <a:r>
              <a:rPr lang="en-US" altLang="ja-JP" sz="1800" dirty="0">
                <a:ea typeface="ＭＳ Ｐゴシック" charset="-128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Brevity penalty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>
                <a:ea typeface="ＭＳ Ｐゴシック" charset="-128"/>
              </a:rPr>
              <a:t>Can</a:t>
            </a:r>
            <a:r>
              <a:rPr lang="ja-JP" altLang="en-US" sz="1800" dirty="0">
                <a:ea typeface="ＭＳ Ｐゴシック" charset="-128"/>
              </a:rPr>
              <a:t>’</a:t>
            </a:r>
            <a:r>
              <a:rPr lang="en-US" altLang="ja-JP" sz="1800" dirty="0">
                <a:ea typeface="ＭＳ Ｐゴシック" charset="-128"/>
              </a:rPr>
              <a:t>t just type out single word </a:t>
            </a:r>
            <a:r>
              <a:rPr lang="ja-JP" altLang="en-US" sz="1800" dirty="0">
                <a:ea typeface="ＭＳ Ｐゴシック" charset="-128"/>
              </a:rPr>
              <a:t>“</a:t>
            </a:r>
            <a:r>
              <a:rPr lang="en-US" altLang="ja-JP" sz="1800" dirty="0">
                <a:ea typeface="ＭＳ Ｐゴシック" charset="-128"/>
              </a:rPr>
              <a:t>the</a:t>
            </a:r>
            <a:r>
              <a:rPr lang="ja-JP" altLang="en-US" sz="1800" dirty="0">
                <a:ea typeface="ＭＳ Ｐゴシック" charset="-128"/>
              </a:rPr>
              <a:t>”</a:t>
            </a:r>
            <a:r>
              <a:rPr lang="en-US" altLang="ja-JP" sz="1800" dirty="0">
                <a:ea typeface="ＭＳ Ｐゴシック" charset="-128"/>
              </a:rPr>
              <a:t> (precision 1.0!)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Amazingly hard to </a:t>
            </a:r>
            <a:r>
              <a:rPr lang="ja-JP" altLang="en-US" sz="2000" dirty="0"/>
              <a:t>“</a:t>
            </a:r>
            <a:r>
              <a:rPr lang="en-US" altLang="ja-JP" sz="2000" dirty="0"/>
              <a:t>game</a:t>
            </a:r>
            <a:r>
              <a:rPr lang="ja-JP" altLang="en-US" sz="2000" dirty="0"/>
              <a:t>”</a:t>
            </a:r>
            <a:r>
              <a:rPr lang="en-US" altLang="ja-JP" sz="2000" dirty="0"/>
              <a:t> the metric (i.e., find a way to change machine output so that BLEU goes up, but quality doesn’t)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>
                <a:ea typeface="ＭＳ Ｐゴシック" charset="-128"/>
              </a:rPr>
              <a:t>Contra </a:t>
            </a:r>
            <a:r>
              <a:rPr lang="en-US" altLang="en-US" sz="1800" dirty="0" err="1">
                <a:ea typeface="ＭＳ Ｐゴシック" charset="-128"/>
              </a:rPr>
              <a:t>doesn</a:t>
            </a:r>
            <a:r>
              <a:rPr lang="ja-JP" altLang="en-US" sz="1800" dirty="0">
                <a:ea typeface="ＭＳ Ｐゴシック" charset="-128"/>
              </a:rPr>
              <a:t>’</a:t>
            </a:r>
            <a:r>
              <a:rPr lang="en-US" altLang="ja-JP" sz="1800" dirty="0">
                <a:ea typeface="ＭＳ Ｐゴシック" charset="-128"/>
              </a:rPr>
              <a:t>t hold. Can find perfectly good improvements that hurt, or don</a:t>
            </a:r>
            <a:r>
              <a:rPr lang="ja-JP" altLang="en-US" sz="1800" dirty="0">
                <a:ea typeface="ＭＳ Ｐゴシック" charset="-128"/>
              </a:rPr>
              <a:t>’</a:t>
            </a:r>
            <a:r>
              <a:rPr lang="en-US" altLang="ja-JP" sz="1800" dirty="0">
                <a:ea typeface="ＭＳ Ｐゴシック" charset="-128"/>
              </a:rPr>
              <a:t>t help, BLEU</a:t>
            </a:r>
          </a:p>
          <a:p>
            <a:pPr lvl="1">
              <a:lnSpc>
                <a:spcPct val="80000"/>
              </a:lnSpc>
              <a:buClrTx/>
              <a:buFontTx/>
              <a:buChar char="–"/>
            </a:pPr>
            <a:endParaRPr lang="en-US" altLang="en-US" sz="1800" dirty="0">
              <a:ea typeface="ＭＳ Ｐゴシック" charset="-128"/>
            </a:endParaRPr>
          </a:p>
          <a:p>
            <a:pPr>
              <a:lnSpc>
                <a:spcPct val="80000"/>
              </a:lnSpc>
            </a:pPr>
            <a:endParaRPr lang="en-US" altLang="en-US" sz="2000" b="1" dirty="0"/>
          </a:p>
          <a:p>
            <a:pPr>
              <a:lnSpc>
                <a:spcPct val="80000"/>
              </a:lnSpc>
            </a:pPr>
            <a:endParaRPr lang="en-US" altLang="en-US" sz="2000" b="1" dirty="0"/>
          </a:p>
          <a:p>
            <a:pPr>
              <a:lnSpc>
                <a:spcPct val="80000"/>
              </a:lnSpc>
            </a:pPr>
            <a:endParaRPr lang="en-US" altLang="en-US" sz="2000" dirty="0"/>
          </a:p>
        </p:txBody>
      </p:sp>
      <p:grpSp>
        <p:nvGrpSpPr>
          <p:cNvPr id="23558" name="Group 4"/>
          <p:cNvGrpSpPr>
            <a:grpSpLocks/>
          </p:cNvGrpSpPr>
          <p:nvPr/>
        </p:nvGrpSpPr>
        <p:grpSpPr bwMode="auto">
          <a:xfrm>
            <a:off x="304800" y="742951"/>
            <a:ext cx="3048001" cy="3639561"/>
            <a:chOff x="192" y="1008"/>
            <a:chExt cx="1968" cy="3336"/>
          </a:xfrm>
        </p:grpSpPr>
        <p:sp>
          <p:nvSpPr>
            <p:cNvPr id="23559" name="Text Box 5"/>
            <p:cNvSpPr txBox="1">
              <a:spLocks noChangeArrowheads="1"/>
            </p:cNvSpPr>
            <p:nvPr/>
          </p:nvSpPr>
          <p:spPr bwMode="auto">
            <a:xfrm>
              <a:off x="192" y="1008"/>
              <a:ext cx="1968" cy="16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993366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marL="2286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just" eaLnBrk="1" hangingPunct="1"/>
              <a:r>
                <a:rPr lang="en-US" altLang="en-US" sz="1200" b="1" dirty="0"/>
                <a:t>Reference (human) translation:</a:t>
              </a:r>
              <a:r>
                <a:rPr lang="en-US" altLang="en-US" sz="1200" dirty="0">
                  <a:solidFill>
                    <a:srgbClr val="C08080"/>
                  </a:solidFill>
                </a:rPr>
                <a:t>  </a:t>
              </a:r>
              <a:br>
                <a:rPr lang="en-US" altLang="en-US" sz="1200" dirty="0">
                  <a:solidFill>
                    <a:srgbClr val="C08080"/>
                  </a:solidFill>
                </a:rPr>
              </a:br>
              <a:r>
                <a:rPr lang="en-US" altLang="en-US" sz="1200" dirty="0">
                  <a:solidFill>
                    <a:srgbClr val="009900"/>
                  </a:solidFill>
                </a:rPr>
                <a:t>The U.S. island of Guam is maintaining a high state of alert</a:t>
              </a:r>
              <a:r>
                <a:rPr lang="en-US" altLang="en-US" sz="1200" dirty="0">
                  <a:solidFill>
                    <a:schemeClr val="accent2"/>
                  </a:solidFill>
                </a:rPr>
                <a:t> </a:t>
              </a:r>
              <a:r>
                <a:rPr lang="en-US" altLang="en-US" sz="1200" u="sng" dirty="0">
                  <a:solidFill>
                    <a:srgbClr val="800000"/>
                  </a:solidFill>
                </a:rPr>
                <a:t>after the</a:t>
              </a:r>
              <a:r>
                <a:rPr lang="en-US" altLang="en-US" sz="1200" dirty="0">
                  <a:solidFill>
                    <a:schemeClr val="accent2"/>
                  </a:solidFill>
                </a:rPr>
                <a:t> </a:t>
              </a:r>
              <a:r>
                <a:rPr lang="en-US" altLang="en-US" sz="1200" dirty="0">
                  <a:solidFill>
                    <a:srgbClr val="009900"/>
                  </a:solidFill>
                </a:rPr>
                <a:t>Guam</a:t>
              </a:r>
              <a:r>
                <a:rPr lang="en-US" altLang="en-US" sz="1200" dirty="0">
                  <a:solidFill>
                    <a:schemeClr val="accent2"/>
                  </a:solidFill>
                </a:rPr>
                <a:t> </a:t>
              </a:r>
              <a:r>
                <a:rPr lang="en-US" altLang="en-US" sz="1200" u="sng" dirty="0">
                  <a:solidFill>
                    <a:srgbClr val="FF0000"/>
                  </a:solidFill>
                </a:rPr>
                <a:t>airport and its</a:t>
              </a:r>
              <a:r>
                <a:rPr lang="en-US" altLang="en-US" sz="1200" dirty="0">
                  <a:solidFill>
                    <a:schemeClr val="accent2"/>
                  </a:solidFill>
                </a:rPr>
                <a:t> </a:t>
              </a:r>
              <a:r>
                <a:rPr lang="en-US" altLang="en-US" sz="1200" dirty="0">
                  <a:solidFill>
                    <a:srgbClr val="009900"/>
                  </a:solidFill>
                </a:rPr>
                <a:t>offices both received an e-mail from someone calling himself the Saudi Arabian Osama bin Laden and threatening a biological/chemical attack against public places such as</a:t>
              </a:r>
              <a:r>
                <a:rPr lang="en-US" altLang="en-US" sz="1200" dirty="0">
                  <a:solidFill>
                    <a:schemeClr val="accent2"/>
                  </a:solidFill>
                </a:rPr>
                <a:t> </a:t>
              </a:r>
              <a:r>
                <a:rPr lang="en-US" altLang="en-US" sz="1200" u="sng" dirty="0">
                  <a:solidFill>
                    <a:srgbClr val="800000"/>
                  </a:solidFill>
                </a:rPr>
                <a:t>the airport</a:t>
              </a:r>
              <a:r>
                <a:rPr lang="en-US" altLang="en-US" sz="1200" dirty="0">
                  <a:solidFill>
                    <a:schemeClr val="accent2"/>
                  </a:solidFill>
                </a:rPr>
                <a:t> .</a:t>
              </a:r>
              <a:endParaRPr lang="en-US" altLang="en-US" sz="1200" dirty="0">
                <a:solidFill>
                  <a:srgbClr val="C08080"/>
                </a:solidFill>
              </a:endParaRPr>
            </a:p>
          </p:txBody>
        </p:sp>
        <p:sp>
          <p:nvSpPr>
            <p:cNvPr id="23560" name="Text Box 6"/>
            <p:cNvSpPr txBox="1">
              <a:spLocks noChangeArrowheads="1"/>
            </p:cNvSpPr>
            <p:nvPr/>
          </p:nvSpPr>
          <p:spPr bwMode="auto">
            <a:xfrm>
              <a:off x="192" y="2736"/>
              <a:ext cx="1968" cy="16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993366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marL="2286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just" eaLnBrk="1" hangingPunct="1"/>
              <a:r>
                <a:rPr lang="en-US" altLang="en-US" sz="1200" b="1" dirty="0"/>
                <a:t>Machine translation:</a:t>
              </a:r>
              <a:r>
                <a:rPr lang="en-US" altLang="en-US" sz="1200" dirty="0">
                  <a:solidFill>
                    <a:srgbClr val="C08080"/>
                  </a:solidFill>
                </a:rPr>
                <a:t>  </a:t>
              </a:r>
              <a:br>
                <a:rPr lang="en-US" altLang="en-US" sz="1200" dirty="0">
                  <a:solidFill>
                    <a:srgbClr val="C08080"/>
                  </a:solidFill>
                </a:rPr>
              </a:br>
              <a:r>
                <a:rPr lang="en-US" altLang="en-US" sz="1200" dirty="0">
                  <a:solidFill>
                    <a:schemeClr val="accent2"/>
                  </a:solidFill>
                </a:rPr>
                <a:t>The American [?] international </a:t>
              </a:r>
              <a:r>
                <a:rPr lang="en-US" altLang="en-US" sz="1200" u="sng" dirty="0">
                  <a:solidFill>
                    <a:srgbClr val="FF0000"/>
                  </a:solidFill>
                </a:rPr>
                <a:t>airport and its</a:t>
              </a:r>
              <a:r>
                <a:rPr lang="en-US" altLang="en-US" sz="1200" dirty="0">
                  <a:solidFill>
                    <a:schemeClr val="accent2"/>
                  </a:solidFill>
                </a:rPr>
                <a:t> the office all receives one calls self the sand Arab rich business [?] and so on electronic mail , which sends out ;  The threat will be able after public place and so on </a:t>
              </a:r>
              <a:r>
                <a:rPr lang="en-US" altLang="en-US" sz="1200" u="sng" dirty="0">
                  <a:solidFill>
                    <a:srgbClr val="800000"/>
                  </a:solidFill>
                </a:rPr>
                <a:t>the airport</a:t>
              </a:r>
              <a:r>
                <a:rPr lang="en-US" altLang="en-US" sz="1200" dirty="0">
                  <a:solidFill>
                    <a:schemeClr val="accent2"/>
                  </a:solidFill>
                </a:rPr>
                <a:t> to start the biochemistry attack , [?] highly alerts </a:t>
              </a:r>
              <a:r>
                <a:rPr lang="en-US" altLang="en-US" sz="1200" u="sng" dirty="0">
                  <a:solidFill>
                    <a:srgbClr val="800000"/>
                  </a:solidFill>
                </a:rPr>
                <a:t>after the</a:t>
              </a:r>
              <a:r>
                <a:rPr lang="en-US" altLang="en-US" sz="1200" dirty="0">
                  <a:solidFill>
                    <a:schemeClr val="accent2"/>
                  </a:solidFill>
                </a:rPr>
                <a:t> maintenance.</a:t>
              </a:r>
            </a:p>
          </p:txBody>
        </p:sp>
        <p:sp>
          <p:nvSpPr>
            <p:cNvPr id="23561" name="Line 7"/>
            <p:cNvSpPr>
              <a:spLocks noChangeShapeType="1"/>
            </p:cNvSpPr>
            <p:nvPr/>
          </p:nvSpPr>
          <p:spPr bwMode="auto">
            <a:xfrm flipH="1">
              <a:off x="912" y="1584"/>
              <a:ext cx="576" cy="1488"/>
            </a:xfrm>
            <a:prstGeom prst="line">
              <a:avLst/>
            </a:prstGeom>
            <a:noFill/>
            <a:ln w="38100" cap="rnd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2" name="Line 8"/>
            <p:cNvSpPr>
              <a:spLocks noChangeShapeType="1"/>
            </p:cNvSpPr>
            <p:nvPr/>
          </p:nvSpPr>
          <p:spPr bwMode="auto">
            <a:xfrm>
              <a:off x="576" y="1632"/>
              <a:ext cx="336" cy="2352"/>
            </a:xfrm>
            <a:prstGeom prst="line">
              <a:avLst/>
            </a:prstGeom>
            <a:noFill/>
            <a:ln w="38100" cap="rnd">
              <a:solidFill>
                <a:srgbClr val="8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3" name="Line 9"/>
            <p:cNvSpPr>
              <a:spLocks noChangeShapeType="1"/>
            </p:cNvSpPr>
            <p:nvPr/>
          </p:nvSpPr>
          <p:spPr bwMode="auto">
            <a:xfrm flipH="1">
              <a:off x="1584" y="2448"/>
              <a:ext cx="192" cy="1248"/>
            </a:xfrm>
            <a:prstGeom prst="line">
              <a:avLst/>
            </a:prstGeom>
            <a:noFill/>
            <a:ln w="38100" cap="rnd">
              <a:solidFill>
                <a:srgbClr val="8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844800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32" indent="-285744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2971" indent="-228594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160" indent="-228594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349" indent="-228594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537" indent="-228594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726" indent="-228594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8914" indent="-228594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103" indent="-228594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421C200-670F-3C4B-913B-BA86788C3718}" type="datetime1">
              <a:rPr lang="en-US" altLang="en-US" sz="1400">
                <a:solidFill>
                  <a:srgbClr val="590A0E"/>
                </a:solidFill>
              </a:rPr>
              <a:pPr/>
              <a:t>11/27/18</a:t>
            </a:fld>
            <a:endParaRPr lang="en-US" altLang="en-US" sz="1400">
              <a:solidFill>
                <a:srgbClr val="590A0E"/>
              </a:solidFill>
            </a:endParaRPr>
          </a:p>
        </p:txBody>
      </p:sp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32" indent="-285744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2971" indent="-228594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160" indent="-228594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349" indent="-228594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537" indent="-228594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726" indent="-228594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8914" indent="-228594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103" indent="-228594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000">
                <a:solidFill>
                  <a:srgbClr val="181813"/>
                </a:solidFill>
              </a:rPr>
              <a:t>                                         Speech and Language Processing - Jurafsky and Martin       </a:t>
            </a:r>
            <a:endParaRPr lang="en-US" altLang="en-US" sz="1400">
              <a:solidFill>
                <a:srgbClr val="181813"/>
              </a:solidFill>
            </a:endParaRP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32" indent="-285744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2971" indent="-228594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160" indent="-228594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349" indent="-228594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537" indent="-228594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726" indent="-228594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8914" indent="-228594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103" indent="-228594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2840C87E-F1D8-994F-A83A-E8286353E3A5}" type="slidenum">
              <a:rPr lang="en-US" altLang="en-US" sz="1400">
                <a:solidFill>
                  <a:srgbClr val="590A0E"/>
                </a:solidFill>
              </a:rPr>
              <a:pPr/>
              <a:t>71</a:t>
            </a:fld>
            <a:endParaRPr lang="en-US" altLang="en-US" sz="1400">
              <a:solidFill>
                <a:srgbClr val="590A0E"/>
              </a:solidFill>
            </a:endParaRP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88202" y="37373"/>
            <a:ext cx="8915400" cy="800100"/>
          </a:xfrm>
        </p:spPr>
        <p:txBody>
          <a:bodyPr/>
          <a:lstStyle/>
          <a:p>
            <a:r>
              <a:rPr lang="en-US" altLang="en-US" sz="3600"/>
              <a:t>Multiple Reference Translations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371600" y="971550"/>
            <a:ext cx="6553200" cy="3581398"/>
            <a:chOff x="432" y="1104"/>
            <a:chExt cx="4800" cy="2947"/>
          </a:xfrm>
        </p:grpSpPr>
        <p:sp>
          <p:nvSpPr>
            <p:cNvPr id="25606" name="Text Box 4"/>
            <p:cNvSpPr txBox="1">
              <a:spLocks noChangeArrowheads="1"/>
            </p:cNvSpPr>
            <p:nvPr/>
          </p:nvSpPr>
          <p:spPr bwMode="auto">
            <a:xfrm>
              <a:off x="432" y="1104"/>
              <a:ext cx="1584" cy="93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993366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marL="112713" indent="-112713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000" b="1"/>
                <a:t>Reference translation 1:</a:t>
              </a:r>
              <a:r>
                <a:rPr lang="en-US" altLang="en-US" sz="1000">
                  <a:solidFill>
                    <a:srgbClr val="C08080"/>
                  </a:solidFill>
                </a:rPr>
                <a:t>  </a:t>
              </a:r>
              <a:br>
                <a:rPr lang="en-US" altLang="en-US" sz="1000">
                  <a:solidFill>
                    <a:srgbClr val="C08080"/>
                  </a:solidFill>
                </a:rPr>
              </a:br>
              <a:r>
                <a:rPr lang="en-US" altLang="en-US" sz="1000">
                  <a:solidFill>
                    <a:srgbClr val="800000"/>
                  </a:solidFill>
                </a:rPr>
                <a:t>The</a:t>
              </a:r>
              <a:r>
                <a:rPr lang="en-US" altLang="en-US" sz="1000">
                  <a:solidFill>
                    <a:srgbClr val="009900"/>
                  </a:solidFill>
                </a:rPr>
                <a:t> U.S. island of Guam is maintaining a high state of alert </a:t>
              </a:r>
              <a:r>
                <a:rPr lang="en-US" altLang="en-US" sz="1000">
                  <a:solidFill>
                    <a:srgbClr val="C00000"/>
                  </a:solidFill>
                </a:rPr>
                <a:t>after the</a:t>
              </a:r>
              <a:r>
                <a:rPr lang="en-US" altLang="en-US" sz="1000">
                  <a:solidFill>
                    <a:srgbClr val="009900"/>
                  </a:solidFill>
                </a:rPr>
                <a:t> Guam airport </a:t>
              </a:r>
              <a:r>
                <a:rPr lang="en-US" altLang="en-US" sz="1000">
                  <a:solidFill>
                    <a:srgbClr val="800000"/>
                  </a:solidFill>
                </a:rPr>
                <a:t>and</a:t>
              </a:r>
              <a:r>
                <a:rPr lang="en-US" altLang="en-US" sz="1000">
                  <a:solidFill>
                    <a:srgbClr val="009900"/>
                  </a:solidFill>
                </a:rPr>
                <a:t> its offices both received an e-mail from someone calling himself </a:t>
              </a:r>
              <a:r>
                <a:rPr lang="en-US" altLang="en-US" sz="1000">
                  <a:solidFill>
                    <a:srgbClr val="800000"/>
                  </a:solidFill>
                </a:rPr>
                <a:t>the</a:t>
              </a:r>
              <a:r>
                <a:rPr lang="en-US" altLang="en-US" sz="1000">
                  <a:solidFill>
                    <a:srgbClr val="009900"/>
                  </a:solidFill>
                </a:rPr>
                <a:t> Saudi Arabian Osama bin Laden </a:t>
              </a:r>
              <a:r>
                <a:rPr lang="en-US" altLang="en-US" sz="1000">
                  <a:solidFill>
                    <a:srgbClr val="800000"/>
                  </a:solidFill>
                </a:rPr>
                <a:t>and</a:t>
              </a:r>
              <a:r>
                <a:rPr lang="en-US" altLang="en-US" sz="1000">
                  <a:solidFill>
                    <a:srgbClr val="009900"/>
                  </a:solidFill>
                </a:rPr>
                <a:t> threatening a biological/chemical </a:t>
              </a:r>
              <a:r>
                <a:rPr lang="en-US" altLang="en-US" sz="1000">
                  <a:solidFill>
                    <a:srgbClr val="800000"/>
                  </a:solidFill>
                </a:rPr>
                <a:t>attack</a:t>
              </a:r>
              <a:r>
                <a:rPr lang="en-US" altLang="en-US" sz="1000">
                  <a:solidFill>
                    <a:srgbClr val="009900"/>
                  </a:solidFill>
                </a:rPr>
                <a:t> against </a:t>
              </a:r>
              <a:r>
                <a:rPr lang="en-US" altLang="en-US" sz="1000">
                  <a:solidFill>
                    <a:srgbClr val="800000"/>
                  </a:solidFill>
                </a:rPr>
                <a:t>public</a:t>
              </a:r>
              <a:r>
                <a:rPr lang="en-US" altLang="en-US" sz="1000">
                  <a:solidFill>
                    <a:srgbClr val="009900"/>
                  </a:solidFill>
                </a:rPr>
                <a:t> places such as </a:t>
              </a:r>
              <a:r>
                <a:rPr lang="en-US" altLang="en-US" sz="1000">
                  <a:solidFill>
                    <a:srgbClr val="C00000"/>
                  </a:solidFill>
                </a:rPr>
                <a:t>the airport</a:t>
              </a:r>
              <a:r>
                <a:rPr lang="en-US" altLang="en-US" sz="1000">
                  <a:solidFill>
                    <a:srgbClr val="009900"/>
                  </a:solidFill>
                </a:rPr>
                <a:t> .</a:t>
              </a:r>
            </a:p>
          </p:txBody>
        </p:sp>
        <p:sp>
          <p:nvSpPr>
            <p:cNvPr id="25607" name="Text Box 5"/>
            <p:cNvSpPr txBox="1">
              <a:spLocks noChangeArrowheads="1"/>
            </p:cNvSpPr>
            <p:nvPr/>
          </p:nvSpPr>
          <p:spPr bwMode="auto">
            <a:xfrm>
              <a:off x="432" y="3120"/>
              <a:ext cx="1584" cy="83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marL="112713" indent="-112713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000" b="1"/>
                <a:t>Reference translation 3:</a:t>
              </a:r>
              <a:r>
                <a:rPr lang="en-US" altLang="en-US" sz="1000">
                  <a:solidFill>
                    <a:srgbClr val="C08080"/>
                  </a:solidFill>
                </a:rPr>
                <a:t>  </a:t>
              </a:r>
              <a:br>
                <a:rPr lang="en-US" altLang="en-US" sz="1000">
                  <a:solidFill>
                    <a:srgbClr val="C08080"/>
                  </a:solidFill>
                </a:rPr>
              </a:br>
              <a:r>
                <a:rPr lang="en-US" altLang="en-US" sz="1000">
                  <a:solidFill>
                    <a:srgbClr val="009900"/>
                  </a:solidFill>
                </a:rPr>
                <a:t>The US International Airport of Guam and its office has received an email from a self-claimed Arabian millionaire named Laden </a:t>
              </a:r>
              <a:r>
                <a:rPr lang="en-US" altLang="en-US" sz="1000">
                  <a:solidFill>
                    <a:srgbClr val="C00000"/>
                  </a:solidFill>
                </a:rPr>
                <a:t>,</a:t>
              </a:r>
              <a:r>
                <a:rPr lang="en-US" altLang="en-US" sz="1000">
                  <a:solidFill>
                    <a:srgbClr val="009900"/>
                  </a:solidFill>
                </a:rPr>
                <a:t> </a:t>
              </a:r>
              <a:r>
                <a:rPr lang="en-US" altLang="en-US" sz="1000">
                  <a:solidFill>
                    <a:srgbClr val="C00000"/>
                  </a:solidFill>
                </a:rPr>
                <a:t>which</a:t>
              </a:r>
              <a:r>
                <a:rPr lang="en-US" altLang="en-US" sz="1000">
                  <a:solidFill>
                    <a:srgbClr val="009900"/>
                  </a:solidFill>
                </a:rPr>
                <a:t> threatens to launch a biochemical attack on such public places as airport . Guam authority has been </a:t>
              </a:r>
              <a:r>
                <a:rPr lang="en-US" altLang="en-US" sz="1000">
                  <a:solidFill>
                    <a:srgbClr val="800000"/>
                  </a:solidFill>
                </a:rPr>
                <a:t>on</a:t>
              </a:r>
              <a:r>
                <a:rPr lang="en-US" altLang="en-US" sz="1000">
                  <a:solidFill>
                    <a:srgbClr val="009900"/>
                  </a:solidFill>
                </a:rPr>
                <a:t> alert . </a:t>
              </a:r>
            </a:p>
          </p:txBody>
        </p:sp>
        <p:sp>
          <p:nvSpPr>
            <p:cNvPr id="25608" name="Text Box 6"/>
            <p:cNvSpPr txBox="1">
              <a:spLocks noChangeArrowheads="1"/>
            </p:cNvSpPr>
            <p:nvPr/>
          </p:nvSpPr>
          <p:spPr bwMode="auto">
            <a:xfrm>
              <a:off x="3648" y="3120"/>
              <a:ext cx="1584" cy="93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993366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marL="112713" indent="-112713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000" b="1"/>
                <a:t>Reference translation 4:</a:t>
              </a:r>
              <a:r>
                <a:rPr lang="en-US" altLang="en-US" sz="1000">
                  <a:solidFill>
                    <a:srgbClr val="C08080"/>
                  </a:solidFill>
                </a:rPr>
                <a:t>  </a:t>
              </a:r>
              <a:br>
                <a:rPr lang="en-US" altLang="en-US" sz="1000">
                  <a:solidFill>
                    <a:srgbClr val="C08080"/>
                  </a:solidFill>
                </a:rPr>
              </a:br>
              <a:r>
                <a:rPr lang="en-US" altLang="en-US" sz="1000">
                  <a:solidFill>
                    <a:srgbClr val="009900"/>
                  </a:solidFill>
                </a:rPr>
                <a:t>US Guam International Airport and its office received an email from Mr. Bin Laden and other </a:t>
              </a:r>
              <a:r>
                <a:rPr lang="en-US" altLang="en-US" sz="1000">
                  <a:solidFill>
                    <a:srgbClr val="800000"/>
                  </a:solidFill>
                </a:rPr>
                <a:t>rich</a:t>
              </a:r>
              <a:r>
                <a:rPr lang="en-US" altLang="en-US" sz="1000">
                  <a:solidFill>
                    <a:srgbClr val="009900"/>
                  </a:solidFill>
                </a:rPr>
                <a:t> businessman from Saudi Arabia . They said there would be </a:t>
              </a:r>
              <a:r>
                <a:rPr lang="en-US" altLang="en-US" sz="1000">
                  <a:solidFill>
                    <a:srgbClr val="800000"/>
                  </a:solidFill>
                </a:rPr>
                <a:t>biochemistry</a:t>
              </a:r>
              <a:r>
                <a:rPr lang="en-US" altLang="en-US" sz="1000">
                  <a:solidFill>
                    <a:srgbClr val="009900"/>
                  </a:solidFill>
                </a:rPr>
                <a:t> air raid to Guam Airport and other public places . Guam needs to be in high precaution about this matter . </a:t>
              </a:r>
            </a:p>
          </p:txBody>
        </p:sp>
        <p:sp>
          <p:nvSpPr>
            <p:cNvPr id="25609" name="Text Box 7"/>
            <p:cNvSpPr txBox="1">
              <a:spLocks noChangeArrowheads="1"/>
            </p:cNvSpPr>
            <p:nvPr/>
          </p:nvSpPr>
          <p:spPr bwMode="auto">
            <a:xfrm>
              <a:off x="3648" y="1104"/>
              <a:ext cx="1584" cy="93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993366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marL="112713" indent="-112713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000" b="1"/>
                <a:t>Reference translation 2:</a:t>
              </a:r>
              <a:r>
                <a:rPr lang="en-US" altLang="en-US" sz="1000">
                  <a:solidFill>
                    <a:srgbClr val="C08080"/>
                  </a:solidFill>
                </a:rPr>
                <a:t>  </a:t>
              </a:r>
              <a:br>
                <a:rPr lang="en-US" altLang="en-US" sz="1000">
                  <a:solidFill>
                    <a:srgbClr val="C08080"/>
                  </a:solidFill>
                </a:rPr>
              </a:br>
              <a:r>
                <a:rPr lang="en-US" altLang="en-US" sz="1000">
                  <a:solidFill>
                    <a:srgbClr val="009900"/>
                  </a:solidFill>
                </a:rPr>
                <a:t>Guam </a:t>
              </a:r>
              <a:r>
                <a:rPr lang="en-US" altLang="en-US" sz="1000">
                  <a:solidFill>
                    <a:srgbClr val="FF0000"/>
                  </a:solidFill>
                </a:rPr>
                <a:t>International Airport and its</a:t>
              </a:r>
              <a:r>
                <a:rPr lang="en-US" altLang="en-US" sz="1000">
                  <a:solidFill>
                    <a:srgbClr val="009900"/>
                  </a:solidFill>
                </a:rPr>
                <a:t> offices are maintaining a high state of alert </a:t>
              </a:r>
              <a:r>
                <a:rPr lang="en-US" altLang="en-US" sz="1000">
                  <a:solidFill>
                    <a:srgbClr val="800000"/>
                  </a:solidFill>
                </a:rPr>
                <a:t>after</a:t>
              </a:r>
              <a:r>
                <a:rPr lang="en-US" altLang="en-US" sz="1000">
                  <a:solidFill>
                    <a:srgbClr val="009900"/>
                  </a:solidFill>
                </a:rPr>
                <a:t> receiving an e-mail that was from a person claiming </a:t>
              </a:r>
              <a:r>
                <a:rPr lang="en-US" altLang="en-US" sz="1000">
                  <a:solidFill>
                    <a:srgbClr val="800000"/>
                  </a:solidFill>
                </a:rPr>
                <a:t>to be </a:t>
              </a:r>
              <a:r>
                <a:rPr lang="en-US" altLang="en-US" sz="1000">
                  <a:solidFill>
                    <a:srgbClr val="009900"/>
                  </a:solidFill>
                </a:rPr>
                <a:t>the wealthy Saudi Arabian businessman Bin Laden and that threatened to launch a biological and chemical attack </a:t>
              </a:r>
              <a:r>
                <a:rPr lang="en-US" altLang="en-US" sz="1000">
                  <a:solidFill>
                    <a:srgbClr val="C00000"/>
                  </a:solidFill>
                </a:rPr>
                <a:t>on the</a:t>
              </a:r>
              <a:r>
                <a:rPr lang="en-US" altLang="en-US" sz="1000">
                  <a:solidFill>
                    <a:srgbClr val="009900"/>
                  </a:solidFill>
                </a:rPr>
                <a:t> airport and other public places .</a:t>
              </a:r>
              <a:r>
                <a:rPr lang="en-US" altLang="en-US" sz="100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25610" name="Text Box 8"/>
            <p:cNvSpPr txBox="1">
              <a:spLocks noChangeArrowheads="1"/>
            </p:cNvSpPr>
            <p:nvPr/>
          </p:nvSpPr>
          <p:spPr bwMode="auto">
            <a:xfrm>
              <a:off x="2064" y="2064"/>
              <a:ext cx="1536" cy="10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993366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marL="112713" indent="-112713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000" b="1"/>
                <a:t>Machine translation:</a:t>
              </a:r>
              <a:r>
                <a:rPr lang="en-US" altLang="en-US" sz="1000">
                  <a:solidFill>
                    <a:srgbClr val="C08080"/>
                  </a:solidFill>
                </a:rPr>
                <a:t>  </a:t>
              </a:r>
              <a:br>
                <a:rPr lang="en-US" altLang="en-US" sz="1000">
                  <a:solidFill>
                    <a:srgbClr val="C08080"/>
                  </a:solidFill>
                </a:rPr>
              </a:br>
              <a:r>
                <a:rPr lang="en-US" altLang="en-US" sz="1000">
                  <a:solidFill>
                    <a:srgbClr val="800000"/>
                  </a:solidFill>
                </a:rPr>
                <a:t>The</a:t>
              </a:r>
              <a:r>
                <a:rPr lang="en-US" altLang="en-US" sz="1000">
                  <a:solidFill>
                    <a:schemeClr val="accent2"/>
                  </a:solidFill>
                </a:rPr>
                <a:t> American [?] </a:t>
              </a:r>
              <a:r>
                <a:rPr lang="en-US" altLang="en-US" sz="1000">
                  <a:solidFill>
                    <a:srgbClr val="FF0000"/>
                  </a:solidFill>
                </a:rPr>
                <a:t>international airport and its</a:t>
              </a:r>
              <a:r>
                <a:rPr lang="en-US" altLang="en-US" sz="1000">
                  <a:solidFill>
                    <a:schemeClr val="accent2"/>
                  </a:solidFill>
                </a:rPr>
                <a:t> </a:t>
              </a:r>
              <a:r>
                <a:rPr lang="en-US" altLang="en-US" sz="1000">
                  <a:solidFill>
                    <a:srgbClr val="800000"/>
                  </a:solidFill>
                </a:rPr>
                <a:t>the</a:t>
              </a:r>
              <a:r>
                <a:rPr lang="en-US" altLang="en-US" sz="1000">
                  <a:solidFill>
                    <a:schemeClr val="accent2"/>
                  </a:solidFill>
                </a:rPr>
                <a:t> office all receives one calls self the sand Arab </a:t>
              </a:r>
              <a:r>
                <a:rPr lang="en-US" altLang="en-US" sz="1000">
                  <a:solidFill>
                    <a:srgbClr val="800000"/>
                  </a:solidFill>
                </a:rPr>
                <a:t>rich</a:t>
              </a:r>
              <a:r>
                <a:rPr lang="en-US" altLang="en-US" sz="1000">
                  <a:solidFill>
                    <a:schemeClr val="accent2"/>
                  </a:solidFill>
                </a:rPr>
                <a:t> business [?] </a:t>
              </a:r>
              <a:r>
                <a:rPr lang="en-US" altLang="en-US" sz="1000">
                  <a:solidFill>
                    <a:srgbClr val="800000"/>
                  </a:solidFill>
                </a:rPr>
                <a:t>and</a:t>
              </a:r>
              <a:r>
                <a:rPr lang="en-US" altLang="en-US" sz="1000">
                  <a:solidFill>
                    <a:schemeClr val="accent2"/>
                  </a:solidFill>
                </a:rPr>
                <a:t> so </a:t>
              </a:r>
              <a:r>
                <a:rPr lang="en-US" altLang="en-US" sz="1000">
                  <a:solidFill>
                    <a:srgbClr val="800000"/>
                  </a:solidFill>
                </a:rPr>
                <a:t>on</a:t>
              </a:r>
              <a:r>
                <a:rPr lang="en-US" altLang="en-US" sz="1000">
                  <a:solidFill>
                    <a:schemeClr val="accent2"/>
                  </a:solidFill>
                </a:rPr>
                <a:t> electronic mail </a:t>
              </a:r>
              <a:r>
                <a:rPr lang="en-US" altLang="en-US" sz="1000">
                  <a:solidFill>
                    <a:srgbClr val="C00000"/>
                  </a:solidFill>
                </a:rPr>
                <a:t>,</a:t>
              </a:r>
              <a:r>
                <a:rPr lang="en-US" altLang="en-US" sz="1000">
                  <a:solidFill>
                    <a:schemeClr val="accent2"/>
                  </a:solidFill>
                </a:rPr>
                <a:t> </a:t>
              </a:r>
              <a:r>
                <a:rPr lang="en-US" altLang="en-US" sz="1000">
                  <a:solidFill>
                    <a:srgbClr val="C00000"/>
                  </a:solidFill>
                </a:rPr>
                <a:t>which</a:t>
              </a:r>
              <a:r>
                <a:rPr lang="en-US" altLang="en-US" sz="1000">
                  <a:solidFill>
                    <a:schemeClr val="accent2"/>
                  </a:solidFill>
                </a:rPr>
                <a:t> sends out ;  The threat will </a:t>
              </a:r>
              <a:r>
                <a:rPr lang="en-US" altLang="en-US" sz="1000">
                  <a:solidFill>
                    <a:srgbClr val="800000"/>
                  </a:solidFill>
                </a:rPr>
                <a:t>be</a:t>
              </a:r>
              <a:r>
                <a:rPr lang="en-US" altLang="en-US" sz="1000">
                  <a:solidFill>
                    <a:schemeClr val="accent2"/>
                  </a:solidFill>
                </a:rPr>
                <a:t> able </a:t>
              </a:r>
              <a:r>
                <a:rPr lang="en-US" altLang="en-US" sz="1000">
                  <a:solidFill>
                    <a:srgbClr val="800000"/>
                  </a:solidFill>
                </a:rPr>
                <a:t>after</a:t>
              </a:r>
              <a:r>
                <a:rPr lang="en-US" altLang="en-US" sz="1000">
                  <a:solidFill>
                    <a:schemeClr val="accent2"/>
                  </a:solidFill>
                </a:rPr>
                <a:t> </a:t>
              </a:r>
              <a:r>
                <a:rPr lang="en-US" altLang="en-US" sz="1000">
                  <a:solidFill>
                    <a:srgbClr val="800000"/>
                  </a:solidFill>
                </a:rPr>
                <a:t>public</a:t>
              </a:r>
              <a:r>
                <a:rPr lang="en-US" altLang="en-US" sz="1000">
                  <a:solidFill>
                    <a:schemeClr val="accent2"/>
                  </a:solidFill>
                </a:rPr>
                <a:t> place </a:t>
              </a:r>
              <a:r>
                <a:rPr lang="en-US" altLang="en-US" sz="1000">
                  <a:solidFill>
                    <a:srgbClr val="800000"/>
                  </a:solidFill>
                </a:rPr>
                <a:t>and</a:t>
              </a:r>
              <a:r>
                <a:rPr lang="en-US" altLang="en-US" sz="1000">
                  <a:solidFill>
                    <a:schemeClr val="accent2"/>
                  </a:solidFill>
                </a:rPr>
                <a:t> so </a:t>
              </a:r>
              <a:r>
                <a:rPr lang="en-US" altLang="en-US" sz="1000">
                  <a:solidFill>
                    <a:srgbClr val="C00000"/>
                  </a:solidFill>
                </a:rPr>
                <a:t>on the</a:t>
              </a:r>
              <a:r>
                <a:rPr lang="en-US" altLang="en-US" sz="1000">
                  <a:solidFill>
                    <a:schemeClr val="accent2"/>
                  </a:solidFill>
                </a:rPr>
                <a:t> </a:t>
              </a:r>
              <a:r>
                <a:rPr lang="en-US" altLang="en-US" sz="1000">
                  <a:solidFill>
                    <a:srgbClr val="C00000"/>
                  </a:solidFill>
                </a:rPr>
                <a:t>airport</a:t>
              </a:r>
              <a:r>
                <a:rPr lang="en-US" altLang="en-US" sz="1000">
                  <a:solidFill>
                    <a:schemeClr val="accent2"/>
                  </a:solidFill>
                </a:rPr>
                <a:t> </a:t>
              </a:r>
              <a:r>
                <a:rPr lang="en-US" altLang="en-US" sz="1000">
                  <a:solidFill>
                    <a:srgbClr val="800000"/>
                  </a:solidFill>
                </a:rPr>
                <a:t>to</a:t>
              </a:r>
              <a:r>
                <a:rPr lang="en-US" altLang="en-US" sz="1000">
                  <a:solidFill>
                    <a:schemeClr val="accent2"/>
                  </a:solidFill>
                </a:rPr>
                <a:t> start the </a:t>
              </a:r>
              <a:r>
                <a:rPr lang="en-US" altLang="en-US" sz="1000">
                  <a:solidFill>
                    <a:srgbClr val="800000"/>
                  </a:solidFill>
                </a:rPr>
                <a:t>biochemistry</a:t>
              </a:r>
              <a:r>
                <a:rPr lang="en-US" altLang="en-US" sz="1000">
                  <a:solidFill>
                    <a:schemeClr val="accent2"/>
                  </a:solidFill>
                </a:rPr>
                <a:t> </a:t>
              </a:r>
              <a:r>
                <a:rPr lang="en-US" altLang="en-US" sz="1000">
                  <a:solidFill>
                    <a:srgbClr val="800000"/>
                  </a:solidFill>
                </a:rPr>
                <a:t>attack</a:t>
              </a:r>
              <a:r>
                <a:rPr lang="en-US" altLang="en-US" sz="1000">
                  <a:solidFill>
                    <a:schemeClr val="accent2"/>
                  </a:solidFill>
                </a:rPr>
                <a:t> , [?] highly alerts </a:t>
              </a:r>
              <a:r>
                <a:rPr lang="en-US" altLang="en-US" sz="1000">
                  <a:solidFill>
                    <a:srgbClr val="C00000"/>
                  </a:solidFill>
                </a:rPr>
                <a:t>after the</a:t>
              </a:r>
              <a:r>
                <a:rPr lang="en-US" altLang="en-US" sz="1000">
                  <a:solidFill>
                    <a:schemeClr val="accent2"/>
                  </a:solidFill>
                </a:rPr>
                <a:t> maintenance.</a:t>
              </a:r>
            </a:p>
          </p:txBody>
        </p:sp>
        <p:sp>
          <p:nvSpPr>
            <p:cNvPr id="25611" name="AutoShape 9"/>
            <p:cNvSpPr>
              <a:spLocks noChangeArrowheads="1"/>
            </p:cNvSpPr>
            <p:nvPr/>
          </p:nvSpPr>
          <p:spPr bwMode="auto">
            <a:xfrm>
              <a:off x="2430" y="2772"/>
              <a:ext cx="96" cy="96"/>
            </a:xfrm>
            <a:prstGeom prst="roundRect">
              <a:avLst>
                <a:gd name="adj" fmla="val 30208"/>
              </a:avLst>
            </a:prstGeom>
            <a:noFill/>
            <a:ln w="63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12" name="AutoShape 10"/>
            <p:cNvSpPr>
              <a:spLocks noChangeArrowheads="1"/>
            </p:cNvSpPr>
            <p:nvPr/>
          </p:nvSpPr>
          <p:spPr bwMode="auto">
            <a:xfrm>
              <a:off x="4692" y="1521"/>
              <a:ext cx="96" cy="96"/>
            </a:xfrm>
            <a:prstGeom prst="roundRect">
              <a:avLst>
                <a:gd name="adj" fmla="val 30208"/>
              </a:avLst>
            </a:prstGeom>
            <a:noFill/>
            <a:ln w="63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13" name="AutoShape 11"/>
            <p:cNvSpPr>
              <a:spLocks noChangeArrowheads="1"/>
            </p:cNvSpPr>
            <p:nvPr/>
          </p:nvSpPr>
          <p:spPr bwMode="auto">
            <a:xfrm>
              <a:off x="3138" y="2577"/>
              <a:ext cx="96" cy="96"/>
            </a:xfrm>
            <a:prstGeom prst="roundRect">
              <a:avLst>
                <a:gd name="adj" fmla="val 30208"/>
              </a:avLst>
            </a:prstGeom>
            <a:noFill/>
            <a:ln w="63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25614" name="AutoShape 12"/>
            <p:cNvCxnSpPr>
              <a:cxnSpLocks noChangeShapeType="1"/>
              <a:stCxn id="25612" idx="2"/>
              <a:endCxn id="25613" idx="0"/>
            </p:cNvCxnSpPr>
            <p:nvPr/>
          </p:nvCxnSpPr>
          <p:spPr bwMode="auto">
            <a:xfrm flipH="1">
              <a:off x="3186" y="1617"/>
              <a:ext cx="1554" cy="960"/>
            </a:xfrm>
            <a:prstGeom prst="straightConnector1">
              <a:avLst/>
            </a:prstGeom>
            <a:noFill/>
            <a:ln w="63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15" name="AutoShape 13"/>
            <p:cNvSpPr>
              <a:spLocks noChangeArrowheads="1"/>
            </p:cNvSpPr>
            <p:nvPr/>
          </p:nvSpPr>
          <p:spPr bwMode="auto">
            <a:xfrm>
              <a:off x="3765" y="1908"/>
              <a:ext cx="240" cy="96"/>
            </a:xfrm>
            <a:prstGeom prst="roundRect">
              <a:avLst>
                <a:gd name="adj" fmla="val 30208"/>
              </a:avLst>
            </a:prstGeom>
            <a:noFill/>
            <a:ln w="63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16" name="AutoShape 14"/>
            <p:cNvSpPr>
              <a:spLocks noChangeArrowheads="1"/>
            </p:cNvSpPr>
            <p:nvPr/>
          </p:nvSpPr>
          <p:spPr bwMode="auto">
            <a:xfrm>
              <a:off x="3072" y="2676"/>
              <a:ext cx="240" cy="96"/>
            </a:xfrm>
            <a:prstGeom prst="roundRect">
              <a:avLst>
                <a:gd name="adj" fmla="val 30208"/>
              </a:avLst>
            </a:prstGeom>
            <a:noFill/>
            <a:ln w="63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25617" name="AutoShape 15"/>
            <p:cNvCxnSpPr>
              <a:cxnSpLocks noChangeShapeType="1"/>
              <a:stCxn id="25615" idx="2"/>
              <a:endCxn id="25616" idx="0"/>
            </p:cNvCxnSpPr>
            <p:nvPr/>
          </p:nvCxnSpPr>
          <p:spPr bwMode="auto">
            <a:xfrm flipH="1">
              <a:off x="3192" y="2004"/>
              <a:ext cx="693" cy="672"/>
            </a:xfrm>
            <a:prstGeom prst="straightConnector1">
              <a:avLst/>
            </a:prstGeom>
            <a:noFill/>
            <a:ln w="63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18" name="AutoShape 16"/>
            <p:cNvSpPr>
              <a:spLocks noChangeArrowheads="1"/>
            </p:cNvSpPr>
            <p:nvPr/>
          </p:nvSpPr>
          <p:spPr bwMode="auto">
            <a:xfrm>
              <a:off x="3171" y="2676"/>
              <a:ext cx="144" cy="96"/>
            </a:xfrm>
            <a:prstGeom prst="roundRect">
              <a:avLst>
                <a:gd name="adj" fmla="val 30208"/>
              </a:avLst>
            </a:prstGeom>
            <a:noFill/>
            <a:ln w="63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19" name="AutoShape 17"/>
            <p:cNvSpPr>
              <a:spLocks noChangeArrowheads="1"/>
            </p:cNvSpPr>
            <p:nvPr/>
          </p:nvSpPr>
          <p:spPr bwMode="auto">
            <a:xfrm>
              <a:off x="2451" y="2484"/>
              <a:ext cx="96" cy="96"/>
            </a:xfrm>
            <a:prstGeom prst="roundRect">
              <a:avLst>
                <a:gd name="adj" fmla="val 30208"/>
              </a:avLst>
            </a:prstGeom>
            <a:noFill/>
            <a:ln w="63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20" name="AutoShape 18"/>
            <p:cNvSpPr>
              <a:spLocks noChangeArrowheads="1"/>
            </p:cNvSpPr>
            <p:nvPr/>
          </p:nvSpPr>
          <p:spPr bwMode="auto">
            <a:xfrm>
              <a:off x="1236" y="3831"/>
              <a:ext cx="96" cy="96"/>
            </a:xfrm>
            <a:prstGeom prst="roundRect">
              <a:avLst>
                <a:gd name="adj" fmla="val 30208"/>
              </a:avLst>
            </a:prstGeom>
            <a:noFill/>
            <a:ln w="63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25621" name="AutoShape 19"/>
            <p:cNvCxnSpPr>
              <a:cxnSpLocks noChangeShapeType="1"/>
              <a:stCxn id="25619" idx="2"/>
              <a:endCxn id="25620" idx="0"/>
            </p:cNvCxnSpPr>
            <p:nvPr/>
          </p:nvCxnSpPr>
          <p:spPr bwMode="auto">
            <a:xfrm flipH="1">
              <a:off x="1284" y="2580"/>
              <a:ext cx="1215" cy="1251"/>
            </a:xfrm>
            <a:prstGeom prst="straightConnector1">
              <a:avLst/>
            </a:prstGeom>
            <a:noFill/>
            <a:ln w="63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2" name="AutoShape 20"/>
            <p:cNvCxnSpPr>
              <a:cxnSpLocks noChangeShapeType="1"/>
              <a:stCxn id="25662" idx="2"/>
              <a:endCxn id="25663" idx="0"/>
            </p:cNvCxnSpPr>
            <p:nvPr/>
          </p:nvCxnSpPr>
          <p:spPr bwMode="auto">
            <a:xfrm flipH="1">
              <a:off x="1196" y="2577"/>
              <a:ext cx="2029" cy="960"/>
            </a:xfrm>
            <a:prstGeom prst="straightConnector1">
              <a:avLst/>
            </a:prstGeom>
            <a:noFill/>
            <a:ln w="63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23" name="AutoShape 21"/>
            <p:cNvSpPr>
              <a:spLocks noChangeArrowheads="1"/>
            </p:cNvSpPr>
            <p:nvPr/>
          </p:nvSpPr>
          <p:spPr bwMode="auto">
            <a:xfrm>
              <a:off x="555" y="1716"/>
              <a:ext cx="144" cy="96"/>
            </a:xfrm>
            <a:prstGeom prst="roundRect">
              <a:avLst>
                <a:gd name="adj" fmla="val 30208"/>
              </a:avLst>
            </a:prstGeom>
            <a:noFill/>
            <a:ln w="63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24" name="AutoShape 22"/>
            <p:cNvSpPr>
              <a:spLocks noChangeArrowheads="1"/>
            </p:cNvSpPr>
            <p:nvPr/>
          </p:nvSpPr>
          <p:spPr bwMode="auto">
            <a:xfrm>
              <a:off x="2814" y="2673"/>
              <a:ext cx="144" cy="96"/>
            </a:xfrm>
            <a:prstGeom prst="roundRect">
              <a:avLst>
                <a:gd name="adj" fmla="val 30208"/>
              </a:avLst>
            </a:prstGeom>
            <a:noFill/>
            <a:ln w="63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25625" name="AutoShape 23"/>
            <p:cNvCxnSpPr>
              <a:cxnSpLocks noChangeShapeType="1"/>
              <a:stCxn id="25623" idx="2"/>
              <a:endCxn id="25624" idx="0"/>
            </p:cNvCxnSpPr>
            <p:nvPr/>
          </p:nvCxnSpPr>
          <p:spPr bwMode="auto">
            <a:xfrm>
              <a:off x="627" y="1812"/>
              <a:ext cx="2259" cy="861"/>
            </a:xfrm>
            <a:prstGeom prst="straightConnector1">
              <a:avLst/>
            </a:prstGeom>
            <a:noFill/>
            <a:ln w="63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26" name="AutoShape 24"/>
            <p:cNvSpPr>
              <a:spLocks noChangeArrowheads="1"/>
            </p:cNvSpPr>
            <p:nvPr/>
          </p:nvSpPr>
          <p:spPr bwMode="auto">
            <a:xfrm>
              <a:off x="2826" y="2772"/>
              <a:ext cx="480" cy="96"/>
            </a:xfrm>
            <a:prstGeom prst="roundRect">
              <a:avLst>
                <a:gd name="adj" fmla="val 30208"/>
              </a:avLst>
            </a:prstGeom>
            <a:noFill/>
            <a:ln w="63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27" name="AutoShape 25"/>
            <p:cNvSpPr>
              <a:spLocks noChangeArrowheads="1"/>
            </p:cNvSpPr>
            <p:nvPr/>
          </p:nvSpPr>
          <p:spPr bwMode="auto">
            <a:xfrm>
              <a:off x="4104" y="3636"/>
              <a:ext cx="480" cy="96"/>
            </a:xfrm>
            <a:prstGeom prst="roundRect">
              <a:avLst>
                <a:gd name="adj" fmla="val 30208"/>
              </a:avLst>
            </a:prstGeom>
            <a:noFill/>
            <a:ln w="63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25628" name="AutoShape 26"/>
            <p:cNvCxnSpPr>
              <a:cxnSpLocks noChangeShapeType="1"/>
              <a:stCxn id="25626" idx="2"/>
              <a:endCxn id="25627" idx="0"/>
            </p:cNvCxnSpPr>
            <p:nvPr/>
          </p:nvCxnSpPr>
          <p:spPr bwMode="auto">
            <a:xfrm>
              <a:off x="3066" y="2868"/>
              <a:ext cx="1278" cy="768"/>
            </a:xfrm>
            <a:prstGeom prst="straightConnector1">
              <a:avLst/>
            </a:prstGeom>
            <a:noFill/>
            <a:ln w="63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29" name="AutoShape 27"/>
            <p:cNvSpPr>
              <a:spLocks noChangeArrowheads="1"/>
            </p:cNvSpPr>
            <p:nvPr/>
          </p:nvSpPr>
          <p:spPr bwMode="auto">
            <a:xfrm>
              <a:off x="1062" y="1812"/>
              <a:ext cx="240" cy="96"/>
            </a:xfrm>
            <a:prstGeom prst="roundRect">
              <a:avLst>
                <a:gd name="adj" fmla="val 30208"/>
              </a:avLst>
            </a:prstGeom>
            <a:noFill/>
            <a:ln w="63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30" name="AutoShape 28"/>
            <p:cNvSpPr>
              <a:spLocks noChangeArrowheads="1"/>
            </p:cNvSpPr>
            <p:nvPr/>
          </p:nvSpPr>
          <p:spPr bwMode="auto">
            <a:xfrm>
              <a:off x="2364" y="2676"/>
              <a:ext cx="240" cy="96"/>
            </a:xfrm>
            <a:prstGeom prst="roundRect">
              <a:avLst>
                <a:gd name="adj" fmla="val 30208"/>
              </a:avLst>
            </a:prstGeom>
            <a:noFill/>
            <a:ln w="63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25631" name="AutoShape 29"/>
            <p:cNvCxnSpPr>
              <a:cxnSpLocks noChangeShapeType="1"/>
              <a:stCxn id="25629" idx="2"/>
              <a:endCxn id="25630" idx="0"/>
            </p:cNvCxnSpPr>
            <p:nvPr/>
          </p:nvCxnSpPr>
          <p:spPr bwMode="auto">
            <a:xfrm>
              <a:off x="1182" y="1908"/>
              <a:ext cx="1302" cy="768"/>
            </a:xfrm>
            <a:prstGeom prst="straightConnector1">
              <a:avLst/>
            </a:prstGeom>
            <a:noFill/>
            <a:ln w="63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32" name="AutoShape 30"/>
            <p:cNvSpPr>
              <a:spLocks noChangeArrowheads="1"/>
            </p:cNvSpPr>
            <p:nvPr/>
          </p:nvSpPr>
          <p:spPr bwMode="auto">
            <a:xfrm>
              <a:off x="549" y="1812"/>
              <a:ext cx="240" cy="96"/>
            </a:xfrm>
            <a:prstGeom prst="roundRect">
              <a:avLst>
                <a:gd name="adj" fmla="val 30208"/>
              </a:avLst>
            </a:prstGeom>
            <a:noFill/>
            <a:ln w="63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33" name="AutoShape 31"/>
            <p:cNvSpPr>
              <a:spLocks noChangeArrowheads="1"/>
            </p:cNvSpPr>
            <p:nvPr/>
          </p:nvSpPr>
          <p:spPr bwMode="auto">
            <a:xfrm>
              <a:off x="3300" y="2772"/>
              <a:ext cx="240" cy="96"/>
            </a:xfrm>
            <a:prstGeom prst="roundRect">
              <a:avLst>
                <a:gd name="adj" fmla="val 30208"/>
              </a:avLst>
            </a:prstGeom>
            <a:noFill/>
            <a:ln w="63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25634" name="AutoShape 32"/>
            <p:cNvCxnSpPr>
              <a:cxnSpLocks noChangeShapeType="1"/>
              <a:stCxn id="25632" idx="2"/>
              <a:endCxn id="25633" idx="0"/>
            </p:cNvCxnSpPr>
            <p:nvPr/>
          </p:nvCxnSpPr>
          <p:spPr bwMode="auto">
            <a:xfrm>
              <a:off x="669" y="1908"/>
              <a:ext cx="2751" cy="864"/>
            </a:xfrm>
            <a:prstGeom prst="straightConnector1">
              <a:avLst/>
            </a:prstGeom>
            <a:noFill/>
            <a:ln w="63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35" name="AutoShape 33"/>
            <p:cNvSpPr>
              <a:spLocks noChangeArrowheads="1"/>
            </p:cNvSpPr>
            <p:nvPr/>
          </p:nvSpPr>
          <p:spPr bwMode="auto">
            <a:xfrm>
              <a:off x="3945" y="1425"/>
              <a:ext cx="192" cy="96"/>
            </a:xfrm>
            <a:prstGeom prst="roundRect">
              <a:avLst>
                <a:gd name="adj" fmla="val 30208"/>
              </a:avLst>
            </a:prstGeom>
            <a:noFill/>
            <a:ln w="63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36" name="AutoShape 34"/>
            <p:cNvSpPr>
              <a:spLocks noChangeArrowheads="1"/>
            </p:cNvSpPr>
            <p:nvPr/>
          </p:nvSpPr>
          <p:spPr bwMode="auto">
            <a:xfrm>
              <a:off x="2172" y="2676"/>
              <a:ext cx="192" cy="96"/>
            </a:xfrm>
            <a:prstGeom prst="roundRect">
              <a:avLst>
                <a:gd name="adj" fmla="val 30208"/>
              </a:avLst>
            </a:prstGeom>
            <a:noFill/>
            <a:ln w="63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25637" name="AutoShape 35"/>
            <p:cNvCxnSpPr>
              <a:cxnSpLocks noChangeShapeType="1"/>
              <a:stCxn id="25635" idx="2"/>
              <a:endCxn id="25636" idx="0"/>
            </p:cNvCxnSpPr>
            <p:nvPr/>
          </p:nvCxnSpPr>
          <p:spPr bwMode="auto">
            <a:xfrm flipH="1">
              <a:off x="2268" y="1521"/>
              <a:ext cx="1773" cy="1155"/>
            </a:xfrm>
            <a:prstGeom prst="straightConnector1">
              <a:avLst/>
            </a:prstGeom>
            <a:noFill/>
            <a:ln w="63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38" name="AutoShape 36"/>
            <p:cNvSpPr>
              <a:spLocks noChangeArrowheads="1"/>
            </p:cNvSpPr>
            <p:nvPr/>
          </p:nvSpPr>
          <p:spPr bwMode="auto">
            <a:xfrm>
              <a:off x="525" y="1233"/>
              <a:ext cx="192" cy="96"/>
            </a:xfrm>
            <a:prstGeom prst="roundRect">
              <a:avLst>
                <a:gd name="adj" fmla="val 30208"/>
              </a:avLst>
            </a:prstGeom>
            <a:noFill/>
            <a:ln w="63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39" name="AutoShape 37"/>
            <p:cNvSpPr>
              <a:spLocks noChangeArrowheads="1"/>
            </p:cNvSpPr>
            <p:nvPr/>
          </p:nvSpPr>
          <p:spPr bwMode="auto">
            <a:xfrm>
              <a:off x="2160" y="2193"/>
              <a:ext cx="192" cy="96"/>
            </a:xfrm>
            <a:prstGeom prst="roundRect">
              <a:avLst>
                <a:gd name="adj" fmla="val 30208"/>
              </a:avLst>
            </a:prstGeom>
            <a:noFill/>
            <a:ln w="63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25640" name="AutoShape 38"/>
            <p:cNvCxnSpPr>
              <a:cxnSpLocks noChangeShapeType="1"/>
              <a:stCxn id="25638" idx="2"/>
              <a:endCxn id="25639" idx="0"/>
            </p:cNvCxnSpPr>
            <p:nvPr/>
          </p:nvCxnSpPr>
          <p:spPr bwMode="auto">
            <a:xfrm>
              <a:off x="621" y="1329"/>
              <a:ext cx="1635" cy="864"/>
            </a:xfrm>
            <a:prstGeom prst="straightConnector1">
              <a:avLst/>
            </a:prstGeom>
            <a:noFill/>
            <a:ln w="63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41" name="AutoShape 39"/>
            <p:cNvSpPr>
              <a:spLocks noChangeArrowheads="1"/>
            </p:cNvSpPr>
            <p:nvPr/>
          </p:nvSpPr>
          <p:spPr bwMode="auto">
            <a:xfrm>
              <a:off x="546" y="1620"/>
              <a:ext cx="144" cy="96"/>
            </a:xfrm>
            <a:prstGeom prst="roundRect">
              <a:avLst>
                <a:gd name="adj" fmla="val 30208"/>
              </a:avLst>
            </a:prstGeom>
            <a:noFill/>
            <a:ln w="63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42" name="AutoShape 40"/>
            <p:cNvSpPr>
              <a:spLocks noChangeArrowheads="1"/>
            </p:cNvSpPr>
            <p:nvPr/>
          </p:nvSpPr>
          <p:spPr bwMode="auto">
            <a:xfrm>
              <a:off x="2436" y="2289"/>
              <a:ext cx="144" cy="96"/>
            </a:xfrm>
            <a:prstGeom prst="roundRect">
              <a:avLst>
                <a:gd name="adj" fmla="val 30208"/>
              </a:avLst>
            </a:prstGeom>
            <a:noFill/>
            <a:ln w="63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25643" name="AutoShape 41"/>
            <p:cNvCxnSpPr>
              <a:cxnSpLocks noChangeShapeType="1"/>
              <a:stCxn id="25641" idx="2"/>
              <a:endCxn id="25642" idx="0"/>
            </p:cNvCxnSpPr>
            <p:nvPr/>
          </p:nvCxnSpPr>
          <p:spPr bwMode="auto">
            <a:xfrm>
              <a:off x="618" y="1716"/>
              <a:ext cx="1890" cy="573"/>
            </a:xfrm>
            <a:prstGeom prst="straightConnector1">
              <a:avLst/>
            </a:prstGeom>
            <a:noFill/>
            <a:ln w="63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44" name="AutoShape 42"/>
            <p:cNvSpPr>
              <a:spLocks noChangeArrowheads="1"/>
            </p:cNvSpPr>
            <p:nvPr/>
          </p:nvSpPr>
          <p:spPr bwMode="auto">
            <a:xfrm>
              <a:off x="2850" y="2388"/>
              <a:ext cx="144" cy="96"/>
            </a:xfrm>
            <a:prstGeom prst="roundRect">
              <a:avLst>
                <a:gd name="adj" fmla="val 30208"/>
              </a:avLst>
            </a:prstGeom>
            <a:noFill/>
            <a:ln w="63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45" name="AutoShape 43"/>
            <p:cNvSpPr>
              <a:spLocks noChangeArrowheads="1"/>
            </p:cNvSpPr>
            <p:nvPr/>
          </p:nvSpPr>
          <p:spPr bwMode="auto">
            <a:xfrm>
              <a:off x="4371" y="3444"/>
              <a:ext cx="144" cy="96"/>
            </a:xfrm>
            <a:prstGeom prst="roundRect">
              <a:avLst>
                <a:gd name="adj" fmla="val 30208"/>
              </a:avLst>
            </a:prstGeom>
            <a:noFill/>
            <a:ln w="63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25646" name="AutoShape 44"/>
            <p:cNvCxnSpPr>
              <a:cxnSpLocks noChangeShapeType="1"/>
              <a:stCxn id="25644" idx="2"/>
              <a:endCxn id="25645" idx="0"/>
            </p:cNvCxnSpPr>
            <p:nvPr/>
          </p:nvCxnSpPr>
          <p:spPr bwMode="auto">
            <a:xfrm>
              <a:off x="2922" y="2484"/>
              <a:ext cx="1521" cy="960"/>
            </a:xfrm>
            <a:prstGeom prst="straightConnector1">
              <a:avLst/>
            </a:prstGeom>
            <a:noFill/>
            <a:ln w="63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47" name="AutoShape 45"/>
            <p:cNvSpPr>
              <a:spLocks noChangeArrowheads="1"/>
            </p:cNvSpPr>
            <p:nvPr/>
          </p:nvSpPr>
          <p:spPr bwMode="auto">
            <a:xfrm>
              <a:off x="804" y="1428"/>
              <a:ext cx="144" cy="96"/>
            </a:xfrm>
            <a:prstGeom prst="roundRect">
              <a:avLst>
                <a:gd name="adj" fmla="val 30208"/>
              </a:avLst>
            </a:prstGeom>
            <a:noFill/>
            <a:ln w="63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48" name="AutoShape 46"/>
            <p:cNvSpPr>
              <a:spLocks noChangeArrowheads="1"/>
            </p:cNvSpPr>
            <p:nvPr/>
          </p:nvSpPr>
          <p:spPr bwMode="auto">
            <a:xfrm>
              <a:off x="2196" y="2484"/>
              <a:ext cx="144" cy="96"/>
            </a:xfrm>
            <a:prstGeom prst="roundRect">
              <a:avLst>
                <a:gd name="adj" fmla="val 30208"/>
              </a:avLst>
            </a:prstGeom>
            <a:noFill/>
            <a:ln w="63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25649" name="AutoShape 47"/>
            <p:cNvCxnSpPr>
              <a:cxnSpLocks noChangeShapeType="1"/>
              <a:stCxn id="25647" idx="2"/>
              <a:endCxn id="25648" idx="0"/>
            </p:cNvCxnSpPr>
            <p:nvPr/>
          </p:nvCxnSpPr>
          <p:spPr bwMode="auto">
            <a:xfrm>
              <a:off x="876" y="1524"/>
              <a:ext cx="1392" cy="960"/>
            </a:xfrm>
            <a:prstGeom prst="straightConnector1">
              <a:avLst/>
            </a:prstGeom>
            <a:noFill/>
            <a:ln w="63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50" name="AutoShape 48"/>
            <p:cNvSpPr>
              <a:spLocks noChangeArrowheads="1"/>
            </p:cNvSpPr>
            <p:nvPr/>
          </p:nvSpPr>
          <p:spPr bwMode="auto">
            <a:xfrm>
              <a:off x="4017" y="1233"/>
              <a:ext cx="960" cy="96"/>
            </a:xfrm>
            <a:prstGeom prst="roundRect">
              <a:avLst>
                <a:gd name="adj" fmla="val 30208"/>
              </a:avLst>
            </a:prstGeom>
            <a:noFill/>
            <a:ln w="63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 sz="2400">
                <a:solidFill>
                  <a:srgbClr val="FF0000"/>
                </a:solidFill>
                <a:latin typeface="Times New Roman" charset="0"/>
              </a:endParaRPr>
            </a:p>
          </p:txBody>
        </p:sp>
        <p:cxnSp>
          <p:nvCxnSpPr>
            <p:cNvPr id="25651" name="AutoShape 49"/>
            <p:cNvCxnSpPr>
              <a:cxnSpLocks noChangeShapeType="1"/>
              <a:stCxn id="25650" idx="2"/>
              <a:endCxn id="25660" idx="0"/>
            </p:cNvCxnSpPr>
            <p:nvPr/>
          </p:nvCxnSpPr>
          <p:spPr bwMode="auto">
            <a:xfrm flipH="1">
              <a:off x="2312" y="1329"/>
              <a:ext cx="2185" cy="960"/>
            </a:xfrm>
            <a:prstGeom prst="straightConnector1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52" name="AutoShape 50"/>
            <p:cNvCxnSpPr>
              <a:cxnSpLocks noChangeShapeType="1"/>
              <a:stCxn id="25650" idx="2"/>
              <a:endCxn id="25661" idx="0"/>
            </p:cNvCxnSpPr>
            <p:nvPr/>
          </p:nvCxnSpPr>
          <p:spPr bwMode="auto">
            <a:xfrm flipH="1">
              <a:off x="3171" y="1329"/>
              <a:ext cx="1326" cy="864"/>
            </a:xfrm>
            <a:prstGeom prst="straightConnector1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53" name="AutoShape 51"/>
            <p:cNvSpPr>
              <a:spLocks noChangeArrowheads="1"/>
            </p:cNvSpPr>
            <p:nvPr/>
          </p:nvSpPr>
          <p:spPr bwMode="auto">
            <a:xfrm>
              <a:off x="2784" y="2868"/>
              <a:ext cx="336" cy="96"/>
            </a:xfrm>
            <a:prstGeom prst="roundRect">
              <a:avLst>
                <a:gd name="adj" fmla="val 30208"/>
              </a:avLst>
            </a:prstGeom>
            <a:noFill/>
            <a:ln w="63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25654" name="AutoShape 52"/>
            <p:cNvCxnSpPr>
              <a:cxnSpLocks noChangeShapeType="1"/>
              <a:stCxn id="25655" idx="2"/>
              <a:endCxn id="25653" idx="0"/>
            </p:cNvCxnSpPr>
            <p:nvPr/>
          </p:nvCxnSpPr>
          <p:spPr bwMode="auto">
            <a:xfrm>
              <a:off x="1410" y="1428"/>
              <a:ext cx="1542" cy="1440"/>
            </a:xfrm>
            <a:prstGeom prst="straightConnector1">
              <a:avLst/>
            </a:prstGeom>
            <a:noFill/>
            <a:ln w="63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55" name="AutoShape 53"/>
            <p:cNvSpPr>
              <a:spLocks noChangeArrowheads="1"/>
            </p:cNvSpPr>
            <p:nvPr/>
          </p:nvSpPr>
          <p:spPr bwMode="auto">
            <a:xfrm>
              <a:off x="1248" y="1332"/>
              <a:ext cx="324" cy="96"/>
            </a:xfrm>
            <a:prstGeom prst="roundRect">
              <a:avLst>
                <a:gd name="adj" fmla="val 30208"/>
              </a:avLst>
            </a:prstGeom>
            <a:noFill/>
            <a:ln w="63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56" name="AutoShape 54"/>
            <p:cNvSpPr>
              <a:spLocks noChangeArrowheads="1"/>
            </p:cNvSpPr>
            <p:nvPr/>
          </p:nvSpPr>
          <p:spPr bwMode="auto">
            <a:xfrm>
              <a:off x="2169" y="2772"/>
              <a:ext cx="273" cy="96"/>
            </a:xfrm>
            <a:prstGeom prst="roundRect">
              <a:avLst>
                <a:gd name="adj" fmla="val 30208"/>
              </a:avLst>
            </a:prstGeom>
            <a:noFill/>
            <a:ln w="63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57" name="AutoShape 55"/>
            <p:cNvSpPr>
              <a:spLocks noChangeArrowheads="1"/>
            </p:cNvSpPr>
            <p:nvPr/>
          </p:nvSpPr>
          <p:spPr bwMode="auto">
            <a:xfrm>
              <a:off x="549" y="1908"/>
              <a:ext cx="384" cy="96"/>
            </a:xfrm>
            <a:prstGeom prst="roundRect">
              <a:avLst>
                <a:gd name="adj" fmla="val 30208"/>
              </a:avLst>
            </a:prstGeom>
            <a:noFill/>
            <a:ln w="63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25658" name="AutoShape 56"/>
            <p:cNvCxnSpPr>
              <a:cxnSpLocks noChangeShapeType="1"/>
              <a:stCxn id="25657" idx="2"/>
              <a:endCxn id="25656" idx="0"/>
            </p:cNvCxnSpPr>
            <p:nvPr/>
          </p:nvCxnSpPr>
          <p:spPr bwMode="auto">
            <a:xfrm>
              <a:off x="741" y="2004"/>
              <a:ext cx="1565" cy="768"/>
            </a:xfrm>
            <a:prstGeom prst="straightConnector1">
              <a:avLst/>
            </a:prstGeom>
            <a:noFill/>
            <a:ln w="63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59" name="AutoShape 57"/>
            <p:cNvCxnSpPr>
              <a:cxnSpLocks noChangeShapeType="1"/>
              <a:stCxn id="25657" idx="2"/>
              <a:endCxn id="25618" idx="0"/>
            </p:cNvCxnSpPr>
            <p:nvPr/>
          </p:nvCxnSpPr>
          <p:spPr bwMode="auto">
            <a:xfrm>
              <a:off x="741" y="2004"/>
              <a:ext cx="2502" cy="672"/>
            </a:xfrm>
            <a:prstGeom prst="straightConnector1">
              <a:avLst/>
            </a:prstGeom>
            <a:noFill/>
            <a:ln w="63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60" name="AutoShape 58"/>
            <p:cNvSpPr>
              <a:spLocks noChangeArrowheads="1"/>
            </p:cNvSpPr>
            <p:nvPr/>
          </p:nvSpPr>
          <p:spPr bwMode="auto">
            <a:xfrm>
              <a:off x="2175" y="2289"/>
              <a:ext cx="273" cy="96"/>
            </a:xfrm>
            <a:prstGeom prst="roundRect">
              <a:avLst>
                <a:gd name="adj" fmla="val 30208"/>
              </a:avLst>
            </a:prstGeom>
            <a:noFill/>
            <a:ln w="63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61" name="AutoShape 59"/>
            <p:cNvSpPr>
              <a:spLocks noChangeArrowheads="1"/>
            </p:cNvSpPr>
            <p:nvPr/>
          </p:nvSpPr>
          <p:spPr bwMode="auto">
            <a:xfrm>
              <a:off x="2811" y="2193"/>
              <a:ext cx="720" cy="96"/>
            </a:xfrm>
            <a:prstGeom prst="roundRect">
              <a:avLst>
                <a:gd name="adj" fmla="val 30208"/>
              </a:avLst>
            </a:prstGeom>
            <a:noFill/>
            <a:ln w="63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62" name="AutoShape 60"/>
            <p:cNvSpPr>
              <a:spLocks noChangeArrowheads="1"/>
            </p:cNvSpPr>
            <p:nvPr/>
          </p:nvSpPr>
          <p:spPr bwMode="auto">
            <a:xfrm>
              <a:off x="3081" y="2481"/>
              <a:ext cx="288" cy="96"/>
            </a:xfrm>
            <a:prstGeom prst="roundRect">
              <a:avLst>
                <a:gd name="adj" fmla="val 30208"/>
              </a:avLst>
            </a:prstGeom>
            <a:noFill/>
            <a:ln w="63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63" name="AutoShape 61"/>
            <p:cNvSpPr>
              <a:spLocks noChangeArrowheads="1"/>
            </p:cNvSpPr>
            <p:nvPr/>
          </p:nvSpPr>
          <p:spPr bwMode="auto">
            <a:xfrm>
              <a:off x="1056" y="3537"/>
              <a:ext cx="279" cy="96"/>
            </a:xfrm>
            <a:prstGeom prst="roundRect">
              <a:avLst>
                <a:gd name="adj" fmla="val 30208"/>
              </a:avLst>
            </a:prstGeom>
            <a:noFill/>
            <a:ln w="63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64" name="AutoShape 62"/>
            <p:cNvSpPr>
              <a:spLocks noChangeArrowheads="1"/>
            </p:cNvSpPr>
            <p:nvPr/>
          </p:nvSpPr>
          <p:spPr bwMode="auto">
            <a:xfrm>
              <a:off x="4596" y="1521"/>
              <a:ext cx="96" cy="96"/>
            </a:xfrm>
            <a:prstGeom prst="roundRect">
              <a:avLst>
                <a:gd name="adj" fmla="val 30208"/>
              </a:avLst>
            </a:prstGeom>
            <a:noFill/>
            <a:ln w="63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25665" name="AutoShape 63"/>
            <p:cNvCxnSpPr>
              <a:cxnSpLocks noChangeShapeType="1"/>
              <a:stCxn id="25664" idx="2"/>
              <a:endCxn id="25611" idx="0"/>
            </p:cNvCxnSpPr>
            <p:nvPr/>
          </p:nvCxnSpPr>
          <p:spPr bwMode="auto">
            <a:xfrm flipH="1">
              <a:off x="2478" y="1617"/>
              <a:ext cx="2166" cy="1155"/>
            </a:xfrm>
            <a:prstGeom prst="straightConnector1">
              <a:avLst/>
            </a:prstGeom>
            <a:noFill/>
            <a:ln w="63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690246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32" indent="-285744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2971" indent="-228594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160" indent="-228594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349" indent="-228594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537" indent="-228594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726" indent="-228594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8914" indent="-228594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103" indent="-228594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C9D3F83-1068-5C4C-8060-BC8C79CE126A}" type="datetime1">
              <a:rPr lang="en-US" altLang="en-US" sz="1400">
                <a:solidFill>
                  <a:srgbClr val="590A0E"/>
                </a:solidFill>
              </a:rPr>
              <a:pPr/>
              <a:t>11/27/18</a:t>
            </a:fld>
            <a:endParaRPr lang="en-US" altLang="en-US" sz="1400">
              <a:solidFill>
                <a:srgbClr val="590A0E"/>
              </a:solidFill>
            </a:endParaRP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32" indent="-285744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2971" indent="-228594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160" indent="-228594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349" indent="-228594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537" indent="-228594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726" indent="-228594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8914" indent="-228594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103" indent="-228594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000">
                <a:solidFill>
                  <a:srgbClr val="181813"/>
                </a:solidFill>
              </a:rPr>
              <a:t>                                         Speech and Language Processing - Jurafsky and Martin       </a:t>
            </a:r>
            <a:endParaRPr lang="en-US" altLang="en-US" sz="1400">
              <a:solidFill>
                <a:srgbClr val="181813"/>
              </a:solidFill>
            </a:endParaRP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32" indent="-285744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2971" indent="-228594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160" indent="-228594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349" indent="-228594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537" indent="-228594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726" indent="-228594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8914" indent="-228594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103" indent="-228594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529D7295-F131-B84B-94BA-01168F1E7D3D}" type="slidenum">
              <a:rPr lang="en-US" altLang="en-US" sz="1400">
                <a:solidFill>
                  <a:srgbClr val="590A0E"/>
                </a:solidFill>
              </a:rPr>
              <a:pPr/>
              <a:t>72</a:t>
            </a:fld>
            <a:endParaRPr lang="en-US" altLang="en-US" sz="1400">
              <a:solidFill>
                <a:srgbClr val="590A0E"/>
              </a:solidFill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 dirty="0"/>
              <a:t>BLEU in Action</a:t>
            </a: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501032" y="819152"/>
            <a:ext cx="8289577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1800" dirty="0">
                <a:ea typeface="华文细黑" charset="0"/>
              </a:rPr>
              <a:t>枪</a:t>
            </a:r>
            <a:r>
              <a:rPr lang="ja-JP" altLang="en-US" sz="1800" dirty="0"/>
              <a:t>手被警方</a:t>
            </a:r>
            <a:r>
              <a:rPr lang="ja-JP" altLang="en-US" sz="1800" dirty="0">
                <a:ea typeface="华文细黑" charset="0"/>
              </a:rPr>
              <a:t>击毙</a:t>
            </a:r>
            <a:r>
              <a:rPr lang="ja-JP" altLang="en-US" sz="1800" dirty="0"/>
              <a:t>。</a:t>
            </a:r>
            <a:r>
              <a:rPr lang="en-US" altLang="ja-JP" sz="1800" dirty="0"/>
              <a:t> 				(Foreign Original)</a:t>
            </a:r>
            <a:br>
              <a:rPr lang="en-US" altLang="ja-JP" sz="1800" dirty="0"/>
            </a:br>
            <a:endParaRPr lang="en-US" altLang="ja-JP" sz="1800" dirty="0"/>
          </a:p>
          <a:p>
            <a:pPr eaLnBrk="1" hangingPunct="1"/>
            <a:r>
              <a:rPr lang="en-US" altLang="en-US" sz="1800" dirty="0"/>
              <a:t>the gunman was shot to death by the police . 	(Reference Translation)</a:t>
            </a:r>
            <a:br>
              <a:rPr lang="en-US" altLang="en-US" sz="1800" dirty="0"/>
            </a:br>
            <a:endParaRPr lang="en-US" altLang="en-US" sz="1800" dirty="0"/>
          </a:p>
          <a:p>
            <a:pPr eaLnBrk="1" hangingPunct="1"/>
            <a:r>
              <a:rPr lang="en-US" altLang="en-US" sz="1800" b="1" dirty="0"/>
              <a:t>System Outputs</a:t>
            </a:r>
          </a:p>
          <a:p>
            <a:pPr eaLnBrk="1" hangingPunct="1"/>
            <a:r>
              <a:rPr lang="en-US" altLang="en-US" sz="1800" b="1" dirty="0">
                <a:solidFill>
                  <a:srgbClr val="00C0C0"/>
                </a:solidFill>
              </a:rPr>
              <a:t>the</a:t>
            </a:r>
            <a:r>
              <a:rPr lang="en-US" altLang="en-US" sz="1800" b="1" dirty="0"/>
              <a:t> </a:t>
            </a:r>
            <a:r>
              <a:rPr lang="en-US" altLang="en-US" sz="1800" b="1" dirty="0">
                <a:solidFill>
                  <a:srgbClr val="00C0C0"/>
                </a:solidFill>
              </a:rPr>
              <a:t>gunman</a:t>
            </a:r>
            <a:r>
              <a:rPr lang="en-US" altLang="en-US" sz="1800" b="1" dirty="0"/>
              <a:t> </a:t>
            </a:r>
            <a:r>
              <a:rPr lang="en-US" altLang="en-US" sz="1800" b="1" dirty="0">
                <a:solidFill>
                  <a:srgbClr val="00C0C0"/>
                </a:solidFill>
              </a:rPr>
              <a:t>was</a:t>
            </a:r>
            <a:r>
              <a:rPr lang="en-US" altLang="en-US" sz="1800" b="1" dirty="0"/>
              <a:t> </a:t>
            </a:r>
            <a:r>
              <a:rPr lang="en-US" altLang="en-US" sz="1800" b="1" dirty="0">
                <a:solidFill>
                  <a:srgbClr val="C000C0"/>
                </a:solidFill>
              </a:rPr>
              <a:t>police</a:t>
            </a:r>
            <a:r>
              <a:rPr lang="en-US" altLang="en-US" sz="1800" b="1" dirty="0"/>
              <a:t> </a:t>
            </a:r>
            <a:r>
              <a:rPr lang="en-US" altLang="en-US" sz="1800" b="1" dirty="0">
                <a:solidFill>
                  <a:srgbClr val="FF0000"/>
                </a:solidFill>
              </a:rPr>
              <a:t>kill</a:t>
            </a:r>
            <a:r>
              <a:rPr lang="en-US" altLang="en-US" sz="1800" b="1" dirty="0"/>
              <a:t> </a:t>
            </a:r>
            <a:r>
              <a:rPr lang="en-US" altLang="en-US" sz="1800" b="1" dirty="0">
                <a:solidFill>
                  <a:srgbClr val="C000C0"/>
                </a:solidFill>
              </a:rPr>
              <a:t>.</a:t>
            </a:r>
            <a:r>
              <a:rPr lang="en-US" altLang="en-US" sz="1800" b="1" dirty="0"/>
              <a:t> 			#1</a:t>
            </a:r>
            <a:br>
              <a:rPr lang="en-US" altLang="en-US" sz="1800" b="1" dirty="0"/>
            </a:br>
            <a:r>
              <a:rPr lang="en-US" altLang="en-US" sz="1800" b="1" dirty="0">
                <a:solidFill>
                  <a:srgbClr val="FF0000"/>
                </a:solidFill>
              </a:rPr>
              <a:t>wounded</a:t>
            </a:r>
            <a:r>
              <a:rPr lang="en-US" altLang="en-US" sz="1800" b="1" dirty="0"/>
              <a:t> </a:t>
            </a:r>
            <a:r>
              <a:rPr lang="en-US" altLang="en-US" sz="1800" b="1" dirty="0">
                <a:solidFill>
                  <a:srgbClr val="C000C0"/>
                </a:solidFill>
              </a:rPr>
              <a:t>police</a:t>
            </a:r>
            <a:r>
              <a:rPr lang="en-US" altLang="en-US" sz="1800" b="1" dirty="0"/>
              <a:t> </a:t>
            </a:r>
            <a:r>
              <a:rPr lang="en-US" altLang="en-US" sz="1800" b="1" dirty="0" err="1">
                <a:solidFill>
                  <a:srgbClr val="FF0000"/>
                </a:solidFill>
              </a:rPr>
              <a:t>jaya</a:t>
            </a:r>
            <a:r>
              <a:rPr lang="en-US" altLang="en-US" sz="1800" b="1" dirty="0"/>
              <a:t> </a:t>
            </a:r>
            <a:r>
              <a:rPr lang="en-US" altLang="en-US" sz="1800" b="1" dirty="0">
                <a:solidFill>
                  <a:srgbClr val="FF0000"/>
                </a:solidFill>
              </a:rPr>
              <a:t>of</a:t>
            </a:r>
            <a:r>
              <a:rPr lang="en-US" altLang="en-US" sz="1800" b="1" dirty="0"/>
              <a:t> 				#2</a:t>
            </a:r>
            <a:br>
              <a:rPr lang="en-US" altLang="en-US" sz="1800" b="1" dirty="0"/>
            </a:br>
            <a:r>
              <a:rPr lang="en-US" altLang="en-US" sz="1800" b="1" dirty="0">
                <a:solidFill>
                  <a:srgbClr val="00C000"/>
                </a:solidFill>
              </a:rPr>
              <a:t>the</a:t>
            </a:r>
            <a:r>
              <a:rPr lang="en-US" altLang="en-US" sz="1800" b="1" dirty="0"/>
              <a:t> </a:t>
            </a:r>
            <a:r>
              <a:rPr lang="en-US" altLang="en-US" sz="1800" b="1" dirty="0">
                <a:solidFill>
                  <a:srgbClr val="00C000"/>
                </a:solidFill>
              </a:rPr>
              <a:t>gunman</a:t>
            </a:r>
            <a:r>
              <a:rPr lang="en-US" altLang="en-US" sz="1800" b="1" dirty="0"/>
              <a:t> </a:t>
            </a:r>
            <a:r>
              <a:rPr lang="en-US" altLang="en-US" sz="1800" b="1" dirty="0">
                <a:solidFill>
                  <a:srgbClr val="00C000"/>
                </a:solidFill>
              </a:rPr>
              <a:t>was</a:t>
            </a:r>
            <a:r>
              <a:rPr lang="en-US" altLang="en-US" sz="1800" b="1" dirty="0"/>
              <a:t> </a:t>
            </a:r>
            <a:r>
              <a:rPr lang="en-US" altLang="en-US" sz="1800" b="1" dirty="0">
                <a:solidFill>
                  <a:srgbClr val="00C000"/>
                </a:solidFill>
              </a:rPr>
              <a:t>shot</a:t>
            </a:r>
            <a:r>
              <a:rPr lang="en-US" altLang="en-US" sz="1800" b="1" dirty="0"/>
              <a:t> </a:t>
            </a:r>
            <a:r>
              <a:rPr lang="en-US" altLang="en-US" sz="1800" b="1" dirty="0">
                <a:solidFill>
                  <a:srgbClr val="FF0000"/>
                </a:solidFill>
              </a:rPr>
              <a:t>dead</a:t>
            </a:r>
            <a:r>
              <a:rPr lang="en-US" altLang="en-US" sz="1800" b="1" dirty="0"/>
              <a:t> </a:t>
            </a:r>
            <a:r>
              <a:rPr lang="en-US" altLang="en-US" sz="1800" b="1" dirty="0">
                <a:solidFill>
                  <a:srgbClr val="00C000"/>
                </a:solidFill>
              </a:rPr>
              <a:t>by</a:t>
            </a:r>
            <a:r>
              <a:rPr lang="en-US" altLang="en-US" sz="1800" b="1" dirty="0"/>
              <a:t> </a:t>
            </a:r>
            <a:r>
              <a:rPr lang="en-US" altLang="en-US" sz="1800" b="1" dirty="0">
                <a:solidFill>
                  <a:srgbClr val="00C000"/>
                </a:solidFill>
              </a:rPr>
              <a:t>the</a:t>
            </a:r>
            <a:r>
              <a:rPr lang="en-US" altLang="en-US" sz="1800" b="1" dirty="0"/>
              <a:t> </a:t>
            </a:r>
            <a:r>
              <a:rPr lang="en-US" altLang="en-US" sz="1800" b="1" dirty="0">
                <a:solidFill>
                  <a:srgbClr val="00C000"/>
                </a:solidFill>
              </a:rPr>
              <a:t>police</a:t>
            </a:r>
            <a:r>
              <a:rPr lang="en-US" altLang="en-US" sz="1800" b="1" dirty="0"/>
              <a:t> </a:t>
            </a:r>
            <a:r>
              <a:rPr lang="en-US" altLang="en-US" sz="1800" b="1" dirty="0">
                <a:solidFill>
                  <a:srgbClr val="00C000"/>
                </a:solidFill>
              </a:rPr>
              <a:t>.</a:t>
            </a:r>
            <a:r>
              <a:rPr lang="en-US" altLang="en-US" sz="1800" b="1" dirty="0"/>
              <a:t> 	#3</a:t>
            </a:r>
            <a:br>
              <a:rPr lang="en-US" altLang="en-US" sz="1800" b="1" dirty="0"/>
            </a:br>
            <a:r>
              <a:rPr lang="en-US" altLang="en-US" sz="1800" b="1" dirty="0">
                <a:solidFill>
                  <a:srgbClr val="0000FF"/>
                </a:solidFill>
              </a:rPr>
              <a:t>the</a:t>
            </a:r>
            <a:r>
              <a:rPr lang="en-US" altLang="en-US" sz="1800" b="1" dirty="0"/>
              <a:t> </a:t>
            </a:r>
            <a:r>
              <a:rPr lang="en-US" altLang="en-US" sz="1800" b="1" dirty="0">
                <a:solidFill>
                  <a:srgbClr val="0000FF"/>
                </a:solidFill>
              </a:rPr>
              <a:t>gunman</a:t>
            </a:r>
            <a:r>
              <a:rPr lang="en-US" altLang="en-US" sz="1800" b="1" dirty="0"/>
              <a:t> </a:t>
            </a:r>
            <a:r>
              <a:rPr lang="en-US" altLang="en-US" sz="1800" b="1" dirty="0">
                <a:solidFill>
                  <a:srgbClr val="FF0000"/>
                </a:solidFill>
              </a:rPr>
              <a:t>arrested</a:t>
            </a:r>
            <a:r>
              <a:rPr lang="en-US" altLang="en-US" sz="1800" b="1" dirty="0"/>
              <a:t> </a:t>
            </a:r>
            <a:r>
              <a:rPr lang="en-US" altLang="en-US" sz="1800" b="1" dirty="0">
                <a:solidFill>
                  <a:srgbClr val="C000C0"/>
                </a:solidFill>
              </a:rPr>
              <a:t>by</a:t>
            </a:r>
            <a:r>
              <a:rPr lang="en-US" altLang="en-US" sz="1800" b="1" dirty="0"/>
              <a:t> </a:t>
            </a:r>
            <a:r>
              <a:rPr lang="en-US" altLang="en-US" sz="1800" b="1" dirty="0">
                <a:solidFill>
                  <a:srgbClr val="C000C0"/>
                </a:solidFill>
              </a:rPr>
              <a:t>police</a:t>
            </a:r>
            <a:r>
              <a:rPr lang="en-US" altLang="en-US" sz="1800" b="1" dirty="0"/>
              <a:t> </a:t>
            </a:r>
            <a:r>
              <a:rPr lang="en-US" altLang="en-US" sz="1800" b="1" dirty="0">
                <a:solidFill>
                  <a:srgbClr val="FF0000"/>
                </a:solidFill>
              </a:rPr>
              <a:t>kill</a:t>
            </a:r>
            <a:r>
              <a:rPr lang="en-US" altLang="en-US" sz="1800" b="1" dirty="0"/>
              <a:t> </a:t>
            </a:r>
            <a:r>
              <a:rPr lang="en-US" altLang="en-US" sz="1800" b="1" dirty="0">
                <a:solidFill>
                  <a:srgbClr val="C000C0"/>
                </a:solidFill>
              </a:rPr>
              <a:t>.</a:t>
            </a:r>
            <a:r>
              <a:rPr lang="en-US" altLang="en-US" sz="1800" b="1" dirty="0"/>
              <a:t> 		#4</a:t>
            </a:r>
            <a:br>
              <a:rPr lang="en-US" altLang="en-US" sz="1800" b="1" dirty="0"/>
            </a:br>
            <a:r>
              <a:rPr lang="en-US" altLang="en-US" sz="1800" b="1" dirty="0">
                <a:solidFill>
                  <a:srgbClr val="C000C0"/>
                </a:solidFill>
              </a:rPr>
              <a:t>the</a:t>
            </a:r>
            <a:r>
              <a:rPr lang="en-US" altLang="en-US" sz="1800" b="1" dirty="0"/>
              <a:t> </a:t>
            </a:r>
            <a:r>
              <a:rPr lang="en-US" altLang="en-US" sz="1800" b="1" dirty="0">
                <a:solidFill>
                  <a:srgbClr val="FF0000"/>
                </a:solidFill>
              </a:rPr>
              <a:t>gunmen</a:t>
            </a:r>
            <a:r>
              <a:rPr lang="en-US" altLang="en-US" sz="1800" b="1" dirty="0"/>
              <a:t> </a:t>
            </a:r>
            <a:r>
              <a:rPr lang="en-US" altLang="en-US" sz="1800" b="1" dirty="0">
                <a:solidFill>
                  <a:srgbClr val="FF0000"/>
                </a:solidFill>
              </a:rPr>
              <a:t>were</a:t>
            </a:r>
            <a:r>
              <a:rPr lang="en-US" altLang="en-US" sz="1800" b="1" dirty="0"/>
              <a:t> </a:t>
            </a:r>
            <a:r>
              <a:rPr lang="en-US" altLang="en-US" sz="1800" b="1" dirty="0">
                <a:solidFill>
                  <a:srgbClr val="FF0000"/>
                </a:solidFill>
              </a:rPr>
              <a:t>killed</a:t>
            </a:r>
            <a:r>
              <a:rPr lang="en-US" altLang="en-US" sz="1800" b="1" dirty="0"/>
              <a:t> </a:t>
            </a:r>
            <a:r>
              <a:rPr lang="en-US" altLang="en-US" sz="1800" b="1" dirty="0">
                <a:solidFill>
                  <a:srgbClr val="C000C0"/>
                </a:solidFill>
              </a:rPr>
              <a:t>.</a:t>
            </a:r>
            <a:r>
              <a:rPr lang="en-US" altLang="en-US" sz="1800" b="1" dirty="0"/>
              <a:t> 				 #5</a:t>
            </a:r>
            <a:br>
              <a:rPr lang="en-US" altLang="en-US" sz="1800" b="1" dirty="0"/>
            </a:br>
            <a:r>
              <a:rPr lang="en-US" altLang="en-US" sz="1800" b="1" dirty="0">
                <a:solidFill>
                  <a:srgbClr val="00C000"/>
                </a:solidFill>
              </a:rPr>
              <a:t>the</a:t>
            </a:r>
            <a:r>
              <a:rPr lang="en-US" altLang="en-US" sz="1800" b="1" dirty="0"/>
              <a:t> </a:t>
            </a:r>
            <a:r>
              <a:rPr lang="en-US" altLang="en-US" sz="1800" b="1" dirty="0">
                <a:solidFill>
                  <a:srgbClr val="00C000"/>
                </a:solidFill>
              </a:rPr>
              <a:t>gunman</a:t>
            </a:r>
            <a:r>
              <a:rPr lang="en-US" altLang="en-US" sz="1800" b="1" dirty="0"/>
              <a:t> </a:t>
            </a:r>
            <a:r>
              <a:rPr lang="en-US" altLang="en-US" sz="1800" b="1" dirty="0">
                <a:solidFill>
                  <a:srgbClr val="00C000"/>
                </a:solidFill>
              </a:rPr>
              <a:t>was</a:t>
            </a:r>
            <a:r>
              <a:rPr lang="en-US" altLang="en-US" sz="1800" b="1" dirty="0"/>
              <a:t> </a:t>
            </a:r>
            <a:r>
              <a:rPr lang="en-US" altLang="en-US" sz="1800" b="1" dirty="0">
                <a:solidFill>
                  <a:srgbClr val="00C000"/>
                </a:solidFill>
              </a:rPr>
              <a:t>shot</a:t>
            </a:r>
            <a:r>
              <a:rPr lang="en-US" altLang="en-US" sz="1800" b="1" dirty="0"/>
              <a:t> </a:t>
            </a:r>
            <a:r>
              <a:rPr lang="en-US" altLang="en-US" sz="1800" b="1" dirty="0">
                <a:solidFill>
                  <a:srgbClr val="00C000"/>
                </a:solidFill>
              </a:rPr>
              <a:t>to</a:t>
            </a:r>
            <a:r>
              <a:rPr lang="en-US" altLang="en-US" sz="1800" b="1" dirty="0"/>
              <a:t> </a:t>
            </a:r>
            <a:r>
              <a:rPr lang="en-US" altLang="en-US" sz="1800" b="1" dirty="0">
                <a:solidFill>
                  <a:srgbClr val="00C000"/>
                </a:solidFill>
              </a:rPr>
              <a:t>death</a:t>
            </a:r>
            <a:r>
              <a:rPr lang="en-US" altLang="en-US" sz="1800" b="1" dirty="0"/>
              <a:t> </a:t>
            </a:r>
            <a:r>
              <a:rPr lang="en-US" altLang="en-US" sz="1800" b="1" dirty="0">
                <a:solidFill>
                  <a:srgbClr val="00C000"/>
                </a:solidFill>
              </a:rPr>
              <a:t>by</a:t>
            </a:r>
            <a:r>
              <a:rPr lang="en-US" altLang="en-US" sz="1800" b="1" dirty="0"/>
              <a:t> </a:t>
            </a:r>
            <a:r>
              <a:rPr lang="en-US" altLang="en-US" sz="1800" b="1" dirty="0">
                <a:solidFill>
                  <a:srgbClr val="00C000"/>
                </a:solidFill>
              </a:rPr>
              <a:t>the</a:t>
            </a:r>
            <a:r>
              <a:rPr lang="en-US" altLang="en-US" sz="1800" b="1" dirty="0"/>
              <a:t> </a:t>
            </a:r>
            <a:r>
              <a:rPr lang="en-US" altLang="en-US" sz="1800" b="1" dirty="0">
                <a:solidFill>
                  <a:srgbClr val="00C000"/>
                </a:solidFill>
              </a:rPr>
              <a:t>police</a:t>
            </a:r>
            <a:r>
              <a:rPr lang="en-US" altLang="en-US" sz="1800" b="1" dirty="0"/>
              <a:t> </a:t>
            </a:r>
            <a:r>
              <a:rPr lang="en-US" altLang="en-US" sz="1800" b="1" dirty="0">
                <a:solidFill>
                  <a:srgbClr val="00C000"/>
                </a:solidFill>
              </a:rPr>
              <a:t>.</a:t>
            </a:r>
            <a:r>
              <a:rPr lang="en-US" altLang="en-US" sz="1800" b="1" dirty="0"/>
              <a:t> 	#6</a:t>
            </a:r>
          </a:p>
          <a:p>
            <a:pPr eaLnBrk="1" hangingPunct="1"/>
            <a:r>
              <a:rPr lang="en-US" altLang="en-US" sz="1800" b="1" dirty="0">
                <a:solidFill>
                  <a:srgbClr val="FF0000"/>
                </a:solidFill>
              </a:rPr>
              <a:t>gunmen</a:t>
            </a:r>
            <a:r>
              <a:rPr lang="en-US" altLang="en-US" sz="1800" b="1" dirty="0"/>
              <a:t> </a:t>
            </a:r>
            <a:r>
              <a:rPr lang="en-US" altLang="en-US" sz="1800" b="1" dirty="0">
                <a:solidFill>
                  <a:srgbClr val="FF0000"/>
                </a:solidFill>
              </a:rPr>
              <a:t>were</a:t>
            </a:r>
            <a:r>
              <a:rPr lang="en-US" altLang="en-US" sz="1800" b="1" dirty="0"/>
              <a:t> </a:t>
            </a:r>
            <a:r>
              <a:rPr lang="en-US" altLang="en-US" sz="1800" b="1" dirty="0">
                <a:solidFill>
                  <a:srgbClr val="FF0000"/>
                </a:solidFill>
              </a:rPr>
              <a:t>killed</a:t>
            </a:r>
            <a:r>
              <a:rPr lang="en-US" altLang="en-US" sz="1800" b="1" dirty="0"/>
              <a:t> </a:t>
            </a:r>
            <a:r>
              <a:rPr lang="en-US" altLang="en-US" sz="1800" b="1" dirty="0">
                <a:solidFill>
                  <a:srgbClr val="C000C0"/>
                </a:solidFill>
              </a:rPr>
              <a:t>by</a:t>
            </a:r>
            <a:r>
              <a:rPr lang="en-US" altLang="en-US" sz="1800" b="1" dirty="0"/>
              <a:t> </a:t>
            </a:r>
            <a:r>
              <a:rPr lang="en-US" altLang="en-US" sz="1800" b="1" dirty="0">
                <a:solidFill>
                  <a:srgbClr val="C000C0"/>
                </a:solidFill>
              </a:rPr>
              <a:t>police</a:t>
            </a:r>
            <a:r>
              <a:rPr lang="en-US" altLang="en-US" sz="1800" b="1" dirty="0"/>
              <a:t>		 	#7</a:t>
            </a:r>
          </a:p>
          <a:p>
            <a:pPr eaLnBrk="1" hangingPunct="1"/>
            <a:r>
              <a:rPr lang="en-US" altLang="en-US" sz="1800" b="1" dirty="0">
                <a:solidFill>
                  <a:srgbClr val="FF0000"/>
                </a:solidFill>
              </a:rPr>
              <a:t>al</a:t>
            </a:r>
            <a:r>
              <a:rPr lang="en-US" altLang="en-US" sz="1800" b="1" dirty="0"/>
              <a:t> </a:t>
            </a:r>
            <a:r>
              <a:rPr lang="en-US" altLang="en-US" sz="1800" b="1" dirty="0">
                <a:solidFill>
                  <a:srgbClr val="00C000"/>
                </a:solidFill>
              </a:rPr>
              <a:t>by</a:t>
            </a:r>
            <a:r>
              <a:rPr lang="en-US" altLang="en-US" sz="1800" b="1" dirty="0"/>
              <a:t> </a:t>
            </a:r>
            <a:r>
              <a:rPr lang="en-US" altLang="en-US" sz="1800" b="1" dirty="0">
                <a:solidFill>
                  <a:srgbClr val="00C000"/>
                </a:solidFill>
              </a:rPr>
              <a:t>the</a:t>
            </a:r>
            <a:r>
              <a:rPr lang="en-US" altLang="en-US" sz="1800" b="1" dirty="0"/>
              <a:t> </a:t>
            </a:r>
            <a:r>
              <a:rPr lang="en-US" altLang="en-US" sz="1800" b="1" dirty="0">
                <a:solidFill>
                  <a:srgbClr val="00C000"/>
                </a:solidFill>
              </a:rPr>
              <a:t>police</a:t>
            </a:r>
            <a:r>
              <a:rPr lang="en-US" altLang="en-US" sz="1800" b="1" dirty="0"/>
              <a:t> </a:t>
            </a:r>
            <a:r>
              <a:rPr lang="en-US" altLang="en-US" sz="1800" b="1" dirty="0">
                <a:solidFill>
                  <a:srgbClr val="00C000"/>
                </a:solidFill>
              </a:rPr>
              <a:t>.</a:t>
            </a:r>
            <a:r>
              <a:rPr lang="en-US" altLang="en-US" sz="1800" b="1" dirty="0"/>
              <a:t> 				#8</a:t>
            </a:r>
            <a:br>
              <a:rPr lang="en-US" altLang="en-US" sz="1800" b="1" dirty="0"/>
            </a:br>
            <a:r>
              <a:rPr lang="en-US" altLang="en-US" sz="1800" b="1" dirty="0">
                <a:solidFill>
                  <a:srgbClr val="C000C0"/>
                </a:solidFill>
              </a:rPr>
              <a:t>the</a:t>
            </a:r>
            <a:r>
              <a:rPr lang="en-US" altLang="en-US" sz="1800" b="1" dirty="0"/>
              <a:t> </a:t>
            </a:r>
            <a:r>
              <a:rPr lang="en-US" altLang="en-US" sz="1800" b="1" dirty="0">
                <a:solidFill>
                  <a:srgbClr val="FF0000"/>
                </a:solidFill>
              </a:rPr>
              <a:t>ringer</a:t>
            </a:r>
            <a:r>
              <a:rPr lang="en-US" altLang="en-US" sz="1800" b="1" dirty="0"/>
              <a:t> </a:t>
            </a:r>
            <a:r>
              <a:rPr lang="en-US" altLang="en-US" sz="1800" b="1" dirty="0">
                <a:solidFill>
                  <a:srgbClr val="FF0000"/>
                </a:solidFill>
              </a:rPr>
              <a:t>is</a:t>
            </a:r>
            <a:r>
              <a:rPr lang="en-US" altLang="en-US" sz="1800" b="1" dirty="0"/>
              <a:t> </a:t>
            </a:r>
            <a:r>
              <a:rPr lang="en-US" altLang="en-US" sz="1800" b="1" dirty="0">
                <a:solidFill>
                  <a:srgbClr val="FF0000"/>
                </a:solidFill>
              </a:rPr>
              <a:t>killed</a:t>
            </a:r>
            <a:r>
              <a:rPr lang="en-US" altLang="en-US" sz="1800" b="1" dirty="0"/>
              <a:t> </a:t>
            </a:r>
            <a:r>
              <a:rPr lang="en-US" altLang="en-US" sz="1800" b="1" dirty="0">
                <a:solidFill>
                  <a:srgbClr val="00C000"/>
                </a:solidFill>
              </a:rPr>
              <a:t>by</a:t>
            </a:r>
            <a:r>
              <a:rPr lang="en-US" altLang="en-US" sz="1800" b="1" dirty="0"/>
              <a:t> </a:t>
            </a:r>
            <a:r>
              <a:rPr lang="en-US" altLang="en-US" sz="1800" b="1" dirty="0">
                <a:solidFill>
                  <a:srgbClr val="00C000"/>
                </a:solidFill>
              </a:rPr>
              <a:t>the</a:t>
            </a:r>
            <a:r>
              <a:rPr lang="en-US" altLang="en-US" sz="1800" b="1" dirty="0"/>
              <a:t> </a:t>
            </a:r>
            <a:r>
              <a:rPr lang="en-US" altLang="en-US" sz="1800" b="1" dirty="0">
                <a:solidFill>
                  <a:srgbClr val="00C000"/>
                </a:solidFill>
              </a:rPr>
              <a:t>police</a:t>
            </a:r>
            <a:r>
              <a:rPr lang="en-US" altLang="en-US" sz="1800" b="1" dirty="0"/>
              <a:t> </a:t>
            </a:r>
            <a:r>
              <a:rPr lang="en-US" altLang="en-US" sz="1800" b="1" dirty="0">
                <a:solidFill>
                  <a:srgbClr val="00C000"/>
                </a:solidFill>
              </a:rPr>
              <a:t>.</a:t>
            </a:r>
            <a:r>
              <a:rPr lang="en-US" altLang="en-US" sz="1800" b="1" dirty="0"/>
              <a:t> 			#9</a:t>
            </a:r>
            <a:br>
              <a:rPr lang="en-US" altLang="en-US" sz="1800" b="1" dirty="0"/>
            </a:br>
            <a:r>
              <a:rPr lang="en-US" altLang="en-US" sz="1800" b="1" dirty="0">
                <a:solidFill>
                  <a:srgbClr val="C000C0"/>
                </a:solidFill>
              </a:rPr>
              <a:t>police</a:t>
            </a:r>
            <a:r>
              <a:rPr lang="en-US" altLang="en-US" sz="1800" b="1" dirty="0"/>
              <a:t> </a:t>
            </a:r>
            <a:r>
              <a:rPr lang="en-US" altLang="en-US" sz="1800" b="1" dirty="0">
                <a:solidFill>
                  <a:srgbClr val="FF0000"/>
                </a:solidFill>
              </a:rPr>
              <a:t>killed</a:t>
            </a:r>
            <a:r>
              <a:rPr lang="en-US" altLang="en-US" sz="1800" b="1" dirty="0"/>
              <a:t> </a:t>
            </a:r>
            <a:r>
              <a:rPr lang="en-US" altLang="en-US" sz="1800" b="1" dirty="0">
                <a:solidFill>
                  <a:srgbClr val="0000FF"/>
                </a:solidFill>
              </a:rPr>
              <a:t>the</a:t>
            </a:r>
            <a:r>
              <a:rPr lang="en-US" altLang="en-US" sz="1800" b="1" dirty="0"/>
              <a:t> </a:t>
            </a:r>
            <a:r>
              <a:rPr lang="en-US" altLang="en-US" sz="1800" b="1" dirty="0">
                <a:solidFill>
                  <a:srgbClr val="0000FF"/>
                </a:solidFill>
              </a:rPr>
              <a:t>gunman</a:t>
            </a:r>
            <a:r>
              <a:rPr lang="en-US" altLang="en-US" sz="1800" b="1" dirty="0"/>
              <a:t> </a:t>
            </a:r>
            <a:r>
              <a:rPr lang="en-US" altLang="en-US" sz="1800" b="1" dirty="0">
                <a:solidFill>
                  <a:srgbClr val="C000C0"/>
                </a:solidFill>
              </a:rPr>
              <a:t>.</a:t>
            </a:r>
            <a:r>
              <a:rPr lang="en-US" altLang="en-US" sz="1800" b="1" dirty="0"/>
              <a:t> 			#10</a:t>
            </a:r>
            <a:br>
              <a:rPr lang="en-US" altLang="en-US" sz="1800" b="1" dirty="0"/>
            </a:br>
            <a:endParaRPr lang="en-US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91215350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32" indent="-285744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2971" indent="-228594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160" indent="-228594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349" indent="-228594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537" indent="-228594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726" indent="-228594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8914" indent="-228594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103" indent="-228594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421C200-670F-3C4B-913B-BA86788C3718}" type="datetime1">
              <a:rPr lang="en-US" altLang="en-US" sz="1400">
                <a:solidFill>
                  <a:srgbClr val="590A0E"/>
                </a:solidFill>
              </a:rPr>
              <a:pPr/>
              <a:t>11/27/18</a:t>
            </a:fld>
            <a:endParaRPr lang="en-US" altLang="en-US" sz="1400">
              <a:solidFill>
                <a:srgbClr val="590A0E"/>
              </a:solidFill>
            </a:endParaRPr>
          </a:p>
        </p:txBody>
      </p:sp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32" indent="-285744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2971" indent="-228594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160" indent="-228594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349" indent="-228594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537" indent="-228594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726" indent="-228594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8914" indent="-228594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103" indent="-228594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000">
                <a:solidFill>
                  <a:srgbClr val="181813"/>
                </a:solidFill>
              </a:rPr>
              <a:t>                                         Speech and Language Processing - Jurafsky and Martin       </a:t>
            </a:r>
            <a:endParaRPr lang="en-US" altLang="en-US" sz="1400">
              <a:solidFill>
                <a:srgbClr val="181813"/>
              </a:solidFill>
            </a:endParaRP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32" indent="-285744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2971" indent="-228594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160" indent="-228594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349" indent="-228594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537" indent="-228594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726" indent="-228594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8914" indent="-228594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103" indent="-228594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2840C87E-F1D8-994F-A83A-E8286353E3A5}" type="slidenum">
              <a:rPr lang="en-US" altLang="en-US" sz="1400">
                <a:solidFill>
                  <a:srgbClr val="590A0E"/>
                </a:solidFill>
              </a:rPr>
              <a:pPr/>
              <a:t>73</a:t>
            </a:fld>
            <a:endParaRPr lang="en-US" altLang="en-US" sz="1400">
              <a:solidFill>
                <a:srgbClr val="590A0E"/>
              </a:solidFill>
            </a:endParaRP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88202" y="37373"/>
            <a:ext cx="8915400" cy="800100"/>
          </a:xfrm>
        </p:spPr>
        <p:txBody>
          <a:bodyPr/>
          <a:lstStyle/>
          <a:p>
            <a:r>
              <a:rPr lang="en-US" altLang="en-US" sz="3600"/>
              <a:t>Multiple Reference Translations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371600" y="971550"/>
            <a:ext cx="6553200" cy="3581398"/>
            <a:chOff x="432" y="1104"/>
            <a:chExt cx="4800" cy="2947"/>
          </a:xfrm>
        </p:grpSpPr>
        <p:sp>
          <p:nvSpPr>
            <p:cNvPr id="25606" name="Text Box 4"/>
            <p:cNvSpPr txBox="1">
              <a:spLocks noChangeArrowheads="1"/>
            </p:cNvSpPr>
            <p:nvPr/>
          </p:nvSpPr>
          <p:spPr bwMode="auto">
            <a:xfrm>
              <a:off x="432" y="1104"/>
              <a:ext cx="1584" cy="93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993366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marL="112713" indent="-112713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000" b="1"/>
                <a:t>Reference translation 1:</a:t>
              </a:r>
              <a:r>
                <a:rPr lang="en-US" altLang="en-US" sz="1000">
                  <a:solidFill>
                    <a:srgbClr val="C08080"/>
                  </a:solidFill>
                </a:rPr>
                <a:t>  </a:t>
              </a:r>
              <a:br>
                <a:rPr lang="en-US" altLang="en-US" sz="1000">
                  <a:solidFill>
                    <a:srgbClr val="C08080"/>
                  </a:solidFill>
                </a:rPr>
              </a:br>
              <a:r>
                <a:rPr lang="en-US" altLang="en-US" sz="1000">
                  <a:solidFill>
                    <a:srgbClr val="800000"/>
                  </a:solidFill>
                </a:rPr>
                <a:t>The</a:t>
              </a:r>
              <a:r>
                <a:rPr lang="en-US" altLang="en-US" sz="1000">
                  <a:solidFill>
                    <a:srgbClr val="009900"/>
                  </a:solidFill>
                </a:rPr>
                <a:t> U.S. island of Guam is maintaining a high state of alert </a:t>
              </a:r>
              <a:r>
                <a:rPr lang="en-US" altLang="en-US" sz="1000">
                  <a:solidFill>
                    <a:srgbClr val="C00000"/>
                  </a:solidFill>
                </a:rPr>
                <a:t>after the</a:t>
              </a:r>
              <a:r>
                <a:rPr lang="en-US" altLang="en-US" sz="1000">
                  <a:solidFill>
                    <a:srgbClr val="009900"/>
                  </a:solidFill>
                </a:rPr>
                <a:t> Guam airport </a:t>
              </a:r>
              <a:r>
                <a:rPr lang="en-US" altLang="en-US" sz="1000">
                  <a:solidFill>
                    <a:srgbClr val="800000"/>
                  </a:solidFill>
                </a:rPr>
                <a:t>and</a:t>
              </a:r>
              <a:r>
                <a:rPr lang="en-US" altLang="en-US" sz="1000">
                  <a:solidFill>
                    <a:srgbClr val="009900"/>
                  </a:solidFill>
                </a:rPr>
                <a:t> its offices both received an e-mail from someone calling himself </a:t>
              </a:r>
              <a:r>
                <a:rPr lang="en-US" altLang="en-US" sz="1000">
                  <a:solidFill>
                    <a:srgbClr val="800000"/>
                  </a:solidFill>
                </a:rPr>
                <a:t>the</a:t>
              </a:r>
              <a:r>
                <a:rPr lang="en-US" altLang="en-US" sz="1000">
                  <a:solidFill>
                    <a:srgbClr val="009900"/>
                  </a:solidFill>
                </a:rPr>
                <a:t> Saudi Arabian Osama bin Laden </a:t>
              </a:r>
              <a:r>
                <a:rPr lang="en-US" altLang="en-US" sz="1000">
                  <a:solidFill>
                    <a:srgbClr val="800000"/>
                  </a:solidFill>
                </a:rPr>
                <a:t>and</a:t>
              </a:r>
              <a:r>
                <a:rPr lang="en-US" altLang="en-US" sz="1000">
                  <a:solidFill>
                    <a:srgbClr val="009900"/>
                  </a:solidFill>
                </a:rPr>
                <a:t> threatening a biological/chemical </a:t>
              </a:r>
              <a:r>
                <a:rPr lang="en-US" altLang="en-US" sz="1000">
                  <a:solidFill>
                    <a:srgbClr val="800000"/>
                  </a:solidFill>
                </a:rPr>
                <a:t>attack</a:t>
              </a:r>
              <a:r>
                <a:rPr lang="en-US" altLang="en-US" sz="1000">
                  <a:solidFill>
                    <a:srgbClr val="009900"/>
                  </a:solidFill>
                </a:rPr>
                <a:t> against </a:t>
              </a:r>
              <a:r>
                <a:rPr lang="en-US" altLang="en-US" sz="1000">
                  <a:solidFill>
                    <a:srgbClr val="800000"/>
                  </a:solidFill>
                </a:rPr>
                <a:t>public</a:t>
              </a:r>
              <a:r>
                <a:rPr lang="en-US" altLang="en-US" sz="1000">
                  <a:solidFill>
                    <a:srgbClr val="009900"/>
                  </a:solidFill>
                </a:rPr>
                <a:t> places such as </a:t>
              </a:r>
              <a:r>
                <a:rPr lang="en-US" altLang="en-US" sz="1000">
                  <a:solidFill>
                    <a:srgbClr val="C00000"/>
                  </a:solidFill>
                </a:rPr>
                <a:t>the airport</a:t>
              </a:r>
              <a:r>
                <a:rPr lang="en-US" altLang="en-US" sz="1000">
                  <a:solidFill>
                    <a:srgbClr val="009900"/>
                  </a:solidFill>
                </a:rPr>
                <a:t> .</a:t>
              </a:r>
            </a:p>
          </p:txBody>
        </p:sp>
        <p:sp>
          <p:nvSpPr>
            <p:cNvPr id="25607" name="Text Box 5"/>
            <p:cNvSpPr txBox="1">
              <a:spLocks noChangeArrowheads="1"/>
            </p:cNvSpPr>
            <p:nvPr/>
          </p:nvSpPr>
          <p:spPr bwMode="auto">
            <a:xfrm>
              <a:off x="432" y="3120"/>
              <a:ext cx="1584" cy="83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marL="112713" indent="-112713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000" b="1"/>
                <a:t>Reference translation 3:</a:t>
              </a:r>
              <a:r>
                <a:rPr lang="en-US" altLang="en-US" sz="1000">
                  <a:solidFill>
                    <a:srgbClr val="C08080"/>
                  </a:solidFill>
                </a:rPr>
                <a:t>  </a:t>
              </a:r>
              <a:br>
                <a:rPr lang="en-US" altLang="en-US" sz="1000">
                  <a:solidFill>
                    <a:srgbClr val="C08080"/>
                  </a:solidFill>
                </a:rPr>
              </a:br>
              <a:r>
                <a:rPr lang="en-US" altLang="en-US" sz="1000">
                  <a:solidFill>
                    <a:srgbClr val="009900"/>
                  </a:solidFill>
                </a:rPr>
                <a:t>The US International Airport of Guam and its office has received an email from a self-claimed Arabian millionaire named Laden </a:t>
              </a:r>
              <a:r>
                <a:rPr lang="en-US" altLang="en-US" sz="1000">
                  <a:solidFill>
                    <a:srgbClr val="C00000"/>
                  </a:solidFill>
                </a:rPr>
                <a:t>,</a:t>
              </a:r>
              <a:r>
                <a:rPr lang="en-US" altLang="en-US" sz="1000">
                  <a:solidFill>
                    <a:srgbClr val="009900"/>
                  </a:solidFill>
                </a:rPr>
                <a:t> </a:t>
              </a:r>
              <a:r>
                <a:rPr lang="en-US" altLang="en-US" sz="1000">
                  <a:solidFill>
                    <a:srgbClr val="C00000"/>
                  </a:solidFill>
                </a:rPr>
                <a:t>which</a:t>
              </a:r>
              <a:r>
                <a:rPr lang="en-US" altLang="en-US" sz="1000">
                  <a:solidFill>
                    <a:srgbClr val="009900"/>
                  </a:solidFill>
                </a:rPr>
                <a:t> threatens to launch a biochemical attack on such public places as airport . Guam authority has been </a:t>
              </a:r>
              <a:r>
                <a:rPr lang="en-US" altLang="en-US" sz="1000">
                  <a:solidFill>
                    <a:srgbClr val="800000"/>
                  </a:solidFill>
                </a:rPr>
                <a:t>on</a:t>
              </a:r>
              <a:r>
                <a:rPr lang="en-US" altLang="en-US" sz="1000">
                  <a:solidFill>
                    <a:srgbClr val="009900"/>
                  </a:solidFill>
                </a:rPr>
                <a:t> alert . </a:t>
              </a:r>
            </a:p>
          </p:txBody>
        </p:sp>
        <p:sp>
          <p:nvSpPr>
            <p:cNvPr id="25608" name="Text Box 6"/>
            <p:cNvSpPr txBox="1">
              <a:spLocks noChangeArrowheads="1"/>
            </p:cNvSpPr>
            <p:nvPr/>
          </p:nvSpPr>
          <p:spPr bwMode="auto">
            <a:xfrm>
              <a:off x="3648" y="3120"/>
              <a:ext cx="1584" cy="93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993366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marL="112713" indent="-112713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000" b="1"/>
                <a:t>Reference translation 4:</a:t>
              </a:r>
              <a:r>
                <a:rPr lang="en-US" altLang="en-US" sz="1000">
                  <a:solidFill>
                    <a:srgbClr val="C08080"/>
                  </a:solidFill>
                </a:rPr>
                <a:t>  </a:t>
              </a:r>
              <a:br>
                <a:rPr lang="en-US" altLang="en-US" sz="1000">
                  <a:solidFill>
                    <a:srgbClr val="C08080"/>
                  </a:solidFill>
                </a:rPr>
              </a:br>
              <a:r>
                <a:rPr lang="en-US" altLang="en-US" sz="1000">
                  <a:solidFill>
                    <a:srgbClr val="009900"/>
                  </a:solidFill>
                </a:rPr>
                <a:t>US Guam International Airport and its office received an email from Mr. Bin Laden and other </a:t>
              </a:r>
              <a:r>
                <a:rPr lang="en-US" altLang="en-US" sz="1000">
                  <a:solidFill>
                    <a:srgbClr val="800000"/>
                  </a:solidFill>
                </a:rPr>
                <a:t>rich</a:t>
              </a:r>
              <a:r>
                <a:rPr lang="en-US" altLang="en-US" sz="1000">
                  <a:solidFill>
                    <a:srgbClr val="009900"/>
                  </a:solidFill>
                </a:rPr>
                <a:t> businessman from Saudi Arabia . They said there would be </a:t>
              </a:r>
              <a:r>
                <a:rPr lang="en-US" altLang="en-US" sz="1000">
                  <a:solidFill>
                    <a:srgbClr val="800000"/>
                  </a:solidFill>
                </a:rPr>
                <a:t>biochemistry</a:t>
              </a:r>
              <a:r>
                <a:rPr lang="en-US" altLang="en-US" sz="1000">
                  <a:solidFill>
                    <a:srgbClr val="009900"/>
                  </a:solidFill>
                </a:rPr>
                <a:t> air raid to Guam Airport and other public places . Guam needs to be in high precaution about this matter . </a:t>
              </a:r>
            </a:p>
          </p:txBody>
        </p:sp>
        <p:sp>
          <p:nvSpPr>
            <p:cNvPr id="25609" name="Text Box 7"/>
            <p:cNvSpPr txBox="1">
              <a:spLocks noChangeArrowheads="1"/>
            </p:cNvSpPr>
            <p:nvPr/>
          </p:nvSpPr>
          <p:spPr bwMode="auto">
            <a:xfrm>
              <a:off x="3648" y="1104"/>
              <a:ext cx="1584" cy="93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993366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marL="112713" indent="-112713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000" b="1"/>
                <a:t>Reference translation 2:</a:t>
              </a:r>
              <a:r>
                <a:rPr lang="en-US" altLang="en-US" sz="1000">
                  <a:solidFill>
                    <a:srgbClr val="C08080"/>
                  </a:solidFill>
                </a:rPr>
                <a:t>  </a:t>
              </a:r>
              <a:br>
                <a:rPr lang="en-US" altLang="en-US" sz="1000">
                  <a:solidFill>
                    <a:srgbClr val="C08080"/>
                  </a:solidFill>
                </a:rPr>
              </a:br>
              <a:r>
                <a:rPr lang="en-US" altLang="en-US" sz="1000">
                  <a:solidFill>
                    <a:srgbClr val="009900"/>
                  </a:solidFill>
                </a:rPr>
                <a:t>Guam </a:t>
              </a:r>
              <a:r>
                <a:rPr lang="en-US" altLang="en-US" sz="1000">
                  <a:solidFill>
                    <a:srgbClr val="FF0000"/>
                  </a:solidFill>
                </a:rPr>
                <a:t>International Airport and its</a:t>
              </a:r>
              <a:r>
                <a:rPr lang="en-US" altLang="en-US" sz="1000">
                  <a:solidFill>
                    <a:srgbClr val="009900"/>
                  </a:solidFill>
                </a:rPr>
                <a:t> offices are maintaining a high state of alert </a:t>
              </a:r>
              <a:r>
                <a:rPr lang="en-US" altLang="en-US" sz="1000">
                  <a:solidFill>
                    <a:srgbClr val="800000"/>
                  </a:solidFill>
                </a:rPr>
                <a:t>after</a:t>
              </a:r>
              <a:r>
                <a:rPr lang="en-US" altLang="en-US" sz="1000">
                  <a:solidFill>
                    <a:srgbClr val="009900"/>
                  </a:solidFill>
                </a:rPr>
                <a:t> receiving an e-mail that was from a person claiming </a:t>
              </a:r>
              <a:r>
                <a:rPr lang="en-US" altLang="en-US" sz="1000">
                  <a:solidFill>
                    <a:srgbClr val="800000"/>
                  </a:solidFill>
                </a:rPr>
                <a:t>to be </a:t>
              </a:r>
              <a:r>
                <a:rPr lang="en-US" altLang="en-US" sz="1000">
                  <a:solidFill>
                    <a:srgbClr val="009900"/>
                  </a:solidFill>
                </a:rPr>
                <a:t>the wealthy Saudi Arabian businessman Bin Laden and that threatened to launch a biological and chemical attack </a:t>
              </a:r>
              <a:r>
                <a:rPr lang="en-US" altLang="en-US" sz="1000">
                  <a:solidFill>
                    <a:srgbClr val="C00000"/>
                  </a:solidFill>
                </a:rPr>
                <a:t>on the</a:t>
              </a:r>
              <a:r>
                <a:rPr lang="en-US" altLang="en-US" sz="1000">
                  <a:solidFill>
                    <a:srgbClr val="009900"/>
                  </a:solidFill>
                </a:rPr>
                <a:t> airport and other public places .</a:t>
              </a:r>
              <a:r>
                <a:rPr lang="en-US" altLang="en-US" sz="100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25610" name="Text Box 8"/>
            <p:cNvSpPr txBox="1">
              <a:spLocks noChangeArrowheads="1"/>
            </p:cNvSpPr>
            <p:nvPr/>
          </p:nvSpPr>
          <p:spPr bwMode="auto">
            <a:xfrm>
              <a:off x="2064" y="2064"/>
              <a:ext cx="1536" cy="10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993366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marL="112713" indent="-112713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000" b="1"/>
                <a:t>Machine translation:</a:t>
              </a:r>
              <a:r>
                <a:rPr lang="en-US" altLang="en-US" sz="1000">
                  <a:solidFill>
                    <a:srgbClr val="C08080"/>
                  </a:solidFill>
                </a:rPr>
                <a:t>  </a:t>
              </a:r>
              <a:br>
                <a:rPr lang="en-US" altLang="en-US" sz="1000">
                  <a:solidFill>
                    <a:srgbClr val="C08080"/>
                  </a:solidFill>
                </a:rPr>
              </a:br>
              <a:r>
                <a:rPr lang="en-US" altLang="en-US" sz="1000">
                  <a:solidFill>
                    <a:srgbClr val="800000"/>
                  </a:solidFill>
                </a:rPr>
                <a:t>The</a:t>
              </a:r>
              <a:r>
                <a:rPr lang="en-US" altLang="en-US" sz="1000">
                  <a:solidFill>
                    <a:schemeClr val="accent2"/>
                  </a:solidFill>
                </a:rPr>
                <a:t> American [?] </a:t>
              </a:r>
              <a:r>
                <a:rPr lang="en-US" altLang="en-US" sz="1000">
                  <a:solidFill>
                    <a:srgbClr val="FF0000"/>
                  </a:solidFill>
                </a:rPr>
                <a:t>international airport and its</a:t>
              </a:r>
              <a:r>
                <a:rPr lang="en-US" altLang="en-US" sz="1000">
                  <a:solidFill>
                    <a:schemeClr val="accent2"/>
                  </a:solidFill>
                </a:rPr>
                <a:t> </a:t>
              </a:r>
              <a:r>
                <a:rPr lang="en-US" altLang="en-US" sz="1000">
                  <a:solidFill>
                    <a:srgbClr val="800000"/>
                  </a:solidFill>
                </a:rPr>
                <a:t>the</a:t>
              </a:r>
              <a:r>
                <a:rPr lang="en-US" altLang="en-US" sz="1000">
                  <a:solidFill>
                    <a:schemeClr val="accent2"/>
                  </a:solidFill>
                </a:rPr>
                <a:t> office all receives one calls self the sand Arab </a:t>
              </a:r>
              <a:r>
                <a:rPr lang="en-US" altLang="en-US" sz="1000">
                  <a:solidFill>
                    <a:srgbClr val="800000"/>
                  </a:solidFill>
                </a:rPr>
                <a:t>rich</a:t>
              </a:r>
              <a:r>
                <a:rPr lang="en-US" altLang="en-US" sz="1000">
                  <a:solidFill>
                    <a:schemeClr val="accent2"/>
                  </a:solidFill>
                </a:rPr>
                <a:t> business [?] </a:t>
              </a:r>
              <a:r>
                <a:rPr lang="en-US" altLang="en-US" sz="1000">
                  <a:solidFill>
                    <a:srgbClr val="800000"/>
                  </a:solidFill>
                </a:rPr>
                <a:t>and</a:t>
              </a:r>
              <a:r>
                <a:rPr lang="en-US" altLang="en-US" sz="1000">
                  <a:solidFill>
                    <a:schemeClr val="accent2"/>
                  </a:solidFill>
                </a:rPr>
                <a:t> so </a:t>
              </a:r>
              <a:r>
                <a:rPr lang="en-US" altLang="en-US" sz="1000">
                  <a:solidFill>
                    <a:srgbClr val="800000"/>
                  </a:solidFill>
                </a:rPr>
                <a:t>on</a:t>
              </a:r>
              <a:r>
                <a:rPr lang="en-US" altLang="en-US" sz="1000">
                  <a:solidFill>
                    <a:schemeClr val="accent2"/>
                  </a:solidFill>
                </a:rPr>
                <a:t> electronic mail </a:t>
              </a:r>
              <a:r>
                <a:rPr lang="en-US" altLang="en-US" sz="1000">
                  <a:solidFill>
                    <a:srgbClr val="C00000"/>
                  </a:solidFill>
                </a:rPr>
                <a:t>,</a:t>
              </a:r>
              <a:r>
                <a:rPr lang="en-US" altLang="en-US" sz="1000">
                  <a:solidFill>
                    <a:schemeClr val="accent2"/>
                  </a:solidFill>
                </a:rPr>
                <a:t> </a:t>
              </a:r>
              <a:r>
                <a:rPr lang="en-US" altLang="en-US" sz="1000">
                  <a:solidFill>
                    <a:srgbClr val="C00000"/>
                  </a:solidFill>
                </a:rPr>
                <a:t>which</a:t>
              </a:r>
              <a:r>
                <a:rPr lang="en-US" altLang="en-US" sz="1000">
                  <a:solidFill>
                    <a:schemeClr val="accent2"/>
                  </a:solidFill>
                </a:rPr>
                <a:t> sends out ;  The threat will </a:t>
              </a:r>
              <a:r>
                <a:rPr lang="en-US" altLang="en-US" sz="1000">
                  <a:solidFill>
                    <a:srgbClr val="800000"/>
                  </a:solidFill>
                </a:rPr>
                <a:t>be</a:t>
              </a:r>
              <a:r>
                <a:rPr lang="en-US" altLang="en-US" sz="1000">
                  <a:solidFill>
                    <a:schemeClr val="accent2"/>
                  </a:solidFill>
                </a:rPr>
                <a:t> able </a:t>
              </a:r>
              <a:r>
                <a:rPr lang="en-US" altLang="en-US" sz="1000">
                  <a:solidFill>
                    <a:srgbClr val="800000"/>
                  </a:solidFill>
                </a:rPr>
                <a:t>after</a:t>
              </a:r>
              <a:r>
                <a:rPr lang="en-US" altLang="en-US" sz="1000">
                  <a:solidFill>
                    <a:schemeClr val="accent2"/>
                  </a:solidFill>
                </a:rPr>
                <a:t> </a:t>
              </a:r>
              <a:r>
                <a:rPr lang="en-US" altLang="en-US" sz="1000">
                  <a:solidFill>
                    <a:srgbClr val="800000"/>
                  </a:solidFill>
                </a:rPr>
                <a:t>public</a:t>
              </a:r>
              <a:r>
                <a:rPr lang="en-US" altLang="en-US" sz="1000">
                  <a:solidFill>
                    <a:schemeClr val="accent2"/>
                  </a:solidFill>
                </a:rPr>
                <a:t> place </a:t>
              </a:r>
              <a:r>
                <a:rPr lang="en-US" altLang="en-US" sz="1000">
                  <a:solidFill>
                    <a:srgbClr val="800000"/>
                  </a:solidFill>
                </a:rPr>
                <a:t>and</a:t>
              </a:r>
              <a:r>
                <a:rPr lang="en-US" altLang="en-US" sz="1000">
                  <a:solidFill>
                    <a:schemeClr val="accent2"/>
                  </a:solidFill>
                </a:rPr>
                <a:t> so </a:t>
              </a:r>
              <a:r>
                <a:rPr lang="en-US" altLang="en-US" sz="1000">
                  <a:solidFill>
                    <a:srgbClr val="C00000"/>
                  </a:solidFill>
                </a:rPr>
                <a:t>on the</a:t>
              </a:r>
              <a:r>
                <a:rPr lang="en-US" altLang="en-US" sz="1000">
                  <a:solidFill>
                    <a:schemeClr val="accent2"/>
                  </a:solidFill>
                </a:rPr>
                <a:t> </a:t>
              </a:r>
              <a:r>
                <a:rPr lang="en-US" altLang="en-US" sz="1000">
                  <a:solidFill>
                    <a:srgbClr val="C00000"/>
                  </a:solidFill>
                </a:rPr>
                <a:t>airport</a:t>
              </a:r>
              <a:r>
                <a:rPr lang="en-US" altLang="en-US" sz="1000">
                  <a:solidFill>
                    <a:schemeClr val="accent2"/>
                  </a:solidFill>
                </a:rPr>
                <a:t> </a:t>
              </a:r>
              <a:r>
                <a:rPr lang="en-US" altLang="en-US" sz="1000">
                  <a:solidFill>
                    <a:srgbClr val="800000"/>
                  </a:solidFill>
                </a:rPr>
                <a:t>to</a:t>
              </a:r>
              <a:r>
                <a:rPr lang="en-US" altLang="en-US" sz="1000">
                  <a:solidFill>
                    <a:schemeClr val="accent2"/>
                  </a:solidFill>
                </a:rPr>
                <a:t> start the </a:t>
              </a:r>
              <a:r>
                <a:rPr lang="en-US" altLang="en-US" sz="1000">
                  <a:solidFill>
                    <a:srgbClr val="800000"/>
                  </a:solidFill>
                </a:rPr>
                <a:t>biochemistry</a:t>
              </a:r>
              <a:r>
                <a:rPr lang="en-US" altLang="en-US" sz="1000">
                  <a:solidFill>
                    <a:schemeClr val="accent2"/>
                  </a:solidFill>
                </a:rPr>
                <a:t> </a:t>
              </a:r>
              <a:r>
                <a:rPr lang="en-US" altLang="en-US" sz="1000">
                  <a:solidFill>
                    <a:srgbClr val="800000"/>
                  </a:solidFill>
                </a:rPr>
                <a:t>attack</a:t>
              </a:r>
              <a:r>
                <a:rPr lang="en-US" altLang="en-US" sz="1000">
                  <a:solidFill>
                    <a:schemeClr val="accent2"/>
                  </a:solidFill>
                </a:rPr>
                <a:t> , [?] highly alerts </a:t>
              </a:r>
              <a:r>
                <a:rPr lang="en-US" altLang="en-US" sz="1000">
                  <a:solidFill>
                    <a:srgbClr val="C00000"/>
                  </a:solidFill>
                </a:rPr>
                <a:t>after the</a:t>
              </a:r>
              <a:r>
                <a:rPr lang="en-US" altLang="en-US" sz="1000">
                  <a:solidFill>
                    <a:schemeClr val="accent2"/>
                  </a:solidFill>
                </a:rPr>
                <a:t> maintenance.</a:t>
              </a:r>
            </a:p>
          </p:txBody>
        </p:sp>
        <p:sp>
          <p:nvSpPr>
            <p:cNvPr id="25611" name="AutoShape 9"/>
            <p:cNvSpPr>
              <a:spLocks noChangeArrowheads="1"/>
            </p:cNvSpPr>
            <p:nvPr/>
          </p:nvSpPr>
          <p:spPr bwMode="auto">
            <a:xfrm>
              <a:off x="2430" y="2772"/>
              <a:ext cx="96" cy="96"/>
            </a:xfrm>
            <a:prstGeom prst="roundRect">
              <a:avLst>
                <a:gd name="adj" fmla="val 30208"/>
              </a:avLst>
            </a:prstGeom>
            <a:noFill/>
            <a:ln w="63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12" name="AutoShape 10"/>
            <p:cNvSpPr>
              <a:spLocks noChangeArrowheads="1"/>
            </p:cNvSpPr>
            <p:nvPr/>
          </p:nvSpPr>
          <p:spPr bwMode="auto">
            <a:xfrm>
              <a:off x="4692" y="1521"/>
              <a:ext cx="96" cy="96"/>
            </a:xfrm>
            <a:prstGeom prst="roundRect">
              <a:avLst>
                <a:gd name="adj" fmla="val 30208"/>
              </a:avLst>
            </a:prstGeom>
            <a:noFill/>
            <a:ln w="63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13" name="AutoShape 11"/>
            <p:cNvSpPr>
              <a:spLocks noChangeArrowheads="1"/>
            </p:cNvSpPr>
            <p:nvPr/>
          </p:nvSpPr>
          <p:spPr bwMode="auto">
            <a:xfrm>
              <a:off x="3138" y="2577"/>
              <a:ext cx="96" cy="96"/>
            </a:xfrm>
            <a:prstGeom prst="roundRect">
              <a:avLst>
                <a:gd name="adj" fmla="val 30208"/>
              </a:avLst>
            </a:prstGeom>
            <a:noFill/>
            <a:ln w="63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25614" name="AutoShape 12"/>
            <p:cNvCxnSpPr>
              <a:cxnSpLocks noChangeShapeType="1"/>
              <a:stCxn id="25612" idx="2"/>
              <a:endCxn id="25613" idx="0"/>
            </p:cNvCxnSpPr>
            <p:nvPr/>
          </p:nvCxnSpPr>
          <p:spPr bwMode="auto">
            <a:xfrm flipH="1">
              <a:off x="3186" y="1617"/>
              <a:ext cx="1554" cy="960"/>
            </a:xfrm>
            <a:prstGeom prst="straightConnector1">
              <a:avLst/>
            </a:prstGeom>
            <a:noFill/>
            <a:ln w="63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15" name="AutoShape 13"/>
            <p:cNvSpPr>
              <a:spLocks noChangeArrowheads="1"/>
            </p:cNvSpPr>
            <p:nvPr/>
          </p:nvSpPr>
          <p:spPr bwMode="auto">
            <a:xfrm>
              <a:off x="3765" y="1908"/>
              <a:ext cx="240" cy="96"/>
            </a:xfrm>
            <a:prstGeom prst="roundRect">
              <a:avLst>
                <a:gd name="adj" fmla="val 30208"/>
              </a:avLst>
            </a:prstGeom>
            <a:noFill/>
            <a:ln w="63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16" name="AutoShape 14"/>
            <p:cNvSpPr>
              <a:spLocks noChangeArrowheads="1"/>
            </p:cNvSpPr>
            <p:nvPr/>
          </p:nvSpPr>
          <p:spPr bwMode="auto">
            <a:xfrm>
              <a:off x="3072" y="2676"/>
              <a:ext cx="240" cy="96"/>
            </a:xfrm>
            <a:prstGeom prst="roundRect">
              <a:avLst>
                <a:gd name="adj" fmla="val 30208"/>
              </a:avLst>
            </a:prstGeom>
            <a:noFill/>
            <a:ln w="63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25617" name="AutoShape 15"/>
            <p:cNvCxnSpPr>
              <a:cxnSpLocks noChangeShapeType="1"/>
              <a:stCxn id="25615" idx="2"/>
              <a:endCxn id="25616" idx="0"/>
            </p:cNvCxnSpPr>
            <p:nvPr/>
          </p:nvCxnSpPr>
          <p:spPr bwMode="auto">
            <a:xfrm flipH="1">
              <a:off x="3192" y="2004"/>
              <a:ext cx="693" cy="672"/>
            </a:xfrm>
            <a:prstGeom prst="straightConnector1">
              <a:avLst/>
            </a:prstGeom>
            <a:noFill/>
            <a:ln w="63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18" name="AutoShape 16"/>
            <p:cNvSpPr>
              <a:spLocks noChangeArrowheads="1"/>
            </p:cNvSpPr>
            <p:nvPr/>
          </p:nvSpPr>
          <p:spPr bwMode="auto">
            <a:xfrm>
              <a:off x="3171" y="2676"/>
              <a:ext cx="144" cy="96"/>
            </a:xfrm>
            <a:prstGeom prst="roundRect">
              <a:avLst>
                <a:gd name="adj" fmla="val 30208"/>
              </a:avLst>
            </a:prstGeom>
            <a:noFill/>
            <a:ln w="63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19" name="AutoShape 17"/>
            <p:cNvSpPr>
              <a:spLocks noChangeArrowheads="1"/>
            </p:cNvSpPr>
            <p:nvPr/>
          </p:nvSpPr>
          <p:spPr bwMode="auto">
            <a:xfrm>
              <a:off x="2451" y="2484"/>
              <a:ext cx="96" cy="96"/>
            </a:xfrm>
            <a:prstGeom prst="roundRect">
              <a:avLst>
                <a:gd name="adj" fmla="val 30208"/>
              </a:avLst>
            </a:prstGeom>
            <a:noFill/>
            <a:ln w="63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20" name="AutoShape 18"/>
            <p:cNvSpPr>
              <a:spLocks noChangeArrowheads="1"/>
            </p:cNvSpPr>
            <p:nvPr/>
          </p:nvSpPr>
          <p:spPr bwMode="auto">
            <a:xfrm>
              <a:off x="1236" y="3831"/>
              <a:ext cx="96" cy="96"/>
            </a:xfrm>
            <a:prstGeom prst="roundRect">
              <a:avLst>
                <a:gd name="adj" fmla="val 30208"/>
              </a:avLst>
            </a:prstGeom>
            <a:noFill/>
            <a:ln w="63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25621" name="AutoShape 19"/>
            <p:cNvCxnSpPr>
              <a:cxnSpLocks noChangeShapeType="1"/>
              <a:stCxn id="25619" idx="2"/>
              <a:endCxn id="25620" idx="0"/>
            </p:cNvCxnSpPr>
            <p:nvPr/>
          </p:nvCxnSpPr>
          <p:spPr bwMode="auto">
            <a:xfrm flipH="1">
              <a:off x="1284" y="2580"/>
              <a:ext cx="1215" cy="1251"/>
            </a:xfrm>
            <a:prstGeom prst="straightConnector1">
              <a:avLst/>
            </a:prstGeom>
            <a:noFill/>
            <a:ln w="63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2" name="AutoShape 20"/>
            <p:cNvCxnSpPr>
              <a:cxnSpLocks noChangeShapeType="1"/>
              <a:stCxn id="25662" idx="2"/>
              <a:endCxn id="25663" idx="0"/>
            </p:cNvCxnSpPr>
            <p:nvPr/>
          </p:nvCxnSpPr>
          <p:spPr bwMode="auto">
            <a:xfrm flipH="1">
              <a:off x="1196" y="2577"/>
              <a:ext cx="2029" cy="960"/>
            </a:xfrm>
            <a:prstGeom prst="straightConnector1">
              <a:avLst/>
            </a:prstGeom>
            <a:noFill/>
            <a:ln w="63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23" name="AutoShape 21"/>
            <p:cNvSpPr>
              <a:spLocks noChangeArrowheads="1"/>
            </p:cNvSpPr>
            <p:nvPr/>
          </p:nvSpPr>
          <p:spPr bwMode="auto">
            <a:xfrm>
              <a:off x="555" y="1716"/>
              <a:ext cx="144" cy="96"/>
            </a:xfrm>
            <a:prstGeom prst="roundRect">
              <a:avLst>
                <a:gd name="adj" fmla="val 30208"/>
              </a:avLst>
            </a:prstGeom>
            <a:noFill/>
            <a:ln w="63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24" name="AutoShape 22"/>
            <p:cNvSpPr>
              <a:spLocks noChangeArrowheads="1"/>
            </p:cNvSpPr>
            <p:nvPr/>
          </p:nvSpPr>
          <p:spPr bwMode="auto">
            <a:xfrm>
              <a:off x="2814" y="2673"/>
              <a:ext cx="144" cy="96"/>
            </a:xfrm>
            <a:prstGeom prst="roundRect">
              <a:avLst>
                <a:gd name="adj" fmla="val 30208"/>
              </a:avLst>
            </a:prstGeom>
            <a:noFill/>
            <a:ln w="63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25625" name="AutoShape 23"/>
            <p:cNvCxnSpPr>
              <a:cxnSpLocks noChangeShapeType="1"/>
              <a:stCxn id="25623" idx="2"/>
              <a:endCxn id="25624" idx="0"/>
            </p:cNvCxnSpPr>
            <p:nvPr/>
          </p:nvCxnSpPr>
          <p:spPr bwMode="auto">
            <a:xfrm>
              <a:off x="627" y="1812"/>
              <a:ext cx="2259" cy="861"/>
            </a:xfrm>
            <a:prstGeom prst="straightConnector1">
              <a:avLst/>
            </a:prstGeom>
            <a:noFill/>
            <a:ln w="63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26" name="AutoShape 24"/>
            <p:cNvSpPr>
              <a:spLocks noChangeArrowheads="1"/>
            </p:cNvSpPr>
            <p:nvPr/>
          </p:nvSpPr>
          <p:spPr bwMode="auto">
            <a:xfrm>
              <a:off x="2826" y="2772"/>
              <a:ext cx="480" cy="96"/>
            </a:xfrm>
            <a:prstGeom prst="roundRect">
              <a:avLst>
                <a:gd name="adj" fmla="val 30208"/>
              </a:avLst>
            </a:prstGeom>
            <a:noFill/>
            <a:ln w="63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27" name="AutoShape 25"/>
            <p:cNvSpPr>
              <a:spLocks noChangeArrowheads="1"/>
            </p:cNvSpPr>
            <p:nvPr/>
          </p:nvSpPr>
          <p:spPr bwMode="auto">
            <a:xfrm>
              <a:off x="4104" y="3636"/>
              <a:ext cx="480" cy="96"/>
            </a:xfrm>
            <a:prstGeom prst="roundRect">
              <a:avLst>
                <a:gd name="adj" fmla="val 30208"/>
              </a:avLst>
            </a:prstGeom>
            <a:noFill/>
            <a:ln w="63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25628" name="AutoShape 26"/>
            <p:cNvCxnSpPr>
              <a:cxnSpLocks noChangeShapeType="1"/>
              <a:stCxn id="25626" idx="2"/>
              <a:endCxn id="25627" idx="0"/>
            </p:cNvCxnSpPr>
            <p:nvPr/>
          </p:nvCxnSpPr>
          <p:spPr bwMode="auto">
            <a:xfrm>
              <a:off x="3066" y="2868"/>
              <a:ext cx="1278" cy="768"/>
            </a:xfrm>
            <a:prstGeom prst="straightConnector1">
              <a:avLst/>
            </a:prstGeom>
            <a:noFill/>
            <a:ln w="63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29" name="AutoShape 27"/>
            <p:cNvSpPr>
              <a:spLocks noChangeArrowheads="1"/>
            </p:cNvSpPr>
            <p:nvPr/>
          </p:nvSpPr>
          <p:spPr bwMode="auto">
            <a:xfrm>
              <a:off x="1062" y="1812"/>
              <a:ext cx="240" cy="96"/>
            </a:xfrm>
            <a:prstGeom prst="roundRect">
              <a:avLst>
                <a:gd name="adj" fmla="val 30208"/>
              </a:avLst>
            </a:prstGeom>
            <a:noFill/>
            <a:ln w="63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30" name="AutoShape 28"/>
            <p:cNvSpPr>
              <a:spLocks noChangeArrowheads="1"/>
            </p:cNvSpPr>
            <p:nvPr/>
          </p:nvSpPr>
          <p:spPr bwMode="auto">
            <a:xfrm>
              <a:off x="2364" y="2676"/>
              <a:ext cx="240" cy="96"/>
            </a:xfrm>
            <a:prstGeom prst="roundRect">
              <a:avLst>
                <a:gd name="adj" fmla="val 30208"/>
              </a:avLst>
            </a:prstGeom>
            <a:noFill/>
            <a:ln w="63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25631" name="AutoShape 29"/>
            <p:cNvCxnSpPr>
              <a:cxnSpLocks noChangeShapeType="1"/>
              <a:stCxn id="25629" idx="2"/>
              <a:endCxn id="25630" idx="0"/>
            </p:cNvCxnSpPr>
            <p:nvPr/>
          </p:nvCxnSpPr>
          <p:spPr bwMode="auto">
            <a:xfrm>
              <a:off x="1182" y="1908"/>
              <a:ext cx="1302" cy="768"/>
            </a:xfrm>
            <a:prstGeom prst="straightConnector1">
              <a:avLst/>
            </a:prstGeom>
            <a:noFill/>
            <a:ln w="63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32" name="AutoShape 30"/>
            <p:cNvSpPr>
              <a:spLocks noChangeArrowheads="1"/>
            </p:cNvSpPr>
            <p:nvPr/>
          </p:nvSpPr>
          <p:spPr bwMode="auto">
            <a:xfrm>
              <a:off x="549" y="1812"/>
              <a:ext cx="240" cy="96"/>
            </a:xfrm>
            <a:prstGeom prst="roundRect">
              <a:avLst>
                <a:gd name="adj" fmla="val 30208"/>
              </a:avLst>
            </a:prstGeom>
            <a:noFill/>
            <a:ln w="63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33" name="AutoShape 31"/>
            <p:cNvSpPr>
              <a:spLocks noChangeArrowheads="1"/>
            </p:cNvSpPr>
            <p:nvPr/>
          </p:nvSpPr>
          <p:spPr bwMode="auto">
            <a:xfrm>
              <a:off x="3300" y="2772"/>
              <a:ext cx="240" cy="96"/>
            </a:xfrm>
            <a:prstGeom prst="roundRect">
              <a:avLst>
                <a:gd name="adj" fmla="val 30208"/>
              </a:avLst>
            </a:prstGeom>
            <a:noFill/>
            <a:ln w="63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25634" name="AutoShape 32"/>
            <p:cNvCxnSpPr>
              <a:cxnSpLocks noChangeShapeType="1"/>
              <a:stCxn id="25632" idx="2"/>
              <a:endCxn id="25633" idx="0"/>
            </p:cNvCxnSpPr>
            <p:nvPr/>
          </p:nvCxnSpPr>
          <p:spPr bwMode="auto">
            <a:xfrm>
              <a:off x="669" y="1908"/>
              <a:ext cx="2751" cy="864"/>
            </a:xfrm>
            <a:prstGeom prst="straightConnector1">
              <a:avLst/>
            </a:prstGeom>
            <a:noFill/>
            <a:ln w="63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35" name="AutoShape 33"/>
            <p:cNvSpPr>
              <a:spLocks noChangeArrowheads="1"/>
            </p:cNvSpPr>
            <p:nvPr/>
          </p:nvSpPr>
          <p:spPr bwMode="auto">
            <a:xfrm>
              <a:off x="3945" y="1425"/>
              <a:ext cx="192" cy="96"/>
            </a:xfrm>
            <a:prstGeom prst="roundRect">
              <a:avLst>
                <a:gd name="adj" fmla="val 30208"/>
              </a:avLst>
            </a:prstGeom>
            <a:noFill/>
            <a:ln w="63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36" name="AutoShape 34"/>
            <p:cNvSpPr>
              <a:spLocks noChangeArrowheads="1"/>
            </p:cNvSpPr>
            <p:nvPr/>
          </p:nvSpPr>
          <p:spPr bwMode="auto">
            <a:xfrm>
              <a:off x="2172" y="2676"/>
              <a:ext cx="192" cy="96"/>
            </a:xfrm>
            <a:prstGeom prst="roundRect">
              <a:avLst>
                <a:gd name="adj" fmla="val 30208"/>
              </a:avLst>
            </a:prstGeom>
            <a:noFill/>
            <a:ln w="63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25637" name="AutoShape 35"/>
            <p:cNvCxnSpPr>
              <a:cxnSpLocks noChangeShapeType="1"/>
              <a:stCxn id="25635" idx="2"/>
              <a:endCxn id="25636" idx="0"/>
            </p:cNvCxnSpPr>
            <p:nvPr/>
          </p:nvCxnSpPr>
          <p:spPr bwMode="auto">
            <a:xfrm flipH="1">
              <a:off x="2268" y="1521"/>
              <a:ext cx="1773" cy="1155"/>
            </a:xfrm>
            <a:prstGeom prst="straightConnector1">
              <a:avLst/>
            </a:prstGeom>
            <a:noFill/>
            <a:ln w="63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38" name="AutoShape 36"/>
            <p:cNvSpPr>
              <a:spLocks noChangeArrowheads="1"/>
            </p:cNvSpPr>
            <p:nvPr/>
          </p:nvSpPr>
          <p:spPr bwMode="auto">
            <a:xfrm>
              <a:off x="525" y="1233"/>
              <a:ext cx="192" cy="96"/>
            </a:xfrm>
            <a:prstGeom prst="roundRect">
              <a:avLst>
                <a:gd name="adj" fmla="val 30208"/>
              </a:avLst>
            </a:prstGeom>
            <a:noFill/>
            <a:ln w="63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39" name="AutoShape 37"/>
            <p:cNvSpPr>
              <a:spLocks noChangeArrowheads="1"/>
            </p:cNvSpPr>
            <p:nvPr/>
          </p:nvSpPr>
          <p:spPr bwMode="auto">
            <a:xfrm>
              <a:off x="2160" y="2193"/>
              <a:ext cx="192" cy="96"/>
            </a:xfrm>
            <a:prstGeom prst="roundRect">
              <a:avLst>
                <a:gd name="adj" fmla="val 30208"/>
              </a:avLst>
            </a:prstGeom>
            <a:noFill/>
            <a:ln w="63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25640" name="AutoShape 38"/>
            <p:cNvCxnSpPr>
              <a:cxnSpLocks noChangeShapeType="1"/>
              <a:stCxn id="25638" idx="2"/>
              <a:endCxn id="25639" idx="0"/>
            </p:cNvCxnSpPr>
            <p:nvPr/>
          </p:nvCxnSpPr>
          <p:spPr bwMode="auto">
            <a:xfrm>
              <a:off x="621" y="1329"/>
              <a:ext cx="1635" cy="864"/>
            </a:xfrm>
            <a:prstGeom prst="straightConnector1">
              <a:avLst/>
            </a:prstGeom>
            <a:noFill/>
            <a:ln w="63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41" name="AutoShape 39"/>
            <p:cNvSpPr>
              <a:spLocks noChangeArrowheads="1"/>
            </p:cNvSpPr>
            <p:nvPr/>
          </p:nvSpPr>
          <p:spPr bwMode="auto">
            <a:xfrm>
              <a:off x="546" y="1620"/>
              <a:ext cx="144" cy="96"/>
            </a:xfrm>
            <a:prstGeom prst="roundRect">
              <a:avLst>
                <a:gd name="adj" fmla="val 30208"/>
              </a:avLst>
            </a:prstGeom>
            <a:noFill/>
            <a:ln w="63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42" name="AutoShape 40"/>
            <p:cNvSpPr>
              <a:spLocks noChangeArrowheads="1"/>
            </p:cNvSpPr>
            <p:nvPr/>
          </p:nvSpPr>
          <p:spPr bwMode="auto">
            <a:xfrm>
              <a:off x="2436" y="2289"/>
              <a:ext cx="144" cy="96"/>
            </a:xfrm>
            <a:prstGeom prst="roundRect">
              <a:avLst>
                <a:gd name="adj" fmla="val 30208"/>
              </a:avLst>
            </a:prstGeom>
            <a:noFill/>
            <a:ln w="63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25643" name="AutoShape 41"/>
            <p:cNvCxnSpPr>
              <a:cxnSpLocks noChangeShapeType="1"/>
              <a:stCxn id="25641" idx="2"/>
              <a:endCxn id="25642" idx="0"/>
            </p:cNvCxnSpPr>
            <p:nvPr/>
          </p:nvCxnSpPr>
          <p:spPr bwMode="auto">
            <a:xfrm>
              <a:off x="618" y="1716"/>
              <a:ext cx="1890" cy="573"/>
            </a:xfrm>
            <a:prstGeom prst="straightConnector1">
              <a:avLst/>
            </a:prstGeom>
            <a:noFill/>
            <a:ln w="63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44" name="AutoShape 42"/>
            <p:cNvSpPr>
              <a:spLocks noChangeArrowheads="1"/>
            </p:cNvSpPr>
            <p:nvPr/>
          </p:nvSpPr>
          <p:spPr bwMode="auto">
            <a:xfrm>
              <a:off x="2850" y="2388"/>
              <a:ext cx="144" cy="96"/>
            </a:xfrm>
            <a:prstGeom prst="roundRect">
              <a:avLst>
                <a:gd name="adj" fmla="val 30208"/>
              </a:avLst>
            </a:prstGeom>
            <a:noFill/>
            <a:ln w="63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45" name="AutoShape 43"/>
            <p:cNvSpPr>
              <a:spLocks noChangeArrowheads="1"/>
            </p:cNvSpPr>
            <p:nvPr/>
          </p:nvSpPr>
          <p:spPr bwMode="auto">
            <a:xfrm>
              <a:off x="4371" y="3444"/>
              <a:ext cx="144" cy="96"/>
            </a:xfrm>
            <a:prstGeom prst="roundRect">
              <a:avLst>
                <a:gd name="adj" fmla="val 30208"/>
              </a:avLst>
            </a:prstGeom>
            <a:noFill/>
            <a:ln w="63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25646" name="AutoShape 44"/>
            <p:cNvCxnSpPr>
              <a:cxnSpLocks noChangeShapeType="1"/>
              <a:stCxn id="25644" idx="2"/>
              <a:endCxn id="25645" idx="0"/>
            </p:cNvCxnSpPr>
            <p:nvPr/>
          </p:nvCxnSpPr>
          <p:spPr bwMode="auto">
            <a:xfrm>
              <a:off x="2922" y="2484"/>
              <a:ext cx="1521" cy="960"/>
            </a:xfrm>
            <a:prstGeom prst="straightConnector1">
              <a:avLst/>
            </a:prstGeom>
            <a:noFill/>
            <a:ln w="63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47" name="AutoShape 45"/>
            <p:cNvSpPr>
              <a:spLocks noChangeArrowheads="1"/>
            </p:cNvSpPr>
            <p:nvPr/>
          </p:nvSpPr>
          <p:spPr bwMode="auto">
            <a:xfrm>
              <a:off x="804" y="1428"/>
              <a:ext cx="144" cy="96"/>
            </a:xfrm>
            <a:prstGeom prst="roundRect">
              <a:avLst>
                <a:gd name="adj" fmla="val 30208"/>
              </a:avLst>
            </a:prstGeom>
            <a:noFill/>
            <a:ln w="63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48" name="AutoShape 46"/>
            <p:cNvSpPr>
              <a:spLocks noChangeArrowheads="1"/>
            </p:cNvSpPr>
            <p:nvPr/>
          </p:nvSpPr>
          <p:spPr bwMode="auto">
            <a:xfrm>
              <a:off x="2196" y="2484"/>
              <a:ext cx="144" cy="96"/>
            </a:xfrm>
            <a:prstGeom prst="roundRect">
              <a:avLst>
                <a:gd name="adj" fmla="val 30208"/>
              </a:avLst>
            </a:prstGeom>
            <a:noFill/>
            <a:ln w="63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25649" name="AutoShape 47"/>
            <p:cNvCxnSpPr>
              <a:cxnSpLocks noChangeShapeType="1"/>
              <a:stCxn id="25647" idx="2"/>
              <a:endCxn id="25648" idx="0"/>
            </p:cNvCxnSpPr>
            <p:nvPr/>
          </p:nvCxnSpPr>
          <p:spPr bwMode="auto">
            <a:xfrm>
              <a:off x="876" y="1524"/>
              <a:ext cx="1392" cy="960"/>
            </a:xfrm>
            <a:prstGeom prst="straightConnector1">
              <a:avLst/>
            </a:prstGeom>
            <a:noFill/>
            <a:ln w="63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50" name="AutoShape 48"/>
            <p:cNvSpPr>
              <a:spLocks noChangeArrowheads="1"/>
            </p:cNvSpPr>
            <p:nvPr/>
          </p:nvSpPr>
          <p:spPr bwMode="auto">
            <a:xfrm>
              <a:off x="4017" y="1233"/>
              <a:ext cx="960" cy="96"/>
            </a:xfrm>
            <a:prstGeom prst="roundRect">
              <a:avLst>
                <a:gd name="adj" fmla="val 30208"/>
              </a:avLst>
            </a:prstGeom>
            <a:noFill/>
            <a:ln w="63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 sz="2400">
                <a:solidFill>
                  <a:srgbClr val="FF0000"/>
                </a:solidFill>
                <a:latin typeface="Times New Roman" charset="0"/>
              </a:endParaRPr>
            </a:p>
          </p:txBody>
        </p:sp>
        <p:cxnSp>
          <p:nvCxnSpPr>
            <p:cNvPr id="25651" name="AutoShape 49"/>
            <p:cNvCxnSpPr>
              <a:cxnSpLocks noChangeShapeType="1"/>
              <a:stCxn id="25650" idx="2"/>
              <a:endCxn id="25660" idx="0"/>
            </p:cNvCxnSpPr>
            <p:nvPr/>
          </p:nvCxnSpPr>
          <p:spPr bwMode="auto">
            <a:xfrm flipH="1">
              <a:off x="2312" y="1329"/>
              <a:ext cx="2185" cy="960"/>
            </a:xfrm>
            <a:prstGeom prst="straightConnector1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52" name="AutoShape 50"/>
            <p:cNvCxnSpPr>
              <a:cxnSpLocks noChangeShapeType="1"/>
              <a:stCxn id="25650" idx="2"/>
              <a:endCxn id="25661" idx="0"/>
            </p:cNvCxnSpPr>
            <p:nvPr/>
          </p:nvCxnSpPr>
          <p:spPr bwMode="auto">
            <a:xfrm flipH="1">
              <a:off x="3171" y="1329"/>
              <a:ext cx="1326" cy="864"/>
            </a:xfrm>
            <a:prstGeom prst="straightConnector1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53" name="AutoShape 51"/>
            <p:cNvSpPr>
              <a:spLocks noChangeArrowheads="1"/>
            </p:cNvSpPr>
            <p:nvPr/>
          </p:nvSpPr>
          <p:spPr bwMode="auto">
            <a:xfrm>
              <a:off x="2784" y="2868"/>
              <a:ext cx="336" cy="96"/>
            </a:xfrm>
            <a:prstGeom prst="roundRect">
              <a:avLst>
                <a:gd name="adj" fmla="val 30208"/>
              </a:avLst>
            </a:prstGeom>
            <a:noFill/>
            <a:ln w="63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25654" name="AutoShape 52"/>
            <p:cNvCxnSpPr>
              <a:cxnSpLocks noChangeShapeType="1"/>
              <a:stCxn id="25655" idx="2"/>
              <a:endCxn id="25653" idx="0"/>
            </p:cNvCxnSpPr>
            <p:nvPr/>
          </p:nvCxnSpPr>
          <p:spPr bwMode="auto">
            <a:xfrm>
              <a:off x="1410" y="1428"/>
              <a:ext cx="1542" cy="1440"/>
            </a:xfrm>
            <a:prstGeom prst="straightConnector1">
              <a:avLst/>
            </a:prstGeom>
            <a:noFill/>
            <a:ln w="63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55" name="AutoShape 53"/>
            <p:cNvSpPr>
              <a:spLocks noChangeArrowheads="1"/>
            </p:cNvSpPr>
            <p:nvPr/>
          </p:nvSpPr>
          <p:spPr bwMode="auto">
            <a:xfrm>
              <a:off x="1248" y="1332"/>
              <a:ext cx="324" cy="96"/>
            </a:xfrm>
            <a:prstGeom prst="roundRect">
              <a:avLst>
                <a:gd name="adj" fmla="val 30208"/>
              </a:avLst>
            </a:prstGeom>
            <a:noFill/>
            <a:ln w="63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56" name="AutoShape 54"/>
            <p:cNvSpPr>
              <a:spLocks noChangeArrowheads="1"/>
            </p:cNvSpPr>
            <p:nvPr/>
          </p:nvSpPr>
          <p:spPr bwMode="auto">
            <a:xfrm>
              <a:off x="2169" y="2772"/>
              <a:ext cx="273" cy="96"/>
            </a:xfrm>
            <a:prstGeom prst="roundRect">
              <a:avLst>
                <a:gd name="adj" fmla="val 30208"/>
              </a:avLst>
            </a:prstGeom>
            <a:noFill/>
            <a:ln w="63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57" name="AutoShape 55"/>
            <p:cNvSpPr>
              <a:spLocks noChangeArrowheads="1"/>
            </p:cNvSpPr>
            <p:nvPr/>
          </p:nvSpPr>
          <p:spPr bwMode="auto">
            <a:xfrm>
              <a:off x="549" y="1908"/>
              <a:ext cx="384" cy="96"/>
            </a:xfrm>
            <a:prstGeom prst="roundRect">
              <a:avLst>
                <a:gd name="adj" fmla="val 30208"/>
              </a:avLst>
            </a:prstGeom>
            <a:noFill/>
            <a:ln w="63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25658" name="AutoShape 56"/>
            <p:cNvCxnSpPr>
              <a:cxnSpLocks noChangeShapeType="1"/>
              <a:stCxn id="25657" idx="2"/>
              <a:endCxn id="25656" idx="0"/>
            </p:cNvCxnSpPr>
            <p:nvPr/>
          </p:nvCxnSpPr>
          <p:spPr bwMode="auto">
            <a:xfrm>
              <a:off x="741" y="2004"/>
              <a:ext cx="1565" cy="768"/>
            </a:xfrm>
            <a:prstGeom prst="straightConnector1">
              <a:avLst/>
            </a:prstGeom>
            <a:noFill/>
            <a:ln w="63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59" name="AutoShape 57"/>
            <p:cNvCxnSpPr>
              <a:cxnSpLocks noChangeShapeType="1"/>
              <a:stCxn id="25657" idx="2"/>
              <a:endCxn id="25618" idx="0"/>
            </p:cNvCxnSpPr>
            <p:nvPr/>
          </p:nvCxnSpPr>
          <p:spPr bwMode="auto">
            <a:xfrm>
              <a:off x="741" y="2004"/>
              <a:ext cx="2502" cy="672"/>
            </a:xfrm>
            <a:prstGeom prst="straightConnector1">
              <a:avLst/>
            </a:prstGeom>
            <a:noFill/>
            <a:ln w="63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60" name="AutoShape 58"/>
            <p:cNvSpPr>
              <a:spLocks noChangeArrowheads="1"/>
            </p:cNvSpPr>
            <p:nvPr/>
          </p:nvSpPr>
          <p:spPr bwMode="auto">
            <a:xfrm>
              <a:off x="2175" y="2289"/>
              <a:ext cx="273" cy="96"/>
            </a:xfrm>
            <a:prstGeom prst="roundRect">
              <a:avLst>
                <a:gd name="adj" fmla="val 30208"/>
              </a:avLst>
            </a:prstGeom>
            <a:noFill/>
            <a:ln w="63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61" name="AutoShape 59"/>
            <p:cNvSpPr>
              <a:spLocks noChangeArrowheads="1"/>
            </p:cNvSpPr>
            <p:nvPr/>
          </p:nvSpPr>
          <p:spPr bwMode="auto">
            <a:xfrm>
              <a:off x="2811" y="2193"/>
              <a:ext cx="720" cy="96"/>
            </a:xfrm>
            <a:prstGeom prst="roundRect">
              <a:avLst>
                <a:gd name="adj" fmla="val 30208"/>
              </a:avLst>
            </a:prstGeom>
            <a:noFill/>
            <a:ln w="63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62" name="AutoShape 60"/>
            <p:cNvSpPr>
              <a:spLocks noChangeArrowheads="1"/>
            </p:cNvSpPr>
            <p:nvPr/>
          </p:nvSpPr>
          <p:spPr bwMode="auto">
            <a:xfrm>
              <a:off x="3081" y="2481"/>
              <a:ext cx="288" cy="96"/>
            </a:xfrm>
            <a:prstGeom prst="roundRect">
              <a:avLst>
                <a:gd name="adj" fmla="val 30208"/>
              </a:avLst>
            </a:prstGeom>
            <a:noFill/>
            <a:ln w="63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63" name="AutoShape 61"/>
            <p:cNvSpPr>
              <a:spLocks noChangeArrowheads="1"/>
            </p:cNvSpPr>
            <p:nvPr/>
          </p:nvSpPr>
          <p:spPr bwMode="auto">
            <a:xfrm>
              <a:off x="1056" y="3537"/>
              <a:ext cx="279" cy="96"/>
            </a:xfrm>
            <a:prstGeom prst="roundRect">
              <a:avLst>
                <a:gd name="adj" fmla="val 30208"/>
              </a:avLst>
            </a:prstGeom>
            <a:noFill/>
            <a:ln w="63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64" name="AutoShape 62"/>
            <p:cNvSpPr>
              <a:spLocks noChangeArrowheads="1"/>
            </p:cNvSpPr>
            <p:nvPr/>
          </p:nvSpPr>
          <p:spPr bwMode="auto">
            <a:xfrm>
              <a:off x="4596" y="1521"/>
              <a:ext cx="96" cy="96"/>
            </a:xfrm>
            <a:prstGeom prst="roundRect">
              <a:avLst>
                <a:gd name="adj" fmla="val 30208"/>
              </a:avLst>
            </a:prstGeom>
            <a:noFill/>
            <a:ln w="63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25665" name="AutoShape 63"/>
            <p:cNvCxnSpPr>
              <a:cxnSpLocks noChangeShapeType="1"/>
              <a:stCxn id="25664" idx="2"/>
              <a:endCxn id="25611" idx="0"/>
            </p:cNvCxnSpPr>
            <p:nvPr/>
          </p:nvCxnSpPr>
          <p:spPr bwMode="auto">
            <a:xfrm flipH="1">
              <a:off x="2478" y="1617"/>
              <a:ext cx="2166" cy="1155"/>
            </a:xfrm>
            <a:prstGeom prst="straightConnector1">
              <a:avLst/>
            </a:prstGeom>
            <a:noFill/>
            <a:ln w="63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34536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28448794" indent="-28105894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3429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685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0287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fld id="{BF40F662-6039-E94C-8551-48E4F8CB4974}" type="datetime1">
              <a:rPr lang="en-US" altLang="en-US" sz="1050" smtClean="0"/>
              <a:pPr>
                <a:defRPr/>
              </a:pPr>
              <a:t>11/26/18</a:t>
            </a:fld>
            <a:endParaRPr lang="en-US" altLang="en-US" sz="1050"/>
          </a:p>
        </p:txBody>
      </p:sp>
      <p:sp>
        <p:nvSpPr>
          <p:cNvPr id="38915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28448794" indent="-28105894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3429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685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0287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fld id="{2AEE370C-9415-5B4C-A6B7-BE197125B8FB}" type="slidenum">
              <a:rPr lang="en-US" altLang="en-US" sz="1050" smtClean="0">
                <a:solidFill>
                  <a:schemeClr val="tx2"/>
                </a:solidFill>
              </a:rPr>
              <a:pPr>
                <a:defRPr/>
              </a:pPr>
              <a:t>8</a:t>
            </a:fld>
            <a:endParaRPr lang="en-US" altLang="en-US" sz="1050">
              <a:solidFill>
                <a:schemeClr val="tx2"/>
              </a:solidFill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0" dirty="0"/>
              <a:t>Syntactic Variation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SVO (Subject-Verb-Object) languages</a:t>
            </a:r>
          </a:p>
          <a:p>
            <a:pPr lvl="1" eaLnBrk="1" hangingPunct="1"/>
            <a:r>
              <a:rPr lang="en-US" altLang="en-US" sz="1800" dirty="0">
                <a:ea typeface="ＭＳ Ｐゴシック" charset="-128"/>
              </a:rPr>
              <a:t>English, German, French, Mandarin</a:t>
            </a:r>
          </a:p>
          <a:p>
            <a:pPr eaLnBrk="1" hangingPunct="1"/>
            <a:r>
              <a:rPr lang="en-US" altLang="en-US" sz="2800" dirty="0"/>
              <a:t>SOV Languages</a:t>
            </a:r>
          </a:p>
          <a:p>
            <a:pPr lvl="1" eaLnBrk="1" hangingPunct="1"/>
            <a:r>
              <a:rPr lang="en-US" altLang="en-US" sz="1800" dirty="0">
                <a:ea typeface="ＭＳ Ｐゴシック" charset="-128"/>
              </a:rPr>
              <a:t>Japanese, Hindi</a:t>
            </a:r>
          </a:p>
          <a:p>
            <a:pPr lvl="1" eaLnBrk="1" hangingPunct="1"/>
            <a:endParaRPr lang="en-US" altLang="en-US" sz="1800" dirty="0">
              <a:ea typeface="ＭＳ Ｐゴシック" charset="-128"/>
            </a:endParaRPr>
          </a:p>
          <a:p>
            <a:pPr eaLnBrk="1" hangingPunct="1"/>
            <a:endParaRPr lang="en-US" altLang="en-US" sz="2800" dirty="0"/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/>
              <a:t>VSO languages</a:t>
            </a:r>
          </a:p>
          <a:p>
            <a:pPr lvl="1" eaLnBrk="1" hangingPunct="1"/>
            <a:r>
              <a:rPr lang="en-US" altLang="en-US" sz="1800" dirty="0">
                <a:ea typeface="ＭＳ Ｐゴシック" charset="-128"/>
              </a:rPr>
              <a:t>Irish, Classical Arabic</a:t>
            </a:r>
          </a:p>
        </p:txBody>
      </p:sp>
      <p:pic>
        <p:nvPicPr>
          <p:cNvPr id="31749" name="Picture 4" descr="typolog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724150"/>
            <a:ext cx="7354887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117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ate Placeholder 3"/>
          <p:cNvSpPr>
            <a:spLocks noGrp="1"/>
          </p:cNvSpPr>
          <p:nvPr>
            <p:ph type="dt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28448794" indent="-28105894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3429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685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0287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fld id="{9C3CC237-083C-824D-A57B-A47841AFABDD}" type="datetime1">
              <a:rPr lang="en-US" altLang="en-US" sz="1050" smtClean="0"/>
              <a:pPr>
                <a:defRPr/>
              </a:pPr>
              <a:t>11/26/18</a:t>
            </a:fld>
            <a:endParaRPr lang="en-US" altLang="en-US" sz="1050"/>
          </a:p>
        </p:txBody>
      </p:sp>
      <p:sp>
        <p:nvSpPr>
          <p:cNvPr id="40963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28448794" indent="-28105894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3429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685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0287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fld id="{DC611DC3-1D2B-E242-AED5-BBDD58C7810B}" type="slidenum">
              <a:rPr lang="en-US" altLang="en-US" sz="1050" smtClean="0">
                <a:solidFill>
                  <a:schemeClr val="tx2"/>
                </a:solidFill>
              </a:rPr>
              <a:pPr>
                <a:defRPr/>
              </a:pPr>
              <a:t>9</a:t>
            </a:fld>
            <a:endParaRPr lang="en-US" altLang="en-US" sz="1050">
              <a:solidFill>
                <a:schemeClr val="tx2"/>
              </a:solidFill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0" dirty="0"/>
              <a:t>Inferential Load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i="1">
                <a:solidFill>
                  <a:schemeClr val="accent2"/>
                </a:solidFill>
              </a:rPr>
              <a:t>Cold</a:t>
            </a:r>
            <a:r>
              <a:rPr lang="en-US" altLang="en-US" sz="2800">
                <a:solidFill>
                  <a:schemeClr val="accent2"/>
                </a:solidFill>
              </a:rPr>
              <a:t> </a:t>
            </a:r>
            <a:r>
              <a:rPr lang="en-US" altLang="en-US" sz="2800"/>
              <a:t>languages require the hearer to do more “figuring out” of who the various actors in the various events are:</a:t>
            </a:r>
          </a:p>
          <a:p>
            <a:pPr lvl="1" eaLnBrk="1" hangingPunct="1"/>
            <a:r>
              <a:rPr lang="en-US" altLang="en-US" sz="2400">
                <a:ea typeface="ＭＳ Ｐゴシック" charset="-128"/>
              </a:rPr>
              <a:t>Japanese, Chinese,</a:t>
            </a:r>
          </a:p>
          <a:p>
            <a:pPr eaLnBrk="1" hangingPunct="1"/>
            <a:r>
              <a:rPr lang="en-US" altLang="en-US" sz="2800" i="1">
                <a:solidFill>
                  <a:srgbClr val="A50021"/>
                </a:solidFill>
              </a:rPr>
              <a:t>Hot</a:t>
            </a:r>
            <a:r>
              <a:rPr lang="en-US" altLang="en-US" sz="2800"/>
              <a:t> languages are pretty explicit about saying who did what to whom.</a:t>
            </a:r>
          </a:p>
          <a:p>
            <a:pPr lvl="1" eaLnBrk="1" hangingPunct="1"/>
            <a:r>
              <a:rPr lang="en-US" altLang="en-US" sz="2400">
                <a:ea typeface="ＭＳ Ｐゴシック" charset="-128"/>
              </a:rPr>
              <a:t>English</a:t>
            </a:r>
          </a:p>
        </p:txBody>
      </p:sp>
    </p:spTree>
    <p:extLst>
      <p:ext uri="{BB962C8B-B14F-4D97-AF65-F5344CB8AC3E}">
        <p14:creationId xmlns:p14="http://schemas.microsoft.com/office/powerpoint/2010/main" val="310304753"/>
      </p:ext>
    </p:extLst>
  </p:cSld>
  <p:clrMapOvr>
    <a:masterClrMapping/>
  </p:clrMapOvr>
</p:sld>
</file>

<file path=ppt/theme/theme1.xml><?xml version="1.0" encoding="utf-8"?>
<a:theme xmlns:a="http://schemas.openxmlformats.org/drawingml/2006/main" name="SLP">
  <a:themeElements>
    <a:clrScheme name="">
      <a:dk1>
        <a:srgbClr val="000000"/>
      </a:dk1>
      <a:lt1>
        <a:srgbClr val="FFFFFF"/>
      </a:lt1>
      <a:dk2>
        <a:srgbClr val="590A0E"/>
      </a:dk2>
      <a:lt2>
        <a:srgbClr val="9FA795"/>
      </a:lt2>
      <a:accent1>
        <a:srgbClr val="981535"/>
      </a:accent1>
      <a:accent2>
        <a:srgbClr val="5C029B"/>
      </a:accent2>
      <a:accent3>
        <a:srgbClr val="FFFFFF"/>
      </a:accent3>
      <a:accent4>
        <a:srgbClr val="000000"/>
      </a:accent4>
      <a:accent5>
        <a:srgbClr val="CAAAAE"/>
      </a:accent5>
      <a:accent6>
        <a:srgbClr val="53028C"/>
      </a:accent6>
      <a:hlink>
        <a:srgbClr val="514ECD"/>
      </a:hlink>
      <a:folHlink>
        <a:srgbClr val="C0C000"/>
      </a:folHlink>
    </a:clrScheme>
    <a:fontScheme name="SLP">
      <a:majorFont>
        <a:latin typeface="Verdana"/>
        <a:ea typeface="ＭＳ Ｐゴシック"/>
        <a:cs typeface="ＭＳ Ｐゴシック"/>
      </a:majorFont>
      <a:minorFont>
        <a:latin typeface="Tahoma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SLP 1">
        <a:dk1>
          <a:srgbClr val="000000"/>
        </a:dk1>
        <a:lt1>
          <a:srgbClr val="B3D1F0"/>
        </a:lt1>
        <a:dk2>
          <a:srgbClr val="1822CD"/>
        </a:dk2>
        <a:lt2>
          <a:srgbClr val="000000"/>
        </a:lt2>
        <a:accent1>
          <a:srgbClr val="3568C7"/>
        </a:accent1>
        <a:accent2>
          <a:srgbClr val="F06157"/>
        </a:accent2>
        <a:accent3>
          <a:srgbClr val="D6E5F6"/>
        </a:accent3>
        <a:accent4>
          <a:srgbClr val="000000"/>
        </a:accent4>
        <a:accent5>
          <a:srgbClr val="AEB9E0"/>
        </a:accent5>
        <a:accent6>
          <a:srgbClr val="D9574E"/>
        </a:accent6>
        <a:hlink>
          <a:srgbClr val="FF9218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P 2">
        <a:dk1>
          <a:srgbClr val="000000"/>
        </a:dk1>
        <a:lt1>
          <a:srgbClr val="DCD1EB"/>
        </a:lt1>
        <a:dk2>
          <a:srgbClr val="6C18B0"/>
        </a:dk2>
        <a:lt2>
          <a:srgbClr val="000000"/>
        </a:lt2>
        <a:accent1>
          <a:srgbClr val="9968CC"/>
        </a:accent1>
        <a:accent2>
          <a:srgbClr val="FFAF18"/>
        </a:accent2>
        <a:accent3>
          <a:srgbClr val="EBE5F3"/>
        </a:accent3>
        <a:accent4>
          <a:srgbClr val="000000"/>
        </a:accent4>
        <a:accent5>
          <a:srgbClr val="CAB9E2"/>
        </a:accent5>
        <a:accent6>
          <a:srgbClr val="E79E15"/>
        </a:accent6>
        <a:hlink>
          <a:srgbClr val="1822CD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P 3">
        <a:dk1>
          <a:srgbClr val="000000"/>
        </a:dk1>
        <a:lt1>
          <a:srgbClr val="EECAE1"/>
        </a:lt1>
        <a:dk2>
          <a:srgbClr val="DC54AD"/>
        </a:dk2>
        <a:lt2>
          <a:srgbClr val="000000"/>
        </a:lt2>
        <a:accent1>
          <a:srgbClr val="DC359C"/>
        </a:accent1>
        <a:accent2>
          <a:srgbClr val="FFAF18"/>
        </a:accent2>
        <a:accent3>
          <a:srgbClr val="F5E1EE"/>
        </a:accent3>
        <a:accent4>
          <a:srgbClr val="000000"/>
        </a:accent4>
        <a:accent5>
          <a:srgbClr val="EBAECB"/>
        </a:accent5>
        <a:accent6>
          <a:srgbClr val="E79E15"/>
        </a:accent6>
        <a:hlink>
          <a:srgbClr val="1822CD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P 4">
        <a:dk1>
          <a:srgbClr val="000000"/>
        </a:dk1>
        <a:lt1>
          <a:srgbClr val="D7E6C5"/>
        </a:lt1>
        <a:dk2>
          <a:srgbClr val="2F8B20"/>
        </a:dk2>
        <a:lt2>
          <a:srgbClr val="000000"/>
        </a:lt2>
        <a:accent1>
          <a:srgbClr val="7ABA05"/>
        </a:accent1>
        <a:accent2>
          <a:srgbClr val="FFAF18"/>
        </a:accent2>
        <a:accent3>
          <a:srgbClr val="E8F0DF"/>
        </a:accent3>
        <a:accent4>
          <a:srgbClr val="000000"/>
        </a:accent4>
        <a:accent5>
          <a:srgbClr val="BED9AA"/>
        </a:accent5>
        <a:accent6>
          <a:srgbClr val="E79E15"/>
        </a:accent6>
        <a:hlink>
          <a:srgbClr val="1822CD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P 5">
        <a:dk1>
          <a:srgbClr val="000000"/>
        </a:dk1>
        <a:lt1>
          <a:srgbClr val="F8D1A8"/>
        </a:lt1>
        <a:dk2>
          <a:srgbClr val="FF9218"/>
        </a:dk2>
        <a:lt2>
          <a:srgbClr val="000000"/>
        </a:lt2>
        <a:accent1>
          <a:srgbClr val="FFAF18"/>
        </a:accent1>
        <a:accent2>
          <a:srgbClr val="F06157"/>
        </a:accent2>
        <a:accent3>
          <a:srgbClr val="FBE5D1"/>
        </a:accent3>
        <a:accent4>
          <a:srgbClr val="000000"/>
        </a:accent4>
        <a:accent5>
          <a:srgbClr val="FFD4AB"/>
        </a:accent5>
        <a:accent6>
          <a:srgbClr val="D9574E"/>
        </a:accent6>
        <a:hlink>
          <a:srgbClr val="FF9218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P 6">
        <a:dk1>
          <a:srgbClr val="000000"/>
        </a:dk1>
        <a:lt1>
          <a:srgbClr val="CCCCCC"/>
        </a:lt1>
        <a:dk2>
          <a:srgbClr val="555555"/>
        </a:dk2>
        <a:lt2>
          <a:srgbClr val="000000"/>
        </a:lt2>
        <a:accent1>
          <a:srgbClr val="AAAAAA"/>
        </a:accent1>
        <a:accent2>
          <a:srgbClr val="888888"/>
        </a:accent2>
        <a:accent3>
          <a:srgbClr val="E2E2E2"/>
        </a:accent3>
        <a:accent4>
          <a:srgbClr val="000000"/>
        </a:accent4>
        <a:accent5>
          <a:srgbClr val="D2D2D2"/>
        </a:accent5>
        <a:accent6>
          <a:srgbClr val="7B7B7B"/>
        </a:accent6>
        <a:hlink>
          <a:srgbClr val="333333"/>
        </a:hlink>
        <a:folHlink>
          <a:srgbClr val="88888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2004:Templates:My Templates:SLP.pot</Template>
  <TotalTime>26650</TotalTime>
  <Words>4774</Words>
  <Application>Microsoft Macintosh PowerPoint</Application>
  <PresentationFormat>On-screen Show (16:9)</PresentationFormat>
  <Paragraphs>1245</Paragraphs>
  <Slides>73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5" baseType="lpstr">
      <vt:lpstr>ＭＳ Ｐゴシック</vt:lpstr>
      <vt:lpstr>Arial</vt:lpstr>
      <vt:lpstr>Helvetica</vt:lpstr>
      <vt:lpstr>Lucida Sans</vt:lpstr>
      <vt:lpstr>华文细黑</vt:lpstr>
      <vt:lpstr>Symbol</vt:lpstr>
      <vt:lpstr>Tahoma</vt:lpstr>
      <vt:lpstr>Times</vt:lpstr>
      <vt:lpstr>Times New Roman</vt:lpstr>
      <vt:lpstr>Verdana</vt:lpstr>
      <vt:lpstr>Wingdings</vt:lpstr>
      <vt:lpstr>SLP</vt:lpstr>
      <vt:lpstr> Natural Language Processing</vt:lpstr>
      <vt:lpstr>Today</vt:lpstr>
      <vt:lpstr>What’s Left</vt:lpstr>
      <vt:lpstr>Machine Translation</vt:lpstr>
      <vt:lpstr>Why is MT Hard?</vt:lpstr>
      <vt:lpstr>Morphological Variation</vt:lpstr>
      <vt:lpstr>Segmentation Differences</vt:lpstr>
      <vt:lpstr>Syntactic Variation</vt:lpstr>
      <vt:lpstr>Inferential Load</vt:lpstr>
      <vt:lpstr>Inference</vt:lpstr>
      <vt:lpstr>Current MT Frameworks</vt:lpstr>
      <vt:lpstr>Warren Weaver (1947)</vt:lpstr>
      <vt:lpstr>What’s This?</vt:lpstr>
      <vt:lpstr>Rosetta Stone</vt:lpstr>
      <vt:lpstr>Exercise</vt:lpstr>
      <vt:lpstr>Centauri/Arcturan [Knight, 1997]</vt:lpstr>
      <vt:lpstr>Centauri/Arcturan [Knight, 1997]</vt:lpstr>
      <vt:lpstr>Centauri/Arcturan [Knight, 1997]</vt:lpstr>
      <vt:lpstr>Centauri/Arcturan [Knight, 1997]</vt:lpstr>
      <vt:lpstr>Centauri/Arcturan [Knight, 1997]</vt:lpstr>
      <vt:lpstr>Centauri/Arcturan [Knight, 1997]</vt:lpstr>
      <vt:lpstr>Centauri/Arcturan [Knight, 1997]</vt:lpstr>
      <vt:lpstr>Centauri/Arcturan [Knight, 1997]</vt:lpstr>
      <vt:lpstr>Centauri/Arcturan [Knight, 1997]</vt:lpstr>
      <vt:lpstr>Centauri/Arcturan [Knight, 1997]</vt:lpstr>
      <vt:lpstr>Spanish/English text</vt:lpstr>
      <vt:lpstr>The Point</vt:lpstr>
      <vt:lpstr>MT Evaluation</vt:lpstr>
      <vt:lpstr>Neural MT</vt:lpstr>
      <vt:lpstr>Simple Recurrent Neural Network</vt:lpstr>
      <vt:lpstr>Unrolled in Time</vt:lpstr>
      <vt:lpstr>Inference in SRN</vt:lpstr>
      <vt:lpstr>Sequence Processing</vt:lpstr>
      <vt:lpstr>Common Use Cases</vt:lpstr>
      <vt:lpstr>Sequence Labeling</vt:lpstr>
      <vt:lpstr>Sequence Labeling</vt:lpstr>
      <vt:lpstr>Language Modeling</vt:lpstr>
      <vt:lpstr>Sequence Classification</vt:lpstr>
      <vt:lpstr>Bidirectional RNNs</vt:lpstr>
      <vt:lpstr>Bidirectional RNNs</vt:lpstr>
      <vt:lpstr>Bi-RNN for Classification</vt:lpstr>
      <vt:lpstr>Language Modeling: Training</vt:lpstr>
      <vt:lpstr>Language Modeling: Training</vt:lpstr>
      <vt:lpstr>Language Models as Generators</vt:lpstr>
      <vt:lpstr>Shakespeare</vt:lpstr>
      <vt:lpstr>Language Modeling: Generation</vt:lpstr>
      <vt:lpstr>Language Modeling: Generation</vt:lpstr>
      <vt:lpstr>Language Modeling: Generation</vt:lpstr>
      <vt:lpstr>Language Modeling: Generation</vt:lpstr>
      <vt:lpstr>Language Modeling: Generation</vt:lpstr>
      <vt:lpstr>Language Modeling: Generation</vt:lpstr>
      <vt:lpstr>Language Modeling: Generation</vt:lpstr>
      <vt:lpstr>Contextual Generation</vt:lpstr>
      <vt:lpstr>Contextual Generation</vt:lpstr>
      <vt:lpstr>Language Modeling: Neural MT Training</vt:lpstr>
      <vt:lpstr>Language Modeling: Decoding</vt:lpstr>
      <vt:lpstr>Language Modeling: Decoding</vt:lpstr>
      <vt:lpstr>Language Modeling: Decoding</vt:lpstr>
      <vt:lpstr>Language Modeling: Decoding</vt:lpstr>
      <vt:lpstr>Language Modeling: Decoding</vt:lpstr>
      <vt:lpstr>Language Modeling: Decoding</vt:lpstr>
      <vt:lpstr>Language Modeling: Decoding</vt:lpstr>
      <vt:lpstr>Language Modeling: Decoding</vt:lpstr>
      <vt:lpstr>Language Modeling: Decoding</vt:lpstr>
      <vt:lpstr>Language Modeling: Decoding</vt:lpstr>
      <vt:lpstr>Encoder/Decoder Architecture</vt:lpstr>
      <vt:lpstr>Problems</vt:lpstr>
      <vt:lpstr>Solutions</vt:lpstr>
      <vt:lpstr>MT Evaluation</vt:lpstr>
      <vt:lpstr>Evaluation Metric (BLEU)</vt:lpstr>
      <vt:lpstr>Multiple Reference Translations</vt:lpstr>
      <vt:lpstr>BLEU in Action</vt:lpstr>
      <vt:lpstr>Multiple Reference Translations</vt:lpstr>
    </vt:vector>
  </TitlesOfParts>
  <Manager/>
  <Company>Stanford University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LSA.303 Introduction to Computational Linguistics</dc:title>
  <dc:subject/>
  <dc:creator>Dan Jurafsky</dc:creator>
  <cp:keywords/>
  <dc:description/>
  <cp:lastModifiedBy>James H. Martin</cp:lastModifiedBy>
  <cp:revision>302</cp:revision>
  <cp:lastPrinted>2015-12-02T23:20:32Z</cp:lastPrinted>
  <dcterms:created xsi:type="dcterms:W3CDTF">2011-04-19T14:21:36Z</dcterms:created>
  <dcterms:modified xsi:type="dcterms:W3CDTF">2018-11-27T20:36:59Z</dcterms:modified>
  <cp:category/>
</cp:coreProperties>
</file>