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3"/>
  </p:notesMasterIdLst>
  <p:handoutMasterIdLst>
    <p:handoutMasterId r:id="rId54"/>
  </p:handoutMasterIdLst>
  <p:sldIdLst>
    <p:sldId id="256" r:id="rId2"/>
    <p:sldId id="464" r:id="rId3"/>
    <p:sldId id="550" r:id="rId4"/>
    <p:sldId id="688" r:id="rId5"/>
    <p:sldId id="689" r:id="rId6"/>
    <p:sldId id="690" r:id="rId7"/>
    <p:sldId id="656" r:id="rId8"/>
    <p:sldId id="654" r:id="rId9"/>
    <p:sldId id="655" r:id="rId10"/>
    <p:sldId id="474" r:id="rId11"/>
    <p:sldId id="659" r:id="rId12"/>
    <p:sldId id="658" r:id="rId13"/>
    <p:sldId id="660" r:id="rId14"/>
    <p:sldId id="661" r:id="rId15"/>
    <p:sldId id="662" r:id="rId16"/>
    <p:sldId id="663" r:id="rId17"/>
    <p:sldId id="665" r:id="rId18"/>
    <p:sldId id="666" r:id="rId19"/>
    <p:sldId id="667" r:id="rId20"/>
    <p:sldId id="673" r:id="rId21"/>
    <p:sldId id="668" r:id="rId22"/>
    <p:sldId id="669" r:id="rId23"/>
    <p:sldId id="670" r:id="rId24"/>
    <p:sldId id="675" r:id="rId25"/>
    <p:sldId id="671" r:id="rId26"/>
    <p:sldId id="672" r:id="rId27"/>
    <p:sldId id="681" r:id="rId28"/>
    <p:sldId id="680" r:id="rId29"/>
    <p:sldId id="676" r:id="rId30"/>
    <p:sldId id="677" r:id="rId31"/>
    <p:sldId id="678" r:id="rId32"/>
    <p:sldId id="696" r:id="rId33"/>
    <p:sldId id="697" r:id="rId34"/>
    <p:sldId id="698" r:id="rId35"/>
    <p:sldId id="700" r:id="rId36"/>
    <p:sldId id="699" r:id="rId37"/>
    <p:sldId id="701" r:id="rId38"/>
    <p:sldId id="702" r:id="rId39"/>
    <p:sldId id="703" r:id="rId40"/>
    <p:sldId id="704" r:id="rId41"/>
    <p:sldId id="642" r:id="rId42"/>
    <p:sldId id="643" r:id="rId43"/>
    <p:sldId id="692" r:id="rId44"/>
    <p:sldId id="694" r:id="rId45"/>
    <p:sldId id="644" r:id="rId46"/>
    <p:sldId id="695" r:id="rId47"/>
    <p:sldId id="705" r:id="rId48"/>
    <p:sldId id="706" r:id="rId49"/>
    <p:sldId id="707" r:id="rId50"/>
    <p:sldId id="708" r:id="rId51"/>
    <p:sldId id="709" r:id="rId5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C0C000"/>
    <a:srgbClr val="006600"/>
    <a:srgbClr val="5400A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7"/>
    <p:restoredTop sz="94634"/>
  </p:normalViewPr>
  <p:slideViewPr>
    <p:cSldViewPr>
      <p:cViewPr varScale="1">
        <p:scale>
          <a:sx n="192" d="100"/>
          <a:sy n="192" d="100"/>
        </p:scale>
        <p:origin x="184" y="568"/>
      </p:cViewPr>
      <p:guideLst>
        <p:guide orient="horz" pos="1548"/>
        <p:guide pos="345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898487-F624-7048-8C20-83F8242F6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7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93EAEB-EEA9-3D4B-AF0C-2D28346AF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1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F53732-BE68-894B-8BC0-1FD64506C534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93EAEB-EEA9-3D4B-AF0C-2D28346AF47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55C9BB-85A8-B145-AEC7-094D11583E9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07A8C4-A602-CA49-8ADA-D149651CC00F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29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0DA38D8-D5F5-304F-995B-E6F19430586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01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79E9F5-8427-FE4E-9DEB-E403711B9A1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07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98B89D-A813-C540-8C0F-79565575BF1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82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93EAEB-EEA9-3D4B-AF0C-2D28346AF47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93EAEB-EEA9-3D4B-AF0C-2D28346AF47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93EAEB-EEA9-3D4B-AF0C-2D28346AF47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4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181813"/>
              </a:solidFill>
              <a:latin typeface="Tahoma" charset="0"/>
            </a:endParaRPr>
          </a:p>
        </p:txBody>
      </p:sp>
      <p:sp>
        <p:nvSpPr>
          <p:cNvPr id="1639426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1"/>
            <a:ext cx="7772400" cy="110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427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30904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82FC-5095-AF40-A945-76287D038E90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6261D-7460-994E-95BB-801CC07AC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3A5F2-108F-5D42-82D2-D188AC78B275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09C54-8D62-CA44-A9CD-BE0D2C917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4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ACACA-AB7E-F743-AAE1-9F770118B0EC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4AD4D-FF72-CD46-8ECA-D713A0AFD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2A5AF-1350-D445-BFAE-D91433B18199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89C27-3BA4-F44A-8663-ED43130D4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A0C03-B39E-4241-9140-FC043808150D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472CD-7730-7B48-AC4D-500C7942B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056CF-0659-814F-BAFF-88AD1BD941E3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ECB36-38D6-3E4D-8D7D-84E89B4DE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210A5-A108-954D-B111-E6EE2BF19D0B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AB882-7C47-4046-BF25-54A424490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1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903D-761C-DF43-A1FC-54410999457C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5391C-CB7F-1741-AB58-341DC8962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5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5750B-27A1-1549-831B-291C01F04650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806B7-283B-6347-900F-2805F4696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76D31-75F1-054A-A560-F572909F8DBF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7751F-05AD-0948-8584-A6D8AAA3E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970A5-F53A-814B-A647-1A8CC236C03A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FAB8B-F2DA-0E40-AFDF-E35B59696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1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1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590A0E"/>
                </a:solidFill>
              </a:defRPr>
            </a:lvl1pPr>
          </a:lstStyle>
          <a:p>
            <a:pPr>
              <a:defRPr/>
            </a:pPr>
            <a:fld id="{EB2095C8-7001-A848-9311-C40CEF2C4637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181813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</a:defRPr>
            </a:lvl1pPr>
          </a:lstStyle>
          <a:p>
            <a:pPr>
              <a:defRPr/>
            </a:pPr>
            <a:fld id="{25399106-C5F2-E34B-B97E-7A7532AC9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38150"/>
            <a:ext cx="8077200" cy="1143000"/>
          </a:xfrm>
        </p:spPr>
        <p:txBody>
          <a:bodyPr/>
          <a:lstStyle/>
          <a:p>
            <a:b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495550"/>
            <a:ext cx="6400800" cy="17526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solidFill>
                <a:srgbClr val="A5002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CCSI 5832 – Lecture 24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Jim Martin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FA53-39AF-994F-B0EF-A2E0EE17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Bi-RNN for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CD6E4-5050-E847-BB81-FF9434A82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817808"/>
            <a:ext cx="6400800" cy="42113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08920-B61E-FF4E-8FCB-8613AF48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4501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09666" y="2192432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27185E-086D-D844-8790-BC61C105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3" y="1288186"/>
            <a:ext cx="7391400" cy="36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4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9312"/>
            <a:ext cx="1322644" cy="2454897"/>
            <a:chOff x="1301931" y="2087491"/>
            <a:chExt cx="1164772" cy="2454897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91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318573" y="1509840"/>
            <a:ext cx="2787440" cy="2458048"/>
            <a:chOff x="1301931" y="2084340"/>
            <a:chExt cx="2454729" cy="2458048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6727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8" y="208434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69" y="3220299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3" y="36358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60194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370515"/>
              <a:ext cx="432660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410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6161"/>
            <a:ext cx="4286230" cy="2458048"/>
            <a:chOff x="1301931" y="2084340"/>
            <a:chExt cx="3774622" cy="2458048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6727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2" y="4167273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8" y="208434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/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69" y="3220299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5" y="20998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3" y="36358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62625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60194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96407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370515"/>
              <a:ext cx="432660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370515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260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6161"/>
            <a:ext cx="5711184" cy="2458048"/>
            <a:chOff x="1301931" y="2084340"/>
            <a:chExt cx="5029492" cy="2458048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6727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2" y="4167273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8" y="208434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/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69" y="3220299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5" y="20998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3" y="36358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62625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60194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96407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370515"/>
              <a:ext cx="432660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370515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6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2" y="4167272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0" y="363112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2" y="261551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0" y="3370515"/>
              <a:ext cx="42309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C54C704D-5421-F248-A4B8-D4FFE9268540}"/>
                </a:ext>
              </a:extLst>
            </p:cNvPr>
            <p:cNvSpPr/>
            <p:nvPr/>
          </p:nvSpPr>
          <p:spPr bwMode="auto">
            <a:xfrm>
              <a:off x="5163036" y="209703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21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1271"/>
            <a:ext cx="7214522" cy="2462938"/>
            <a:chOff x="1301931" y="2079450"/>
            <a:chExt cx="6353390" cy="2462938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6727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0" y="4167272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big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2" y="4167273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8" y="208434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/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69" y="3220299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1"/>
              <a:ext cx="957087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5" y="20998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3" y="36358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62625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1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60194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96407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3" y="26334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370515"/>
              <a:ext cx="432660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370515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7" y="3370515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2" y="2084339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big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6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2" y="4167272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0" y="363112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2" y="261551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0" y="3370515"/>
              <a:ext cx="42309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9331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1271"/>
            <a:ext cx="8634927" cy="2462938"/>
            <a:chOff x="1301931" y="2079450"/>
            <a:chExt cx="7604255" cy="2462938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6727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0" y="4167272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big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2" y="4167273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8" y="208434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/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69" y="3220299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1"/>
              <a:ext cx="957087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5" y="20998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3" y="36358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62625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1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60194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96407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3" y="26334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370515"/>
              <a:ext cx="432660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370515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7" y="3370515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2" y="2084339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big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6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2" y="4167272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0" y="363112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2" y="261551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0" y="3370515"/>
              <a:ext cx="42309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5" y="41672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.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4" y="207945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&lt;/s&gt;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5" y="3217281"/>
              <a:ext cx="957087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334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8" y="363583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370515"/>
              <a:ext cx="3042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8764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Neural MT Training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1271"/>
            <a:ext cx="3583237" cy="1310237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/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.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3936608" y="1498431"/>
            <a:ext cx="3726702" cy="1310237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Das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Das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26848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Haus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err="1">
                  <a:solidFill>
                    <a:schemeClr val="tx1"/>
                  </a:solidFill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.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err="1">
                  <a:solidFill>
                    <a:schemeClr val="tx1"/>
                  </a:solidFill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4B743F9-6EAA-934A-9C1B-F5D176023426}"/>
              </a:ext>
            </a:extLst>
          </p:cNvPr>
          <p:cNvSpPr/>
          <p:nvPr/>
        </p:nvSpPr>
        <p:spPr>
          <a:xfrm>
            <a:off x="1271594" y="3379183"/>
            <a:ext cx="6237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 &lt;s&gt; The house is big . &lt;/s&gt; Das Haus </a:t>
            </a:r>
            <a:r>
              <a:rPr lang="en-US" sz="2000" dirty="0" err="1">
                <a:latin typeface="Helvetica" pitchFamily="2" charset="0"/>
              </a:rPr>
              <a:t>ist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groß</a:t>
            </a:r>
            <a:r>
              <a:rPr lang="en-US" sz="2000" dirty="0">
                <a:latin typeface="Helvetica" pitchFamily="2" charset="0"/>
              </a:rPr>
              <a:t> . &lt;/s&gt;</a:t>
            </a:r>
            <a:endParaRPr lang="en-US" sz="20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33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1271"/>
            <a:ext cx="3583237" cy="1310237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/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.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3936608" y="1498431"/>
            <a:ext cx="3726702" cy="1310237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Das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Das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26848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Haus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err="1">
                  <a:solidFill>
                    <a:schemeClr val="tx1"/>
                  </a:solidFill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.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err="1">
                  <a:solidFill>
                    <a:schemeClr val="tx1"/>
                  </a:solidFill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4B743F9-6EAA-934A-9C1B-F5D176023426}"/>
              </a:ext>
            </a:extLst>
          </p:cNvPr>
          <p:cNvSpPr/>
          <p:nvPr/>
        </p:nvSpPr>
        <p:spPr>
          <a:xfrm>
            <a:off x="1271594" y="3379183"/>
            <a:ext cx="6237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 &lt;s&gt; The house is big . &lt;/s&gt; Das Haus </a:t>
            </a:r>
            <a:r>
              <a:rPr lang="en-US" sz="2000" dirty="0" err="1">
                <a:latin typeface="Helvetica" pitchFamily="2" charset="0"/>
              </a:rPr>
              <a:t>ist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groß</a:t>
            </a:r>
            <a:r>
              <a:rPr lang="en-US" sz="2000" dirty="0">
                <a:latin typeface="Helvetica" pitchFamily="2" charset="0"/>
              </a:rPr>
              <a:t> . &lt;/s&gt;</a:t>
            </a:r>
            <a:endParaRPr lang="en-US" sz="20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2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25DEA6-8F1E-6D4D-A36D-0EC5270E947E}" type="datetime1">
              <a:rPr lang="en-US" sz="1400">
                <a:solidFill>
                  <a:srgbClr val="590A0E"/>
                </a:solidFill>
              </a:rPr>
              <a:pPr/>
              <a:t>11/28/18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466194-E6A2-2444-B4F1-904E6E5DBA95}" type="slidenum">
              <a:rPr lang="en-US" sz="1400">
                <a:solidFill>
                  <a:srgbClr val="590A0E"/>
                </a:solidFill>
              </a:rPr>
              <a:pPr/>
              <a:t>2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MT Evaluation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Beam search for MT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More Encoder/Decoder refinements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Encoder changes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Attention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26848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64875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26848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67679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26848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54989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5872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816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9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5" y="416886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7311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9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5" y="416886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4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&lt;/s&gt;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EB633F-E9CB-7342-A7CF-9B701F81F9C5}"/>
              </a:ext>
            </a:extLst>
          </p:cNvPr>
          <p:cNvSpPr txBox="1"/>
          <p:nvPr/>
        </p:nvSpPr>
        <p:spPr>
          <a:xfrm>
            <a:off x="2311501" y="3579053"/>
            <a:ext cx="4724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Stop  generating when you get an &lt;/s&gt;. </a:t>
            </a:r>
          </a:p>
        </p:txBody>
      </p:sp>
    </p:spTree>
    <p:extLst>
      <p:ext uri="{BB962C8B-B14F-4D97-AF65-F5344CB8AC3E}">
        <p14:creationId xmlns:p14="http://schemas.microsoft.com/office/powerpoint/2010/main" val="1756909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9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5" y="416886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4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&lt;/s&gt;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EB633F-E9CB-7342-A7CF-9B701F81F9C5}"/>
              </a:ext>
            </a:extLst>
          </p:cNvPr>
          <p:cNvSpPr txBox="1"/>
          <p:nvPr/>
        </p:nvSpPr>
        <p:spPr>
          <a:xfrm>
            <a:off x="1156565" y="3566011"/>
            <a:ext cx="647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What’s the most important hidden layer in this scheme?</a:t>
            </a:r>
          </a:p>
        </p:txBody>
      </p:sp>
    </p:spTree>
    <p:extLst>
      <p:ext uri="{BB962C8B-B14F-4D97-AF65-F5344CB8AC3E}">
        <p14:creationId xmlns:p14="http://schemas.microsoft.com/office/powerpoint/2010/main" val="186207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9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5" y="416886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4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&lt;/s&gt;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F8D4D753-F248-6346-8D86-7952B5342855}"/>
              </a:ext>
            </a:extLst>
          </p:cNvPr>
          <p:cNvSpPr/>
          <p:nvPr/>
        </p:nvSpPr>
        <p:spPr>
          <a:xfrm>
            <a:off x="3612453" y="2191387"/>
            <a:ext cx="732132" cy="4572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08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Encoder/Decoder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9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5" y="416886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4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&lt;/s&gt;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866D50-43DE-5A49-8302-A7EBD6E560EB}"/>
              </a:ext>
            </a:extLst>
          </p:cNvPr>
          <p:cNvSpPr/>
          <p:nvPr/>
        </p:nvSpPr>
        <p:spPr>
          <a:xfrm>
            <a:off x="38100" y="1352550"/>
            <a:ext cx="4313846" cy="2362200"/>
          </a:xfrm>
          <a:prstGeom prst="roundRect">
            <a:avLst/>
          </a:prstGeom>
          <a:solidFill>
            <a:srgbClr val="FFFF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47E1907-AEA3-CE40-B0A5-FE8E88724610}"/>
              </a:ext>
            </a:extLst>
          </p:cNvPr>
          <p:cNvSpPr/>
          <p:nvPr/>
        </p:nvSpPr>
        <p:spPr>
          <a:xfrm>
            <a:off x="4345824" y="1348522"/>
            <a:ext cx="4313846" cy="2366227"/>
          </a:xfrm>
          <a:prstGeom prst="roundRect">
            <a:avLst/>
          </a:prstGeom>
          <a:solidFill>
            <a:srgbClr val="FFFF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E77F8-BDD1-2442-9E99-94545B988E1E}"/>
              </a:ext>
            </a:extLst>
          </p:cNvPr>
          <p:cNvSpPr txBox="1"/>
          <p:nvPr/>
        </p:nvSpPr>
        <p:spPr>
          <a:xfrm>
            <a:off x="1718115" y="3310903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752D0C-0747-024F-ABE2-8833CF07242B}"/>
              </a:ext>
            </a:extLst>
          </p:cNvPr>
          <p:cNvSpPr txBox="1"/>
          <p:nvPr/>
        </p:nvSpPr>
        <p:spPr>
          <a:xfrm>
            <a:off x="5954184" y="328827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51036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2" grpId="0" animBg="1"/>
      <p:bldP spid="7" grpId="0"/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9CBEB0-F73D-0140-A8FC-990A6A530F37}" type="datetime1">
              <a:rPr lang="en-US" altLang="en-US" sz="1400">
                <a:solidFill>
                  <a:srgbClr val="590A0E"/>
                </a:solidFill>
              </a:rPr>
              <a:pPr/>
              <a:t>11/28/18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03B8DA-0EBD-834D-B4AC-D24F0516E29B}" type="slidenum">
              <a:rPr lang="en-US" altLang="en-US" sz="1400">
                <a:solidFill>
                  <a:srgbClr val="590A0E"/>
                </a:solidFill>
              </a:rPr>
              <a:pPr/>
              <a:t>3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MT Evaluation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00100"/>
            <a:ext cx="8229600" cy="39433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/>
              <a:t>Translation evaluation is difficult because there is no single </a:t>
            </a:r>
            <a:r>
              <a:rPr lang="ja-JP" altLang="en-US" sz="2800" dirty="0"/>
              <a:t>“</a:t>
            </a:r>
            <a:r>
              <a:rPr lang="en-US" altLang="ja-JP" sz="2800" dirty="0"/>
              <a:t>right answer</a:t>
            </a:r>
            <a:r>
              <a:rPr lang="ja-JP" altLang="en-US" sz="2800"/>
              <a:t>”</a:t>
            </a:r>
            <a:r>
              <a:rPr lang="en-US" altLang="ja-JP" sz="2800" dirty="0"/>
              <a:t>.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20 human translators will translate the same sentence 20 different ways.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Gold standard is human evaluation of MT system output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Expensive and time consuming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More reasonable are human reference translations for fixed dev/text sets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Also expensive</a:t>
            </a:r>
          </a:p>
        </p:txBody>
      </p:sp>
    </p:spTree>
    <p:extLst>
      <p:ext uri="{BB962C8B-B14F-4D97-AF65-F5344CB8AC3E}">
        <p14:creationId xmlns:p14="http://schemas.microsoft.com/office/powerpoint/2010/main" val="905603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E47-791A-9748-B158-3EC4EF82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C3C7-1B50-EB47-85E5-C519B1F4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Just choosing the single best (argmax) word at each point in decoding is unlikely to yield the argmax sequence.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As with sequence classification, relying on that single final hidden layer to capture everything about the input is a dubious notion.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 err="1"/>
              <a:t>softmax</a:t>
            </a:r>
            <a:r>
              <a:rPr lang="en-US" sz="2400" dirty="0"/>
              <a:t> over the entire vocab at each step is a big issue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Keep vocab small makes it tractable.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But large vocabs are needed for lots of languages/domains</a:t>
            </a:r>
            <a:endParaRPr lang="en-US" sz="16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0260-4C35-EE44-BEA4-E7CEA6DF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D70B-0AFF-0E47-9D9E-39A85564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835D-F104-CC40-8715-2F1EC3B0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90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E47-791A-9748-B158-3EC4EF82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C3C7-1B50-EB47-85E5-C519B1F4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a beam search to the decode to explore more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We’ll add a richer context to the decoder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Attention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Switch to character-level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0260-4C35-EE44-BEA4-E7CEA6DF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D70B-0AFF-0E47-9D9E-39A85564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835D-F104-CC40-8715-2F1EC3B0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04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A197-F8B9-224C-AA9B-A10A225E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23D9-535B-DC42-8816-4ED9C4D7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at each time in decoding there are 1 or 2 high probability words and a long tail of low probability options.</a:t>
            </a:r>
          </a:p>
          <a:p>
            <a:r>
              <a:rPr lang="en-US" dirty="0"/>
              <a:t>Beam search entails taking the top </a:t>
            </a:r>
            <a:r>
              <a:rPr lang="en-US" i="1" dirty="0"/>
              <a:t>N</a:t>
            </a:r>
            <a:r>
              <a:rPr lang="en-US" dirty="0"/>
              <a:t> choices at the start.</a:t>
            </a:r>
          </a:p>
          <a:p>
            <a:r>
              <a:rPr lang="en-US" dirty="0"/>
              <a:t>Then conditioning subsequent ones based on those… and so 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A98AB-3537-9A42-ABE6-CB6040C3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148C-1DB9-C24F-A60F-165A2FA6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8193-D2E5-4F4B-972E-D4ABF98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6FCE-9A2B-AC4F-8D8B-FC1F7663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301-670C-544D-9E4C-5434E9F2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get the probability for each choice from the decoder output distribution. </a:t>
            </a:r>
          </a:p>
          <a:p>
            <a:r>
              <a:rPr lang="en-US" dirty="0"/>
              <a:t>So the goodness of a sequence is the </a:t>
            </a:r>
            <a:r>
              <a:rPr lang="en-US" dirty="0">
                <a:solidFill>
                  <a:srgbClr val="00B050"/>
                </a:solidFill>
              </a:rPr>
              <a:t>product</a:t>
            </a:r>
            <a:r>
              <a:rPr lang="en-US" dirty="0"/>
              <a:t> of the individual choices.</a:t>
            </a:r>
          </a:p>
          <a:p>
            <a:r>
              <a:rPr lang="en-US" dirty="0"/>
              <a:t>Beam width is fixed and we keep only the best sequences as we proceed.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AA5E-7B0B-2545-B808-82A7FBDC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156A-2362-144E-A7B8-240A8778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17280-C889-914F-8364-B6EDA8EE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13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6C1F-ACE8-B741-9187-9DF9005B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Beam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AC6B-B642-504D-BD40-32889E68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C2517-9B6B-4943-A2DD-F72E1DEE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5C23-0EB9-EA4D-924D-365AE6F1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7361E-2468-4149-8BF0-3FB0864FE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86843"/>
            <a:ext cx="6858000" cy="334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2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D26F-888C-744B-A061-8127AE29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5C20-609C-B14F-9C9E-AE84EA03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 we stop extending a branch?</a:t>
            </a:r>
          </a:p>
          <a:p>
            <a:pPr lvl="1"/>
            <a:r>
              <a:rPr lang="en-US" dirty="0"/>
              <a:t>When we generate a &lt;/s&gt;</a:t>
            </a:r>
          </a:p>
          <a:p>
            <a:r>
              <a:rPr lang="en-US" dirty="0"/>
              <a:t>Then what?</a:t>
            </a:r>
          </a:p>
          <a:p>
            <a:pPr lvl="1"/>
            <a:r>
              <a:rPr lang="en-US" dirty="0"/>
              <a:t>Reduce the beam width by 1 and continue until we get </a:t>
            </a:r>
            <a:r>
              <a:rPr lang="en-US" i="1" dirty="0"/>
              <a:t>N  </a:t>
            </a:r>
            <a:r>
              <a:rPr lang="en-US" dirty="0"/>
              <a:t>complete sentences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6C903-09B6-1847-86ED-DB53B454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9D1E-DC5D-724C-88A4-0C30FE3B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C390-5765-FE41-9C8B-54DBBAA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0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71C3-5BCD-404C-A5FF-E7812B94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Beam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B4EE-60F6-5D47-9633-0BAC62CA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821A-B891-974D-9864-A7886C5F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E242-AAB8-B24E-B2F5-90E29A04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7F9BE-94B2-1348-99A4-E95496B05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1356582"/>
            <a:ext cx="5651500" cy="300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25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057ACB-F7B7-494D-B281-4334C7AA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619" y="2038350"/>
            <a:ext cx="3288381" cy="1746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5BB305-1690-C44C-A6C3-B681F549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961F-E005-6F44-A80A-7E4C4CE3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6248400" cy="3943350"/>
          </a:xfrm>
        </p:spPr>
        <p:txBody>
          <a:bodyPr/>
          <a:lstStyle/>
          <a:p>
            <a:r>
              <a:rPr lang="en-US" dirty="0"/>
              <a:t>Then what?</a:t>
            </a:r>
          </a:p>
          <a:p>
            <a:pPr lvl="1"/>
            <a:r>
              <a:rPr lang="en-US" dirty="0"/>
              <a:t>Pick the best (the one with the highest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85B7-F56E-274E-95D5-A284D58F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C78B-6DB2-DF48-9C9C-22FBCC82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C231-4A85-DD4C-B246-9A57DF36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3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057ACB-F7B7-494D-B281-4334C7AA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619" y="2038350"/>
            <a:ext cx="3288381" cy="1746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5BB305-1690-C44C-A6C3-B681F549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961F-E005-6F44-A80A-7E4C4CE3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6248400" cy="3943350"/>
          </a:xfrm>
        </p:spPr>
        <p:txBody>
          <a:bodyPr/>
          <a:lstStyle/>
          <a:p>
            <a:r>
              <a:rPr lang="en-US" dirty="0"/>
              <a:t>Then what?</a:t>
            </a:r>
          </a:p>
          <a:p>
            <a:pPr lvl="1"/>
            <a:r>
              <a:rPr lang="en-US" dirty="0"/>
              <a:t>Pick the best (the one with the highest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  <a:p>
            <a:r>
              <a:rPr lang="en-US" dirty="0"/>
              <a:t>Any problems with that?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85B7-F56E-274E-95D5-A284D58F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C78B-6DB2-DF48-9C9C-22FBCC82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C231-4A85-DD4C-B246-9A57DF36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22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057ACB-F7B7-494D-B281-4334C7AA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619" y="2038350"/>
            <a:ext cx="3288381" cy="1746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5BB305-1690-C44C-A6C3-B681F549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961F-E005-6F44-A80A-7E4C4CE3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6248400" cy="3943350"/>
          </a:xfrm>
        </p:spPr>
        <p:txBody>
          <a:bodyPr/>
          <a:lstStyle/>
          <a:p>
            <a:r>
              <a:rPr lang="en-US" dirty="0"/>
              <a:t>Then what?</a:t>
            </a:r>
          </a:p>
          <a:p>
            <a:pPr lvl="1"/>
            <a:r>
              <a:rPr lang="en-US" dirty="0"/>
              <a:t>Pick the best (the one with the highest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  <a:p>
            <a:r>
              <a:rPr lang="en-US" dirty="0"/>
              <a:t>Any problems with that?</a:t>
            </a:r>
          </a:p>
          <a:p>
            <a:pPr lvl="1"/>
            <a:r>
              <a:rPr lang="en-US" dirty="0"/>
              <a:t>They’re not all the same length</a:t>
            </a:r>
          </a:p>
          <a:p>
            <a:pPr lvl="1"/>
            <a:r>
              <a:rPr lang="en-US" dirty="0"/>
              <a:t>So shorter answers will look better</a:t>
            </a:r>
          </a:p>
          <a:p>
            <a:pPr lvl="1"/>
            <a:r>
              <a:rPr lang="en-US" dirty="0"/>
              <a:t>Normalize </a:t>
            </a:r>
            <a:r>
              <a:rPr lang="en-US" dirty="0" err="1"/>
              <a:t>probs</a:t>
            </a:r>
            <a:r>
              <a:rPr lang="en-US" dirty="0"/>
              <a:t> by length.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85B7-F56E-274E-95D5-A284D58F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C78B-6DB2-DF48-9C9C-22FBCC82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C231-4A85-DD4C-B246-9A57DF36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7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7CC0A4-64A2-F944-9E57-638EED1A0306}" type="datetime1">
              <a:rPr lang="en-US" altLang="en-US" sz="1400">
                <a:solidFill>
                  <a:srgbClr val="590A0E"/>
                </a:solidFill>
              </a:rPr>
              <a:pPr/>
              <a:t>11/28/18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DA6729-F016-9A4A-A114-7B03DF8319E6}" type="slidenum">
              <a:rPr lang="en-US" altLang="en-US" sz="1400">
                <a:solidFill>
                  <a:srgbClr val="590A0E"/>
                </a:solidFill>
              </a:rPr>
              <a:pPr/>
              <a:t>4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 dirty="0"/>
              <a:t>Automatic Evaluation Metric (BLEU)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326509" y="800100"/>
            <a:ext cx="5561013" cy="4494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N-gram precision (score is between 0 &amp; 1)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What percentage of machine n-grams can be found in a reference translation? </a:t>
            </a:r>
          </a:p>
          <a:p>
            <a:pPr marL="1142971" lvl="2">
              <a:lnSpc>
                <a:spcPct val="80000"/>
              </a:lnSpc>
            </a:pPr>
            <a:r>
              <a:rPr lang="en-US" altLang="en-US" sz="1600" dirty="0"/>
              <a:t>An n-gram is an sequence of n words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Not allowed to use same portion of reference translation twice (can</a:t>
            </a:r>
            <a:r>
              <a:rPr lang="ja-JP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t cheat by typing out </a:t>
            </a:r>
            <a:r>
              <a:rPr lang="ja-JP" altLang="en-US" sz="1800" dirty="0">
                <a:ea typeface="ＭＳ Ｐゴシック" charset="-128"/>
              </a:rPr>
              <a:t>“</a:t>
            </a:r>
            <a:r>
              <a:rPr lang="en-US" altLang="ja-JP" sz="1800" dirty="0">
                <a:ea typeface="ＭＳ Ｐゴシック" charset="-128"/>
              </a:rPr>
              <a:t>the the the the the</a:t>
            </a:r>
            <a:r>
              <a:rPr lang="ja-JP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Amazingly hard to </a:t>
            </a:r>
            <a:r>
              <a:rPr lang="ja-JP" altLang="en-US" sz="2000" dirty="0"/>
              <a:t>“</a:t>
            </a:r>
            <a:r>
              <a:rPr lang="en-US" altLang="ja-JP" sz="2000" dirty="0"/>
              <a:t>game</a:t>
            </a:r>
            <a:r>
              <a:rPr lang="ja-JP" altLang="en-US" sz="2000"/>
              <a:t>”</a:t>
            </a:r>
            <a:r>
              <a:rPr lang="en-US" altLang="ja-JP" sz="2000" dirty="0"/>
              <a:t> this metric (i.e., find a way to change machine output so that BLEU goes up, but quality also doesn’t)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Contra </a:t>
            </a:r>
            <a:r>
              <a:rPr lang="en-US" altLang="en-US" sz="1800" dirty="0" err="1">
                <a:ea typeface="ＭＳ Ｐゴシック" charset="-128"/>
              </a:rPr>
              <a:t>doesn</a:t>
            </a:r>
            <a:r>
              <a:rPr lang="ja-JP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t hold. Can find perfectly good improvements that hurt, or don</a:t>
            </a:r>
            <a:r>
              <a:rPr lang="ja-JP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t help, BLEU</a:t>
            </a:r>
          </a:p>
          <a:p>
            <a:pPr lvl="1">
              <a:lnSpc>
                <a:spcPct val="80000"/>
              </a:lnSpc>
              <a:buClrTx/>
              <a:buFontTx/>
              <a:buChar char="–"/>
            </a:pPr>
            <a:endParaRPr lang="en-US" altLang="en-US" sz="1800" dirty="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endParaRPr lang="en-US" altLang="en-US" sz="2000" b="1" dirty="0"/>
          </a:p>
          <a:p>
            <a:pPr>
              <a:lnSpc>
                <a:spcPct val="80000"/>
              </a:lnSpc>
            </a:pPr>
            <a:endParaRPr lang="en-US" altLang="en-US" sz="2000" b="1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304800" y="742951"/>
            <a:ext cx="3048001" cy="3639561"/>
            <a:chOff x="192" y="1008"/>
            <a:chExt cx="1968" cy="3336"/>
          </a:xfrm>
        </p:grpSpPr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192" y="1008"/>
              <a:ext cx="1968" cy="16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286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just" eaLnBrk="1" hangingPunct="1"/>
              <a:r>
                <a:rPr lang="en-US" altLang="en-US" sz="1200" b="1" dirty="0"/>
                <a:t>Reference (human) translation:</a:t>
              </a:r>
              <a:r>
                <a:rPr lang="en-US" altLang="en-US" sz="1200" dirty="0">
                  <a:solidFill>
                    <a:srgbClr val="C08080"/>
                  </a:solidFill>
                </a:rPr>
                <a:t>  </a:t>
              </a:r>
              <a:br>
                <a:rPr lang="en-US" altLang="en-US" sz="1200" dirty="0">
                  <a:solidFill>
                    <a:srgbClr val="C08080"/>
                  </a:solidFill>
                </a:rPr>
              </a:br>
              <a:r>
                <a:rPr lang="en-US" altLang="en-US" sz="1200" dirty="0">
                  <a:solidFill>
                    <a:srgbClr val="009900"/>
                  </a:solidFill>
                </a:rPr>
                <a:t>The U.S. island of Guam is maintaining a high state of alert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</a:t>
              </a:r>
              <a:r>
                <a:rPr lang="en-US" altLang="en-US" sz="1200" u="sng" dirty="0">
                  <a:solidFill>
                    <a:srgbClr val="800000"/>
                  </a:solidFill>
                </a:rPr>
                <a:t>after the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</a:t>
              </a:r>
              <a:r>
                <a:rPr lang="en-US" altLang="en-US" sz="1200" dirty="0">
                  <a:solidFill>
                    <a:srgbClr val="009900"/>
                  </a:solidFill>
                </a:rPr>
                <a:t>Guam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</a:t>
              </a:r>
              <a:r>
                <a:rPr lang="en-US" altLang="en-US" sz="1200" u="sng" dirty="0">
                  <a:solidFill>
                    <a:srgbClr val="FF0000"/>
                  </a:solidFill>
                </a:rPr>
                <a:t>airport and its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</a:t>
              </a:r>
              <a:r>
                <a:rPr lang="en-US" altLang="en-US" sz="1200" dirty="0">
                  <a:solidFill>
                    <a:srgbClr val="009900"/>
                  </a:solidFill>
                </a:rPr>
                <a:t>offices both received an e-mail from someone calling himself the Saudi Arabian Osama bin Laden and threatening a biological/chemical attack against public places such as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</a:t>
              </a:r>
              <a:r>
                <a:rPr lang="en-US" altLang="en-US" sz="1200" u="sng" dirty="0">
                  <a:solidFill>
                    <a:srgbClr val="800000"/>
                  </a:solidFill>
                </a:rPr>
                <a:t>the airport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.</a:t>
              </a:r>
              <a:endParaRPr lang="en-US" altLang="en-US" sz="1200" dirty="0">
                <a:solidFill>
                  <a:srgbClr val="C08080"/>
                </a:solidFill>
              </a:endParaRPr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192" y="2736"/>
              <a:ext cx="1968" cy="16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286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just" eaLnBrk="1" hangingPunct="1"/>
              <a:r>
                <a:rPr lang="en-US" altLang="en-US" sz="1200" b="1" dirty="0"/>
                <a:t>Machine translation:</a:t>
              </a:r>
              <a:r>
                <a:rPr lang="en-US" altLang="en-US" sz="1200" dirty="0">
                  <a:solidFill>
                    <a:srgbClr val="C08080"/>
                  </a:solidFill>
                </a:rPr>
                <a:t>  </a:t>
              </a:r>
              <a:br>
                <a:rPr lang="en-US" altLang="en-US" sz="1200" dirty="0">
                  <a:solidFill>
                    <a:srgbClr val="C08080"/>
                  </a:solidFill>
                </a:rPr>
              </a:br>
              <a:r>
                <a:rPr lang="en-US" altLang="en-US" sz="1200" dirty="0">
                  <a:solidFill>
                    <a:schemeClr val="accent2"/>
                  </a:solidFill>
                </a:rPr>
                <a:t>The American [?] international </a:t>
              </a:r>
              <a:r>
                <a:rPr lang="en-US" altLang="en-US" sz="1200" u="sng" dirty="0">
                  <a:solidFill>
                    <a:srgbClr val="FF0000"/>
                  </a:solidFill>
                </a:rPr>
                <a:t>airport and its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the office all receives one calls self the sand Arab rich business [?] and so on electronic mail , which sends out ;  The threat will be able after public place and so on </a:t>
              </a:r>
              <a:r>
                <a:rPr lang="en-US" altLang="en-US" sz="1200" u="sng" dirty="0">
                  <a:solidFill>
                    <a:srgbClr val="800000"/>
                  </a:solidFill>
                </a:rPr>
                <a:t>the airport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to start the biochemistry attack , [?] highly alerts </a:t>
              </a:r>
              <a:r>
                <a:rPr lang="en-US" altLang="en-US" sz="1200" u="sng" dirty="0">
                  <a:solidFill>
                    <a:srgbClr val="800000"/>
                  </a:solidFill>
                </a:rPr>
                <a:t>after the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maintenance.</a:t>
              </a:r>
            </a:p>
          </p:txBody>
        </p:sp>
        <p:sp>
          <p:nvSpPr>
            <p:cNvPr id="23561" name="Line 7"/>
            <p:cNvSpPr>
              <a:spLocks noChangeShapeType="1"/>
            </p:cNvSpPr>
            <p:nvPr/>
          </p:nvSpPr>
          <p:spPr bwMode="auto">
            <a:xfrm flipH="1">
              <a:off x="912" y="1584"/>
              <a:ext cx="576" cy="148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8"/>
            <p:cNvSpPr>
              <a:spLocks noChangeShapeType="1"/>
            </p:cNvSpPr>
            <p:nvPr/>
          </p:nvSpPr>
          <p:spPr bwMode="auto">
            <a:xfrm>
              <a:off x="576" y="1632"/>
              <a:ext cx="336" cy="2352"/>
            </a:xfrm>
            <a:prstGeom prst="line">
              <a:avLst/>
            </a:prstGeom>
            <a:noFill/>
            <a:ln w="38100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9"/>
            <p:cNvSpPr>
              <a:spLocks noChangeShapeType="1"/>
            </p:cNvSpPr>
            <p:nvPr/>
          </p:nvSpPr>
          <p:spPr bwMode="auto">
            <a:xfrm flipH="1">
              <a:off x="1584" y="2448"/>
              <a:ext cx="192" cy="1248"/>
            </a:xfrm>
            <a:prstGeom prst="line">
              <a:avLst/>
            </a:prstGeom>
            <a:noFill/>
            <a:ln w="38100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643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Encoder/Decoder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9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5" y="416886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4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&lt;/s&gt;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866D50-43DE-5A49-8302-A7EBD6E560EB}"/>
              </a:ext>
            </a:extLst>
          </p:cNvPr>
          <p:cNvSpPr/>
          <p:nvPr/>
        </p:nvSpPr>
        <p:spPr>
          <a:xfrm>
            <a:off x="38100" y="1352550"/>
            <a:ext cx="4313846" cy="2362200"/>
          </a:xfrm>
          <a:prstGeom prst="roundRect">
            <a:avLst/>
          </a:prstGeom>
          <a:solidFill>
            <a:srgbClr val="FFFF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47E1907-AEA3-CE40-B0A5-FE8E88724610}"/>
              </a:ext>
            </a:extLst>
          </p:cNvPr>
          <p:cNvSpPr/>
          <p:nvPr/>
        </p:nvSpPr>
        <p:spPr>
          <a:xfrm>
            <a:off x="4345824" y="1348522"/>
            <a:ext cx="4313846" cy="2366227"/>
          </a:xfrm>
          <a:prstGeom prst="roundRect">
            <a:avLst/>
          </a:prstGeom>
          <a:solidFill>
            <a:srgbClr val="FFFF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E77F8-BDD1-2442-9E99-94545B988E1E}"/>
              </a:ext>
            </a:extLst>
          </p:cNvPr>
          <p:cNvSpPr txBox="1"/>
          <p:nvPr/>
        </p:nvSpPr>
        <p:spPr>
          <a:xfrm>
            <a:off x="1718115" y="3310903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752D0C-0747-024F-ABE2-8833CF07242B}"/>
              </a:ext>
            </a:extLst>
          </p:cNvPr>
          <p:cNvSpPr txBox="1"/>
          <p:nvPr/>
        </p:nvSpPr>
        <p:spPr>
          <a:xfrm>
            <a:off x="5954184" y="328827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18599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2" grpId="0" animBg="1"/>
      <p:bldP spid="7" grpId="0"/>
      <p:bldP spid="10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9" y="141611"/>
            <a:ext cx="8915400" cy="800100"/>
          </a:xfrm>
        </p:spPr>
        <p:txBody>
          <a:bodyPr/>
          <a:lstStyle/>
          <a:p>
            <a:r>
              <a:rPr lang="en-US" b="0" dirty="0"/>
              <a:t>Encoder-Decoder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1272807" y="2642339"/>
            <a:ext cx="2805600" cy="236181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3392220" y="1420882"/>
            <a:ext cx="5619081" cy="3022110"/>
            <a:chOff x="-2934073" y="2084340"/>
            <a:chExt cx="11171780" cy="10082204"/>
          </a:xfrm>
          <a:solidFill>
            <a:srgbClr val="0070C0">
              <a:alpha val="37000"/>
            </a:srgbClr>
          </a:solidFill>
        </p:grpSpPr>
        <p:sp>
          <p:nvSpPr>
            <p:cNvPr id="78" name="Rounded Rectangle 77"/>
            <p:cNvSpPr/>
            <p:nvPr/>
          </p:nvSpPr>
          <p:spPr bwMode="auto">
            <a:xfrm>
              <a:off x="1301931" y="414949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1301931" y="208749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1440724" y="3217281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81" name="Down Arrow 80"/>
            <p:cNvSpPr/>
            <p:nvPr/>
          </p:nvSpPr>
          <p:spPr bwMode="auto">
            <a:xfrm rot="10800000" flipH="1">
              <a:off x="1770017" y="354381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/>
            <p:cNvSpPr/>
            <p:nvPr/>
          </p:nvSpPr>
          <p:spPr bwMode="auto">
            <a:xfrm rot="10800000" flipH="1">
              <a:off x="1770017" y="2505885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2591888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7072936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hause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911781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2591888" y="208434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760570" y="3220299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020999" y="3217281"/>
              <a:ext cx="837482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7176777" y="3209945"/>
              <a:ext cx="957087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n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3881846" y="209987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hexe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7072937" y="2099871"/>
              <a:ext cx="1164770" cy="59356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3" name="Down Arrow 92"/>
            <p:cNvSpPr/>
            <p:nvPr/>
          </p:nvSpPr>
          <p:spPr bwMode="auto">
            <a:xfrm rot="10800000" flipH="1">
              <a:off x="3059971" y="353424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4" name="Down Arrow 93"/>
            <p:cNvSpPr/>
            <p:nvPr/>
          </p:nvSpPr>
          <p:spPr bwMode="auto">
            <a:xfrm rot="10800000" flipH="1">
              <a:off x="4349930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5" name="Down Arrow 94"/>
            <p:cNvSpPr/>
            <p:nvPr/>
          </p:nvSpPr>
          <p:spPr bwMode="auto">
            <a:xfrm rot="10800000" flipH="1">
              <a:off x="7541018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6" name="Down Arrow 95"/>
            <p:cNvSpPr/>
            <p:nvPr/>
          </p:nvSpPr>
          <p:spPr bwMode="auto">
            <a:xfrm rot="10800000" flipH="1">
              <a:off x="3059971" y="250035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7" name="Down Arrow 96"/>
            <p:cNvSpPr/>
            <p:nvPr/>
          </p:nvSpPr>
          <p:spPr bwMode="auto">
            <a:xfrm rot="10800000" flipH="1">
              <a:off x="4349928" y="2494819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8" name="Down Arrow 97"/>
            <p:cNvSpPr/>
            <p:nvPr/>
          </p:nvSpPr>
          <p:spPr bwMode="auto">
            <a:xfrm rot="10800000" flipH="1">
              <a:off x="7562110" y="2520323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9" name="Straight Arrow Connector 98"/>
            <p:cNvCxnSpPr>
              <a:stCxn id="80" idx="3"/>
              <a:endCxn id="88" idx="1"/>
            </p:cNvCxnSpPr>
            <p:nvPr/>
          </p:nvCxnSpPr>
          <p:spPr bwMode="auto">
            <a:xfrm>
              <a:off x="2327908" y="3598860"/>
              <a:ext cx="432662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88" idx="3"/>
              <a:endCxn id="89" idx="1"/>
            </p:cNvCxnSpPr>
            <p:nvPr/>
          </p:nvCxnSpPr>
          <p:spPr bwMode="auto">
            <a:xfrm flipV="1">
              <a:off x="3647753" y="3598860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Straight Arrow Connector 134"/>
            <p:cNvCxnSpPr>
              <a:stCxn id="89" idx="3"/>
              <a:endCxn id="90" idx="1"/>
            </p:cNvCxnSpPr>
            <p:nvPr/>
          </p:nvCxnSpPr>
          <p:spPr bwMode="auto">
            <a:xfrm flipV="1">
              <a:off x="4858481" y="3591523"/>
              <a:ext cx="2318295" cy="733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B95C075-3396-AA4E-97F6-D76C64E6405C}"/>
                </a:ext>
              </a:extLst>
            </p:cNvPr>
            <p:cNvCxnSpPr>
              <a:cxnSpLocks/>
              <a:stCxn id="65" idx="3"/>
              <a:endCxn id="80" idx="1"/>
            </p:cNvCxnSpPr>
            <p:nvPr/>
          </p:nvCxnSpPr>
          <p:spPr bwMode="auto">
            <a:xfrm flipV="1">
              <a:off x="-2934073" y="3598861"/>
              <a:ext cx="4374797" cy="8567683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TextBox 100"/>
          <p:cNvSpPr txBox="1"/>
          <p:nvPr/>
        </p:nvSpPr>
        <p:spPr>
          <a:xfrm>
            <a:off x="8616244" y="2651342"/>
            <a:ext cx="268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" y="3867150"/>
            <a:ext cx="3581400" cy="1137004"/>
            <a:chOff x="97728" y="1428750"/>
            <a:chExt cx="4586817" cy="2008054"/>
          </a:xfrm>
        </p:grpSpPr>
        <p:grpSp>
          <p:nvGrpSpPr>
            <p:cNvPr id="84" name="Group 83"/>
            <p:cNvGrpSpPr/>
            <p:nvPr/>
          </p:nvGrpSpPr>
          <p:grpSpPr>
            <a:xfrm>
              <a:off x="328213" y="1572104"/>
              <a:ext cx="4176435" cy="1581920"/>
              <a:chOff x="1286870" y="2084340"/>
              <a:chExt cx="6950837" cy="2729103"/>
            </a:xfrm>
            <a:solidFill>
              <a:srgbClr val="0070C0">
                <a:alpha val="37000"/>
              </a:srgbClr>
            </a:solidFill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1286870" y="4219880"/>
                <a:ext cx="1164770" cy="593563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1301931" y="208749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440724" y="3217281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1</a:t>
                </a:r>
              </a:p>
            </p:txBody>
          </p:sp>
          <p:sp>
            <p:nvSpPr>
              <p:cNvPr id="28" name="Down Arrow 27"/>
              <p:cNvSpPr/>
              <p:nvPr/>
            </p:nvSpPr>
            <p:spPr bwMode="auto">
              <a:xfrm rot="10800000" flipH="1">
                <a:off x="1770017" y="354381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29" name="Down Arrow 28"/>
              <p:cNvSpPr/>
              <p:nvPr/>
            </p:nvSpPr>
            <p:spPr bwMode="auto">
              <a:xfrm rot="10800000" flipH="1">
                <a:off x="1770017" y="2505885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>
                <a:off x="2591887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7072935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week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3911782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2591887" y="208434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2760570" y="3220299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2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4020999" y="3217281"/>
                <a:ext cx="837482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3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7176777" y="3209945"/>
                <a:ext cx="957087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n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3881846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witch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7072937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&lt;/s&gt;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8" name="Down Arrow 67"/>
              <p:cNvSpPr/>
              <p:nvPr/>
            </p:nvSpPr>
            <p:spPr bwMode="auto">
              <a:xfrm rot="10800000" flipH="1">
                <a:off x="3059971" y="353424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69" name="Down Arrow 68"/>
              <p:cNvSpPr/>
              <p:nvPr/>
            </p:nvSpPr>
            <p:spPr bwMode="auto">
              <a:xfrm rot="10800000" flipH="1">
                <a:off x="4349930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0" name="Down Arrow 69"/>
              <p:cNvSpPr/>
              <p:nvPr/>
            </p:nvSpPr>
            <p:spPr bwMode="auto">
              <a:xfrm rot="10800000" flipH="1">
                <a:off x="7541018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 bwMode="auto">
              <a:xfrm rot="10800000" flipH="1">
                <a:off x="3059971" y="250035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2" name="Down Arrow 71"/>
              <p:cNvSpPr/>
              <p:nvPr/>
            </p:nvSpPr>
            <p:spPr bwMode="auto">
              <a:xfrm rot="10800000" flipH="1">
                <a:off x="4349928" y="2494819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 flipH="1">
                <a:off x="7562110" y="2520323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27" idx="3"/>
                <a:endCxn id="63" idx="1"/>
              </p:cNvCxnSpPr>
              <p:nvPr/>
            </p:nvCxnSpPr>
            <p:spPr bwMode="auto">
              <a:xfrm>
                <a:off x="2327908" y="3598860"/>
                <a:ext cx="432662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>
                <a:stCxn id="63" idx="3"/>
                <a:endCxn id="64" idx="1"/>
              </p:cNvCxnSpPr>
              <p:nvPr/>
            </p:nvCxnSpPr>
            <p:spPr bwMode="auto">
              <a:xfrm flipV="1">
                <a:off x="3647753" y="3598860"/>
                <a:ext cx="373246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5" name="Rounded Rectangle 14"/>
            <p:cNvSpPr/>
            <p:nvPr/>
          </p:nvSpPr>
          <p:spPr bwMode="auto">
            <a:xfrm>
              <a:off x="97728" y="1428750"/>
              <a:ext cx="4586817" cy="200805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104" name="Rounded Rectangle 103"/>
          <p:cNvSpPr/>
          <p:nvPr/>
        </p:nvSpPr>
        <p:spPr bwMode="auto">
          <a:xfrm>
            <a:off x="5264350" y="1087869"/>
            <a:ext cx="3780330" cy="140768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14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9" y="141611"/>
            <a:ext cx="8915400" cy="800100"/>
          </a:xfrm>
        </p:spPr>
        <p:txBody>
          <a:bodyPr/>
          <a:lstStyle/>
          <a:p>
            <a:r>
              <a:rPr lang="en-US" b="0" dirty="0"/>
              <a:t>Encoder-Decoder (Option 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 bwMode="auto">
          <a:xfrm flipH="1">
            <a:off x="1272807" y="2642339"/>
            <a:ext cx="2805600" cy="236181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923473" y="2642339"/>
            <a:ext cx="309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344526" y="1266461"/>
            <a:ext cx="4668603" cy="2749611"/>
            <a:chOff x="467756" y="2084340"/>
            <a:chExt cx="7769951" cy="4743584"/>
          </a:xfrm>
          <a:solidFill>
            <a:srgbClr val="0070C0">
              <a:alpha val="37000"/>
            </a:srgbClr>
          </a:solidFill>
        </p:grpSpPr>
        <p:sp>
          <p:nvSpPr>
            <p:cNvPr id="78" name="Rounded Rectangle 77"/>
            <p:cNvSpPr/>
            <p:nvPr/>
          </p:nvSpPr>
          <p:spPr bwMode="auto">
            <a:xfrm>
              <a:off x="1301931" y="414949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1301931" y="208749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1440724" y="3217281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81" name="Down Arrow 80"/>
            <p:cNvSpPr/>
            <p:nvPr/>
          </p:nvSpPr>
          <p:spPr bwMode="auto">
            <a:xfrm rot="10800000" flipH="1">
              <a:off x="1770017" y="354381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/>
            <p:cNvSpPr/>
            <p:nvPr/>
          </p:nvSpPr>
          <p:spPr bwMode="auto">
            <a:xfrm rot="10800000" flipH="1">
              <a:off x="1770017" y="2505885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2591888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7072936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hause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911781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2591888" y="208434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760570" y="3220299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020999" y="3217281"/>
              <a:ext cx="837482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7176777" y="3209945"/>
              <a:ext cx="957087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n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3881846" y="209987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hexe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7072937" y="2099871"/>
              <a:ext cx="1164770" cy="59356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3" name="Down Arrow 92"/>
            <p:cNvSpPr/>
            <p:nvPr/>
          </p:nvSpPr>
          <p:spPr bwMode="auto">
            <a:xfrm rot="10800000" flipH="1">
              <a:off x="3059971" y="353424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4" name="Down Arrow 93"/>
            <p:cNvSpPr/>
            <p:nvPr/>
          </p:nvSpPr>
          <p:spPr bwMode="auto">
            <a:xfrm rot="10800000" flipH="1">
              <a:off x="4349930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5" name="Down Arrow 94"/>
            <p:cNvSpPr/>
            <p:nvPr/>
          </p:nvSpPr>
          <p:spPr bwMode="auto">
            <a:xfrm rot="10800000" flipH="1">
              <a:off x="7541018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6" name="Down Arrow 95"/>
            <p:cNvSpPr/>
            <p:nvPr/>
          </p:nvSpPr>
          <p:spPr bwMode="auto">
            <a:xfrm rot="10800000" flipH="1">
              <a:off x="3059971" y="250035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7" name="Down Arrow 96"/>
            <p:cNvSpPr/>
            <p:nvPr/>
          </p:nvSpPr>
          <p:spPr bwMode="auto">
            <a:xfrm rot="10800000" flipH="1">
              <a:off x="4349928" y="2494819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8" name="Down Arrow 97"/>
            <p:cNvSpPr/>
            <p:nvPr/>
          </p:nvSpPr>
          <p:spPr bwMode="auto">
            <a:xfrm rot="10800000" flipH="1">
              <a:off x="7562110" y="2520323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9" name="Straight Arrow Connector 98"/>
            <p:cNvCxnSpPr>
              <a:stCxn id="80" idx="3"/>
              <a:endCxn id="88" idx="1"/>
            </p:cNvCxnSpPr>
            <p:nvPr/>
          </p:nvCxnSpPr>
          <p:spPr bwMode="auto">
            <a:xfrm>
              <a:off x="2327908" y="3598860"/>
              <a:ext cx="432662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88" idx="3"/>
              <a:endCxn id="89" idx="1"/>
            </p:cNvCxnSpPr>
            <p:nvPr/>
          </p:nvCxnSpPr>
          <p:spPr bwMode="auto">
            <a:xfrm flipV="1">
              <a:off x="3647753" y="3598860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Straight Arrow Connector 101"/>
            <p:cNvCxnSpPr>
              <a:stCxn id="65" idx="3"/>
              <a:endCxn id="80" idx="1"/>
            </p:cNvCxnSpPr>
            <p:nvPr/>
          </p:nvCxnSpPr>
          <p:spPr bwMode="auto">
            <a:xfrm flipV="1">
              <a:off x="467756" y="3598858"/>
              <a:ext cx="972967" cy="322906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Straight Arrow Connector 74"/>
            <p:cNvCxnSpPr>
              <a:stCxn id="65" idx="3"/>
              <a:endCxn id="88" idx="1"/>
            </p:cNvCxnSpPr>
            <p:nvPr/>
          </p:nvCxnSpPr>
          <p:spPr bwMode="auto">
            <a:xfrm flipV="1">
              <a:off x="467756" y="3601877"/>
              <a:ext cx="2292815" cy="322604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stCxn id="65" idx="3"/>
              <a:endCxn id="90" idx="1"/>
            </p:cNvCxnSpPr>
            <p:nvPr/>
          </p:nvCxnSpPr>
          <p:spPr bwMode="auto">
            <a:xfrm flipV="1">
              <a:off x="467756" y="3591522"/>
              <a:ext cx="6709020" cy="320524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Straight Arrow Connector 106"/>
            <p:cNvCxnSpPr>
              <a:stCxn id="65" idx="3"/>
              <a:endCxn id="89" idx="1"/>
            </p:cNvCxnSpPr>
            <p:nvPr/>
          </p:nvCxnSpPr>
          <p:spPr bwMode="auto">
            <a:xfrm flipV="1">
              <a:off x="467756" y="3598858"/>
              <a:ext cx="3553243" cy="319791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Straight Arrow Connector 134"/>
            <p:cNvCxnSpPr>
              <a:stCxn id="89" idx="3"/>
              <a:endCxn id="90" idx="1"/>
            </p:cNvCxnSpPr>
            <p:nvPr/>
          </p:nvCxnSpPr>
          <p:spPr bwMode="auto">
            <a:xfrm flipV="1">
              <a:off x="4858481" y="3591523"/>
              <a:ext cx="2318295" cy="733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TextBox 100"/>
          <p:cNvSpPr txBox="1"/>
          <p:nvPr/>
        </p:nvSpPr>
        <p:spPr>
          <a:xfrm>
            <a:off x="8574934" y="2651342"/>
            <a:ext cx="309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2981023"/>
            <a:ext cx="4586817" cy="2008054"/>
            <a:chOff x="97728" y="1428750"/>
            <a:chExt cx="4586817" cy="2008054"/>
          </a:xfrm>
        </p:grpSpPr>
        <p:grpSp>
          <p:nvGrpSpPr>
            <p:cNvPr id="84" name="Group 83"/>
            <p:cNvGrpSpPr/>
            <p:nvPr/>
          </p:nvGrpSpPr>
          <p:grpSpPr>
            <a:xfrm>
              <a:off x="337263" y="1572104"/>
              <a:ext cx="4167386" cy="1728059"/>
              <a:chOff x="1301931" y="2084340"/>
              <a:chExt cx="6935776" cy="2981219"/>
            </a:xfrm>
            <a:solidFill>
              <a:srgbClr val="0070C0">
                <a:alpha val="37000"/>
              </a:srgbClr>
            </a:solidFill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1301931" y="4471996"/>
                <a:ext cx="1164770" cy="593563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1301931" y="208749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440724" y="3217281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1</a:t>
                </a:r>
              </a:p>
            </p:txBody>
          </p:sp>
          <p:sp>
            <p:nvSpPr>
              <p:cNvPr id="28" name="Down Arrow 27"/>
              <p:cNvSpPr/>
              <p:nvPr/>
            </p:nvSpPr>
            <p:spPr bwMode="auto">
              <a:xfrm rot="10800000" flipH="1">
                <a:off x="1770017" y="354381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29" name="Down Arrow 28"/>
              <p:cNvSpPr/>
              <p:nvPr/>
            </p:nvSpPr>
            <p:spPr bwMode="auto">
              <a:xfrm rot="10800000" flipH="1">
                <a:off x="1770017" y="2505885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>
                <a:off x="2591887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7072935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week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3911782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2591887" y="208434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2760570" y="3220299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2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4020999" y="3217281"/>
                <a:ext cx="837482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3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7176777" y="3209945"/>
                <a:ext cx="957087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n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3881846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witch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7072937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&lt;/s&gt;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8" name="Down Arrow 67"/>
              <p:cNvSpPr/>
              <p:nvPr/>
            </p:nvSpPr>
            <p:spPr bwMode="auto">
              <a:xfrm rot="10800000" flipH="1">
                <a:off x="3059971" y="353424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69" name="Down Arrow 68"/>
              <p:cNvSpPr/>
              <p:nvPr/>
            </p:nvSpPr>
            <p:spPr bwMode="auto">
              <a:xfrm rot="10800000" flipH="1">
                <a:off x="4349930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0" name="Down Arrow 69"/>
              <p:cNvSpPr/>
              <p:nvPr/>
            </p:nvSpPr>
            <p:spPr bwMode="auto">
              <a:xfrm rot="10800000" flipH="1">
                <a:off x="7541018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 bwMode="auto">
              <a:xfrm rot="10800000" flipH="1">
                <a:off x="3059971" y="250035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2" name="Down Arrow 71"/>
              <p:cNvSpPr/>
              <p:nvPr/>
            </p:nvSpPr>
            <p:spPr bwMode="auto">
              <a:xfrm rot="10800000" flipH="1">
                <a:off x="4349928" y="2494819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 flipH="1">
                <a:off x="7562110" y="2520323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27" idx="3"/>
                <a:endCxn id="63" idx="1"/>
              </p:cNvCxnSpPr>
              <p:nvPr/>
            </p:nvCxnSpPr>
            <p:spPr bwMode="auto">
              <a:xfrm>
                <a:off x="2327908" y="3598860"/>
                <a:ext cx="432662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>
                <a:stCxn id="63" idx="3"/>
                <a:endCxn id="64" idx="1"/>
              </p:cNvCxnSpPr>
              <p:nvPr/>
            </p:nvCxnSpPr>
            <p:spPr bwMode="auto">
              <a:xfrm flipV="1">
                <a:off x="3647753" y="3598860"/>
                <a:ext cx="373246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5" name="Rounded Rectangle 14"/>
            <p:cNvSpPr/>
            <p:nvPr/>
          </p:nvSpPr>
          <p:spPr bwMode="auto">
            <a:xfrm>
              <a:off x="97728" y="1428750"/>
              <a:ext cx="4586817" cy="200805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104" name="Rounded Rectangle 103"/>
          <p:cNvSpPr/>
          <p:nvPr/>
        </p:nvSpPr>
        <p:spPr bwMode="auto">
          <a:xfrm>
            <a:off x="4723332" y="1087869"/>
            <a:ext cx="4321347" cy="20080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1" y="1488767"/>
            <a:ext cx="3650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Share the source sentence encoder representation across all the decoder inputs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29224" y="3616284"/>
            <a:ext cx="3650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Still has the issue that the entire source is represented in that single final hidden state.</a:t>
            </a:r>
          </a:p>
        </p:txBody>
      </p:sp>
    </p:spTree>
    <p:extLst>
      <p:ext uri="{BB962C8B-B14F-4D97-AF65-F5344CB8AC3E}">
        <p14:creationId xmlns:p14="http://schemas.microsoft.com/office/powerpoint/2010/main" val="1592142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9" y="141611"/>
            <a:ext cx="8915400" cy="800100"/>
          </a:xfrm>
        </p:spPr>
        <p:txBody>
          <a:bodyPr/>
          <a:lstStyle/>
          <a:p>
            <a:r>
              <a:rPr lang="en-US" b="0" dirty="0"/>
              <a:t>Encoder-Decoder (Option 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1199357" y="2715223"/>
            <a:ext cx="2805600" cy="236181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923473" y="2642339"/>
            <a:ext cx="309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855997" y="1266461"/>
            <a:ext cx="8157132" cy="2737553"/>
            <a:chOff x="-5338199" y="2084340"/>
            <a:chExt cx="13575906" cy="4722783"/>
          </a:xfrm>
          <a:solidFill>
            <a:srgbClr val="0070C0">
              <a:alpha val="37000"/>
            </a:srgbClr>
          </a:solidFill>
        </p:grpSpPr>
        <p:sp>
          <p:nvSpPr>
            <p:cNvPr id="78" name="Rounded Rectangle 77"/>
            <p:cNvSpPr/>
            <p:nvPr/>
          </p:nvSpPr>
          <p:spPr bwMode="auto">
            <a:xfrm>
              <a:off x="1301931" y="414949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1301931" y="208749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1440724" y="3217281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81" name="Down Arrow 80"/>
            <p:cNvSpPr/>
            <p:nvPr/>
          </p:nvSpPr>
          <p:spPr bwMode="auto">
            <a:xfrm rot="10800000" flipH="1">
              <a:off x="1770017" y="354381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/>
            <p:cNvSpPr/>
            <p:nvPr/>
          </p:nvSpPr>
          <p:spPr bwMode="auto">
            <a:xfrm rot="10800000" flipH="1">
              <a:off x="1770017" y="2505885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2591888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7072936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hause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911781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2591888" y="208434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760570" y="3220299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020999" y="3217281"/>
              <a:ext cx="837482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7176777" y="3209945"/>
              <a:ext cx="957087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n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3881846" y="209987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hexe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7072937" y="2099871"/>
              <a:ext cx="1164770" cy="59356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3" name="Down Arrow 92"/>
            <p:cNvSpPr/>
            <p:nvPr/>
          </p:nvSpPr>
          <p:spPr bwMode="auto">
            <a:xfrm rot="10800000" flipH="1">
              <a:off x="3059971" y="353424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4" name="Down Arrow 93"/>
            <p:cNvSpPr/>
            <p:nvPr/>
          </p:nvSpPr>
          <p:spPr bwMode="auto">
            <a:xfrm rot="10800000" flipH="1">
              <a:off x="4349930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5" name="Down Arrow 94"/>
            <p:cNvSpPr/>
            <p:nvPr/>
          </p:nvSpPr>
          <p:spPr bwMode="auto">
            <a:xfrm rot="10800000" flipH="1">
              <a:off x="7541018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6" name="Down Arrow 95"/>
            <p:cNvSpPr/>
            <p:nvPr/>
          </p:nvSpPr>
          <p:spPr bwMode="auto">
            <a:xfrm rot="10800000" flipH="1">
              <a:off x="3059971" y="250035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7" name="Down Arrow 96"/>
            <p:cNvSpPr/>
            <p:nvPr/>
          </p:nvSpPr>
          <p:spPr bwMode="auto">
            <a:xfrm rot="10800000" flipH="1">
              <a:off x="4349928" y="2494819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8" name="Down Arrow 97"/>
            <p:cNvSpPr/>
            <p:nvPr/>
          </p:nvSpPr>
          <p:spPr bwMode="auto">
            <a:xfrm rot="10800000" flipH="1">
              <a:off x="7562110" y="2520323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9" name="Straight Arrow Connector 98"/>
            <p:cNvCxnSpPr>
              <a:stCxn id="80" idx="3"/>
              <a:endCxn id="88" idx="1"/>
            </p:cNvCxnSpPr>
            <p:nvPr/>
          </p:nvCxnSpPr>
          <p:spPr bwMode="auto">
            <a:xfrm>
              <a:off x="2327908" y="3598860"/>
              <a:ext cx="432662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88" idx="3"/>
              <a:endCxn id="89" idx="1"/>
            </p:cNvCxnSpPr>
            <p:nvPr/>
          </p:nvCxnSpPr>
          <p:spPr bwMode="auto">
            <a:xfrm flipV="1">
              <a:off x="3647753" y="3598860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Straight Arrow Connector 101"/>
            <p:cNvCxnSpPr>
              <a:cxnSpLocks/>
              <a:stCxn id="65" idx="3"/>
              <a:endCxn id="80" idx="1"/>
            </p:cNvCxnSpPr>
            <p:nvPr/>
          </p:nvCxnSpPr>
          <p:spPr bwMode="auto">
            <a:xfrm flipV="1">
              <a:off x="467756" y="3598858"/>
              <a:ext cx="972967" cy="319791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Straight Arrow Connector 74"/>
            <p:cNvCxnSpPr>
              <a:cxnSpLocks/>
              <a:stCxn id="63" idx="3"/>
              <a:endCxn id="80" idx="1"/>
            </p:cNvCxnSpPr>
            <p:nvPr/>
          </p:nvCxnSpPr>
          <p:spPr bwMode="auto">
            <a:xfrm flipV="1">
              <a:off x="-4018353" y="3598858"/>
              <a:ext cx="5459077" cy="320826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cxnSpLocks/>
              <a:stCxn id="27" idx="3"/>
              <a:endCxn id="80" idx="1"/>
            </p:cNvCxnSpPr>
            <p:nvPr/>
          </p:nvCxnSpPr>
          <p:spPr bwMode="auto">
            <a:xfrm flipV="1">
              <a:off x="-5338199" y="3598858"/>
              <a:ext cx="6778923" cy="320524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Straight Arrow Connector 106"/>
            <p:cNvCxnSpPr>
              <a:cxnSpLocks/>
              <a:stCxn id="64" idx="3"/>
              <a:endCxn id="80" idx="1"/>
            </p:cNvCxnSpPr>
            <p:nvPr/>
          </p:nvCxnSpPr>
          <p:spPr bwMode="auto">
            <a:xfrm flipV="1">
              <a:off x="-2807626" y="3598858"/>
              <a:ext cx="4248349" cy="320524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Straight Arrow Connector 134"/>
            <p:cNvCxnSpPr>
              <a:stCxn id="89" idx="3"/>
              <a:endCxn id="90" idx="1"/>
            </p:cNvCxnSpPr>
            <p:nvPr/>
          </p:nvCxnSpPr>
          <p:spPr bwMode="auto">
            <a:xfrm flipV="1">
              <a:off x="4858481" y="3591523"/>
              <a:ext cx="2318295" cy="733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2BBA6A3-3A62-9442-9257-A1AFCEA7DEF8}"/>
                </a:ext>
              </a:extLst>
            </p:cNvPr>
            <p:cNvCxnSpPr>
              <a:cxnSpLocks/>
              <a:stCxn id="27" idx="3"/>
              <a:endCxn id="88" idx="1"/>
            </p:cNvCxnSpPr>
            <p:nvPr/>
          </p:nvCxnSpPr>
          <p:spPr bwMode="auto">
            <a:xfrm flipV="1">
              <a:off x="-5338199" y="3601877"/>
              <a:ext cx="8098770" cy="320222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CA6C902-79E3-8047-A806-FDD76C2A3F63}"/>
                </a:ext>
              </a:extLst>
            </p:cNvPr>
            <p:cNvCxnSpPr>
              <a:cxnSpLocks/>
              <a:stCxn id="63" idx="3"/>
              <a:endCxn id="88" idx="1"/>
            </p:cNvCxnSpPr>
            <p:nvPr/>
          </p:nvCxnSpPr>
          <p:spPr bwMode="auto">
            <a:xfrm flipV="1">
              <a:off x="-4018353" y="3601877"/>
              <a:ext cx="6778924" cy="320524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A1CCEB-1578-BE41-A71E-66F3C4BD0EBF}"/>
                </a:ext>
              </a:extLst>
            </p:cNvPr>
            <p:cNvCxnSpPr>
              <a:cxnSpLocks/>
              <a:stCxn id="64" idx="3"/>
              <a:endCxn id="88" idx="1"/>
            </p:cNvCxnSpPr>
            <p:nvPr/>
          </p:nvCxnSpPr>
          <p:spPr bwMode="auto">
            <a:xfrm flipV="1">
              <a:off x="-2807626" y="3601877"/>
              <a:ext cx="5568197" cy="320222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AB969AA-491E-9249-917D-BE9203BF1AEC}"/>
                </a:ext>
              </a:extLst>
            </p:cNvPr>
            <p:cNvCxnSpPr>
              <a:cxnSpLocks/>
              <a:stCxn id="27" idx="3"/>
              <a:endCxn id="89" idx="1"/>
            </p:cNvCxnSpPr>
            <p:nvPr/>
          </p:nvCxnSpPr>
          <p:spPr bwMode="auto">
            <a:xfrm flipV="1">
              <a:off x="-5338199" y="3598858"/>
              <a:ext cx="9359198" cy="320524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FB6857D-F923-2F4A-BB32-E4BEC4C208A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5338199" y="3598858"/>
              <a:ext cx="9359198" cy="320524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A600196-D33B-A24F-AD5B-671BADAAF3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5338199" y="3598858"/>
              <a:ext cx="9359198" cy="320524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513F6A1-C535-8940-8C37-3387D76C6267}"/>
                </a:ext>
              </a:extLst>
            </p:cNvPr>
            <p:cNvCxnSpPr>
              <a:cxnSpLocks/>
              <a:stCxn id="63" idx="3"/>
              <a:endCxn id="89" idx="1"/>
            </p:cNvCxnSpPr>
            <p:nvPr/>
          </p:nvCxnSpPr>
          <p:spPr bwMode="auto">
            <a:xfrm flipV="1">
              <a:off x="-4018353" y="3598858"/>
              <a:ext cx="8039353" cy="320826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4426456-53FB-6641-A3C6-CCDCC040AC52}"/>
                </a:ext>
              </a:extLst>
            </p:cNvPr>
            <p:cNvCxnSpPr>
              <a:cxnSpLocks/>
              <a:stCxn id="64" idx="3"/>
              <a:endCxn id="89" idx="1"/>
            </p:cNvCxnSpPr>
            <p:nvPr/>
          </p:nvCxnSpPr>
          <p:spPr bwMode="auto">
            <a:xfrm flipV="1">
              <a:off x="-2807626" y="3598858"/>
              <a:ext cx="6828625" cy="320524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6F34772-82AF-284E-A7B7-7A0CFDDED8FD}"/>
                </a:ext>
              </a:extLst>
            </p:cNvPr>
            <p:cNvCxnSpPr>
              <a:cxnSpLocks/>
              <a:stCxn id="65" idx="3"/>
              <a:endCxn id="88" idx="1"/>
            </p:cNvCxnSpPr>
            <p:nvPr/>
          </p:nvCxnSpPr>
          <p:spPr bwMode="auto">
            <a:xfrm flipV="1">
              <a:off x="467756" y="3601878"/>
              <a:ext cx="2292815" cy="3194893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1CAEA8C-4C47-504A-8620-E7847657C5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7756" y="3604897"/>
              <a:ext cx="2292815" cy="3194893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027BEFA-DBAE-3F4F-9CEC-EFF15EA49D2F}"/>
                </a:ext>
              </a:extLst>
            </p:cNvPr>
            <p:cNvCxnSpPr>
              <a:cxnSpLocks/>
              <a:endCxn id="89" idx="1"/>
            </p:cNvCxnSpPr>
            <p:nvPr/>
          </p:nvCxnSpPr>
          <p:spPr bwMode="auto">
            <a:xfrm flipV="1">
              <a:off x="467756" y="3598858"/>
              <a:ext cx="3553243" cy="320395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TextBox 100"/>
          <p:cNvSpPr txBox="1"/>
          <p:nvPr/>
        </p:nvSpPr>
        <p:spPr>
          <a:xfrm>
            <a:off x="8574934" y="2651342"/>
            <a:ext cx="309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2981023"/>
            <a:ext cx="4586817" cy="2008054"/>
            <a:chOff x="97728" y="1428750"/>
            <a:chExt cx="4586817" cy="2008054"/>
          </a:xfrm>
        </p:grpSpPr>
        <p:grpSp>
          <p:nvGrpSpPr>
            <p:cNvPr id="84" name="Group 83"/>
            <p:cNvGrpSpPr/>
            <p:nvPr/>
          </p:nvGrpSpPr>
          <p:grpSpPr>
            <a:xfrm>
              <a:off x="337263" y="1572104"/>
              <a:ext cx="4167386" cy="1728059"/>
              <a:chOff x="1301931" y="2084340"/>
              <a:chExt cx="6935776" cy="2981219"/>
            </a:xfrm>
            <a:solidFill>
              <a:srgbClr val="0070C0">
                <a:alpha val="37000"/>
              </a:srgbClr>
            </a:solidFill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1301931" y="4471996"/>
                <a:ext cx="1164770" cy="593563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1301931" y="208749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440724" y="3217281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1</a:t>
                </a:r>
              </a:p>
            </p:txBody>
          </p:sp>
          <p:sp>
            <p:nvSpPr>
              <p:cNvPr id="28" name="Down Arrow 27"/>
              <p:cNvSpPr/>
              <p:nvPr/>
            </p:nvSpPr>
            <p:spPr bwMode="auto">
              <a:xfrm rot="10800000" flipH="1">
                <a:off x="1770017" y="354381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29" name="Down Arrow 28"/>
              <p:cNvSpPr/>
              <p:nvPr/>
            </p:nvSpPr>
            <p:spPr bwMode="auto">
              <a:xfrm rot="10800000" flipH="1">
                <a:off x="1770017" y="2505885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>
                <a:off x="2591887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7072935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week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3911782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2591887" y="208434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2760570" y="3220299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2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4020999" y="3217281"/>
                <a:ext cx="837482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3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7176777" y="3209945"/>
                <a:ext cx="957087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n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3881846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witch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7072937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&lt;/s&gt;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8" name="Down Arrow 67"/>
              <p:cNvSpPr/>
              <p:nvPr/>
            </p:nvSpPr>
            <p:spPr bwMode="auto">
              <a:xfrm rot="10800000" flipH="1">
                <a:off x="3059971" y="353424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69" name="Down Arrow 68"/>
              <p:cNvSpPr/>
              <p:nvPr/>
            </p:nvSpPr>
            <p:spPr bwMode="auto">
              <a:xfrm rot="10800000" flipH="1">
                <a:off x="4349930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0" name="Down Arrow 69"/>
              <p:cNvSpPr/>
              <p:nvPr/>
            </p:nvSpPr>
            <p:spPr bwMode="auto">
              <a:xfrm rot="10800000" flipH="1">
                <a:off x="7541018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 bwMode="auto">
              <a:xfrm rot="10800000" flipH="1">
                <a:off x="3059971" y="250035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2" name="Down Arrow 71"/>
              <p:cNvSpPr/>
              <p:nvPr/>
            </p:nvSpPr>
            <p:spPr bwMode="auto">
              <a:xfrm rot="10800000" flipH="1">
                <a:off x="4349928" y="2494819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 flipH="1">
                <a:off x="7562110" y="2520323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27" idx="3"/>
                <a:endCxn id="63" idx="1"/>
              </p:cNvCxnSpPr>
              <p:nvPr/>
            </p:nvCxnSpPr>
            <p:spPr bwMode="auto">
              <a:xfrm>
                <a:off x="2327908" y="3598860"/>
                <a:ext cx="432662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>
                <a:stCxn id="63" idx="3"/>
                <a:endCxn id="64" idx="1"/>
              </p:cNvCxnSpPr>
              <p:nvPr/>
            </p:nvCxnSpPr>
            <p:spPr bwMode="auto">
              <a:xfrm flipV="1">
                <a:off x="3647753" y="3598860"/>
                <a:ext cx="373246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5" name="Rounded Rectangle 14"/>
            <p:cNvSpPr/>
            <p:nvPr/>
          </p:nvSpPr>
          <p:spPr bwMode="auto">
            <a:xfrm>
              <a:off x="97728" y="1428750"/>
              <a:ext cx="4586817" cy="200805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104" name="Rounded Rectangle 103"/>
          <p:cNvSpPr/>
          <p:nvPr/>
        </p:nvSpPr>
        <p:spPr bwMode="auto">
          <a:xfrm>
            <a:off x="4723332" y="1087869"/>
            <a:ext cx="4321347" cy="20080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1" y="1488767"/>
            <a:ext cx="3650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Share each hidden state in the encoder sequence with each of the decoder inputs </a:t>
            </a:r>
          </a:p>
        </p:txBody>
      </p:sp>
    </p:spTree>
    <p:extLst>
      <p:ext uri="{BB962C8B-B14F-4D97-AF65-F5344CB8AC3E}">
        <p14:creationId xmlns:p14="http://schemas.microsoft.com/office/powerpoint/2010/main" val="3272090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5CF4-ACED-5849-9283-B2F48664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139E-0466-4B46-8148-083D7BB3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the hidden encoder states are equally relevant to each of the decoder states…</a:t>
            </a:r>
          </a:p>
          <a:p>
            <a:pPr lvl="1"/>
            <a:r>
              <a:rPr lang="en-US" dirty="0"/>
              <a:t>Duh… the most relevant state to each of the decode states is the encode state relevant to the word being emitted.</a:t>
            </a:r>
          </a:p>
          <a:p>
            <a:pPr lvl="1"/>
            <a:r>
              <a:rPr lang="en-US" dirty="0"/>
              <a:t>Need some way of knowing what to attend 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2FF8-E26E-B443-95FF-6D92E5B4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AF34-A9D5-ED41-A8ED-8F5D43F8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6CBF-54D4-464E-896B-B0387865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1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9" y="141611"/>
            <a:ext cx="8915400" cy="800100"/>
          </a:xfrm>
        </p:spPr>
        <p:txBody>
          <a:bodyPr/>
          <a:lstStyle/>
          <a:p>
            <a:r>
              <a:rPr lang="en-US" b="0" dirty="0"/>
              <a:t>Encoder-Decoder (3)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1272807" y="2642339"/>
            <a:ext cx="2805600" cy="236181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-6478296" y="673909"/>
            <a:ext cx="15376442" cy="3618281"/>
            <a:chOff x="-20814923" y="996138"/>
            <a:chExt cx="29052630" cy="7046041"/>
          </a:xfrm>
          <a:solidFill>
            <a:srgbClr val="0070C0">
              <a:alpha val="37000"/>
            </a:srgbClr>
          </a:solidFill>
        </p:grpSpPr>
        <p:sp>
          <p:nvSpPr>
            <p:cNvPr id="78" name="Rounded Rectangle 77"/>
            <p:cNvSpPr/>
            <p:nvPr/>
          </p:nvSpPr>
          <p:spPr bwMode="auto">
            <a:xfrm>
              <a:off x="1301931" y="414949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1301931" y="208749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1440724" y="3217281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81" name="Down Arrow 80"/>
            <p:cNvSpPr/>
            <p:nvPr/>
          </p:nvSpPr>
          <p:spPr bwMode="auto">
            <a:xfrm rot="10800000" flipH="1">
              <a:off x="1770017" y="354381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/>
            <p:cNvSpPr/>
            <p:nvPr/>
          </p:nvSpPr>
          <p:spPr bwMode="auto">
            <a:xfrm rot="10800000" flipH="1">
              <a:off x="1770017" y="2505885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2591888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7072936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hause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911781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2591888" y="208434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760570" y="3220299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020999" y="3217281"/>
              <a:ext cx="837482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7176777" y="3209945"/>
              <a:ext cx="957087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n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3881846" y="209987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hexe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7072937" y="2099871"/>
              <a:ext cx="1164770" cy="59356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3" name="Down Arrow 92"/>
            <p:cNvSpPr/>
            <p:nvPr/>
          </p:nvSpPr>
          <p:spPr bwMode="auto">
            <a:xfrm rot="10800000" flipH="1">
              <a:off x="3059971" y="353424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4" name="Down Arrow 93"/>
            <p:cNvSpPr/>
            <p:nvPr/>
          </p:nvSpPr>
          <p:spPr bwMode="auto">
            <a:xfrm rot="10800000" flipH="1">
              <a:off x="4349930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5" name="Down Arrow 94"/>
            <p:cNvSpPr/>
            <p:nvPr/>
          </p:nvSpPr>
          <p:spPr bwMode="auto">
            <a:xfrm rot="10800000" flipH="1">
              <a:off x="7541018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6" name="Down Arrow 95"/>
            <p:cNvSpPr/>
            <p:nvPr/>
          </p:nvSpPr>
          <p:spPr bwMode="auto">
            <a:xfrm rot="10800000" flipH="1">
              <a:off x="3059971" y="250035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7" name="Down Arrow 96"/>
            <p:cNvSpPr/>
            <p:nvPr/>
          </p:nvSpPr>
          <p:spPr bwMode="auto">
            <a:xfrm rot="10800000" flipH="1">
              <a:off x="4349928" y="2494819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8" name="Down Arrow 97"/>
            <p:cNvSpPr/>
            <p:nvPr/>
          </p:nvSpPr>
          <p:spPr bwMode="auto">
            <a:xfrm rot="10800000" flipH="1">
              <a:off x="7562110" y="2520323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9" name="Straight Arrow Connector 98"/>
            <p:cNvCxnSpPr>
              <a:stCxn id="80" idx="3"/>
              <a:endCxn id="88" idx="1"/>
            </p:cNvCxnSpPr>
            <p:nvPr/>
          </p:nvCxnSpPr>
          <p:spPr bwMode="auto">
            <a:xfrm>
              <a:off x="2327908" y="3598860"/>
              <a:ext cx="432662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88" idx="3"/>
              <a:endCxn id="89" idx="1"/>
            </p:cNvCxnSpPr>
            <p:nvPr/>
          </p:nvCxnSpPr>
          <p:spPr bwMode="auto">
            <a:xfrm flipV="1">
              <a:off x="3647753" y="3598860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Straight Arrow Connector 134"/>
            <p:cNvCxnSpPr/>
            <p:nvPr/>
          </p:nvCxnSpPr>
          <p:spPr bwMode="auto">
            <a:xfrm flipV="1">
              <a:off x="4877259" y="3610877"/>
              <a:ext cx="2318296" cy="733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Straight Arrow Connector 111"/>
            <p:cNvCxnSpPr>
              <a:stCxn id="110" idx="0"/>
              <a:endCxn id="90" idx="1"/>
            </p:cNvCxnSpPr>
            <p:nvPr/>
          </p:nvCxnSpPr>
          <p:spPr bwMode="auto">
            <a:xfrm flipV="1">
              <a:off x="4858480" y="3591524"/>
              <a:ext cx="2318296" cy="174009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 flipV="1">
              <a:off x="-20814923" y="996138"/>
              <a:ext cx="2318296" cy="733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Straight Arrow Connector 113"/>
            <p:cNvCxnSpPr>
              <a:stCxn id="106" idx="0"/>
              <a:endCxn id="89" idx="1"/>
            </p:cNvCxnSpPr>
            <p:nvPr/>
          </p:nvCxnSpPr>
          <p:spPr bwMode="auto">
            <a:xfrm flipV="1">
              <a:off x="2026344" y="3598860"/>
              <a:ext cx="1994654" cy="172690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Straight Arrow Connector 114"/>
            <p:cNvCxnSpPr>
              <a:stCxn id="108" idx="0"/>
              <a:endCxn id="88" idx="1"/>
            </p:cNvCxnSpPr>
            <p:nvPr/>
          </p:nvCxnSpPr>
          <p:spPr bwMode="auto">
            <a:xfrm flipV="1">
              <a:off x="218106" y="3601878"/>
              <a:ext cx="2542465" cy="172389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Straight Arrow Connector 115"/>
            <p:cNvCxnSpPr>
              <a:stCxn id="109" idx="0"/>
              <a:endCxn id="80" idx="1"/>
            </p:cNvCxnSpPr>
            <p:nvPr/>
          </p:nvCxnSpPr>
          <p:spPr bwMode="auto">
            <a:xfrm flipV="1">
              <a:off x="-1443528" y="3598860"/>
              <a:ext cx="2884252" cy="172690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Straight Arrow Connector 116"/>
            <p:cNvCxnSpPr>
              <a:stCxn id="27" idx="3"/>
              <a:endCxn id="109" idx="2"/>
            </p:cNvCxnSpPr>
            <p:nvPr/>
          </p:nvCxnSpPr>
          <p:spPr bwMode="auto">
            <a:xfrm flipV="1">
              <a:off x="-7191226" y="5789944"/>
              <a:ext cx="5747698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Straight Arrow Connector 117"/>
            <p:cNvCxnSpPr>
              <a:stCxn id="27" idx="3"/>
              <a:endCxn id="108" idx="2"/>
            </p:cNvCxnSpPr>
            <p:nvPr/>
          </p:nvCxnSpPr>
          <p:spPr bwMode="auto">
            <a:xfrm flipV="1">
              <a:off x="-7191226" y="5789944"/>
              <a:ext cx="7409332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Straight Arrow Connector 118"/>
            <p:cNvCxnSpPr>
              <a:endCxn id="106" idx="2"/>
            </p:cNvCxnSpPr>
            <p:nvPr/>
          </p:nvCxnSpPr>
          <p:spPr bwMode="auto">
            <a:xfrm flipV="1">
              <a:off x="-7191226" y="5789944"/>
              <a:ext cx="9217570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Straight Arrow Connector 119"/>
            <p:cNvCxnSpPr>
              <a:endCxn id="110" idx="2"/>
            </p:cNvCxnSpPr>
            <p:nvPr/>
          </p:nvCxnSpPr>
          <p:spPr bwMode="auto">
            <a:xfrm flipV="1">
              <a:off x="-7191226" y="5795798"/>
              <a:ext cx="12049706" cy="220606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Straight Arrow Connector 120"/>
            <p:cNvCxnSpPr>
              <a:stCxn id="63" idx="3"/>
              <a:endCxn id="109" idx="2"/>
            </p:cNvCxnSpPr>
            <p:nvPr/>
          </p:nvCxnSpPr>
          <p:spPr bwMode="auto">
            <a:xfrm flipV="1">
              <a:off x="-5909542" y="5789944"/>
              <a:ext cx="4466014" cy="221478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Straight Arrow Connector 121"/>
            <p:cNvCxnSpPr>
              <a:stCxn id="63" idx="3"/>
              <a:endCxn id="108" idx="2"/>
            </p:cNvCxnSpPr>
            <p:nvPr/>
          </p:nvCxnSpPr>
          <p:spPr bwMode="auto">
            <a:xfrm flipV="1">
              <a:off x="-5909542" y="5789944"/>
              <a:ext cx="6127648" cy="221478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Straight Arrow Connector 122"/>
            <p:cNvCxnSpPr>
              <a:endCxn id="106" idx="2"/>
            </p:cNvCxnSpPr>
            <p:nvPr/>
          </p:nvCxnSpPr>
          <p:spPr bwMode="auto">
            <a:xfrm flipV="1">
              <a:off x="-5909542" y="5789944"/>
              <a:ext cx="7935886" cy="221479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Straight Arrow Connector 123"/>
            <p:cNvCxnSpPr/>
            <p:nvPr/>
          </p:nvCxnSpPr>
          <p:spPr bwMode="auto">
            <a:xfrm flipV="1">
              <a:off x="-6228462" y="5883763"/>
              <a:ext cx="10768022" cy="215841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Arrow Connector 124"/>
            <p:cNvCxnSpPr>
              <a:stCxn id="64" idx="3"/>
              <a:endCxn id="109" idx="2"/>
            </p:cNvCxnSpPr>
            <p:nvPr/>
          </p:nvCxnSpPr>
          <p:spPr bwMode="auto">
            <a:xfrm flipV="1">
              <a:off x="-4733823" y="5789944"/>
              <a:ext cx="3290295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Straight Arrow Connector 125"/>
            <p:cNvCxnSpPr>
              <a:stCxn id="64" idx="3"/>
              <a:endCxn id="108" idx="2"/>
            </p:cNvCxnSpPr>
            <p:nvPr/>
          </p:nvCxnSpPr>
          <p:spPr bwMode="auto">
            <a:xfrm flipV="1">
              <a:off x="-4733823" y="5789944"/>
              <a:ext cx="4951929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Straight Arrow Connector 126"/>
            <p:cNvCxnSpPr>
              <a:endCxn id="106" idx="2"/>
            </p:cNvCxnSpPr>
            <p:nvPr/>
          </p:nvCxnSpPr>
          <p:spPr bwMode="auto">
            <a:xfrm flipV="1">
              <a:off x="-4733823" y="5789944"/>
              <a:ext cx="6760167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Straight Arrow Connector 127"/>
            <p:cNvCxnSpPr>
              <a:endCxn id="110" idx="2"/>
            </p:cNvCxnSpPr>
            <p:nvPr/>
          </p:nvCxnSpPr>
          <p:spPr bwMode="auto">
            <a:xfrm flipV="1">
              <a:off x="-4733823" y="5795798"/>
              <a:ext cx="9592303" cy="220606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Straight Arrow Connector 128"/>
            <p:cNvCxnSpPr>
              <a:stCxn id="65" idx="3"/>
            </p:cNvCxnSpPr>
            <p:nvPr/>
          </p:nvCxnSpPr>
          <p:spPr bwMode="auto">
            <a:xfrm flipV="1">
              <a:off x="-1553147" y="5852174"/>
              <a:ext cx="6411627" cy="214270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Straight Arrow Connector 129"/>
            <p:cNvCxnSpPr>
              <a:stCxn id="65" idx="3"/>
              <a:endCxn id="106" idx="2"/>
            </p:cNvCxnSpPr>
            <p:nvPr/>
          </p:nvCxnSpPr>
          <p:spPr bwMode="auto">
            <a:xfrm flipV="1">
              <a:off x="-1553147" y="5789944"/>
              <a:ext cx="3579491" cy="220493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Straight Arrow Connector 130"/>
            <p:cNvCxnSpPr>
              <a:endCxn id="108" idx="2"/>
            </p:cNvCxnSpPr>
            <p:nvPr/>
          </p:nvCxnSpPr>
          <p:spPr bwMode="auto">
            <a:xfrm flipV="1">
              <a:off x="-1553147" y="5789944"/>
              <a:ext cx="1771253" cy="219322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Straight Arrow Connector 131"/>
            <p:cNvCxnSpPr>
              <a:endCxn id="109" idx="2"/>
            </p:cNvCxnSpPr>
            <p:nvPr/>
          </p:nvCxnSpPr>
          <p:spPr bwMode="auto">
            <a:xfrm flipV="1">
              <a:off x="-1553147" y="5789944"/>
              <a:ext cx="109619" cy="219322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TextBox 100"/>
          <p:cNvSpPr txBox="1"/>
          <p:nvPr/>
        </p:nvSpPr>
        <p:spPr>
          <a:xfrm>
            <a:off x="8574934" y="2651342"/>
            <a:ext cx="309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2897261"/>
            <a:ext cx="7408972" cy="2206716"/>
            <a:chOff x="97728" y="821023"/>
            <a:chExt cx="8661610" cy="2615781"/>
          </a:xfrm>
        </p:grpSpPr>
        <p:grpSp>
          <p:nvGrpSpPr>
            <p:cNvPr id="84" name="Group 83"/>
            <p:cNvGrpSpPr/>
            <p:nvPr/>
          </p:nvGrpSpPr>
          <p:grpSpPr>
            <a:xfrm>
              <a:off x="337263" y="821023"/>
              <a:ext cx="8422075" cy="2479141"/>
              <a:chOff x="1301931" y="788586"/>
              <a:chExt cx="14016851" cy="4276973"/>
            </a:xfrm>
            <a:solidFill>
              <a:srgbClr val="0070C0">
                <a:alpha val="37000"/>
              </a:srgbClr>
            </a:solidFill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1301931" y="4471996"/>
                <a:ext cx="1164770" cy="593563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1301931" y="208749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440724" y="3217281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1</a:t>
                </a:r>
              </a:p>
            </p:txBody>
          </p:sp>
          <p:sp>
            <p:nvSpPr>
              <p:cNvPr id="28" name="Down Arrow 27"/>
              <p:cNvSpPr/>
              <p:nvPr/>
            </p:nvSpPr>
            <p:spPr bwMode="auto">
              <a:xfrm rot="10800000" flipH="1">
                <a:off x="1770017" y="354381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29" name="Down Arrow 28"/>
              <p:cNvSpPr/>
              <p:nvPr/>
            </p:nvSpPr>
            <p:spPr bwMode="auto">
              <a:xfrm rot="10800000" flipH="1">
                <a:off x="1770017" y="2505885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>
                <a:off x="2591887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7072935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week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3911782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2591887" y="208434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2760570" y="3220299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2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4020999" y="3217281"/>
                <a:ext cx="837482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3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7176777" y="3209945"/>
                <a:ext cx="957087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n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3881846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witch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7072937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&lt;/s&gt;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8" name="Down Arrow 67"/>
              <p:cNvSpPr/>
              <p:nvPr/>
            </p:nvSpPr>
            <p:spPr bwMode="auto">
              <a:xfrm rot="10800000" flipH="1">
                <a:off x="3059971" y="353424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69" name="Down Arrow 68"/>
              <p:cNvSpPr/>
              <p:nvPr/>
            </p:nvSpPr>
            <p:spPr bwMode="auto">
              <a:xfrm rot="10800000" flipH="1">
                <a:off x="4349930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0" name="Down Arrow 69"/>
              <p:cNvSpPr/>
              <p:nvPr/>
            </p:nvSpPr>
            <p:spPr bwMode="auto">
              <a:xfrm rot="10800000" flipH="1">
                <a:off x="7541018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 bwMode="auto">
              <a:xfrm rot="10800000" flipH="1">
                <a:off x="3059971" y="250035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2" name="Down Arrow 71"/>
              <p:cNvSpPr/>
              <p:nvPr/>
            </p:nvSpPr>
            <p:spPr bwMode="auto">
              <a:xfrm rot="10800000" flipH="1">
                <a:off x="4349928" y="2494819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 flipH="1">
                <a:off x="7562110" y="2520323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27" idx="3"/>
                <a:endCxn id="63" idx="1"/>
              </p:cNvCxnSpPr>
              <p:nvPr/>
            </p:nvCxnSpPr>
            <p:spPr bwMode="auto">
              <a:xfrm>
                <a:off x="2327908" y="3598860"/>
                <a:ext cx="432662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>
                <a:stCxn id="63" idx="3"/>
                <a:endCxn id="64" idx="1"/>
              </p:cNvCxnSpPr>
              <p:nvPr/>
            </p:nvCxnSpPr>
            <p:spPr bwMode="auto">
              <a:xfrm flipV="1">
                <a:off x="3647753" y="3598860"/>
                <a:ext cx="373246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6" name="Rounded Rectangle 105"/>
              <p:cNvSpPr/>
              <p:nvPr/>
            </p:nvSpPr>
            <p:spPr bwMode="auto">
              <a:xfrm>
                <a:off x="11237549" y="788586"/>
                <a:ext cx="1164769" cy="48744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/>
                  <a:t>c</a:t>
                </a:r>
                <a:r>
                  <a:rPr lang="en-US" sz="800" dirty="0">
                    <a:solidFill>
                      <a:schemeClr val="tx1"/>
                    </a:solidFill>
                  </a:rPr>
                  <a:t>_2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 bwMode="auto">
              <a:xfrm>
                <a:off x="9375470" y="788586"/>
                <a:ext cx="1164769" cy="48744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/>
                  <a:t>c</a:t>
                </a:r>
                <a:r>
                  <a:rPr lang="en-US" sz="800" dirty="0">
                    <a:solidFill>
                      <a:schemeClr val="tx1"/>
                    </a:solidFill>
                  </a:rPr>
                  <a:t>_1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 bwMode="auto">
              <a:xfrm>
                <a:off x="7664361" y="788586"/>
                <a:ext cx="1164769" cy="48744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/>
                  <a:t>c</a:t>
                </a:r>
                <a:r>
                  <a:rPr lang="en-US" sz="800" dirty="0">
                    <a:solidFill>
                      <a:schemeClr val="tx1"/>
                    </a:solidFill>
                  </a:rPr>
                  <a:t>_0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 bwMode="auto">
              <a:xfrm>
                <a:off x="14154013" y="794731"/>
                <a:ext cx="1164769" cy="48744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err="1"/>
                  <a:t>c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_n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5" name="Rounded Rectangle 14"/>
            <p:cNvSpPr/>
            <p:nvPr/>
          </p:nvSpPr>
          <p:spPr bwMode="auto">
            <a:xfrm>
              <a:off x="97728" y="1428750"/>
              <a:ext cx="4586817" cy="200805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104" name="Rounded Rectangle 103"/>
          <p:cNvSpPr/>
          <p:nvPr/>
        </p:nvSpPr>
        <p:spPr bwMode="auto">
          <a:xfrm>
            <a:off x="3422364" y="2742784"/>
            <a:ext cx="4003796" cy="5595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5105400" y="1266342"/>
            <a:ext cx="4045035" cy="169208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0110" y="1276218"/>
            <a:ext cx="4592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Provide access to the intermediate states of the encoder.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Add an attentional mechanism/layer.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530F8-203D-CE4C-B258-B473F399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60" y="3073308"/>
            <a:ext cx="1307053" cy="1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229E-584A-8B49-B98B-017D31D2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E580-B103-DF49-BA3D-9C3E4F86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different </a:t>
            </a:r>
            <a:r>
              <a:rPr lang="en-US" i="1" dirty="0"/>
              <a:t>weighted</a:t>
            </a:r>
            <a:r>
              <a:rPr lang="en-US" dirty="0"/>
              <a:t> combination of all the encoder hidden states to the decoder at each point in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For </a:t>
            </a:r>
            <a:r>
              <a:rPr lang="en-US" sz="2000" dirty="0" err="1"/>
              <a:t>h_i</a:t>
            </a:r>
            <a:r>
              <a:rPr lang="en-US" sz="2000" dirty="0"/>
              <a:t> in the decoder, compute a </a:t>
            </a:r>
            <a:r>
              <a:rPr lang="en-US" sz="2000" dirty="0">
                <a:solidFill>
                  <a:schemeClr val="accent1"/>
                </a:solidFill>
              </a:rPr>
              <a:t>similarity score</a:t>
            </a:r>
            <a:r>
              <a:rPr lang="en-US" sz="2000" dirty="0"/>
              <a:t> between h_{i-1} and each encoder hidden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Normalize those scores to produce a probability for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Computed a weighted sum the hidden states in the encoder by this distribution that’s </a:t>
            </a:r>
            <a:r>
              <a:rPr lang="en-US" sz="2000" dirty="0" err="1"/>
              <a:t>c_i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9203-20A3-6442-B23D-0A4352D7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C4B8-DA8E-AB4D-89BC-88FAA2A2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F636-EEF7-1246-973A-0AF9FF58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53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C628-75EB-DD4B-B3EE-0E0A2295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5C6E-15FF-0649-826D-4D59C5F6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decoder state </a:t>
            </a:r>
            <a:r>
              <a:rPr lang="en-US" i="1" dirty="0" err="1"/>
              <a:t>i</a:t>
            </a:r>
            <a:r>
              <a:rPr lang="en-US" dirty="0"/>
              <a:t> compute a similarity score between hidden state i-1 and each of the encoder hidden states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F0D6-CCC6-9A45-98FE-CD69B3A1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E132-327B-4140-B219-A54845BF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3641-A085-0F47-BB54-150D07BA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29531-2A40-7C42-8F23-E42BCE81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2724150"/>
            <a:ext cx="5359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8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C628-75EB-DD4B-B3EE-0E0A2295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5C6E-15FF-0649-826D-4D59C5F6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each decoder state </a:t>
            </a:r>
            <a:r>
              <a:rPr lang="en-US" sz="2000" i="1" dirty="0" err="1"/>
              <a:t>i</a:t>
            </a:r>
            <a:r>
              <a:rPr lang="en-US" sz="2000" dirty="0"/>
              <a:t> compute a similarity score between hidden state i-1 and each of the encoder hidden states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Normalize to get a probability distribution over the encoder states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F0D6-CCC6-9A45-98FE-CD69B3A1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E132-327B-4140-B219-A54845BF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3641-A085-0F47-BB54-150D07BA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29531-2A40-7C42-8F23-E42BCE81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57350"/>
            <a:ext cx="3975100" cy="423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731DF-250E-4B40-A512-67A72B52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830535"/>
            <a:ext cx="328863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62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C628-75EB-DD4B-B3EE-0E0A2295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5C6E-15FF-0649-826D-4D59C5F6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For each decoder state </a:t>
            </a:r>
            <a:r>
              <a:rPr lang="en-US" sz="1600" i="1" dirty="0" err="1"/>
              <a:t>i</a:t>
            </a:r>
            <a:r>
              <a:rPr lang="en-US" sz="1600" dirty="0"/>
              <a:t> compute a similarity score between hidden state i-1 and each of the encoder hidden states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Normalize to get a probability distribution over the encoder states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Compute the weighted sum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F0D6-CCC6-9A45-98FE-CD69B3A1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E132-327B-4140-B219-A54845BF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3641-A085-0F47-BB54-150D07BA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29531-2A40-7C42-8F23-E42BCE81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390526"/>
            <a:ext cx="3975100" cy="423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731DF-250E-4B40-A512-67A72B52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538514"/>
            <a:ext cx="328863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8E01A-D387-F44D-A2E0-C708EF550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562350"/>
            <a:ext cx="2089150" cy="10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4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421C200-670F-3C4B-913B-BA86788C3718}" type="datetime1">
              <a:rPr lang="en-US" altLang="en-US" sz="1400">
                <a:solidFill>
                  <a:srgbClr val="590A0E"/>
                </a:solidFill>
              </a:rPr>
              <a:pPr/>
              <a:t>11/28/18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40C87E-F1D8-994F-A83A-E8286353E3A5}" type="slidenum">
              <a:rPr lang="en-US" altLang="en-US" sz="1400">
                <a:solidFill>
                  <a:srgbClr val="590A0E"/>
                </a:solidFill>
              </a:rPr>
              <a:pPr/>
              <a:t>5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02" y="37373"/>
            <a:ext cx="8915400" cy="800100"/>
          </a:xfrm>
        </p:spPr>
        <p:txBody>
          <a:bodyPr/>
          <a:lstStyle/>
          <a:p>
            <a:r>
              <a:rPr lang="en-US" altLang="en-US" sz="3600"/>
              <a:t>Multiple Reference Translations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971550"/>
            <a:ext cx="6553200" cy="3581398"/>
            <a:chOff x="432" y="1104"/>
            <a:chExt cx="4800" cy="2947"/>
          </a:xfrm>
        </p:grpSpPr>
        <p:sp>
          <p:nvSpPr>
            <p:cNvPr id="25606" name="Text Box 4"/>
            <p:cNvSpPr txBox="1">
              <a:spLocks noChangeArrowheads="1"/>
            </p:cNvSpPr>
            <p:nvPr/>
          </p:nvSpPr>
          <p:spPr bwMode="auto">
            <a:xfrm>
              <a:off x="432" y="1104"/>
              <a:ext cx="1584" cy="9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Reference translation 1: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800000"/>
                  </a:solidFill>
                </a:rPr>
                <a:t>The</a:t>
              </a:r>
              <a:r>
                <a:rPr lang="en-US" altLang="en-US" sz="1000">
                  <a:solidFill>
                    <a:srgbClr val="009900"/>
                  </a:solidFill>
                </a:rPr>
                <a:t> U.S. island of Guam is maintaining a high state of alert </a:t>
              </a:r>
              <a:r>
                <a:rPr lang="en-US" altLang="en-US" sz="1000">
                  <a:solidFill>
                    <a:srgbClr val="C00000"/>
                  </a:solidFill>
                </a:rPr>
                <a:t>after the</a:t>
              </a:r>
              <a:r>
                <a:rPr lang="en-US" altLang="en-US" sz="1000">
                  <a:solidFill>
                    <a:srgbClr val="009900"/>
                  </a:solidFill>
                </a:rPr>
                <a:t> Guam airport </a:t>
              </a:r>
              <a:r>
                <a:rPr lang="en-US" altLang="en-US" sz="1000">
                  <a:solidFill>
                    <a:srgbClr val="800000"/>
                  </a:solidFill>
                </a:rPr>
                <a:t>and</a:t>
              </a:r>
              <a:r>
                <a:rPr lang="en-US" altLang="en-US" sz="1000">
                  <a:solidFill>
                    <a:srgbClr val="009900"/>
                  </a:solidFill>
                </a:rPr>
                <a:t> its offices both received an e-mail from someone calling himself </a:t>
              </a:r>
              <a:r>
                <a:rPr lang="en-US" altLang="en-US" sz="1000">
                  <a:solidFill>
                    <a:srgbClr val="800000"/>
                  </a:solidFill>
                </a:rPr>
                <a:t>the</a:t>
              </a:r>
              <a:r>
                <a:rPr lang="en-US" altLang="en-US" sz="1000">
                  <a:solidFill>
                    <a:srgbClr val="009900"/>
                  </a:solidFill>
                </a:rPr>
                <a:t> Saudi Arabian Osama bin Laden </a:t>
              </a:r>
              <a:r>
                <a:rPr lang="en-US" altLang="en-US" sz="1000">
                  <a:solidFill>
                    <a:srgbClr val="800000"/>
                  </a:solidFill>
                </a:rPr>
                <a:t>and</a:t>
              </a:r>
              <a:r>
                <a:rPr lang="en-US" altLang="en-US" sz="1000">
                  <a:solidFill>
                    <a:srgbClr val="009900"/>
                  </a:solidFill>
                </a:rPr>
                <a:t> threatening a biological/chemical </a:t>
              </a:r>
              <a:r>
                <a:rPr lang="en-US" altLang="en-US" sz="1000">
                  <a:solidFill>
                    <a:srgbClr val="800000"/>
                  </a:solidFill>
                </a:rPr>
                <a:t>attack</a:t>
              </a:r>
              <a:r>
                <a:rPr lang="en-US" altLang="en-US" sz="1000">
                  <a:solidFill>
                    <a:srgbClr val="009900"/>
                  </a:solidFill>
                </a:rPr>
                <a:t> against </a:t>
              </a:r>
              <a:r>
                <a:rPr lang="en-US" altLang="en-US" sz="1000">
                  <a:solidFill>
                    <a:srgbClr val="800000"/>
                  </a:solidFill>
                </a:rPr>
                <a:t>public</a:t>
              </a:r>
              <a:r>
                <a:rPr lang="en-US" altLang="en-US" sz="1000">
                  <a:solidFill>
                    <a:srgbClr val="009900"/>
                  </a:solidFill>
                </a:rPr>
                <a:t> places such as </a:t>
              </a:r>
              <a:r>
                <a:rPr lang="en-US" altLang="en-US" sz="1000">
                  <a:solidFill>
                    <a:srgbClr val="C00000"/>
                  </a:solidFill>
                </a:rPr>
                <a:t>the airport</a:t>
              </a:r>
              <a:r>
                <a:rPr lang="en-US" altLang="en-US" sz="1000">
                  <a:solidFill>
                    <a:srgbClr val="009900"/>
                  </a:solidFill>
                </a:rPr>
                <a:t> .</a:t>
              </a:r>
            </a:p>
          </p:txBody>
        </p:sp>
        <p:sp>
          <p:nvSpPr>
            <p:cNvPr id="25607" name="Text Box 5"/>
            <p:cNvSpPr txBox="1">
              <a:spLocks noChangeArrowheads="1"/>
            </p:cNvSpPr>
            <p:nvPr/>
          </p:nvSpPr>
          <p:spPr bwMode="auto">
            <a:xfrm>
              <a:off x="432" y="3120"/>
              <a:ext cx="1584" cy="8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Reference translation 3: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009900"/>
                  </a:solidFill>
                </a:rPr>
                <a:t>The US International Airport of Guam and its office has received an email from a self-claimed Arabian millionaire named Laden </a:t>
              </a:r>
              <a:r>
                <a:rPr lang="en-US" altLang="en-US" sz="1000">
                  <a:solidFill>
                    <a:srgbClr val="C00000"/>
                  </a:solidFill>
                </a:rPr>
                <a:t>,</a:t>
              </a:r>
              <a:r>
                <a:rPr lang="en-US" altLang="en-US" sz="1000">
                  <a:solidFill>
                    <a:srgbClr val="009900"/>
                  </a:solidFill>
                </a:rPr>
                <a:t> </a:t>
              </a:r>
              <a:r>
                <a:rPr lang="en-US" altLang="en-US" sz="1000">
                  <a:solidFill>
                    <a:srgbClr val="C00000"/>
                  </a:solidFill>
                </a:rPr>
                <a:t>which</a:t>
              </a:r>
              <a:r>
                <a:rPr lang="en-US" altLang="en-US" sz="1000">
                  <a:solidFill>
                    <a:srgbClr val="009900"/>
                  </a:solidFill>
                </a:rPr>
                <a:t> threatens to launch a biochemical attack on such public places as airport . Guam authority has been </a:t>
              </a:r>
              <a:r>
                <a:rPr lang="en-US" altLang="en-US" sz="1000">
                  <a:solidFill>
                    <a:srgbClr val="800000"/>
                  </a:solidFill>
                </a:rPr>
                <a:t>on</a:t>
              </a:r>
              <a:r>
                <a:rPr lang="en-US" altLang="en-US" sz="1000">
                  <a:solidFill>
                    <a:srgbClr val="009900"/>
                  </a:solidFill>
                </a:rPr>
                <a:t> alert . </a:t>
              </a:r>
            </a:p>
          </p:txBody>
        </p:sp>
        <p:sp>
          <p:nvSpPr>
            <p:cNvPr id="25608" name="Text Box 6"/>
            <p:cNvSpPr txBox="1">
              <a:spLocks noChangeArrowheads="1"/>
            </p:cNvSpPr>
            <p:nvPr/>
          </p:nvSpPr>
          <p:spPr bwMode="auto">
            <a:xfrm>
              <a:off x="3648" y="3120"/>
              <a:ext cx="1584" cy="9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Reference translation 4: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009900"/>
                  </a:solidFill>
                </a:rPr>
                <a:t>US Guam International Airport and its office received an email from Mr. Bin Laden and other </a:t>
              </a:r>
              <a:r>
                <a:rPr lang="en-US" altLang="en-US" sz="1000">
                  <a:solidFill>
                    <a:srgbClr val="800000"/>
                  </a:solidFill>
                </a:rPr>
                <a:t>rich</a:t>
              </a:r>
              <a:r>
                <a:rPr lang="en-US" altLang="en-US" sz="1000">
                  <a:solidFill>
                    <a:srgbClr val="009900"/>
                  </a:solidFill>
                </a:rPr>
                <a:t> businessman from Saudi Arabia . They said there would be </a:t>
              </a:r>
              <a:r>
                <a:rPr lang="en-US" altLang="en-US" sz="1000">
                  <a:solidFill>
                    <a:srgbClr val="800000"/>
                  </a:solidFill>
                </a:rPr>
                <a:t>biochemistry</a:t>
              </a:r>
              <a:r>
                <a:rPr lang="en-US" altLang="en-US" sz="1000">
                  <a:solidFill>
                    <a:srgbClr val="009900"/>
                  </a:solidFill>
                </a:rPr>
                <a:t> air raid to Guam Airport and other public places . Guam needs to be in high precaution about this matter . </a:t>
              </a:r>
            </a:p>
          </p:txBody>
        </p:sp>
        <p:sp>
          <p:nvSpPr>
            <p:cNvPr id="25609" name="Text Box 7"/>
            <p:cNvSpPr txBox="1">
              <a:spLocks noChangeArrowheads="1"/>
            </p:cNvSpPr>
            <p:nvPr/>
          </p:nvSpPr>
          <p:spPr bwMode="auto">
            <a:xfrm>
              <a:off x="3648" y="1104"/>
              <a:ext cx="1584" cy="9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Reference translation 2: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009900"/>
                  </a:solidFill>
                </a:rPr>
                <a:t>Guam </a:t>
              </a:r>
              <a:r>
                <a:rPr lang="en-US" altLang="en-US" sz="1000">
                  <a:solidFill>
                    <a:srgbClr val="FF0000"/>
                  </a:solidFill>
                </a:rPr>
                <a:t>International Airport and its</a:t>
              </a:r>
              <a:r>
                <a:rPr lang="en-US" altLang="en-US" sz="1000">
                  <a:solidFill>
                    <a:srgbClr val="009900"/>
                  </a:solidFill>
                </a:rPr>
                <a:t> offices are maintaining a high state of alert </a:t>
              </a:r>
              <a:r>
                <a:rPr lang="en-US" altLang="en-US" sz="1000">
                  <a:solidFill>
                    <a:srgbClr val="800000"/>
                  </a:solidFill>
                </a:rPr>
                <a:t>after</a:t>
              </a:r>
              <a:r>
                <a:rPr lang="en-US" altLang="en-US" sz="1000">
                  <a:solidFill>
                    <a:srgbClr val="009900"/>
                  </a:solidFill>
                </a:rPr>
                <a:t> receiving an e-mail that was from a person claiming </a:t>
              </a:r>
              <a:r>
                <a:rPr lang="en-US" altLang="en-US" sz="1000">
                  <a:solidFill>
                    <a:srgbClr val="800000"/>
                  </a:solidFill>
                </a:rPr>
                <a:t>to be </a:t>
              </a:r>
              <a:r>
                <a:rPr lang="en-US" altLang="en-US" sz="1000">
                  <a:solidFill>
                    <a:srgbClr val="009900"/>
                  </a:solidFill>
                </a:rPr>
                <a:t>the wealthy Saudi Arabian businessman Bin Laden and that threatened to launch a biological and chemical attack </a:t>
              </a:r>
              <a:r>
                <a:rPr lang="en-US" altLang="en-US" sz="1000">
                  <a:solidFill>
                    <a:srgbClr val="C00000"/>
                  </a:solidFill>
                </a:rPr>
                <a:t>on the</a:t>
              </a:r>
              <a:r>
                <a:rPr lang="en-US" altLang="en-US" sz="1000">
                  <a:solidFill>
                    <a:srgbClr val="009900"/>
                  </a:solidFill>
                </a:rPr>
                <a:t> airport and other public places .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25610" name="Text Box 8"/>
            <p:cNvSpPr txBox="1">
              <a:spLocks noChangeArrowheads="1"/>
            </p:cNvSpPr>
            <p:nvPr/>
          </p:nvSpPr>
          <p:spPr bwMode="auto">
            <a:xfrm>
              <a:off x="2064" y="2064"/>
              <a:ext cx="1536" cy="1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Machine translation: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800000"/>
                  </a:solidFill>
                </a:rPr>
                <a:t>The</a:t>
              </a:r>
              <a:r>
                <a:rPr lang="en-US" altLang="en-US" sz="1000">
                  <a:solidFill>
                    <a:schemeClr val="accent2"/>
                  </a:solidFill>
                </a:rPr>
                <a:t> American [?] </a:t>
              </a:r>
              <a:r>
                <a:rPr lang="en-US" altLang="en-US" sz="1000">
                  <a:solidFill>
                    <a:srgbClr val="FF0000"/>
                  </a:solidFill>
                </a:rPr>
                <a:t>international airport and its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800000"/>
                  </a:solidFill>
                </a:rPr>
                <a:t>the</a:t>
              </a:r>
              <a:r>
                <a:rPr lang="en-US" altLang="en-US" sz="1000">
                  <a:solidFill>
                    <a:schemeClr val="accent2"/>
                  </a:solidFill>
                </a:rPr>
                <a:t> office all receives one calls self the sand Arab </a:t>
              </a:r>
              <a:r>
                <a:rPr lang="en-US" altLang="en-US" sz="1000">
                  <a:solidFill>
                    <a:srgbClr val="800000"/>
                  </a:solidFill>
                </a:rPr>
                <a:t>rich</a:t>
              </a:r>
              <a:r>
                <a:rPr lang="en-US" altLang="en-US" sz="1000">
                  <a:solidFill>
                    <a:schemeClr val="accent2"/>
                  </a:solidFill>
                </a:rPr>
                <a:t> business [?] </a:t>
              </a:r>
              <a:r>
                <a:rPr lang="en-US" altLang="en-US" sz="1000">
                  <a:solidFill>
                    <a:srgbClr val="800000"/>
                  </a:solidFill>
                </a:rPr>
                <a:t>and</a:t>
              </a:r>
              <a:r>
                <a:rPr lang="en-US" altLang="en-US" sz="1000">
                  <a:solidFill>
                    <a:schemeClr val="accent2"/>
                  </a:solidFill>
                </a:rPr>
                <a:t> so </a:t>
              </a:r>
              <a:r>
                <a:rPr lang="en-US" altLang="en-US" sz="1000">
                  <a:solidFill>
                    <a:srgbClr val="800000"/>
                  </a:solidFill>
                </a:rPr>
                <a:t>on</a:t>
              </a:r>
              <a:r>
                <a:rPr lang="en-US" altLang="en-US" sz="1000">
                  <a:solidFill>
                    <a:schemeClr val="accent2"/>
                  </a:solidFill>
                </a:rPr>
                <a:t> electronic mail </a:t>
              </a:r>
              <a:r>
                <a:rPr lang="en-US" altLang="en-US" sz="1000">
                  <a:solidFill>
                    <a:srgbClr val="C00000"/>
                  </a:solidFill>
                </a:rPr>
                <a:t>,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C00000"/>
                  </a:solidFill>
                </a:rPr>
                <a:t>which</a:t>
              </a:r>
              <a:r>
                <a:rPr lang="en-US" altLang="en-US" sz="1000">
                  <a:solidFill>
                    <a:schemeClr val="accent2"/>
                  </a:solidFill>
                </a:rPr>
                <a:t> sends out ;  The threat will </a:t>
              </a:r>
              <a:r>
                <a:rPr lang="en-US" altLang="en-US" sz="1000">
                  <a:solidFill>
                    <a:srgbClr val="800000"/>
                  </a:solidFill>
                </a:rPr>
                <a:t>be</a:t>
              </a:r>
              <a:r>
                <a:rPr lang="en-US" altLang="en-US" sz="1000">
                  <a:solidFill>
                    <a:schemeClr val="accent2"/>
                  </a:solidFill>
                </a:rPr>
                <a:t> able </a:t>
              </a:r>
              <a:r>
                <a:rPr lang="en-US" altLang="en-US" sz="1000">
                  <a:solidFill>
                    <a:srgbClr val="800000"/>
                  </a:solidFill>
                </a:rPr>
                <a:t>after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800000"/>
                  </a:solidFill>
                </a:rPr>
                <a:t>public</a:t>
              </a:r>
              <a:r>
                <a:rPr lang="en-US" altLang="en-US" sz="1000">
                  <a:solidFill>
                    <a:schemeClr val="accent2"/>
                  </a:solidFill>
                </a:rPr>
                <a:t> place </a:t>
              </a:r>
              <a:r>
                <a:rPr lang="en-US" altLang="en-US" sz="1000">
                  <a:solidFill>
                    <a:srgbClr val="800000"/>
                  </a:solidFill>
                </a:rPr>
                <a:t>and</a:t>
              </a:r>
              <a:r>
                <a:rPr lang="en-US" altLang="en-US" sz="1000">
                  <a:solidFill>
                    <a:schemeClr val="accent2"/>
                  </a:solidFill>
                </a:rPr>
                <a:t> so </a:t>
              </a:r>
              <a:r>
                <a:rPr lang="en-US" altLang="en-US" sz="1000">
                  <a:solidFill>
                    <a:srgbClr val="C00000"/>
                  </a:solidFill>
                </a:rPr>
                <a:t>on the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C00000"/>
                  </a:solidFill>
                </a:rPr>
                <a:t>airport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800000"/>
                  </a:solidFill>
                </a:rPr>
                <a:t>to</a:t>
              </a:r>
              <a:r>
                <a:rPr lang="en-US" altLang="en-US" sz="1000">
                  <a:solidFill>
                    <a:schemeClr val="accent2"/>
                  </a:solidFill>
                </a:rPr>
                <a:t> start the </a:t>
              </a:r>
              <a:r>
                <a:rPr lang="en-US" altLang="en-US" sz="1000">
                  <a:solidFill>
                    <a:srgbClr val="800000"/>
                  </a:solidFill>
                </a:rPr>
                <a:t>biochemistry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800000"/>
                  </a:solidFill>
                </a:rPr>
                <a:t>attack</a:t>
              </a:r>
              <a:r>
                <a:rPr lang="en-US" altLang="en-US" sz="1000">
                  <a:solidFill>
                    <a:schemeClr val="accent2"/>
                  </a:solidFill>
                </a:rPr>
                <a:t> , [?] highly alerts </a:t>
              </a:r>
              <a:r>
                <a:rPr lang="en-US" altLang="en-US" sz="1000">
                  <a:solidFill>
                    <a:srgbClr val="C00000"/>
                  </a:solidFill>
                </a:rPr>
                <a:t>after the</a:t>
              </a:r>
              <a:r>
                <a:rPr lang="en-US" altLang="en-US" sz="1000">
                  <a:solidFill>
                    <a:schemeClr val="accent2"/>
                  </a:solidFill>
                </a:rPr>
                <a:t> maintenance.</a:t>
              </a:r>
            </a:p>
          </p:txBody>
        </p:sp>
        <p:sp>
          <p:nvSpPr>
            <p:cNvPr id="25611" name="AutoShape 9"/>
            <p:cNvSpPr>
              <a:spLocks noChangeArrowheads="1"/>
            </p:cNvSpPr>
            <p:nvPr/>
          </p:nvSpPr>
          <p:spPr bwMode="auto">
            <a:xfrm>
              <a:off x="2430" y="2772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2" name="AutoShape 10"/>
            <p:cNvSpPr>
              <a:spLocks noChangeArrowheads="1"/>
            </p:cNvSpPr>
            <p:nvPr/>
          </p:nvSpPr>
          <p:spPr bwMode="auto">
            <a:xfrm>
              <a:off x="4692" y="1521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3" name="AutoShape 11"/>
            <p:cNvSpPr>
              <a:spLocks noChangeArrowheads="1"/>
            </p:cNvSpPr>
            <p:nvPr/>
          </p:nvSpPr>
          <p:spPr bwMode="auto">
            <a:xfrm>
              <a:off x="3138" y="2577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14" name="AutoShape 12"/>
            <p:cNvCxnSpPr>
              <a:cxnSpLocks noChangeShapeType="1"/>
              <a:stCxn id="25612" idx="2"/>
              <a:endCxn id="25613" idx="0"/>
            </p:cNvCxnSpPr>
            <p:nvPr/>
          </p:nvCxnSpPr>
          <p:spPr bwMode="auto">
            <a:xfrm flipH="1">
              <a:off x="3186" y="1617"/>
              <a:ext cx="1554" cy="960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5" name="AutoShape 13"/>
            <p:cNvSpPr>
              <a:spLocks noChangeArrowheads="1"/>
            </p:cNvSpPr>
            <p:nvPr/>
          </p:nvSpPr>
          <p:spPr bwMode="auto">
            <a:xfrm>
              <a:off x="3765" y="1908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6" name="AutoShape 14"/>
            <p:cNvSpPr>
              <a:spLocks noChangeArrowheads="1"/>
            </p:cNvSpPr>
            <p:nvPr/>
          </p:nvSpPr>
          <p:spPr bwMode="auto">
            <a:xfrm>
              <a:off x="3072" y="2676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17" name="AutoShape 15"/>
            <p:cNvCxnSpPr>
              <a:cxnSpLocks noChangeShapeType="1"/>
              <a:stCxn id="25615" idx="2"/>
              <a:endCxn id="25616" idx="0"/>
            </p:cNvCxnSpPr>
            <p:nvPr/>
          </p:nvCxnSpPr>
          <p:spPr bwMode="auto">
            <a:xfrm flipH="1">
              <a:off x="3192" y="2004"/>
              <a:ext cx="693" cy="672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8" name="AutoShape 16"/>
            <p:cNvSpPr>
              <a:spLocks noChangeArrowheads="1"/>
            </p:cNvSpPr>
            <p:nvPr/>
          </p:nvSpPr>
          <p:spPr bwMode="auto">
            <a:xfrm>
              <a:off x="3171" y="2676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9" name="AutoShape 17"/>
            <p:cNvSpPr>
              <a:spLocks noChangeArrowheads="1"/>
            </p:cNvSpPr>
            <p:nvPr/>
          </p:nvSpPr>
          <p:spPr bwMode="auto">
            <a:xfrm>
              <a:off x="2451" y="2484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0" name="AutoShape 18"/>
            <p:cNvSpPr>
              <a:spLocks noChangeArrowheads="1"/>
            </p:cNvSpPr>
            <p:nvPr/>
          </p:nvSpPr>
          <p:spPr bwMode="auto">
            <a:xfrm>
              <a:off x="1236" y="3831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21" name="AutoShape 19"/>
            <p:cNvCxnSpPr>
              <a:cxnSpLocks noChangeShapeType="1"/>
              <a:stCxn id="25619" idx="2"/>
              <a:endCxn id="25620" idx="0"/>
            </p:cNvCxnSpPr>
            <p:nvPr/>
          </p:nvCxnSpPr>
          <p:spPr bwMode="auto">
            <a:xfrm flipH="1">
              <a:off x="1284" y="2580"/>
              <a:ext cx="1215" cy="1251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AutoShape 20"/>
            <p:cNvCxnSpPr>
              <a:cxnSpLocks noChangeShapeType="1"/>
              <a:stCxn id="25662" idx="2"/>
              <a:endCxn id="25663" idx="0"/>
            </p:cNvCxnSpPr>
            <p:nvPr/>
          </p:nvCxnSpPr>
          <p:spPr bwMode="auto">
            <a:xfrm flipH="1">
              <a:off x="1196" y="2577"/>
              <a:ext cx="2029" cy="960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3" name="AutoShape 21"/>
            <p:cNvSpPr>
              <a:spLocks noChangeArrowheads="1"/>
            </p:cNvSpPr>
            <p:nvPr/>
          </p:nvSpPr>
          <p:spPr bwMode="auto">
            <a:xfrm>
              <a:off x="555" y="1716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4" name="AutoShape 22"/>
            <p:cNvSpPr>
              <a:spLocks noChangeArrowheads="1"/>
            </p:cNvSpPr>
            <p:nvPr/>
          </p:nvSpPr>
          <p:spPr bwMode="auto">
            <a:xfrm>
              <a:off x="2814" y="2673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25" name="AutoShape 23"/>
            <p:cNvCxnSpPr>
              <a:cxnSpLocks noChangeShapeType="1"/>
              <a:stCxn id="25623" idx="2"/>
              <a:endCxn id="25624" idx="0"/>
            </p:cNvCxnSpPr>
            <p:nvPr/>
          </p:nvCxnSpPr>
          <p:spPr bwMode="auto">
            <a:xfrm>
              <a:off x="627" y="1812"/>
              <a:ext cx="2259" cy="861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6" name="AutoShape 24"/>
            <p:cNvSpPr>
              <a:spLocks noChangeArrowheads="1"/>
            </p:cNvSpPr>
            <p:nvPr/>
          </p:nvSpPr>
          <p:spPr bwMode="auto">
            <a:xfrm>
              <a:off x="2826" y="2772"/>
              <a:ext cx="48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7" name="AutoShape 25"/>
            <p:cNvSpPr>
              <a:spLocks noChangeArrowheads="1"/>
            </p:cNvSpPr>
            <p:nvPr/>
          </p:nvSpPr>
          <p:spPr bwMode="auto">
            <a:xfrm>
              <a:off x="4104" y="3636"/>
              <a:ext cx="48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28" name="AutoShape 26"/>
            <p:cNvCxnSpPr>
              <a:cxnSpLocks noChangeShapeType="1"/>
              <a:stCxn id="25626" idx="2"/>
              <a:endCxn id="25627" idx="0"/>
            </p:cNvCxnSpPr>
            <p:nvPr/>
          </p:nvCxnSpPr>
          <p:spPr bwMode="auto">
            <a:xfrm>
              <a:off x="3066" y="2868"/>
              <a:ext cx="1278" cy="768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9" name="AutoShape 27"/>
            <p:cNvSpPr>
              <a:spLocks noChangeArrowheads="1"/>
            </p:cNvSpPr>
            <p:nvPr/>
          </p:nvSpPr>
          <p:spPr bwMode="auto">
            <a:xfrm>
              <a:off x="1062" y="1812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0" name="AutoShape 28"/>
            <p:cNvSpPr>
              <a:spLocks noChangeArrowheads="1"/>
            </p:cNvSpPr>
            <p:nvPr/>
          </p:nvSpPr>
          <p:spPr bwMode="auto">
            <a:xfrm>
              <a:off x="2364" y="2676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31" name="AutoShape 29"/>
            <p:cNvCxnSpPr>
              <a:cxnSpLocks noChangeShapeType="1"/>
              <a:stCxn id="25629" idx="2"/>
              <a:endCxn id="25630" idx="0"/>
            </p:cNvCxnSpPr>
            <p:nvPr/>
          </p:nvCxnSpPr>
          <p:spPr bwMode="auto">
            <a:xfrm>
              <a:off x="1182" y="1908"/>
              <a:ext cx="1302" cy="768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2" name="AutoShape 30"/>
            <p:cNvSpPr>
              <a:spLocks noChangeArrowheads="1"/>
            </p:cNvSpPr>
            <p:nvPr/>
          </p:nvSpPr>
          <p:spPr bwMode="auto">
            <a:xfrm>
              <a:off x="549" y="1812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3" name="AutoShape 31"/>
            <p:cNvSpPr>
              <a:spLocks noChangeArrowheads="1"/>
            </p:cNvSpPr>
            <p:nvPr/>
          </p:nvSpPr>
          <p:spPr bwMode="auto">
            <a:xfrm>
              <a:off x="3300" y="2772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34" name="AutoShape 32"/>
            <p:cNvCxnSpPr>
              <a:cxnSpLocks noChangeShapeType="1"/>
              <a:stCxn id="25632" idx="2"/>
              <a:endCxn id="25633" idx="0"/>
            </p:cNvCxnSpPr>
            <p:nvPr/>
          </p:nvCxnSpPr>
          <p:spPr bwMode="auto">
            <a:xfrm>
              <a:off x="669" y="1908"/>
              <a:ext cx="2751" cy="864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5" name="AutoShape 33"/>
            <p:cNvSpPr>
              <a:spLocks noChangeArrowheads="1"/>
            </p:cNvSpPr>
            <p:nvPr/>
          </p:nvSpPr>
          <p:spPr bwMode="auto">
            <a:xfrm>
              <a:off x="3945" y="1425"/>
              <a:ext cx="192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6" name="AutoShape 34"/>
            <p:cNvSpPr>
              <a:spLocks noChangeArrowheads="1"/>
            </p:cNvSpPr>
            <p:nvPr/>
          </p:nvSpPr>
          <p:spPr bwMode="auto">
            <a:xfrm>
              <a:off x="2172" y="2676"/>
              <a:ext cx="192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37" name="AutoShape 35"/>
            <p:cNvCxnSpPr>
              <a:cxnSpLocks noChangeShapeType="1"/>
              <a:stCxn id="25635" idx="2"/>
              <a:endCxn id="25636" idx="0"/>
            </p:cNvCxnSpPr>
            <p:nvPr/>
          </p:nvCxnSpPr>
          <p:spPr bwMode="auto">
            <a:xfrm flipH="1">
              <a:off x="2268" y="1521"/>
              <a:ext cx="1773" cy="1155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8" name="AutoShape 36"/>
            <p:cNvSpPr>
              <a:spLocks noChangeArrowheads="1"/>
            </p:cNvSpPr>
            <p:nvPr/>
          </p:nvSpPr>
          <p:spPr bwMode="auto">
            <a:xfrm>
              <a:off x="525" y="1233"/>
              <a:ext cx="192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9" name="AutoShape 37"/>
            <p:cNvSpPr>
              <a:spLocks noChangeArrowheads="1"/>
            </p:cNvSpPr>
            <p:nvPr/>
          </p:nvSpPr>
          <p:spPr bwMode="auto">
            <a:xfrm>
              <a:off x="2160" y="2193"/>
              <a:ext cx="192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40" name="AutoShape 38"/>
            <p:cNvCxnSpPr>
              <a:cxnSpLocks noChangeShapeType="1"/>
              <a:stCxn id="25638" idx="2"/>
              <a:endCxn id="25639" idx="0"/>
            </p:cNvCxnSpPr>
            <p:nvPr/>
          </p:nvCxnSpPr>
          <p:spPr bwMode="auto">
            <a:xfrm>
              <a:off x="621" y="1329"/>
              <a:ext cx="1635" cy="864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1" name="AutoShape 39"/>
            <p:cNvSpPr>
              <a:spLocks noChangeArrowheads="1"/>
            </p:cNvSpPr>
            <p:nvPr/>
          </p:nvSpPr>
          <p:spPr bwMode="auto">
            <a:xfrm>
              <a:off x="546" y="1620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2" name="AutoShape 40"/>
            <p:cNvSpPr>
              <a:spLocks noChangeArrowheads="1"/>
            </p:cNvSpPr>
            <p:nvPr/>
          </p:nvSpPr>
          <p:spPr bwMode="auto">
            <a:xfrm>
              <a:off x="2436" y="2289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43" name="AutoShape 41"/>
            <p:cNvCxnSpPr>
              <a:cxnSpLocks noChangeShapeType="1"/>
              <a:stCxn id="25641" idx="2"/>
              <a:endCxn id="25642" idx="0"/>
            </p:cNvCxnSpPr>
            <p:nvPr/>
          </p:nvCxnSpPr>
          <p:spPr bwMode="auto">
            <a:xfrm>
              <a:off x="618" y="1716"/>
              <a:ext cx="1890" cy="573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4" name="AutoShape 42"/>
            <p:cNvSpPr>
              <a:spLocks noChangeArrowheads="1"/>
            </p:cNvSpPr>
            <p:nvPr/>
          </p:nvSpPr>
          <p:spPr bwMode="auto">
            <a:xfrm>
              <a:off x="2850" y="2388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5" name="AutoShape 43"/>
            <p:cNvSpPr>
              <a:spLocks noChangeArrowheads="1"/>
            </p:cNvSpPr>
            <p:nvPr/>
          </p:nvSpPr>
          <p:spPr bwMode="auto">
            <a:xfrm>
              <a:off x="4371" y="3444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46" name="AutoShape 44"/>
            <p:cNvCxnSpPr>
              <a:cxnSpLocks noChangeShapeType="1"/>
              <a:stCxn id="25644" idx="2"/>
              <a:endCxn id="25645" idx="0"/>
            </p:cNvCxnSpPr>
            <p:nvPr/>
          </p:nvCxnSpPr>
          <p:spPr bwMode="auto">
            <a:xfrm>
              <a:off x="2922" y="2484"/>
              <a:ext cx="1521" cy="960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7" name="AutoShape 45"/>
            <p:cNvSpPr>
              <a:spLocks noChangeArrowheads="1"/>
            </p:cNvSpPr>
            <p:nvPr/>
          </p:nvSpPr>
          <p:spPr bwMode="auto">
            <a:xfrm>
              <a:off x="804" y="1428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8" name="AutoShape 46"/>
            <p:cNvSpPr>
              <a:spLocks noChangeArrowheads="1"/>
            </p:cNvSpPr>
            <p:nvPr/>
          </p:nvSpPr>
          <p:spPr bwMode="auto">
            <a:xfrm>
              <a:off x="2196" y="2484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49" name="AutoShape 47"/>
            <p:cNvCxnSpPr>
              <a:cxnSpLocks noChangeShapeType="1"/>
              <a:stCxn id="25647" idx="2"/>
              <a:endCxn id="25648" idx="0"/>
            </p:cNvCxnSpPr>
            <p:nvPr/>
          </p:nvCxnSpPr>
          <p:spPr bwMode="auto">
            <a:xfrm>
              <a:off x="876" y="1524"/>
              <a:ext cx="1392" cy="960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0" name="AutoShape 48"/>
            <p:cNvSpPr>
              <a:spLocks noChangeArrowheads="1"/>
            </p:cNvSpPr>
            <p:nvPr/>
          </p:nvSpPr>
          <p:spPr bwMode="auto">
            <a:xfrm>
              <a:off x="4017" y="1233"/>
              <a:ext cx="96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240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25651" name="AutoShape 49"/>
            <p:cNvCxnSpPr>
              <a:cxnSpLocks noChangeShapeType="1"/>
              <a:stCxn id="25650" idx="2"/>
              <a:endCxn id="25660" idx="0"/>
            </p:cNvCxnSpPr>
            <p:nvPr/>
          </p:nvCxnSpPr>
          <p:spPr bwMode="auto">
            <a:xfrm flipH="1">
              <a:off x="2312" y="1329"/>
              <a:ext cx="2185" cy="960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2" name="AutoShape 50"/>
            <p:cNvCxnSpPr>
              <a:cxnSpLocks noChangeShapeType="1"/>
              <a:stCxn id="25650" idx="2"/>
              <a:endCxn id="25661" idx="0"/>
            </p:cNvCxnSpPr>
            <p:nvPr/>
          </p:nvCxnSpPr>
          <p:spPr bwMode="auto">
            <a:xfrm flipH="1">
              <a:off x="3171" y="1329"/>
              <a:ext cx="1326" cy="864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3" name="AutoShape 51"/>
            <p:cNvSpPr>
              <a:spLocks noChangeArrowheads="1"/>
            </p:cNvSpPr>
            <p:nvPr/>
          </p:nvSpPr>
          <p:spPr bwMode="auto">
            <a:xfrm>
              <a:off x="2784" y="2868"/>
              <a:ext cx="33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54" name="AutoShape 52"/>
            <p:cNvCxnSpPr>
              <a:cxnSpLocks noChangeShapeType="1"/>
              <a:stCxn id="25655" idx="2"/>
              <a:endCxn id="25653" idx="0"/>
            </p:cNvCxnSpPr>
            <p:nvPr/>
          </p:nvCxnSpPr>
          <p:spPr bwMode="auto">
            <a:xfrm>
              <a:off x="1410" y="1428"/>
              <a:ext cx="1542" cy="1440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5" name="AutoShape 53"/>
            <p:cNvSpPr>
              <a:spLocks noChangeArrowheads="1"/>
            </p:cNvSpPr>
            <p:nvPr/>
          </p:nvSpPr>
          <p:spPr bwMode="auto">
            <a:xfrm>
              <a:off x="1248" y="1332"/>
              <a:ext cx="32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6" name="AutoShape 54"/>
            <p:cNvSpPr>
              <a:spLocks noChangeArrowheads="1"/>
            </p:cNvSpPr>
            <p:nvPr/>
          </p:nvSpPr>
          <p:spPr bwMode="auto">
            <a:xfrm>
              <a:off x="2169" y="2772"/>
              <a:ext cx="273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7" name="AutoShape 55"/>
            <p:cNvSpPr>
              <a:spLocks noChangeArrowheads="1"/>
            </p:cNvSpPr>
            <p:nvPr/>
          </p:nvSpPr>
          <p:spPr bwMode="auto">
            <a:xfrm>
              <a:off x="549" y="1908"/>
              <a:ext cx="38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58" name="AutoShape 56"/>
            <p:cNvCxnSpPr>
              <a:cxnSpLocks noChangeShapeType="1"/>
              <a:stCxn id="25657" idx="2"/>
              <a:endCxn id="25656" idx="0"/>
            </p:cNvCxnSpPr>
            <p:nvPr/>
          </p:nvCxnSpPr>
          <p:spPr bwMode="auto">
            <a:xfrm>
              <a:off x="741" y="2004"/>
              <a:ext cx="1565" cy="768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9" name="AutoShape 57"/>
            <p:cNvCxnSpPr>
              <a:cxnSpLocks noChangeShapeType="1"/>
              <a:stCxn id="25657" idx="2"/>
              <a:endCxn id="25618" idx="0"/>
            </p:cNvCxnSpPr>
            <p:nvPr/>
          </p:nvCxnSpPr>
          <p:spPr bwMode="auto">
            <a:xfrm>
              <a:off x="741" y="2004"/>
              <a:ext cx="2502" cy="672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0" name="AutoShape 58"/>
            <p:cNvSpPr>
              <a:spLocks noChangeArrowheads="1"/>
            </p:cNvSpPr>
            <p:nvPr/>
          </p:nvSpPr>
          <p:spPr bwMode="auto">
            <a:xfrm>
              <a:off x="2175" y="2289"/>
              <a:ext cx="273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1" name="AutoShape 59"/>
            <p:cNvSpPr>
              <a:spLocks noChangeArrowheads="1"/>
            </p:cNvSpPr>
            <p:nvPr/>
          </p:nvSpPr>
          <p:spPr bwMode="auto">
            <a:xfrm>
              <a:off x="2811" y="2193"/>
              <a:ext cx="72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2" name="AutoShape 60"/>
            <p:cNvSpPr>
              <a:spLocks noChangeArrowheads="1"/>
            </p:cNvSpPr>
            <p:nvPr/>
          </p:nvSpPr>
          <p:spPr bwMode="auto">
            <a:xfrm>
              <a:off x="3081" y="2481"/>
              <a:ext cx="288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3" name="AutoShape 61"/>
            <p:cNvSpPr>
              <a:spLocks noChangeArrowheads="1"/>
            </p:cNvSpPr>
            <p:nvPr/>
          </p:nvSpPr>
          <p:spPr bwMode="auto">
            <a:xfrm>
              <a:off x="1056" y="3537"/>
              <a:ext cx="279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4" name="AutoShape 62"/>
            <p:cNvSpPr>
              <a:spLocks noChangeArrowheads="1"/>
            </p:cNvSpPr>
            <p:nvPr/>
          </p:nvSpPr>
          <p:spPr bwMode="auto">
            <a:xfrm>
              <a:off x="4596" y="1521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65" name="AutoShape 63"/>
            <p:cNvCxnSpPr>
              <a:cxnSpLocks noChangeShapeType="1"/>
              <a:stCxn id="25664" idx="2"/>
              <a:endCxn id="25611" idx="0"/>
            </p:cNvCxnSpPr>
            <p:nvPr/>
          </p:nvCxnSpPr>
          <p:spPr bwMode="auto">
            <a:xfrm flipH="1">
              <a:off x="2478" y="1617"/>
              <a:ext cx="2166" cy="1155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750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9" y="141611"/>
            <a:ext cx="8915400" cy="800100"/>
          </a:xfrm>
        </p:spPr>
        <p:txBody>
          <a:bodyPr/>
          <a:lstStyle/>
          <a:p>
            <a:r>
              <a:rPr lang="en-US" b="0" dirty="0"/>
              <a:t>Encoder-Decoder (3)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1272807" y="2642339"/>
            <a:ext cx="2805600" cy="236181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-6478296" y="673909"/>
            <a:ext cx="15376442" cy="3604733"/>
            <a:chOff x="-20814923" y="996138"/>
            <a:chExt cx="29052630" cy="7019658"/>
          </a:xfrm>
          <a:solidFill>
            <a:srgbClr val="0070C0">
              <a:alpha val="37000"/>
            </a:srgbClr>
          </a:solidFill>
        </p:grpSpPr>
        <p:sp>
          <p:nvSpPr>
            <p:cNvPr id="78" name="Rounded Rectangle 77"/>
            <p:cNvSpPr/>
            <p:nvPr/>
          </p:nvSpPr>
          <p:spPr bwMode="auto">
            <a:xfrm>
              <a:off x="1301931" y="414949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1301931" y="208749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1440724" y="3217281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81" name="Down Arrow 80"/>
            <p:cNvSpPr/>
            <p:nvPr/>
          </p:nvSpPr>
          <p:spPr bwMode="auto">
            <a:xfrm rot="10800000" flipH="1">
              <a:off x="1770017" y="354381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/>
            <p:cNvSpPr/>
            <p:nvPr/>
          </p:nvSpPr>
          <p:spPr bwMode="auto">
            <a:xfrm rot="10800000" flipH="1">
              <a:off x="1770017" y="2505885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2591888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7072936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hause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911781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2591888" y="208434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760570" y="3220299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020999" y="3217281"/>
              <a:ext cx="837482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7176777" y="3209945"/>
              <a:ext cx="957087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n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3881846" y="209987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hexe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7072937" y="2099871"/>
              <a:ext cx="1164770" cy="59356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3" name="Down Arrow 92"/>
            <p:cNvSpPr/>
            <p:nvPr/>
          </p:nvSpPr>
          <p:spPr bwMode="auto">
            <a:xfrm rot="10800000" flipH="1">
              <a:off x="3059971" y="353424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4" name="Down Arrow 93"/>
            <p:cNvSpPr/>
            <p:nvPr/>
          </p:nvSpPr>
          <p:spPr bwMode="auto">
            <a:xfrm rot="10800000" flipH="1">
              <a:off x="4349930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5" name="Down Arrow 94"/>
            <p:cNvSpPr/>
            <p:nvPr/>
          </p:nvSpPr>
          <p:spPr bwMode="auto">
            <a:xfrm rot="10800000" flipH="1">
              <a:off x="7541018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6" name="Down Arrow 95"/>
            <p:cNvSpPr/>
            <p:nvPr/>
          </p:nvSpPr>
          <p:spPr bwMode="auto">
            <a:xfrm rot="10800000" flipH="1">
              <a:off x="3059971" y="250035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7" name="Down Arrow 96"/>
            <p:cNvSpPr/>
            <p:nvPr/>
          </p:nvSpPr>
          <p:spPr bwMode="auto">
            <a:xfrm rot="10800000" flipH="1">
              <a:off x="4349928" y="2494819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8" name="Down Arrow 97"/>
            <p:cNvSpPr/>
            <p:nvPr/>
          </p:nvSpPr>
          <p:spPr bwMode="auto">
            <a:xfrm rot="10800000" flipH="1">
              <a:off x="7562110" y="2520323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9" name="Straight Arrow Connector 98"/>
            <p:cNvCxnSpPr>
              <a:stCxn id="80" idx="3"/>
              <a:endCxn id="88" idx="1"/>
            </p:cNvCxnSpPr>
            <p:nvPr/>
          </p:nvCxnSpPr>
          <p:spPr bwMode="auto">
            <a:xfrm>
              <a:off x="2327908" y="3598860"/>
              <a:ext cx="432662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88" idx="3"/>
              <a:endCxn id="89" idx="1"/>
            </p:cNvCxnSpPr>
            <p:nvPr/>
          </p:nvCxnSpPr>
          <p:spPr bwMode="auto">
            <a:xfrm flipV="1">
              <a:off x="3647753" y="3598860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Straight Arrow Connector 134"/>
            <p:cNvCxnSpPr/>
            <p:nvPr/>
          </p:nvCxnSpPr>
          <p:spPr bwMode="auto">
            <a:xfrm flipV="1">
              <a:off x="4877259" y="3610877"/>
              <a:ext cx="2318296" cy="733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 flipV="1">
              <a:off x="-20814923" y="996138"/>
              <a:ext cx="2318296" cy="733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Straight Arrow Connector 113"/>
            <p:cNvCxnSpPr>
              <a:stCxn id="106" idx="0"/>
              <a:endCxn id="89" idx="1"/>
            </p:cNvCxnSpPr>
            <p:nvPr/>
          </p:nvCxnSpPr>
          <p:spPr bwMode="auto">
            <a:xfrm flipV="1">
              <a:off x="2327908" y="3598860"/>
              <a:ext cx="1693091" cy="1737972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Straight Arrow Connector 118"/>
            <p:cNvCxnSpPr>
              <a:endCxn id="106" idx="2"/>
            </p:cNvCxnSpPr>
            <p:nvPr/>
          </p:nvCxnSpPr>
          <p:spPr bwMode="auto">
            <a:xfrm flipV="1">
              <a:off x="-6889662" y="5801005"/>
              <a:ext cx="9217570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Straight Arrow Connector 122"/>
            <p:cNvCxnSpPr>
              <a:endCxn id="106" idx="2"/>
            </p:cNvCxnSpPr>
            <p:nvPr/>
          </p:nvCxnSpPr>
          <p:spPr bwMode="auto">
            <a:xfrm flipV="1">
              <a:off x="-5607979" y="5801005"/>
              <a:ext cx="7935886" cy="221479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Straight Arrow Connector 126"/>
            <p:cNvCxnSpPr>
              <a:endCxn id="106" idx="2"/>
            </p:cNvCxnSpPr>
            <p:nvPr/>
          </p:nvCxnSpPr>
          <p:spPr bwMode="auto">
            <a:xfrm flipV="1">
              <a:off x="-4432260" y="5801005"/>
              <a:ext cx="6760167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Straight Arrow Connector 129"/>
            <p:cNvCxnSpPr>
              <a:stCxn id="65" idx="3"/>
              <a:endCxn id="106" idx="2"/>
            </p:cNvCxnSpPr>
            <p:nvPr/>
          </p:nvCxnSpPr>
          <p:spPr bwMode="auto">
            <a:xfrm flipV="1">
              <a:off x="-1264873" y="5801007"/>
              <a:ext cx="3592781" cy="219283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CC18A8E-552E-6147-AC49-5FC12287641D}"/>
                </a:ext>
              </a:extLst>
            </p:cNvPr>
            <p:cNvCxnSpPr>
              <a:cxnSpLocks/>
              <a:stCxn id="88" idx="2"/>
              <a:endCxn id="106" idx="0"/>
            </p:cNvCxnSpPr>
            <p:nvPr/>
          </p:nvCxnSpPr>
          <p:spPr bwMode="auto">
            <a:xfrm flipH="1">
              <a:off x="2327908" y="3983454"/>
              <a:ext cx="876255" cy="135337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TextBox 100"/>
          <p:cNvSpPr txBox="1"/>
          <p:nvPr/>
        </p:nvSpPr>
        <p:spPr>
          <a:xfrm>
            <a:off x="8574934" y="2651342"/>
            <a:ext cx="309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572" y="2902941"/>
            <a:ext cx="5917065" cy="2200503"/>
            <a:chOff x="97728" y="828388"/>
            <a:chExt cx="6917465" cy="2608416"/>
          </a:xfrm>
        </p:grpSpPr>
        <p:grpSp>
          <p:nvGrpSpPr>
            <p:cNvPr id="84" name="Group 83"/>
            <p:cNvGrpSpPr/>
            <p:nvPr/>
          </p:nvGrpSpPr>
          <p:grpSpPr>
            <a:xfrm>
              <a:off x="337263" y="828388"/>
              <a:ext cx="6677930" cy="2471777"/>
              <a:chOff x="1301931" y="801291"/>
              <a:chExt cx="11114073" cy="4264268"/>
            </a:xfrm>
            <a:solidFill>
              <a:srgbClr val="0070C0">
                <a:alpha val="37000"/>
              </a:srgbClr>
            </a:solidFill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1301931" y="4471996"/>
                <a:ext cx="1164770" cy="593563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1301931" y="208749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440724" y="3217281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1</a:t>
                </a:r>
              </a:p>
            </p:txBody>
          </p:sp>
          <p:sp>
            <p:nvSpPr>
              <p:cNvPr id="28" name="Down Arrow 27"/>
              <p:cNvSpPr/>
              <p:nvPr/>
            </p:nvSpPr>
            <p:spPr bwMode="auto">
              <a:xfrm rot="10800000" flipH="1">
                <a:off x="1770017" y="354381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29" name="Down Arrow 28"/>
              <p:cNvSpPr/>
              <p:nvPr/>
            </p:nvSpPr>
            <p:spPr bwMode="auto">
              <a:xfrm rot="10800000" flipH="1">
                <a:off x="1770017" y="2505885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>
                <a:off x="2591887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7072935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week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3911782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2591887" y="208434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2760570" y="3220299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2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4020999" y="3217281"/>
                <a:ext cx="837482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3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7176777" y="3209945"/>
                <a:ext cx="957087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n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3881846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witch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7072937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&lt;/s&gt;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8" name="Down Arrow 67"/>
              <p:cNvSpPr/>
              <p:nvPr/>
            </p:nvSpPr>
            <p:spPr bwMode="auto">
              <a:xfrm rot="10800000" flipH="1">
                <a:off x="3059971" y="353424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69" name="Down Arrow 68"/>
              <p:cNvSpPr/>
              <p:nvPr/>
            </p:nvSpPr>
            <p:spPr bwMode="auto">
              <a:xfrm rot="10800000" flipH="1">
                <a:off x="4349930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0" name="Down Arrow 69"/>
              <p:cNvSpPr/>
              <p:nvPr/>
            </p:nvSpPr>
            <p:spPr bwMode="auto">
              <a:xfrm rot="10800000" flipH="1">
                <a:off x="7541018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 bwMode="auto">
              <a:xfrm rot="10800000" flipH="1">
                <a:off x="3059971" y="250035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2" name="Down Arrow 71"/>
              <p:cNvSpPr/>
              <p:nvPr/>
            </p:nvSpPr>
            <p:spPr bwMode="auto">
              <a:xfrm rot="10800000" flipH="1">
                <a:off x="4349928" y="2494819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 flipH="1">
                <a:off x="7562110" y="2520323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27" idx="3"/>
                <a:endCxn id="63" idx="1"/>
              </p:cNvCxnSpPr>
              <p:nvPr/>
            </p:nvCxnSpPr>
            <p:spPr bwMode="auto">
              <a:xfrm>
                <a:off x="2327908" y="3598860"/>
                <a:ext cx="432662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>
                <a:stCxn id="63" idx="3"/>
                <a:endCxn id="64" idx="1"/>
              </p:cNvCxnSpPr>
              <p:nvPr/>
            </p:nvCxnSpPr>
            <p:spPr bwMode="auto">
              <a:xfrm flipV="1">
                <a:off x="3647753" y="3598860"/>
                <a:ext cx="373246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6" name="Rounded Rectangle 105"/>
              <p:cNvSpPr/>
              <p:nvPr/>
            </p:nvSpPr>
            <p:spPr bwMode="auto">
              <a:xfrm>
                <a:off x="11251235" y="801291"/>
                <a:ext cx="1164769" cy="48744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/>
                  <a:t>c</a:t>
                </a:r>
                <a:r>
                  <a:rPr lang="en-US" sz="800" dirty="0">
                    <a:solidFill>
                      <a:schemeClr val="tx1"/>
                    </a:solidFill>
                  </a:rPr>
                  <a:t>_</a:t>
                </a:r>
                <a:r>
                  <a:rPr lang="en-US" sz="800" dirty="0"/>
                  <a:t>3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5" name="Rounded Rectangle 14"/>
            <p:cNvSpPr/>
            <p:nvPr/>
          </p:nvSpPr>
          <p:spPr bwMode="auto">
            <a:xfrm>
              <a:off x="97728" y="1428750"/>
              <a:ext cx="4586817" cy="200805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104" name="Rounded Rectangle 103"/>
          <p:cNvSpPr/>
          <p:nvPr/>
        </p:nvSpPr>
        <p:spPr bwMode="auto">
          <a:xfrm>
            <a:off x="3422364" y="2742784"/>
            <a:ext cx="4003796" cy="5595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5105400" y="1266342"/>
            <a:ext cx="4045035" cy="169208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0110" y="1276218"/>
            <a:ext cx="4592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Provide access to the intermediate states of the encoder.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Add an attentional mechanism/layer.</a:t>
            </a:r>
          </a:p>
        </p:txBody>
      </p:sp>
    </p:spTree>
    <p:extLst>
      <p:ext uri="{BB962C8B-B14F-4D97-AF65-F5344CB8AC3E}">
        <p14:creationId xmlns:p14="http://schemas.microsoft.com/office/powerpoint/2010/main" val="1401369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DF38-DABD-D44D-97E8-2F38D000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A5DC-55AB-D84A-B941-5080FE9D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that similarity score?</a:t>
            </a:r>
          </a:p>
          <a:p>
            <a:r>
              <a:rPr lang="en-US" dirty="0"/>
              <a:t>How does training work?</a:t>
            </a:r>
          </a:p>
          <a:p>
            <a:r>
              <a:rPr lang="en-US" dirty="0"/>
              <a:t>What about large vocabularies?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8262D-BE47-D345-A52B-BF0ECB5A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C729A-C8A1-5848-BBCC-20213D60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65B9-443C-D04E-B97E-E69B71F5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9D3F83-1068-5C4C-8060-BC8C79CE126A}" type="datetime1">
              <a:rPr lang="en-US" altLang="en-US" sz="1400">
                <a:solidFill>
                  <a:srgbClr val="590A0E"/>
                </a:solidFill>
              </a:rPr>
              <a:pPr/>
              <a:t>11/28/18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29D7295-F131-B84B-94BA-01168F1E7D3D}" type="slidenum">
              <a:rPr lang="en-US" altLang="en-US" sz="1400">
                <a:solidFill>
                  <a:srgbClr val="590A0E"/>
                </a:solidFill>
              </a:rPr>
              <a:pPr/>
              <a:t>6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BLEU in Action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501032" y="819152"/>
            <a:ext cx="828957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800" dirty="0">
                <a:ea typeface="华文细黑" charset="0"/>
              </a:rPr>
              <a:t>枪</a:t>
            </a:r>
            <a:r>
              <a:rPr lang="ja-JP" altLang="en-US" sz="1800" dirty="0"/>
              <a:t>手被警方</a:t>
            </a:r>
            <a:r>
              <a:rPr lang="ja-JP" altLang="en-US" sz="1800" dirty="0">
                <a:ea typeface="华文细黑" charset="0"/>
              </a:rPr>
              <a:t>击毙</a:t>
            </a:r>
            <a:r>
              <a:rPr lang="ja-JP" altLang="en-US" sz="1800" dirty="0"/>
              <a:t>。</a:t>
            </a:r>
            <a:r>
              <a:rPr lang="en-US" altLang="ja-JP" sz="1800" dirty="0"/>
              <a:t> 				(Foreign Original)</a:t>
            </a:r>
            <a:br>
              <a:rPr lang="en-US" altLang="ja-JP" sz="1800" dirty="0"/>
            </a:br>
            <a:endParaRPr lang="en-US" altLang="ja-JP" sz="1800" dirty="0"/>
          </a:p>
          <a:p>
            <a:pPr eaLnBrk="1" hangingPunct="1"/>
            <a:r>
              <a:rPr lang="en-US" altLang="en-US" sz="1800" dirty="0"/>
              <a:t>the gunman was shot to death by the police . 	(Reference Translation)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/>
            <a:r>
              <a:rPr lang="en-US" altLang="en-US" sz="1800" b="1" dirty="0"/>
              <a:t>System Outputs</a:t>
            </a:r>
          </a:p>
          <a:p>
            <a:pPr eaLnBrk="1" hangingPunct="1"/>
            <a:r>
              <a:rPr lang="en-US" altLang="en-US" sz="1800" b="1" dirty="0">
                <a:solidFill>
                  <a:srgbClr val="00C0C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C0"/>
                </a:solidFill>
              </a:rPr>
              <a:t>gunman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C0"/>
                </a:solidFill>
              </a:rPr>
              <a:t>was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kill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.</a:t>
            </a:r>
            <a:r>
              <a:rPr lang="en-US" altLang="en-US" sz="1800" b="1" dirty="0"/>
              <a:t> 			#1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FF0000"/>
                </a:solidFill>
              </a:rPr>
              <a:t>wounded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 err="1">
                <a:solidFill>
                  <a:srgbClr val="FF0000"/>
                </a:solidFill>
              </a:rPr>
              <a:t>jaya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of</a:t>
            </a:r>
            <a:r>
              <a:rPr lang="en-US" altLang="en-US" sz="1800" b="1" dirty="0"/>
              <a:t> 				#2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00C00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gunman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was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shot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dead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by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.</a:t>
            </a:r>
            <a:r>
              <a:rPr lang="en-US" altLang="en-US" sz="1800" b="1" dirty="0"/>
              <a:t> 	#3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0000FF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00FF"/>
                </a:solidFill>
              </a:rPr>
              <a:t>gunman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arrested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by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kill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.</a:t>
            </a:r>
            <a:r>
              <a:rPr lang="en-US" altLang="en-US" sz="1800" b="1" dirty="0"/>
              <a:t> 		#4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C000C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gunmen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were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killed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.</a:t>
            </a:r>
            <a:r>
              <a:rPr lang="en-US" altLang="en-US" sz="1800" b="1" dirty="0"/>
              <a:t> 				 #5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00C00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gunman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was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shot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to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death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by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.</a:t>
            </a:r>
            <a:r>
              <a:rPr lang="en-US" altLang="en-US" sz="1800" b="1" dirty="0"/>
              <a:t> 	#6</a:t>
            </a:r>
          </a:p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</a:rPr>
              <a:t>gunmen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were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killed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by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police</a:t>
            </a:r>
            <a:r>
              <a:rPr lang="en-US" altLang="en-US" sz="1800" b="1" dirty="0"/>
              <a:t>		 	#7</a:t>
            </a:r>
          </a:p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</a:rPr>
              <a:t>al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by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.</a:t>
            </a:r>
            <a:r>
              <a:rPr lang="en-US" altLang="en-US" sz="1800" b="1" dirty="0"/>
              <a:t> 				#8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C000C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ringer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is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killed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by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.</a:t>
            </a:r>
            <a:r>
              <a:rPr lang="en-US" altLang="en-US" sz="1800" b="1" dirty="0"/>
              <a:t> 			#9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C000C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killed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00FF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00FF"/>
                </a:solidFill>
              </a:rPr>
              <a:t>gunman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.</a:t>
            </a:r>
            <a:r>
              <a:rPr lang="en-US" altLang="en-US" sz="1800" b="1" dirty="0"/>
              <a:t> 			#10</a:t>
            </a:r>
            <a:br>
              <a:rPr lang="en-US" altLang="en-US" sz="1800" b="1" dirty="0"/>
            </a:b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9116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Language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09666" y="2192432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27185E-086D-D844-8790-BC61C105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35957"/>
            <a:ext cx="7391400" cy="36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7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7AC5-5F76-B747-B453-0220F5E1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Bidirectional RNNs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22D4B-40D6-2044-9A2D-0ABDC3A9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DE6585-B863-C840-A9FE-B9C879A4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308" y="895350"/>
            <a:ext cx="3416576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4992E-4DA4-E343-93AD-614E97A3C419}"/>
              </a:ext>
            </a:extLst>
          </p:cNvPr>
          <p:cNvSpPr txBox="1"/>
          <p:nvPr/>
        </p:nvSpPr>
        <p:spPr>
          <a:xfrm>
            <a:off x="304800" y="1047750"/>
            <a:ext cx="491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At time </a:t>
            </a:r>
            <a:r>
              <a:rPr lang="en-US" sz="1800" i="1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, what information is contained in </a:t>
            </a:r>
            <a:r>
              <a:rPr lang="en-US" sz="1800" dirty="0" err="1">
                <a:solidFill>
                  <a:schemeClr val="tx1"/>
                </a:solidFill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A8EF4-7FE3-D843-A205-EE78E4F0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20080"/>
            <a:ext cx="634552" cy="418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E168-188F-3044-B998-623EE975A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926" y="1596017"/>
            <a:ext cx="634552" cy="418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F867DF-1765-5E48-B350-3212A151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673" y="1604638"/>
            <a:ext cx="634552" cy="418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71B3F0-716E-4D47-8837-FB8C8BA71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382" y="1620079"/>
            <a:ext cx="634552" cy="418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2F55A4-03E3-4743-AE1B-2453B0D1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72" y="1620079"/>
            <a:ext cx="634552" cy="418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155218-FEDC-E940-A5FB-3AF6B26C1C34}"/>
              </a:ext>
            </a:extLst>
          </p:cNvPr>
          <p:cNvSpPr txBox="1"/>
          <p:nvPr/>
        </p:nvSpPr>
        <p:spPr>
          <a:xfrm>
            <a:off x="304800" y="1805151"/>
            <a:ext cx="4941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Everything we know about the sequence from </a:t>
            </a:r>
          </a:p>
          <a:p>
            <a:r>
              <a:rPr lang="en-US" sz="1800" dirty="0">
                <a:solidFill>
                  <a:schemeClr val="tx1"/>
                </a:solidFill>
              </a:rPr>
              <a:t>1 to </a:t>
            </a:r>
            <a:r>
              <a:rPr lang="en-US" sz="1800" i="1" dirty="0">
                <a:solidFill>
                  <a:schemeClr val="tx1"/>
                </a:solidFill>
              </a:rPr>
              <a:t>t.  </a:t>
            </a:r>
            <a:r>
              <a:rPr lang="en-US" sz="1800" dirty="0">
                <a:solidFill>
                  <a:schemeClr val="tx1"/>
                </a:solidFill>
              </a:rPr>
              <a:t>And nothing about the rest.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9D3788-FB66-C740-A4A0-1C604181C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543266"/>
            <a:ext cx="3708309" cy="5471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2B003-7B30-FE43-A786-35919EB7EB39}"/>
              </a:ext>
            </a:extLst>
          </p:cNvPr>
          <p:cNvSpPr txBox="1"/>
          <p:nvPr/>
        </p:nvSpPr>
        <p:spPr>
          <a:xfrm>
            <a:off x="304800" y="3090393"/>
            <a:ext cx="638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What if we ran a different network over the input in reverse?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F16DF8-8819-8641-B3B7-A9EC8D877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620603"/>
            <a:ext cx="3748935" cy="5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3A5C-09E8-474F-ADF3-8478D3E8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Bidirectional RNNs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BF51F-6FEB-CF43-825D-100A7B4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FB808-5F25-9B49-BB00-C67E6BAD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9045"/>
            <a:ext cx="7543800" cy="39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20778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35063</TotalTime>
  <Words>2204</Words>
  <Application>Microsoft Macintosh PowerPoint</Application>
  <PresentationFormat>On-screen Show (16:9)</PresentationFormat>
  <Paragraphs>843</Paragraphs>
  <Slides>51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ＭＳ Ｐゴシック</vt:lpstr>
      <vt:lpstr>Arial</vt:lpstr>
      <vt:lpstr>Helvetica</vt:lpstr>
      <vt:lpstr>华文细黑</vt:lpstr>
      <vt:lpstr>Tahoma</vt:lpstr>
      <vt:lpstr>Times</vt:lpstr>
      <vt:lpstr>Times New Roman</vt:lpstr>
      <vt:lpstr>Verdana</vt:lpstr>
      <vt:lpstr>Wingdings</vt:lpstr>
      <vt:lpstr>SLP</vt:lpstr>
      <vt:lpstr> Natural Language Processing</vt:lpstr>
      <vt:lpstr>Today</vt:lpstr>
      <vt:lpstr>MT Evaluation</vt:lpstr>
      <vt:lpstr>Automatic Evaluation Metric (BLEU)</vt:lpstr>
      <vt:lpstr>Multiple Reference Translations</vt:lpstr>
      <vt:lpstr>BLEU in Action</vt:lpstr>
      <vt:lpstr>Language Modeling</vt:lpstr>
      <vt:lpstr>Bidirectional RNNs</vt:lpstr>
      <vt:lpstr>Bidirectional RNNs</vt:lpstr>
      <vt:lpstr>Bi-RNN for Classification</vt:lpstr>
      <vt:lpstr>Language Modeling: Generation</vt:lpstr>
      <vt:lpstr>Language Modeling: Generation</vt:lpstr>
      <vt:lpstr>Language Modeling: Generation</vt:lpstr>
      <vt:lpstr>Language Modeling: Generation</vt:lpstr>
      <vt:lpstr>Language Modeling: Generation</vt:lpstr>
      <vt:lpstr>Language Modeling: Generation</vt:lpstr>
      <vt:lpstr>Language Modeling: Generation</vt:lpstr>
      <vt:lpstr>Language Modeling: Neural MT Training</vt:lpstr>
      <vt:lpstr>Language Modeling: Decoding</vt:lpstr>
      <vt:lpstr>Language Modeling: Decoding</vt:lpstr>
      <vt:lpstr>Language Modeling: Decoding</vt:lpstr>
      <vt:lpstr>Language Modeling: Decoding</vt:lpstr>
      <vt:lpstr>Language Modeling: Decoding</vt:lpstr>
      <vt:lpstr>Language Modeling: Decoding</vt:lpstr>
      <vt:lpstr>Language Modeling: Decoding</vt:lpstr>
      <vt:lpstr>Language Modeling: Decoding</vt:lpstr>
      <vt:lpstr>Language Modeling: Decoding</vt:lpstr>
      <vt:lpstr>Language Modeling: Decoding</vt:lpstr>
      <vt:lpstr>Encoder/Decoder Architecture</vt:lpstr>
      <vt:lpstr>Problems</vt:lpstr>
      <vt:lpstr>Solutions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Encoder/Decoder Architecture</vt:lpstr>
      <vt:lpstr>Encoder-Decoder</vt:lpstr>
      <vt:lpstr>Encoder-Decoder (Option 1)</vt:lpstr>
      <vt:lpstr>Encoder-Decoder (Option 2)</vt:lpstr>
      <vt:lpstr>But</vt:lpstr>
      <vt:lpstr>Encoder-Decoder (3)</vt:lpstr>
      <vt:lpstr>Attention Layer</vt:lpstr>
      <vt:lpstr>Attention Layer</vt:lpstr>
      <vt:lpstr>Attention Layer</vt:lpstr>
      <vt:lpstr>Attention Layer</vt:lpstr>
      <vt:lpstr>Encoder-Decoder (3)</vt:lpstr>
      <vt:lpstr>Next Time</vt:lpstr>
    </vt:vector>
  </TitlesOfParts>
  <Manager/>
  <Company>Stanford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LSA.303 Introduction to Computational Linguistics</dc:title>
  <dc:subject/>
  <dc:creator>Dan Jurafsky</dc:creator>
  <cp:keywords/>
  <dc:description/>
  <cp:lastModifiedBy>James H. Martin</cp:lastModifiedBy>
  <cp:revision>316</cp:revision>
  <cp:lastPrinted>2018-11-28T21:52:06Z</cp:lastPrinted>
  <dcterms:created xsi:type="dcterms:W3CDTF">2011-04-19T14:21:36Z</dcterms:created>
  <dcterms:modified xsi:type="dcterms:W3CDTF">2018-12-04T17:57:23Z</dcterms:modified>
  <cp:category/>
</cp:coreProperties>
</file>