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2"/>
  </p:notesMasterIdLst>
  <p:handoutMasterIdLst>
    <p:handoutMasterId r:id="rId33"/>
  </p:handoutMasterIdLst>
  <p:sldIdLst>
    <p:sldId id="256" r:id="rId2"/>
    <p:sldId id="464" r:id="rId3"/>
    <p:sldId id="724" r:id="rId4"/>
    <p:sldId id="725" r:id="rId5"/>
    <p:sldId id="726" r:id="rId6"/>
    <p:sldId id="704" r:id="rId7"/>
    <p:sldId id="642" r:id="rId8"/>
    <p:sldId id="643" r:id="rId9"/>
    <p:sldId id="692" r:id="rId10"/>
    <p:sldId id="694" r:id="rId11"/>
    <p:sldId id="644" r:id="rId12"/>
    <p:sldId id="695" r:id="rId13"/>
    <p:sldId id="708" r:id="rId14"/>
    <p:sldId id="705" r:id="rId15"/>
    <p:sldId id="706" r:id="rId16"/>
    <p:sldId id="707" r:id="rId17"/>
    <p:sldId id="709" r:id="rId18"/>
    <p:sldId id="710" r:id="rId19"/>
    <p:sldId id="711" r:id="rId20"/>
    <p:sldId id="720" r:id="rId21"/>
    <p:sldId id="721" r:id="rId22"/>
    <p:sldId id="712" r:id="rId23"/>
    <p:sldId id="713" r:id="rId24"/>
    <p:sldId id="714" r:id="rId25"/>
    <p:sldId id="715" r:id="rId26"/>
    <p:sldId id="716" r:id="rId27"/>
    <p:sldId id="722" r:id="rId28"/>
    <p:sldId id="718" r:id="rId29"/>
    <p:sldId id="719" r:id="rId30"/>
    <p:sldId id="723" r:id="rId3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C0C000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1"/>
    <p:restoredTop sz="94639"/>
  </p:normalViewPr>
  <p:slideViewPr>
    <p:cSldViewPr>
      <p:cViewPr varScale="1">
        <p:scale>
          <a:sx n="192" d="100"/>
          <a:sy n="192" d="100"/>
        </p:scale>
        <p:origin x="184" y="568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898487-F624-7048-8C20-83F8242F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7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93EAEB-EEA9-3D4B-AF0C-2D28346AF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1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F53732-BE68-894B-8BC0-1FD64506C534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5C9BB-85A8-B145-AEC7-094D11583E9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93EAEB-EEA9-3D4B-AF0C-2D28346AF4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090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82FC-5095-AF40-A945-76287D038E90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6261D-7460-994E-95BB-801CC07A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3A5F2-108F-5D42-82D2-D188AC78B275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09C54-8D62-CA44-A9CD-BE0D2C917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CACA-AB7E-F743-AAE1-9F770118B0EC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4AD4D-FF72-CD46-8ECA-D713A0AFD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2A5AF-1350-D445-BFAE-D91433B18199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9C27-3BA4-F44A-8663-ED43130D4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0C03-B39E-4241-9140-FC043808150D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472CD-7730-7B48-AC4D-500C7942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056CF-0659-814F-BAFF-88AD1BD941E3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ECB36-38D6-3E4D-8D7D-84E89B4DE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210A5-A108-954D-B111-E6EE2BF19D0B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AB882-7C47-4046-BF25-54A424490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903D-761C-DF43-A1FC-54410999457C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5391C-CB7F-1741-AB58-341DC8962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750B-27A1-1549-831B-291C01F04650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806B7-283B-6347-900F-2805F4696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76D31-75F1-054A-A560-F572909F8DBF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7751F-05AD-0948-8584-A6D8AAA3E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70A5-F53A-814B-A647-1A8CC236C03A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FAB8B-F2DA-0E40-AFDF-E35B59696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EB2095C8-7001-A848-9311-C40CEF2C4637}" type="datetime1">
              <a:rPr lang="en-US"/>
              <a:pPr>
                <a:defRPr/>
              </a:pPr>
              <a:t>11/28/18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25399106-C5F2-E34B-B97E-7A7532AC9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solidFill>
                <a:srgbClr val="A5002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CCSI 5832 – Lecture 25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5CF4-ACED-5849-9283-B2F48664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139E-0466-4B46-8148-083D7BB3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the hidden encoder states are equally relevant to each of the decoder states…</a:t>
            </a:r>
          </a:p>
          <a:p>
            <a:pPr lvl="1"/>
            <a:r>
              <a:rPr lang="en-US" dirty="0"/>
              <a:t>Duh… the most relevant state to each of the decode states is the encode state relevant to the word being emitted.</a:t>
            </a:r>
          </a:p>
          <a:p>
            <a:pPr lvl="1"/>
            <a:r>
              <a:rPr lang="en-US" dirty="0"/>
              <a:t>Need some way of knowing what to attend 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2FF8-E26E-B443-95FF-6D92E5B4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AF34-A9D5-ED41-A8ED-8F5D43F8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6CBF-54D4-464E-896B-B038786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1272807" y="2642339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-6478296" y="673909"/>
            <a:ext cx="15376442" cy="3618281"/>
            <a:chOff x="-20814923" y="996138"/>
            <a:chExt cx="29052630" cy="7046041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/>
            <p:nvPr/>
          </p:nvCxnSpPr>
          <p:spPr bwMode="auto">
            <a:xfrm flipV="1">
              <a:off x="4877259" y="3610877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Straight Arrow Connector 111"/>
            <p:cNvCxnSpPr>
              <a:stCxn id="110" idx="0"/>
              <a:endCxn id="90" idx="1"/>
            </p:cNvCxnSpPr>
            <p:nvPr/>
          </p:nvCxnSpPr>
          <p:spPr bwMode="auto">
            <a:xfrm flipV="1">
              <a:off x="4858480" y="3591524"/>
              <a:ext cx="2318296" cy="174009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V="1">
              <a:off x="-20814923" y="996138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Straight Arrow Connector 113"/>
            <p:cNvCxnSpPr>
              <a:stCxn id="106" idx="0"/>
              <a:endCxn id="89" idx="1"/>
            </p:cNvCxnSpPr>
            <p:nvPr/>
          </p:nvCxnSpPr>
          <p:spPr bwMode="auto">
            <a:xfrm flipV="1">
              <a:off x="2026344" y="3598860"/>
              <a:ext cx="1994654" cy="172690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Straight Arrow Connector 114"/>
            <p:cNvCxnSpPr>
              <a:stCxn id="108" idx="0"/>
              <a:endCxn id="88" idx="1"/>
            </p:cNvCxnSpPr>
            <p:nvPr/>
          </p:nvCxnSpPr>
          <p:spPr bwMode="auto">
            <a:xfrm flipV="1">
              <a:off x="218106" y="3601878"/>
              <a:ext cx="2542465" cy="172389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Straight Arrow Connector 115"/>
            <p:cNvCxnSpPr>
              <a:stCxn id="109" idx="0"/>
              <a:endCxn id="80" idx="1"/>
            </p:cNvCxnSpPr>
            <p:nvPr/>
          </p:nvCxnSpPr>
          <p:spPr bwMode="auto">
            <a:xfrm flipV="1">
              <a:off x="-1443528" y="3598860"/>
              <a:ext cx="2884252" cy="172690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Straight Arrow Connector 116"/>
            <p:cNvCxnSpPr>
              <a:stCxn id="27" idx="3"/>
              <a:endCxn id="109" idx="2"/>
            </p:cNvCxnSpPr>
            <p:nvPr/>
          </p:nvCxnSpPr>
          <p:spPr bwMode="auto">
            <a:xfrm flipV="1">
              <a:off x="-7191226" y="5789944"/>
              <a:ext cx="5747698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Straight Arrow Connector 117"/>
            <p:cNvCxnSpPr>
              <a:stCxn id="27" idx="3"/>
              <a:endCxn id="108" idx="2"/>
            </p:cNvCxnSpPr>
            <p:nvPr/>
          </p:nvCxnSpPr>
          <p:spPr bwMode="auto">
            <a:xfrm flipV="1">
              <a:off x="-7191226" y="5789944"/>
              <a:ext cx="7409332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Straight Arrow Connector 118"/>
            <p:cNvCxnSpPr>
              <a:endCxn id="106" idx="2"/>
            </p:cNvCxnSpPr>
            <p:nvPr/>
          </p:nvCxnSpPr>
          <p:spPr bwMode="auto">
            <a:xfrm flipV="1">
              <a:off x="-7191226" y="5789944"/>
              <a:ext cx="9217570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Straight Arrow Connector 119"/>
            <p:cNvCxnSpPr>
              <a:endCxn id="110" idx="2"/>
            </p:cNvCxnSpPr>
            <p:nvPr/>
          </p:nvCxnSpPr>
          <p:spPr bwMode="auto">
            <a:xfrm flipV="1">
              <a:off x="-7191226" y="5795798"/>
              <a:ext cx="12049706" cy="220606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Straight Arrow Connector 120"/>
            <p:cNvCxnSpPr>
              <a:stCxn id="63" idx="3"/>
              <a:endCxn id="109" idx="2"/>
            </p:cNvCxnSpPr>
            <p:nvPr/>
          </p:nvCxnSpPr>
          <p:spPr bwMode="auto">
            <a:xfrm flipV="1">
              <a:off x="-5909542" y="5789944"/>
              <a:ext cx="4466014" cy="221478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Straight Arrow Connector 121"/>
            <p:cNvCxnSpPr>
              <a:stCxn id="63" idx="3"/>
              <a:endCxn id="108" idx="2"/>
            </p:cNvCxnSpPr>
            <p:nvPr/>
          </p:nvCxnSpPr>
          <p:spPr bwMode="auto">
            <a:xfrm flipV="1">
              <a:off x="-5909542" y="5789944"/>
              <a:ext cx="6127648" cy="221478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Straight Arrow Connector 122"/>
            <p:cNvCxnSpPr>
              <a:endCxn id="106" idx="2"/>
            </p:cNvCxnSpPr>
            <p:nvPr/>
          </p:nvCxnSpPr>
          <p:spPr bwMode="auto">
            <a:xfrm flipV="1">
              <a:off x="-5909542" y="5789944"/>
              <a:ext cx="7935886" cy="221479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 bwMode="auto">
            <a:xfrm flipV="1">
              <a:off x="-6228462" y="5883763"/>
              <a:ext cx="10768022" cy="215841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Arrow Connector 124"/>
            <p:cNvCxnSpPr>
              <a:stCxn id="64" idx="3"/>
              <a:endCxn id="109" idx="2"/>
            </p:cNvCxnSpPr>
            <p:nvPr/>
          </p:nvCxnSpPr>
          <p:spPr bwMode="auto">
            <a:xfrm flipV="1">
              <a:off x="-4733823" y="5789944"/>
              <a:ext cx="3290295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Straight Arrow Connector 125"/>
            <p:cNvCxnSpPr>
              <a:stCxn id="64" idx="3"/>
              <a:endCxn id="108" idx="2"/>
            </p:cNvCxnSpPr>
            <p:nvPr/>
          </p:nvCxnSpPr>
          <p:spPr bwMode="auto">
            <a:xfrm flipV="1">
              <a:off x="-4733823" y="5789944"/>
              <a:ext cx="4951929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Straight Arrow Connector 126"/>
            <p:cNvCxnSpPr>
              <a:endCxn id="106" idx="2"/>
            </p:cNvCxnSpPr>
            <p:nvPr/>
          </p:nvCxnSpPr>
          <p:spPr bwMode="auto">
            <a:xfrm flipV="1">
              <a:off x="-4733823" y="5789944"/>
              <a:ext cx="6760167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Straight Arrow Connector 127"/>
            <p:cNvCxnSpPr>
              <a:endCxn id="110" idx="2"/>
            </p:cNvCxnSpPr>
            <p:nvPr/>
          </p:nvCxnSpPr>
          <p:spPr bwMode="auto">
            <a:xfrm flipV="1">
              <a:off x="-4733823" y="5795798"/>
              <a:ext cx="9592303" cy="220606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Straight Arrow Connector 128"/>
            <p:cNvCxnSpPr>
              <a:stCxn id="65" idx="3"/>
            </p:cNvCxnSpPr>
            <p:nvPr/>
          </p:nvCxnSpPr>
          <p:spPr bwMode="auto">
            <a:xfrm flipV="1">
              <a:off x="-1553147" y="5852174"/>
              <a:ext cx="6411627" cy="214270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Straight Arrow Connector 129"/>
            <p:cNvCxnSpPr>
              <a:stCxn id="65" idx="3"/>
              <a:endCxn id="106" idx="2"/>
            </p:cNvCxnSpPr>
            <p:nvPr/>
          </p:nvCxnSpPr>
          <p:spPr bwMode="auto">
            <a:xfrm flipV="1">
              <a:off x="-1553147" y="5789944"/>
              <a:ext cx="3579491" cy="220493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Straight Arrow Connector 130"/>
            <p:cNvCxnSpPr>
              <a:endCxn id="108" idx="2"/>
            </p:cNvCxnSpPr>
            <p:nvPr/>
          </p:nvCxnSpPr>
          <p:spPr bwMode="auto">
            <a:xfrm flipV="1">
              <a:off x="-1553147" y="5789944"/>
              <a:ext cx="1771253" cy="219322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Straight Arrow Connector 131"/>
            <p:cNvCxnSpPr>
              <a:endCxn id="109" idx="2"/>
            </p:cNvCxnSpPr>
            <p:nvPr/>
          </p:nvCxnSpPr>
          <p:spPr bwMode="auto">
            <a:xfrm flipV="1">
              <a:off x="-1553147" y="5789944"/>
              <a:ext cx="109619" cy="219322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574934" y="2651342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2897261"/>
            <a:ext cx="7408972" cy="2206716"/>
            <a:chOff x="97728" y="821023"/>
            <a:chExt cx="8661610" cy="2615781"/>
          </a:xfrm>
        </p:grpSpPr>
        <p:grpSp>
          <p:nvGrpSpPr>
            <p:cNvPr id="84" name="Group 83"/>
            <p:cNvGrpSpPr/>
            <p:nvPr/>
          </p:nvGrpSpPr>
          <p:grpSpPr>
            <a:xfrm>
              <a:off x="337263" y="821023"/>
              <a:ext cx="8422075" cy="2479141"/>
              <a:chOff x="1301931" y="788586"/>
              <a:chExt cx="14016851" cy="4276973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301931" y="4471996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6" name="Rounded Rectangle 105"/>
              <p:cNvSpPr/>
              <p:nvPr/>
            </p:nvSpPr>
            <p:spPr bwMode="auto">
              <a:xfrm>
                <a:off x="11237549" y="788586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/>
                  <a:t>c</a:t>
                </a:r>
                <a:r>
                  <a:rPr lang="en-US" sz="800" dirty="0">
                    <a:solidFill>
                      <a:schemeClr val="tx1"/>
                    </a:solidFill>
                  </a:rPr>
                  <a:t>_2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>
                <a:off x="9375470" y="788586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/>
                  <a:t>c</a:t>
                </a:r>
                <a:r>
                  <a:rPr lang="en-US" sz="800" dirty="0">
                    <a:solidFill>
                      <a:schemeClr val="tx1"/>
                    </a:solidFill>
                  </a:rPr>
                  <a:t>_1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 bwMode="auto">
              <a:xfrm>
                <a:off x="7664361" y="788586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/>
                  <a:t>c</a:t>
                </a:r>
                <a:r>
                  <a:rPr lang="en-US" sz="800" dirty="0">
                    <a:solidFill>
                      <a:schemeClr val="tx1"/>
                    </a:solidFill>
                  </a:rPr>
                  <a:t>_0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 bwMode="auto">
              <a:xfrm>
                <a:off x="14154013" y="794731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err="1"/>
                  <a:t>c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_n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3422364" y="2742784"/>
            <a:ext cx="4003796" cy="5595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5105400" y="1266342"/>
            <a:ext cx="4045035" cy="169208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0110" y="1276218"/>
            <a:ext cx="4592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Provide access to the intermediate states of the encoder.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Add an attentional mechanism/layer.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530F8-203D-CE4C-B258-B473F399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60" y="3073308"/>
            <a:ext cx="1307053" cy="1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229E-584A-8B49-B98B-017D31D2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E580-B103-DF49-BA3D-9C3E4F86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different </a:t>
            </a:r>
            <a:r>
              <a:rPr lang="en-US" i="1" dirty="0"/>
              <a:t>weighted</a:t>
            </a:r>
            <a:r>
              <a:rPr lang="en-US" dirty="0"/>
              <a:t> combination of all the encoder hidden states to the decoder at each point in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For </a:t>
            </a:r>
            <a:r>
              <a:rPr lang="en-US" sz="2000" dirty="0" err="1"/>
              <a:t>h_i</a:t>
            </a:r>
            <a:r>
              <a:rPr lang="en-US" sz="2000" dirty="0"/>
              <a:t> in the decoder, compute a </a:t>
            </a:r>
            <a:r>
              <a:rPr lang="en-US" sz="2000" dirty="0">
                <a:solidFill>
                  <a:schemeClr val="accent1"/>
                </a:solidFill>
              </a:rPr>
              <a:t>similarity score</a:t>
            </a:r>
            <a:r>
              <a:rPr lang="en-US" sz="2000" dirty="0"/>
              <a:t> between h_{i-1} and each encoder hidden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Normalize those scores to produce a probability for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Computed a weighted sum the hidden states in the encoder by this distribution that’s </a:t>
            </a:r>
            <a:r>
              <a:rPr lang="en-US" sz="2000" dirty="0" err="1"/>
              <a:t>c_i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9203-20A3-6442-B23D-0A4352D7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C4B8-DA8E-AB4D-89BC-88FAA2A2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F636-EEF7-1246-973A-0AF9FF58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1272807" y="2642339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-6478296" y="673909"/>
            <a:ext cx="15376442" cy="3604733"/>
            <a:chOff x="-20814923" y="996138"/>
            <a:chExt cx="29052630" cy="7019658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/>
            <p:nvPr/>
          </p:nvCxnSpPr>
          <p:spPr bwMode="auto">
            <a:xfrm flipV="1">
              <a:off x="4877259" y="3610877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V="1">
              <a:off x="-20814923" y="996138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Straight Arrow Connector 113"/>
            <p:cNvCxnSpPr>
              <a:stCxn id="106" idx="0"/>
              <a:endCxn id="89" idx="1"/>
            </p:cNvCxnSpPr>
            <p:nvPr/>
          </p:nvCxnSpPr>
          <p:spPr bwMode="auto">
            <a:xfrm flipV="1">
              <a:off x="2327908" y="3598860"/>
              <a:ext cx="1693091" cy="1737972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Straight Arrow Connector 118"/>
            <p:cNvCxnSpPr>
              <a:endCxn id="106" idx="2"/>
            </p:cNvCxnSpPr>
            <p:nvPr/>
          </p:nvCxnSpPr>
          <p:spPr bwMode="auto">
            <a:xfrm flipV="1">
              <a:off x="-6889662" y="5801005"/>
              <a:ext cx="9217570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Straight Arrow Connector 122"/>
            <p:cNvCxnSpPr>
              <a:endCxn id="106" idx="2"/>
            </p:cNvCxnSpPr>
            <p:nvPr/>
          </p:nvCxnSpPr>
          <p:spPr bwMode="auto">
            <a:xfrm flipV="1">
              <a:off x="-5607979" y="5801005"/>
              <a:ext cx="7935886" cy="221479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Straight Arrow Connector 126"/>
            <p:cNvCxnSpPr>
              <a:endCxn id="106" idx="2"/>
            </p:cNvCxnSpPr>
            <p:nvPr/>
          </p:nvCxnSpPr>
          <p:spPr bwMode="auto">
            <a:xfrm flipV="1">
              <a:off x="-4432260" y="5801005"/>
              <a:ext cx="6760167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Straight Arrow Connector 129"/>
            <p:cNvCxnSpPr>
              <a:stCxn id="65" idx="3"/>
              <a:endCxn id="106" idx="2"/>
            </p:cNvCxnSpPr>
            <p:nvPr/>
          </p:nvCxnSpPr>
          <p:spPr bwMode="auto">
            <a:xfrm flipV="1">
              <a:off x="-1264873" y="5801007"/>
              <a:ext cx="3592781" cy="21928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CC18A8E-552E-6147-AC49-5FC12287641D}"/>
                </a:ext>
              </a:extLst>
            </p:cNvPr>
            <p:cNvCxnSpPr>
              <a:cxnSpLocks/>
              <a:stCxn id="88" idx="2"/>
              <a:endCxn id="106" idx="0"/>
            </p:cNvCxnSpPr>
            <p:nvPr/>
          </p:nvCxnSpPr>
          <p:spPr bwMode="auto">
            <a:xfrm flipH="1">
              <a:off x="2327908" y="3983454"/>
              <a:ext cx="876255" cy="135337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574934" y="2651342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572" y="2902941"/>
            <a:ext cx="5917065" cy="2200503"/>
            <a:chOff x="97728" y="828388"/>
            <a:chExt cx="6917465" cy="2608416"/>
          </a:xfrm>
        </p:grpSpPr>
        <p:grpSp>
          <p:nvGrpSpPr>
            <p:cNvPr id="84" name="Group 83"/>
            <p:cNvGrpSpPr/>
            <p:nvPr/>
          </p:nvGrpSpPr>
          <p:grpSpPr>
            <a:xfrm>
              <a:off x="337263" y="828388"/>
              <a:ext cx="6677930" cy="2471777"/>
              <a:chOff x="1301931" y="801291"/>
              <a:chExt cx="11114073" cy="4264268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301931" y="4471996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6" name="Rounded Rectangle 105"/>
              <p:cNvSpPr/>
              <p:nvPr/>
            </p:nvSpPr>
            <p:spPr bwMode="auto">
              <a:xfrm>
                <a:off x="11251235" y="801291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/>
                  <a:t>c</a:t>
                </a:r>
                <a:r>
                  <a:rPr lang="en-US" sz="800" dirty="0">
                    <a:solidFill>
                      <a:schemeClr val="tx1"/>
                    </a:solidFill>
                  </a:rPr>
                  <a:t>_</a:t>
                </a:r>
                <a:r>
                  <a:rPr lang="en-US" sz="800" dirty="0"/>
                  <a:t>3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3422364" y="2742784"/>
            <a:ext cx="4003796" cy="5595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5105400" y="1266342"/>
            <a:ext cx="4045035" cy="169208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0110" y="1276218"/>
            <a:ext cx="4592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Provide access to the intermediate states of the encoder.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Add an attentional mechanism/layer.</a:t>
            </a:r>
          </a:p>
        </p:txBody>
      </p:sp>
    </p:spTree>
    <p:extLst>
      <p:ext uri="{BB962C8B-B14F-4D97-AF65-F5344CB8AC3E}">
        <p14:creationId xmlns:p14="http://schemas.microsoft.com/office/powerpoint/2010/main" val="140136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628-75EB-DD4B-B3EE-0E0A229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5C6E-15FF-0649-826D-4D59C5F6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decoder state </a:t>
            </a:r>
            <a:r>
              <a:rPr lang="en-US" i="1" dirty="0" err="1"/>
              <a:t>i</a:t>
            </a:r>
            <a:r>
              <a:rPr lang="en-US" dirty="0"/>
              <a:t> compute a similarity score between hidden state i-1 and each of the encoder hidden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F0D6-CCC6-9A45-98FE-CD69B3A1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132-327B-4140-B219-A54845BF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3641-A085-0F47-BB54-150D07BA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29531-2A40-7C42-8F23-E42BCE81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2724150"/>
            <a:ext cx="5359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628-75EB-DD4B-B3EE-0E0A229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5C6E-15FF-0649-826D-4D59C5F6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each decoder state </a:t>
            </a:r>
            <a:r>
              <a:rPr lang="en-US" sz="2000" i="1" dirty="0" err="1"/>
              <a:t>i</a:t>
            </a:r>
            <a:r>
              <a:rPr lang="en-US" sz="2000" dirty="0"/>
              <a:t> compute a similarity score between hidden state i-1 and each of the encoder hidden states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Normalize to get a probability distribution over the encoder states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F0D6-CCC6-9A45-98FE-CD69B3A1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132-327B-4140-B219-A54845BF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3641-A085-0F47-BB54-150D07BA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29531-2A40-7C42-8F23-E42BCE81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57350"/>
            <a:ext cx="3975100" cy="423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731DF-250E-4B40-A512-67A72B52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830535"/>
            <a:ext cx="328863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6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628-75EB-DD4B-B3EE-0E0A229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5C6E-15FF-0649-826D-4D59C5F6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For each decoder state </a:t>
            </a:r>
            <a:r>
              <a:rPr lang="en-US" sz="1600" i="1" dirty="0" err="1"/>
              <a:t>i</a:t>
            </a:r>
            <a:r>
              <a:rPr lang="en-US" sz="1600" dirty="0"/>
              <a:t> compute a similarity score between hidden state i-1 and each of the encoder hidden states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Normalize to get a probability distribution over the encoder states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Compute the weighted sum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F0D6-CCC6-9A45-98FE-CD69B3A1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132-327B-4140-B219-A54845BF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3641-A085-0F47-BB54-150D07BA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29531-2A40-7C42-8F23-E42BCE81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90526"/>
            <a:ext cx="3975100" cy="423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731DF-250E-4B40-A512-67A72B52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38514"/>
            <a:ext cx="328863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8E01A-D387-F44D-A2E0-C708EF550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562350"/>
            <a:ext cx="2089150" cy="10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4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D382-9A3B-D442-AF79-3B16D597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10A4-D1AA-B24D-8C78-D03A8082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what’s this similarity score?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dot product of the two vectors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weighting mechanism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1095-4A0F-9A48-8530-29E4C1C4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1E38-E781-0449-AE97-FBCDF963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AE2F-40FD-2A45-A04E-CEAA68A2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3C3C1-066B-6C40-B92A-C8C85F67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57350"/>
            <a:ext cx="3975100" cy="423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0B6DA8-1740-1741-940D-A6065D0A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51125"/>
            <a:ext cx="16002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B5CA0-87E3-9E47-81F4-9F7417942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019550"/>
            <a:ext cx="2451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1272807" y="2642339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-6478296" y="673909"/>
            <a:ext cx="15376442" cy="3604733"/>
            <a:chOff x="-20814923" y="996138"/>
            <a:chExt cx="29052630" cy="7019658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/>
            <p:nvPr/>
          </p:nvCxnSpPr>
          <p:spPr bwMode="auto">
            <a:xfrm flipV="1">
              <a:off x="4877259" y="3610877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 flipV="1">
              <a:off x="-20814923" y="996138"/>
              <a:ext cx="2318296" cy="733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Straight Arrow Connector 113"/>
            <p:cNvCxnSpPr>
              <a:stCxn id="106" idx="0"/>
              <a:endCxn id="89" idx="1"/>
            </p:cNvCxnSpPr>
            <p:nvPr/>
          </p:nvCxnSpPr>
          <p:spPr bwMode="auto">
            <a:xfrm flipV="1">
              <a:off x="2327908" y="3598860"/>
              <a:ext cx="1693091" cy="1737972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Straight Arrow Connector 118"/>
            <p:cNvCxnSpPr>
              <a:endCxn id="106" idx="2"/>
            </p:cNvCxnSpPr>
            <p:nvPr/>
          </p:nvCxnSpPr>
          <p:spPr bwMode="auto">
            <a:xfrm flipV="1">
              <a:off x="-6889662" y="5801005"/>
              <a:ext cx="9217570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Straight Arrow Connector 122"/>
            <p:cNvCxnSpPr>
              <a:endCxn id="106" idx="2"/>
            </p:cNvCxnSpPr>
            <p:nvPr/>
          </p:nvCxnSpPr>
          <p:spPr bwMode="auto">
            <a:xfrm flipV="1">
              <a:off x="-5607979" y="5801005"/>
              <a:ext cx="7935886" cy="221479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Straight Arrow Connector 126"/>
            <p:cNvCxnSpPr>
              <a:endCxn id="106" idx="2"/>
            </p:cNvCxnSpPr>
            <p:nvPr/>
          </p:nvCxnSpPr>
          <p:spPr bwMode="auto">
            <a:xfrm flipV="1">
              <a:off x="-4432260" y="5801005"/>
              <a:ext cx="6760167" cy="221191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Straight Arrow Connector 129"/>
            <p:cNvCxnSpPr>
              <a:stCxn id="65" idx="3"/>
              <a:endCxn id="106" idx="2"/>
            </p:cNvCxnSpPr>
            <p:nvPr/>
          </p:nvCxnSpPr>
          <p:spPr bwMode="auto">
            <a:xfrm flipV="1">
              <a:off x="-1264873" y="5801007"/>
              <a:ext cx="3592781" cy="21928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CC18A8E-552E-6147-AC49-5FC12287641D}"/>
                </a:ext>
              </a:extLst>
            </p:cNvPr>
            <p:cNvCxnSpPr>
              <a:cxnSpLocks/>
              <a:stCxn id="88" idx="2"/>
              <a:endCxn id="106" idx="0"/>
            </p:cNvCxnSpPr>
            <p:nvPr/>
          </p:nvCxnSpPr>
          <p:spPr bwMode="auto">
            <a:xfrm flipH="1">
              <a:off x="2327908" y="3983454"/>
              <a:ext cx="876255" cy="135337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574934" y="2651342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572" y="2902941"/>
            <a:ext cx="5917065" cy="2200503"/>
            <a:chOff x="97728" y="828388"/>
            <a:chExt cx="6917465" cy="2608416"/>
          </a:xfrm>
        </p:grpSpPr>
        <p:grpSp>
          <p:nvGrpSpPr>
            <p:cNvPr id="84" name="Group 83"/>
            <p:cNvGrpSpPr/>
            <p:nvPr/>
          </p:nvGrpSpPr>
          <p:grpSpPr>
            <a:xfrm>
              <a:off x="337263" y="828388"/>
              <a:ext cx="6677930" cy="2471777"/>
              <a:chOff x="1301931" y="801291"/>
              <a:chExt cx="11114073" cy="4264268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301931" y="4471996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6" name="Rounded Rectangle 105"/>
              <p:cNvSpPr/>
              <p:nvPr/>
            </p:nvSpPr>
            <p:spPr bwMode="auto">
              <a:xfrm>
                <a:off x="11251235" y="801291"/>
                <a:ext cx="1164769" cy="48744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/>
                  <a:t>c</a:t>
                </a:r>
                <a:r>
                  <a:rPr lang="en-US" sz="800" dirty="0">
                    <a:solidFill>
                      <a:schemeClr val="tx1"/>
                    </a:solidFill>
                  </a:rPr>
                  <a:t>_</a:t>
                </a:r>
                <a:r>
                  <a:rPr lang="en-US" sz="800" dirty="0"/>
                  <a:t>3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11" name="Rounded Rectangle 110"/>
          <p:cNvSpPr/>
          <p:nvPr/>
        </p:nvSpPr>
        <p:spPr bwMode="auto">
          <a:xfrm>
            <a:off x="5105400" y="1266342"/>
            <a:ext cx="4045035" cy="169208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0110" y="1276218"/>
            <a:ext cx="4592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Training is based on end-to-end training with the loss based on the decoder output compared to training outputs.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Cross-entropy loss.  Not BLEU directly.</a:t>
            </a:r>
          </a:p>
        </p:txBody>
      </p:sp>
    </p:spTree>
    <p:extLst>
      <p:ext uri="{BB962C8B-B14F-4D97-AF65-F5344CB8AC3E}">
        <p14:creationId xmlns:p14="http://schemas.microsoft.com/office/powerpoint/2010/main" val="310724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B01A-66E8-104D-ACA0-C5B9D48D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Large Vocabularies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0FB2-A9B2-C24F-904F-DBF916DD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sure we’re dealing with all the high frequency words that </a:t>
            </a:r>
            <a:r>
              <a:rPr lang="en-US" dirty="0" err="1"/>
              <a:t>Zipf’s</a:t>
            </a:r>
            <a:r>
              <a:rPr lang="en-US" dirty="0"/>
              <a:t> law predicts</a:t>
            </a:r>
          </a:p>
          <a:p>
            <a:r>
              <a:rPr lang="en-US" dirty="0"/>
              <a:t>While still allowing ourselves to deal with out of vocabulary terms (on either the source or target side).</a:t>
            </a:r>
          </a:p>
          <a:p>
            <a:r>
              <a:rPr lang="en-US" dirty="0"/>
              <a:t>And keep vocab size reasonable?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7E91-0F61-4B46-A50B-D47EB682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DA78-FC12-C748-AAF0-DA9417D3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4B2AC-88E5-C342-A724-3E140F95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25DEA6-8F1E-6D4D-A36D-0EC5270E947E}" type="datetime1">
              <a:rPr lang="en-US" sz="1400">
                <a:solidFill>
                  <a:srgbClr val="590A0E"/>
                </a:solidFill>
              </a:rPr>
              <a:pPr/>
              <a:t>11/28/18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466194-E6A2-2444-B4F1-904E6E5DBA95}" type="slidenum">
              <a:rPr lang="en-US" sz="1400">
                <a:solidFill>
                  <a:srgbClr val="590A0E"/>
                </a:solidFill>
              </a:rPr>
              <a:pPr/>
              <a:t>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More on Encoder/Decoder &amp; Attention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Attention scores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Training</a:t>
            </a:r>
          </a:p>
          <a:p>
            <a:r>
              <a:rPr lang="en-US" dirty="0">
                <a:latin typeface="Tahoma" charset="0"/>
                <a:cs typeface="ＭＳ Ｐゴシック" charset="0"/>
              </a:rPr>
              <a:t>Dealing with large vocabularies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Byte-pair encoding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Transformers and Bert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ADA1-C121-5B4B-9ADE-2008923C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Reminder &lt;UNK&gt;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D5F7-CD1E-D44D-8995-85782E7A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corpus, replace all the terms that occur below some frequency count with &lt;UNK&gt;</a:t>
            </a:r>
          </a:p>
          <a:p>
            <a:r>
              <a:rPr lang="en-US" dirty="0"/>
              <a:t>Use that to collect stats, and to deal with any unknown words that occur in the test set.</a:t>
            </a:r>
          </a:p>
          <a:p>
            <a:r>
              <a:rPr lang="en-US" dirty="0"/>
              <a:t>Pretty unsatisfying approach.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222F-B248-D644-9261-AD530278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0A4A-94EC-2D42-B347-AF9E35C4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6609-3372-824F-B682-B772C05F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9406-D2A2-D94F-BE3D-24C4D952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C614-4FF6-7748-8A11-A924EBB8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these neural approaches, the starting point is to have a trained embedding for all the inputs.</a:t>
            </a:r>
          </a:p>
          <a:p>
            <a:pPr lvl="1"/>
            <a:r>
              <a:rPr lang="en-US" dirty="0"/>
              <a:t>That is a fixed size vocab represented as a set of 1-hot vectors for all the vocab items and a “projection” weight matrix that gives us the embeddings for each word.</a:t>
            </a:r>
          </a:p>
          <a:p>
            <a:pPr lvl="1"/>
            <a:r>
              <a:rPr lang="en-US" dirty="0"/>
              <a:t>Using &lt;</a:t>
            </a:r>
            <a:r>
              <a:rPr lang="en-US" dirty="0" err="1"/>
              <a:t>unk</a:t>
            </a:r>
            <a:r>
              <a:rPr lang="en-US" dirty="0"/>
              <a:t>&gt; here is pretty dismal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87B8-5C0C-4F49-A660-8249656F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74C9-DAA1-C542-B25E-46920D7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2F67-82D1-2148-8F46-5F4CFC63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E260-52EE-3442-A60D-A3C8456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Byte-Pair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7C9-CA2C-414C-AB58-5D7E9415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Very cheap and dirty method that works really well.</a:t>
            </a:r>
          </a:p>
          <a:p>
            <a:pPr lvl="1"/>
            <a:r>
              <a:rPr lang="en-US" sz="2400" dirty="0"/>
              <a:t>Given a corpus split by characters</a:t>
            </a:r>
          </a:p>
          <a:p>
            <a:pPr lvl="1"/>
            <a:r>
              <a:rPr lang="en-US" sz="2400" dirty="0"/>
              <a:t>Start with a vocab that consists of</a:t>
            </a:r>
          </a:p>
          <a:p>
            <a:pPr lvl="2"/>
            <a:r>
              <a:rPr lang="en-US" sz="2000" dirty="0" err="1"/>
              <a:t>Characters+digits+punctuation</a:t>
            </a:r>
            <a:endParaRPr lang="en-US" sz="2000" dirty="0"/>
          </a:p>
          <a:p>
            <a:pPr lvl="3"/>
            <a:r>
              <a:rPr lang="en-US" sz="1800" dirty="0"/>
              <a:t>Say around 50</a:t>
            </a:r>
          </a:p>
          <a:p>
            <a:pPr lvl="3"/>
            <a:r>
              <a:rPr lang="en-US" sz="1800" dirty="0"/>
              <a:t>That’s your starting vocabulary</a:t>
            </a:r>
          </a:p>
          <a:p>
            <a:pPr lvl="2"/>
            <a:r>
              <a:rPr lang="en-US" sz="2000" dirty="0"/>
              <a:t>Count the frequency of all pairs in the corpus and create a new entry for the most frequent pair</a:t>
            </a:r>
          </a:p>
          <a:p>
            <a:pPr lvl="2"/>
            <a:r>
              <a:rPr lang="en-US" sz="2000" dirty="0"/>
              <a:t>Repeat until you’re happy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6266-FAD4-884D-B597-3BDA4A8F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7519-9BCC-CA43-9C14-EB23CC6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7B53F-C79F-9646-832A-FD21BF02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7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C46F-BC2A-7B49-9763-13AF76E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Byte-Pair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7592-32AD-2444-9E49-88F7428E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r>
              <a:rPr lang="en-US" dirty="0"/>
              <a:t>Really operates on a dictionary with counts of words (we don’t operate across word boundaries.</a:t>
            </a:r>
          </a:p>
          <a:p>
            <a:r>
              <a:rPr lang="en-US" dirty="0"/>
              <a:t>Stopping point is usually based on how big a dictionary you can deal with.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78B1C-C3D9-3445-8202-8832D0EE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B129-3C7E-9F41-9D57-6C11DB69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E5BD-459D-DB4E-8167-D3051FDB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28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5979-6475-D44D-B6F5-30D8CCD7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Byte-Pair Encoding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F9903C-9C90-2644-B142-15B94AEA0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895350"/>
            <a:ext cx="6362700" cy="37211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480B-40C9-5A4B-8FF8-1873F76E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2DF9-3FCC-2344-9DF8-BBE6B8D9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C73E-C0E1-4148-8A47-8CC55AD0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CDFE6-F42C-4142-96E2-77E090EB4BD9}"/>
              </a:ext>
            </a:extLst>
          </p:cNvPr>
          <p:cNvSpPr txBox="1"/>
          <p:nvPr/>
        </p:nvSpPr>
        <p:spPr>
          <a:xfrm>
            <a:off x="6781800" y="996950"/>
            <a:ext cx="8113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Vocab: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w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i</a:t>
            </a:r>
          </a:p>
          <a:p>
            <a:r>
              <a:rPr lang="en-US" dirty="0"/>
              <a:t>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7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5979-6475-D44D-B6F5-30D8CCD7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Byte-Pair Encoding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480B-40C9-5A4B-8FF8-1873F76E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2DF9-3FCC-2344-9DF8-BBE6B8D9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C73E-C0E1-4148-8A47-8CC55AD0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36B127-01CC-0844-A76A-BAB302999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990600"/>
            <a:ext cx="6400800" cy="3733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B352CE-8059-C946-A31C-9C2EBA3F7368}"/>
              </a:ext>
            </a:extLst>
          </p:cNvPr>
          <p:cNvSpPr txBox="1"/>
          <p:nvPr/>
        </p:nvSpPr>
        <p:spPr>
          <a:xfrm>
            <a:off x="6781800" y="996950"/>
            <a:ext cx="8113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Vocab: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w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I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5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18DA-9D86-364D-83A0-FDC554AF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Byte-Pair Encoding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F0E91F-0157-0E41-9A7C-6536DC6A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003300"/>
            <a:ext cx="6464300" cy="3708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E185-8FB0-9E4E-AA22-C8CA49E7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45364-B4DE-424A-96C8-A43CCFDA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805A-4D81-604B-B9F3-08FD8248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4ABD6-08DE-864C-B561-B1182207A19E}"/>
              </a:ext>
            </a:extLst>
          </p:cNvPr>
          <p:cNvSpPr txBox="1"/>
          <p:nvPr/>
        </p:nvSpPr>
        <p:spPr>
          <a:xfrm>
            <a:off x="6781800" y="996950"/>
            <a:ext cx="81131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Vocab: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w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I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r.</a:t>
            </a:r>
          </a:p>
          <a:p>
            <a:r>
              <a:rPr lang="en-US" dirty="0" err="1"/>
              <a:t>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4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0392-FA54-4D44-83ED-26F0764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Byte-Pair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6A3C-6821-3343-B0CD-447B28D7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that for 8 iterations you get the following vocabulary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CA1B-3288-0E47-A3DD-AD3D2873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3354-E488-5D4A-ACD8-72E1D62A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43B8-04F0-754B-9277-FADB2E5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1F15E-9F3D-B94B-9AEB-C2693A9FDF18}"/>
              </a:ext>
            </a:extLst>
          </p:cNvPr>
          <p:cNvSpPr txBox="1"/>
          <p:nvPr/>
        </p:nvSpPr>
        <p:spPr>
          <a:xfrm>
            <a:off x="2133600" y="2038350"/>
            <a:ext cx="6373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Vocab:</a:t>
            </a:r>
          </a:p>
          <a:p>
            <a:r>
              <a:rPr lang="en-US" sz="2800" dirty="0"/>
              <a:t>l, o, w, ., e, s, t, n, r, </a:t>
            </a:r>
            <a:r>
              <a:rPr lang="en-US" sz="2800" dirty="0" err="1"/>
              <a:t>i</a:t>
            </a:r>
            <a:r>
              <a:rPr lang="en-US" sz="2800" dirty="0"/>
              <a:t>, d,</a:t>
            </a:r>
          </a:p>
          <a:p>
            <a:r>
              <a:rPr lang="en-US" sz="2800" dirty="0"/>
              <a:t>r., </a:t>
            </a:r>
            <a:r>
              <a:rPr lang="en-US" sz="2800" dirty="0" err="1"/>
              <a:t>er</a:t>
            </a:r>
            <a:r>
              <a:rPr lang="en-US" sz="2800" dirty="0"/>
              <a:t>., </a:t>
            </a:r>
            <a:r>
              <a:rPr lang="en-US" sz="2800" dirty="0" err="1"/>
              <a:t>ew</a:t>
            </a:r>
            <a:r>
              <a:rPr lang="en-US" sz="2800" dirty="0"/>
              <a:t>, new, lo, low, newer., low.</a:t>
            </a:r>
          </a:p>
        </p:txBody>
      </p:sp>
    </p:spTree>
    <p:extLst>
      <p:ext uri="{BB962C8B-B14F-4D97-AF65-F5344CB8AC3E}">
        <p14:creationId xmlns:p14="http://schemas.microsoft.com/office/powerpoint/2010/main" val="1381004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0392-FA54-4D44-83ED-26F0764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Byte-Pair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6A3C-6821-3343-B0CD-447B28D7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that for 8 iterations you get the following vocabulary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CA1B-3288-0E47-A3DD-AD3D2873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3354-E488-5D4A-ACD8-72E1D62A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43B8-04F0-754B-9277-FADB2E5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1F15E-9F3D-B94B-9AEB-C2693A9FDF18}"/>
              </a:ext>
            </a:extLst>
          </p:cNvPr>
          <p:cNvSpPr txBox="1"/>
          <p:nvPr/>
        </p:nvSpPr>
        <p:spPr>
          <a:xfrm>
            <a:off x="2133600" y="2038350"/>
            <a:ext cx="6373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Vocab:</a:t>
            </a:r>
          </a:p>
          <a:p>
            <a:r>
              <a:rPr lang="en-US" sz="2800" dirty="0"/>
              <a:t>l, o, w, ., e, s, t, n, r, </a:t>
            </a:r>
            <a:r>
              <a:rPr lang="en-US" sz="2800" dirty="0" err="1"/>
              <a:t>i</a:t>
            </a:r>
            <a:r>
              <a:rPr lang="en-US" sz="2800" dirty="0"/>
              <a:t>, d,</a:t>
            </a:r>
          </a:p>
          <a:p>
            <a:r>
              <a:rPr lang="en-US" sz="2800" dirty="0"/>
              <a:t>r., </a:t>
            </a:r>
            <a:r>
              <a:rPr lang="en-US" sz="2800" dirty="0" err="1">
                <a:solidFill>
                  <a:schemeClr val="accent2"/>
                </a:solidFill>
              </a:rPr>
              <a:t>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, </a:t>
            </a:r>
            <a:r>
              <a:rPr lang="en-US" sz="2800" dirty="0" err="1"/>
              <a:t>ew</a:t>
            </a:r>
            <a:r>
              <a:rPr lang="en-US" sz="2800" dirty="0"/>
              <a:t>, new, lo, low, </a:t>
            </a:r>
            <a:r>
              <a:rPr lang="en-US" sz="2800" dirty="0">
                <a:solidFill>
                  <a:schemeClr val="accent1"/>
                </a:solidFill>
              </a:rPr>
              <a:t>newer.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/>
                </a:solidFill>
              </a:rPr>
              <a:t>low.</a:t>
            </a:r>
          </a:p>
        </p:txBody>
      </p:sp>
    </p:spTree>
    <p:extLst>
      <p:ext uri="{BB962C8B-B14F-4D97-AF65-F5344CB8AC3E}">
        <p14:creationId xmlns:p14="http://schemas.microsoft.com/office/powerpoint/2010/main" val="424262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C53F-0C6F-454D-BCDD-C6273CE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Byte-Pair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29D8-686D-9B49-99B2-642F18A6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3810000" cy="3943350"/>
          </a:xfrm>
        </p:spPr>
        <p:txBody>
          <a:bodyPr/>
          <a:lstStyle/>
          <a:p>
            <a:r>
              <a:rPr lang="en-US" dirty="0"/>
              <a:t>Merges</a:t>
            </a:r>
          </a:p>
          <a:p>
            <a:pPr marL="0" indent="0">
              <a:buNone/>
            </a:pPr>
            <a:r>
              <a:rPr lang="en-US" sz="2000" dirty="0"/>
              <a:t>‘r’, ‘.’ 		</a:t>
            </a:r>
            <a:r>
              <a:rPr lang="en-US" sz="2000" dirty="0">
                <a:sym typeface="Wingdings" pitchFamily="2" charset="2"/>
              </a:rPr>
              <a:t> ‘r.’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‘e’, ‘r.’		 ‘</a:t>
            </a:r>
            <a:r>
              <a:rPr lang="en-US" sz="2000" dirty="0" err="1">
                <a:sym typeface="Wingdings" pitchFamily="2" charset="2"/>
              </a:rPr>
              <a:t>er</a:t>
            </a:r>
            <a:r>
              <a:rPr lang="en-US" sz="2000" dirty="0">
                <a:sym typeface="Wingdings" pitchFamily="2" charset="2"/>
              </a:rPr>
              <a:t>.’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’e’, ’w’ 		</a:t>
            </a:r>
            <a:r>
              <a:rPr lang="en-US" sz="2000" dirty="0">
                <a:sym typeface="Wingdings" pitchFamily="2" charset="2"/>
              </a:rPr>
              <a:t> ‘</a:t>
            </a:r>
            <a:r>
              <a:rPr lang="en-US" sz="2000" dirty="0" err="1">
                <a:sym typeface="Wingdings" pitchFamily="2" charset="2"/>
              </a:rPr>
              <a:t>ew</a:t>
            </a:r>
            <a:r>
              <a:rPr lang="en-US" sz="2000" dirty="0">
                <a:sym typeface="Wingdings" pitchFamily="2" charset="2"/>
              </a:rPr>
              <a:t>’</a:t>
            </a:r>
          </a:p>
          <a:p>
            <a:pPr marL="0" indent="0">
              <a:buNone/>
            </a:pPr>
            <a:r>
              <a:rPr lang="en-US" sz="2000" dirty="0"/>
              <a:t>’n’ </a:t>
            </a:r>
            <a:r>
              <a:rPr lang="en-US" sz="2000" dirty="0">
                <a:sym typeface="Wingdings" pitchFamily="2" charset="2"/>
              </a:rPr>
              <a:t>,</a:t>
            </a:r>
            <a:r>
              <a:rPr lang="en-US" sz="2000" dirty="0"/>
              <a:t>’</a:t>
            </a:r>
            <a:r>
              <a:rPr lang="en-US" sz="2000" dirty="0" err="1"/>
              <a:t>ew</a:t>
            </a:r>
            <a:r>
              <a:rPr lang="en-US" sz="2000" dirty="0"/>
              <a:t>’ 	</a:t>
            </a:r>
            <a:r>
              <a:rPr lang="en-US" sz="2000" dirty="0">
                <a:sym typeface="Wingdings" pitchFamily="2" charset="2"/>
              </a:rPr>
              <a:t> ‘new’</a:t>
            </a:r>
          </a:p>
          <a:p>
            <a:pPr marL="0" indent="0">
              <a:buNone/>
            </a:pPr>
            <a:r>
              <a:rPr lang="en-US" sz="2000" dirty="0"/>
              <a:t> ’l’ 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/>
              <a:t>’o’ 		</a:t>
            </a:r>
            <a:r>
              <a:rPr lang="en-US" sz="2000" dirty="0">
                <a:sym typeface="Wingdings" pitchFamily="2" charset="2"/>
              </a:rPr>
              <a:t> ‘lo’</a:t>
            </a:r>
          </a:p>
          <a:p>
            <a:pPr marL="0" indent="0">
              <a:buNone/>
            </a:pPr>
            <a:r>
              <a:rPr lang="en-US" sz="2000" dirty="0"/>
              <a:t> ’lo’ 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/>
              <a:t> ’w’ 	</a:t>
            </a:r>
            <a:r>
              <a:rPr lang="en-US" sz="2000" dirty="0">
                <a:sym typeface="Wingdings" pitchFamily="2" charset="2"/>
              </a:rPr>
              <a:t> ‘low’</a:t>
            </a:r>
          </a:p>
          <a:p>
            <a:pPr marL="0" indent="0">
              <a:buNone/>
            </a:pPr>
            <a:r>
              <a:rPr lang="en-US" sz="2000" dirty="0"/>
              <a:t>’new’ 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/>
              <a:t> ’</a:t>
            </a:r>
            <a:r>
              <a:rPr lang="en-US" sz="2000" dirty="0" err="1"/>
              <a:t>er</a:t>
            </a:r>
            <a:r>
              <a:rPr lang="en-US" sz="2000" dirty="0"/>
              <a:t>·’ 	</a:t>
            </a:r>
            <a:r>
              <a:rPr lang="en-US" sz="2000" dirty="0">
                <a:sym typeface="Wingdings" pitchFamily="2" charset="2"/>
              </a:rPr>
              <a:t> newer.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’low’ 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/>
              <a:t> ’·’ 	</a:t>
            </a:r>
            <a:r>
              <a:rPr lang="en-US" sz="2000" dirty="0">
                <a:sym typeface="Wingdings" pitchFamily="2" charset="2"/>
              </a:rPr>
              <a:t> low.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E906-6CBD-0A41-B2D3-86AC0F47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AEEB-2218-3243-B940-AA1B7A4D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62DA2-459D-5140-B011-04B4493E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2CCE92-06E9-A841-A2D2-EC0CF6D3ADC7}"/>
              </a:ext>
            </a:extLst>
          </p:cNvPr>
          <p:cNvSpPr txBox="1">
            <a:spLocks/>
          </p:cNvSpPr>
          <p:nvPr/>
        </p:nvSpPr>
        <p:spPr bwMode="auto">
          <a:xfrm>
            <a:off x="4343400" y="914400"/>
            <a:ext cx="3810000" cy="590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lower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4A2140-6B5E-C741-AD96-9FB2444C733C}"/>
              </a:ext>
            </a:extLst>
          </p:cNvPr>
          <p:cNvSpPr txBox="1">
            <a:spLocks/>
          </p:cNvSpPr>
          <p:nvPr/>
        </p:nvSpPr>
        <p:spPr bwMode="auto">
          <a:xfrm>
            <a:off x="4343400" y="1428750"/>
            <a:ext cx="3810000" cy="590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l o w e r 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7CF1A3-FF23-7340-9DBB-A640B0F05704}"/>
              </a:ext>
            </a:extLst>
          </p:cNvPr>
          <p:cNvSpPr txBox="1">
            <a:spLocks/>
          </p:cNvSpPr>
          <p:nvPr/>
        </p:nvSpPr>
        <p:spPr bwMode="auto">
          <a:xfrm>
            <a:off x="4343400" y="1943100"/>
            <a:ext cx="3810000" cy="590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l o w e r.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063D3-109B-904B-B2D5-D1FBB4F60FA8}"/>
              </a:ext>
            </a:extLst>
          </p:cNvPr>
          <p:cNvSpPr txBox="1">
            <a:spLocks/>
          </p:cNvSpPr>
          <p:nvPr/>
        </p:nvSpPr>
        <p:spPr bwMode="auto">
          <a:xfrm>
            <a:off x="4343400" y="2457450"/>
            <a:ext cx="3810000" cy="590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l o w </a:t>
            </a:r>
            <a:r>
              <a:rPr lang="en-US" kern="0" dirty="0" err="1"/>
              <a:t>er</a:t>
            </a:r>
            <a:r>
              <a:rPr lang="en-US" kern="0" dirty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929170-E227-424F-9F36-50EE8035804E}"/>
              </a:ext>
            </a:extLst>
          </p:cNvPr>
          <p:cNvSpPr txBox="1">
            <a:spLocks/>
          </p:cNvSpPr>
          <p:nvPr/>
        </p:nvSpPr>
        <p:spPr bwMode="auto">
          <a:xfrm>
            <a:off x="4343400" y="2971800"/>
            <a:ext cx="3810000" cy="590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lo w </a:t>
            </a:r>
            <a:r>
              <a:rPr lang="en-US" kern="0" dirty="0" err="1"/>
              <a:t>er</a:t>
            </a:r>
            <a:r>
              <a:rPr lang="en-US" kern="0" dirty="0"/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4C674D-6586-0142-AB3C-02D1B109C80D}"/>
              </a:ext>
            </a:extLst>
          </p:cNvPr>
          <p:cNvSpPr txBox="1">
            <a:spLocks/>
          </p:cNvSpPr>
          <p:nvPr/>
        </p:nvSpPr>
        <p:spPr bwMode="auto">
          <a:xfrm>
            <a:off x="4343400" y="3486150"/>
            <a:ext cx="3810000" cy="590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3200">
                <a:solidFill>
                  <a:srgbClr val="590A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Wingdings" charset="0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2D506B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low </a:t>
            </a:r>
            <a:r>
              <a:rPr lang="en-US" kern="0" dirty="0" err="1"/>
              <a:t>er</a:t>
            </a:r>
            <a:r>
              <a:rPr lang="en-US" kern="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8272B-941A-A34E-9697-6B25A6ADC646}"/>
              </a:ext>
            </a:extLst>
          </p:cNvPr>
          <p:cNvSpPr txBox="1"/>
          <p:nvPr/>
        </p:nvSpPr>
        <p:spPr>
          <a:xfrm>
            <a:off x="6705600" y="2032337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the trained embeddings for ‘low’ and ‘</a:t>
            </a:r>
            <a:r>
              <a:rPr lang="en-US" sz="2000" dirty="0" err="1"/>
              <a:t>er</a:t>
            </a:r>
            <a:r>
              <a:rPr lang="en-US" sz="2000" dirty="0"/>
              <a:t>.’</a:t>
            </a:r>
          </a:p>
          <a:p>
            <a:endParaRPr lang="en-US" sz="2000" dirty="0"/>
          </a:p>
          <a:p>
            <a:r>
              <a:rPr lang="en-US" sz="2000" dirty="0"/>
              <a:t>By definition, there are no unknowns in this approach (modulo unknown characters).</a:t>
            </a:r>
          </a:p>
        </p:txBody>
      </p:sp>
    </p:spTree>
    <p:extLst>
      <p:ext uri="{BB962C8B-B14F-4D97-AF65-F5344CB8AC3E}">
        <p14:creationId xmlns:p14="http://schemas.microsoft.com/office/powerpoint/2010/main" val="51657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0CC3-3E43-C440-92ED-DB260C8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503D-9912-8C45-968A-D7223C4F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final quiz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Quiz 3: Covering only the material since the last quiz.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Optional makeup quiz covering material from the first two quizzes.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If your score is &gt; than the sum of your first two quizzes I’ll use that.</a:t>
            </a:r>
          </a:p>
          <a:p>
            <a:pPr marL="1657350" lvl="3" indent="-514350">
              <a:buFont typeface="+mj-lt"/>
              <a:buAutoNum type="arabicPeriod"/>
            </a:pPr>
            <a:r>
              <a:rPr lang="en-US" dirty="0"/>
              <a:t>Will not impact grades of folks who don’t do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15C8-DCE5-C64E-B8EF-014EDE36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0733C-BCAF-C343-9A67-3BC0A2F3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EFD9-7481-654C-AE9E-D403BD47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9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0C87-757E-7B4C-BEC1-DE257FD9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69FC-4FFD-384B-8389-79B1EAFB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15C8-141A-C94F-948E-BD020C46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1DD0-2F77-C643-A20C-4AC18ED3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9743-7890-1E43-B0F4-FB8AEC9B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7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2B1F-0867-5F4D-B549-24E0B0C5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HW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DF8E-D944-D64C-9F3B-207D39AB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Detecting mentions of genes in biological journal abstracts. 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Structure, promoter analysis and chromosomal assignment of the human APEX gene.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1B8F-59FA-BF4C-A5C7-F6CF28BD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166C-B29A-FB49-9C96-F5DE5F11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BE5F-12EA-AA43-A1EA-2CCEC692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2B1F-0867-5F4D-B549-24E0B0C5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HW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DF8E-D944-D64C-9F3B-207D39AB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3943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Detecting mentions of genes in biological journal abstracts. 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Structure, promoter analysis and chromosomal assignment of the </a:t>
            </a:r>
            <a:r>
              <a:rPr lang="en-US" i="1" dirty="0">
                <a:solidFill>
                  <a:srgbClr val="00B050"/>
                </a:solidFill>
              </a:rPr>
              <a:t>human APEX gene</a:t>
            </a:r>
            <a:r>
              <a:rPr lang="en-US" i="1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1B8F-59FA-BF4C-A5C7-F6CF28BD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166C-B29A-FB49-9C96-F5DE5F11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BE5F-12EA-AA43-A1EA-2CCEC692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0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Encoder/Decoder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866D50-43DE-5A49-8302-A7EBD6E560EB}"/>
              </a:ext>
            </a:extLst>
          </p:cNvPr>
          <p:cNvSpPr/>
          <p:nvPr/>
        </p:nvSpPr>
        <p:spPr>
          <a:xfrm>
            <a:off x="38100" y="1352550"/>
            <a:ext cx="4313846" cy="2362200"/>
          </a:xfrm>
          <a:prstGeom prst="roundRect">
            <a:avLst/>
          </a:prstGeom>
          <a:solidFill>
            <a:srgbClr val="FFFF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47E1907-AEA3-CE40-B0A5-FE8E88724610}"/>
              </a:ext>
            </a:extLst>
          </p:cNvPr>
          <p:cNvSpPr/>
          <p:nvPr/>
        </p:nvSpPr>
        <p:spPr>
          <a:xfrm>
            <a:off x="4345824" y="1348522"/>
            <a:ext cx="4313846" cy="2366227"/>
          </a:xfrm>
          <a:prstGeom prst="roundRect">
            <a:avLst/>
          </a:prstGeom>
          <a:solidFill>
            <a:srgbClr val="FFFF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E77F8-BDD1-2442-9E99-94545B988E1E}"/>
              </a:ext>
            </a:extLst>
          </p:cNvPr>
          <p:cNvSpPr txBox="1"/>
          <p:nvPr/>
        </p:nvSpPr>
        <p:spPr>
          <a:xfrm>
            <a:off x="1718115" y="331090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752D0C-0747-024F-ABE2-8833CF07242B}"/>
              </a:ext>
            </a:extLst>
          </p:cNvPr>
          <p:cNvSpPr txBox="1"/>
          <p:nvPr/>
        </p:nvSpPr>
        <p:spPr>
          <a:xfrm>
            <a:off x="5954184" y="328827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8599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2" grpId="0" animBg="1"/>
      <p:bldP spid="7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1272807" y="2642339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3392220" y="1420882"/>
            <a:ext cx="5619081" cy="3022110"/>
            <a:chOff x="-2934073" y="2084340"/>
            <a:chExt cx="11171780" cy="10082204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>
              <a:stCxn id="89" idx="3"/>
              <a:endCxn id="90" idx="1"/>
            </p:cNvCxnSpPr>
            <p:nvPr/>
          </p:nvCxnSpPr>
          <p:spPr bwMode="auto">
            <a:xfrm flipV="1">
              <a:off x="4858481" y="3591523"/>
              <a:ext cx="2318295" cy="73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B95C075-3396-AA4E-97F6-D76C64E6405C}"/>
                </a:ext>
              </a:extLst>
            </p:cNvPr>
            <p:cNvCxnSpPr>
              <a:cxnSpLocks/>
              <a:stCxn id="65" idx="3"/>
              <a:endCxn id="80" idx="1"/>
            </p:cNvCxnSpPr>
            <p:nvPr/>
          </p:nvCxnSpPr>
          <p:spPr bwMode="auto">
            <a:xfrm flipV="1">
              <a:off x="-2934073" y="3598861"/>
              <a:ext cx="4374797" cy="8567683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616244" y="2651342"/>
            <a:ext cx="268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3867150"/>
            <a:ext cx="3581400" cy="1137004"/>
            <a:chOff x="97728" y="1428750"/>
            <a:chExt cx="4586817" cy="2008054"/>
          </a:xfrm>
        </p:grpSpPr>
        <p:grpSp>
          <p:nvGrpSpPr>
            <p:cNvPr id="84" name="Group 83"/>
            <p:cNvGrpSpPr/>
            <p:nvPr/>
          </p:nvGrpSpPr>
          <p:grpSpPr>
            <a:xfrm>
              <a:off x="328213" y="1572104"/>
              <a:ext cx="4176435" cy="1581920"/>
              <a:chOff x="1286870" y="2084340"/>
              <a:chExt cx="6950837" cy="2729103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286870" y="4219880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5264350" y="1087869"/>
            <a:ext cx="3780330" cy="140768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 (Option 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H="1">
            <a:off x="1272807" y="2642339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23473" y="2642339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344526" y="1266461"/>
            <a:ext cx="4668603" cy="2749611"/>
            <a:chOff x="467756" y="2084340"/>
            <a:chExt cx="7769951" cy="4743584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Straight Arrow Connector 101"/>
            <p:cNvCxnSpPr>
              <a:stCxn id="65" idx="3"/>
              <a:endCxn id="80" idx="1"/>
            </p:cNvCxnSpPr>
            <p:nvPr/>
          </p:nvCxnSpPr>
          <p:spPr bwMode="auto">
            <a:xfrm flipV="1">
              <a:off x="467756" y="3598858"/>
              <a:ext cx="972967" cy="322906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Straight Arrow Connector 74"/>
            <p:cNvCxnSpPr>
              <a:stCxn id="65" idx="3"/>
              <a:endCxn id="88" idx="1"/>
            </p:cNvCxnSpPr>
            <p:nvPr/>
          </p:nvCxnSpPr>
          <p:spPr bwMode="auto">
            <a:xfrm flipV="1">
              <a:off x="467756" y="3601877"/>
              <a:ext cx="2292815" cy="3226047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65" idx="3"/>
              <a:endCxn id="90" idx="1"/>
            </p:cNvCxnSpPr>
            <p:nvPr/>
          </p:nvCxnSpPr>
          <p:spPr bwMode="auto">
            <a:xfrm flipV="1">
              <a:off x="467756" y="3591522"/>
              <a:ext cx="6709020" cy="320524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Straight Arrow Connector 106"/>
            <p:cNvCxnSpPr>
              <a:stCxn id="65" idx="3"/>
              <a:endCxn id="89" idx="1"/>
            </p:cNvCxnSpPr>
            <p:nvPr/>
          </p:nvCxnSpPr>
          <p:spPr bwMode="auto">
            <a:xfrm flipV="1">
              <a:off x="467756" y="3598858"/>
              <a:ext cx="3553243" cy="319791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>
              <a:stCxn id="89" idx="3"/>
              <a:endCxn id="90" idx="1"/>
            </p:cNvCxnSpPr>
            <p:nvPr/>
          </p:nvCxnSpPr>
          <p:spPr bwMode="auto">
            <a:xfrm flipV="1">
              <a:off x="4858481" y="3591523"/>
              <a:ext cx="2318295" cy="73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574934" y="2651342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2981023"/>
            <a:ext cx="4586817" cy="2008054"/>
            <a:chOff x="97728" y="1428750"/>
            <a:chExt cx="4586817" cy="2008054"/>
          </a:xfrm>
        </p:grpSpPr>
        <p:grpSp>
          <p:nvGrpSpPr>
            <p:cNvPr id="84" name="Group 83"/>
            <p:cNvGrpSpPr/>
            <p:nvPr/>
          </p:nvGrpSpPr>
          <p:grpSpPr>
            <a:xfrm>
              <a:off x="337263" y="1572104"/>
              <a:ext cx="4167386" cy="1728059"/>
              <a:chOff x="1301931" y="2084340"/>
              <a:chExt cx="6935776" cy="2981219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301931" y="4471996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4723332" y="1087869"/>
            <a:ext cx="4321347" cy="20080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1" y="1488767"/>
            <a:ext cx="365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Share the source sentence encoder representation across all the decoder inputs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29224" y="3616284"/>
            <a:ext cx="365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Still has the issue that the entire source is represented in that single final hidden state.</a:t>
            </a:r>
          </a:p>
        </p:txBody>
      </p:sp>
    </p:spTree>
    <p:extLst>
      <p:ext uri="{BB962C8B-B14F-4D97-AF65-F5344CB8AC3E}">
        <p14:creationId xmlns:p14="http://schemas.microsoft.com/office/powerpoint/2010/main" val="159214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29" y="141611"/>
            <a:ext cx="8915400" cy="800100"/>
          </a:xfrm>
        </p:spPr>
        <p:txBody>
          <a:bodyPr/>
          <a:lstStyle/>
          <a:p>
            <a:r>
              <a:rPr lang="en-US" b="0" dirty="0"/>
              <a:t>Encoder-Decoder (Option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1199357" y="2715223"/>
            <a:ext cx="2805600" cy="236181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23473" y="2642339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855997" y="1266461"/>
            <a:ext cx="8157132" cy="2737553"/>
            <a:chOff x="-5338199" y="2084340"/>
            <a:chExt cx="13575906" cy="4722783"/>
          </a:xfrm>
          <a:solidFill>
            <a:srgbClr val="0070C0">
              <a:alpha val="37000"/>
            </a:srgbClr>
          </a:solidFill>
        </p:grpSpPr>
        <p:sp>
          <p:nvSpPr>
            <p:cNvPr id="78" name="Rounded Rectangle 77"/>
            <p:cNvSpPr/>
            <p:nvPr/>
          </p:nvSpPr>
          <p:spPr bwMode="auto">
            <a:xfrm>
              <a:off x="1301931" y="414949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1301931" y="208749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1440724" y="3217281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81" name="Down Arrow 80"/>
            <p:cNvSpPr/>
            <p:nvPr/>
          </p:nvSpPr>
          <p:spPr bwMode="auto">
            <a:xfrm rot="10800000" flipH="1">
              <a:off x="1770017" y="354381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/>
            <p:cNvSpPr/>
            <p:nvPr/>
          </p:nvSpPr>
          <p:spPr bwMode="auto">
            <a:xfrm rot="10800000" flipH="1">
              <a:off x="1770017" y="2505885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2591888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Diese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7072936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hause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911781" y="414895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591888" y="2084340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grune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760570" y="3220299"/>
              <a:ext cx="887184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4020999" y="3217281"/>
              <a:ext cx="837482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7176777" y="3209945"/>
              <a:ext cx="957087" cy="76315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881846" y="2099872"/>
              <a:ext cx="1164770" cy="41122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>
                  <a:solidFill>
                    <a:schemeClr val="tx1"/>
                  </a:solidFill>
                </a:rPr>
                <a:t>hexe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7072937" y="2099871"/>
              <a:ext cx="1164770" cy="59356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Down Arrow 92"/>
            <p:cNvSpPr/>
            <p:nvPr/>
          </p:nvSpPr>
          <p:spPr bwMode="auto">
            <a:xfrm rot="10800000" flipH="1">
              <a:off x="3059971" y="353424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4" name="Down Arrow 93"/>
            <p:cNvSpPr/>
            <p:nvPr/>
          </p:nvSpPr>
          <p:spPr bwMode="auto">
            <a:xfrm rot="10800000" flipH="1">
              <a:off x="4349930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5" name="Down Arrow 94"/>
            <p:cNvSpPr/>
            <p:nvPr/>
          </p:nvSpPr>
          <p:spPr bwMode="auto">
            <a:xfrm rot="10800000" flipH="1">
              <a:off x="7541018" y="3524670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6" name="Down Arrow 95"/>
            <p:cNvSpPr/>
            <p:nvPr/>
          </p:nvSpPr>
          <p:spPr bwMode="auto">
            <a:xfrm rot="10800000" flipH="1">
              <a:off x="3059971" y="2500352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7" name="Down Arrow 96"/>
            <p:cNvSpPr/>
            <p:nvPr/>
          </p:nvSpPr>
          <p:spPr bwMode="auto">
            <a:xfrm rot="10800000" flipH="1">
              <a:off x="4349928" y="2494819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8" name="Down Arrow 97"/>
            <p:cNvSpPr/>
            <p:nvPr/>
          </p:nvSpPr>
          <p:spPr bwMode="auto">
            <a:xfrm rot="10800000" flipH="1">
              <a:off x="7562110" y="2520323"/>
              <a:ext cx="228601" cy="603940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9" name="Straight Arrow Connector 98"/>
            <p:cNvCxnSpPr>
              <a:stCxn id="80" idx="3"/>
              <a:endCxn id="88" idx="1"/>
            </p:cNvCxnSpPr>
            <p:nvPr/>
          </p:nvCxnSpPr>
          <p:spPr bwMode="auto">
            <a:xfrm>
              <a:off x="2327908" y="3598860"/>
              <a:ext cx="432662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88" idx="3"/>
              <a:endCxn id="89" idx="1"/>
            </p:cNvCxnSpPr>
            <p:nvPr/>
          </p:nvCxnSpPr>
          <p:spPr bwMode="auto">
            <a:xfrm flipV="1">
              <a:off x="3647753" y="3598860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Straight Arrow Connector 101"/>
            <p:cNvCxnSpPr>
              <a:cxnSpLocks/>
              <a:stCxn id="65" idx="3"/>
              <a:endCxn id="80" idx="1"/>
            </p:cNvCxnSpPr>
            <p:nvPr/>
          </p:nvCxnSpPr>
          <p:spPr bwMode="auto">
            <a:xfrm flipV="1">
              <a:off x="467756" y="3598858"/>
              <a:ext cx="972967" cy="319791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Straight Arrow Connector 74"/>
            <p:cNvCxnSpPr>
              <a:cxnSpLocks/>
              <a:stCxn id="63" idx="3"/>
              <a:endCxn id="80" idx="1"/>
            </p:cNvCxnSpPr>
            <p:nvPr/>
          </p:nvCxnSpPr>
          <p:spPr bwMode="auto">
            <a:xfrm flipV="1">
              <a:off x="-4018353" y="3598858"/>
              <a:ext cx="5459077" cy="320826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cxnSpLocks/>
              <a:stCxn id="27" idx="3"/>
              <a:endCxn id="80" idx="1"/>
            </p:cNvCxnSpPr>
            <p:nvPr/>
          </p:nvCxnSpPr>
          <p:spPr bwMode="auto">
            <a:xfrm flipV="1">
              <a:off x="-5338199" y="3598858"/>
              <a:ext cx="6778923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Straight Arrow Connector 106"/>
            <p:cNvCxnSpPr>
              <a:cxnSpLocks/>
              <a:stCxn id="64" idx="3"/>
              <a:endCxn id="80" idx="1"/>
            </p:cNvCxnSpPr>
            <p:nvPr/>
          </p:nvCxnSpPr>
          <p:spPr bwMode="auto">
            <a:xfrm flipV="1">
              <a:off x="-2807626" y="3598858"/>
              <a:ext cx="4248349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Straight Arrow Connector 134"/>
            <p:cNvCxnSpPr>
              <a:stCxn id="89" idx="3"/>
              <a:endCxn id="90" idx="1"/>
            </p:cNvCxnSpPr>
            <p:nvPr/>
          </p:nvCxnSpPr>
          <p:spPr bwMode="auto">
            <a:xfrm flipV="1">
              <a:off x="4858481" y="3591523"/>
              <a:ext cx="2318295" cy="73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2BBA6A3-3A62-9442-9257-A1AFCEA7DEF8}"/>
                </a:ext>
              </a:extLst>
            </p:cNvPr>
            <p:cNvCxnSpPr>
              <a:cxnSpLocks/>
              <a:stCxn id="27" idx="3"/>
              <a:endCxn id="88" idx="1"/>
            </p:cNvCxnSpPr>
            <p:nvPr/>
          </p:nvCxnSpPr>
          <p:spPr bwMode="auto">
            <a:xfrm flipV="1">
              <a:off x="-5338199" y="3601877"/>
              <a:ext cx="8098770" cy="320222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CA6C902-79E3-8047-A806-FDD76C2A3F63}"/>
                </a:ext>
              </a:extLst>
            </p:cNvPr>
            <p:cNvCxnSpPr>
              <a:cxnSpLocks/>
              <a:stCxn id="63" idx="3"/>
              <a:endCxn id="88" idx="1"/>
            </p:cNvCxnSpPr>
            <p:nvPr/>
          </p:nvCxnSpPr>
          <p:spPr bwMode="auto">
            <a:xfrm flipV="1">
              <a:off x="-4018353" y="3601877"/>
              <a:ext cx="6778924" cy="3205246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A1CCEB-1578-BE41-A71E-66F3C4BD0EBF}"/>
                </a:ext>
              </a:extLst>
            </p:cNvPr>
            <p:cNvCxnSpPr>
              <a:cxnSpLocks/>
              <a:stCxn id="64" idx="3"/>
              <a:endCxn id="88" idx="1"/>
            </p:cNvCxnSpPr>
            <p:nvPr/>
          </p:nvCxnSpPr>
          <p:spPr bwMode="auto">
            <a:xfrm flipV="1">
              <a:off x="-2807626" y="3601877"/>
              <a:ext cx="5568197" cy="320222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AB969AA-491E-9249-917D-BE9203BF1AEC}"/>
                </a:ext>
              </a:extLst>
            </p:cNvPr>
            <p:cNvCxnSpPr>
              <a:cxnSpLocks/>
              <a:stCxn id="27" idx="3"/>
              <a:endCxn id="89" idx="1"/>
            </p:cNvCxnSpPr>
            <p:nvPr/>
          </p:nvCxnSpPr>
          <p:spPr bwMode="auto">
            <a:xfrm flipV="1">
              <a:off x="-5338199" y="3598858"/>
              <a:ext cx="9359198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FB6857D-F923-2F4A-BB32-E4BEC4C208A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5338199" y="3598858"/>
              <a:ext cx="9359198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A600196-D33B-A24F-AD5B-671BADAAF3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5338199" y="3598858"/>
              <a:ext cx="9359198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513F6A1-C535-8940-8C37-3387D76C6267}"/>
                </a:ext>
              </a:extLst>
            </p:cNvPr>
            <p:cNvCxnSpPr>
              <a:cxnSpLocks/>
              <a:stCxn id="63" idx="3"/>
              <a:endCxn id="89" idx="1"/>
            </p:cNvCxnSpPr>
            <p:nvPr/>
          </p:nvCxnSpPr>
          <p:spPr bwMode="auto">
            <a:xfrm flipV="1">
              <a:off x="-4018353" y="3598858"/>
              <a:ext cx="8039353" cy="320826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4426456-53FB-6641-A3C6-CCDCC040AC52}"/>
                </a:ext>
              </a:extLst>
            </p:cNvPr>
            <p:cNvCxnSpPr>
              <a:cxnSpLocks/>
              <a:stCxn id="64" idx="3"/>
              <a:endCxn id="89" idx="1"/>
            </p:cNvCxnSpPr>
            <p:nvPr/>
          </p:nvCxnSpPr>
          <p:spPr bwMode="auto">
            <a:xfrm flipV="1">
              <a:off x="-2807626" y="3598858"/>
              <a:ext cx="6828625" cy="320524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6F34772-82AF-284E-A7B7-7A0CFDDED8FD}"/>
                </a:ext>
              </a:extLst>
            </p:cNvPr>
            <p:cNvCxnSpPr>
              <a:cxnSpLocks/>
              <a:stCxn id="65" idx="3"/>
              <a:endCxn id="88" idx="1"/>
            </p:cNvCxnSpPr>
            <p:nvPr/>
          </p:nvCxnSpPr>
          <p:spPr bwMode="auto">
            <a:xfrm flipV="1">
              <a:off x="467756" y="3601878"/>
              <a:ext cx="2292815" cy="3194893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1CAEA8C-4C47-504A-8620-E7847657C5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7756" y="3604897"/>
              <a:ext cx="2292815" cy="3194893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027BEFA-DBAE-3F4F-9CEC-EFF15EA49D2F}"/>
                </a:ext>
              </a:extLst>
            </p:cNvPr>
            <p:cNvCxnSpPr>
              <a:cxnSpLocks/>
              <a:endCxn id="89" idx="1"/>
            </p:cNvCxnSpPr>
            <p:nvPr/>
          </p:nvCxnSpPr>
          <p:spPr bwMode="auto">
            <a:xfrm flipV="1">
              <a:off x="467756" y="3598858"/>
              <a:ext cx="3553243" cy="320395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Box 100"/>
          <p:cNvSpPr txBox="1"/>
          <p:nvPr/>
        </p:nvSpPr>
        <p:spPr>
          <a:xfrm>
            <a:off x="8574934" y="2651342"/>
            <a:ext cx="309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100" dirty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2981023"/>
            <a:ext cx="4586817" cy="2008054"/>
            <a:chOff x="97728" y="1428750"/>
            <a:chExt cx="4586817" cy="2008054"/>
          </a:xfrm>
        </p:grpSpPr>
        <p:grpSp>
          <p:nvGrpSpPr>
            <p:cNvPr id="84" name="Group 83"/>
            <p:cNvGrpSpPr/>
            <p:nvPr/>
          </p:nvGrpSpPr>
          <p:grpSpPr>
            <a:xfrm>
              <a:off x="337263" y="1572104"/>
              <a:ext cx="4167386" cy="1728059"/>
              <a:chOff x="1301931" y="2084340"/>
              <a:chExt cx="6935776" cy="2981219"/>
            </a:xfrm>
            <a:solidFill>
              <a:srgbClr val="0070C0">
                <a:alpha val="37000"/>
              </a:srgbClr>
            </a:solidFill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1301931" y="4471996"/>
                <a:ext cx="1164770" cy="593563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301931" y="208749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440724" y="3217281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1</a:t>
                </a:r>
              </a:p>
            </p:txBody>
          </p:sp>
          <p:sp>
            <p:nvSpPr>
              <p:cNvPr id="28" name="Down Arrow 27"/>
              <p:cNvSpPr/>
              <p:nvPr/>
            </p:nvSpPr>
            <p:spPr bwMode="auto">
              <a:xfrm rot="10800000" flipH="1">
                <a:off x="1770017" y="354381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 bwMode="auto">
              <a:xfrm rot="10800000" flipH="1">
                <a:off x="1770017" y="2505885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2591887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The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7072935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week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3911782" y="4057778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2591887" y="2084340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green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2760570" y="3220299"/>
                <a:ext cx="887184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2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4020999" y="3217281"/>
                <a:ext cx="837482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3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7176777" y="3209945"/>
                <a:ext cx="957087" cy="76315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charset="0"/>
                  </a:rPr>
                  <a:t>Hidden 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3881846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witch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7072937" y="2099871"/>
                <a:ext cx="1164770" cy="59356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tx1"/>
                    </a:solidFill>
                  </a:rPr>
                  <a:t>&lt;/s&gt;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Down Arrow 67"/>
              <p:cNvSpPr/>
              <p:nvPr/>
            </p:nvSpPr>
            <p:spPr bwMode="auto">
              <a:xfrm rot="10800000" flipH="1">
                <a:off x="3059971" y="353424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69" name="Down Arrow 68"/>
              <p:cNvSpPr/>
              <p:nvPr/>
            </p:nvSpPr>
            <p:spPr bwMode="auto">
              <a:xfrm rot="10800000" flipH="1">
                <a:off x="4349930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0" name="Down Arrow 69"/>
              <p:cNvSpPr/>
              <p:nvPr/>
            </p:nvSpPr>
            <p:spPr bwMode="auto">
              <a:xfrm rot="10800000" flipH="1">
                <a:off x="7541018" y="3524670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 bwMode="auto">
              <a:xfrm rot="10800000" flipH="1">
                <a:off x="3059971" y="2500352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2" name="Down Arrow 71"/>
              <p:cNvSpPr/>
              <p:nvPr/>
            </p:nvSpPr>
            <p:spPr bwMode="auto">
              <a:xfrm rot="10800000" flipH="1">
                <a:off x="4349928" y="2494819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 flipH="1">
                <a:off x="7562110" y="2520323"/>
                <a:ext cx="228601" cy="603940"/>
              </a:xfrm>
              <a:prstGeom prst="downArrow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74" name="Straight Arrow Connector 73"/>
              <p:cNvCxnSpPr>
                <a:stCxn id="27" idx="3"/>
                <a:endCxn id="63" idx="1"/>
              </p:cNvCxnSpPr>
              <p:nvPr/>
            </p:nvCxnSpPr>
            <p:spPr bwMode="auto">
              <a:xfrm>
                <a:off x="2327908" y="3598860"/>
                <a:ext cx="432662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>
                <a:stCxn id="63" idx="3"/>
                <a:endCxn id="64" idx="1"/>
              </p:cNvCxnSpPr>
              <p:nvPr/>
            </p:nvCxnSpPr>
            <p:spPr bwMode="auto">
              <a:xfrm flipV="1">
                <a:off x="3647753" y="3598860"/>
                <a:ext cx="373246" cy="3018"/>
              </a:xfrm>
              <a:prstGeom prst="straightConnector1">
                <a:avLst/>
              </a:prstGeom>
              <a:grpFill/>
              <a:ln w="222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5" name="Rounded Rectangle 14"/>
            <p:cNvSpPr/>
            <p:nvPr/>
          </p:nvSpPr>
          <p:spPr bwMode="auto">
            <a:xfrm>
              <a:off x="97728" y="1428750"/>
              <a:ext cx="4586817" cy="200805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104" name="Rounded Rectangle 103"/>
          <p:cNvSpPr/>
          <p:nvPr/>
        </p:nvSpPr>
        <p:spPr bwMode="auto">
          <a:xfrm>
            <a:off x="4723332" y="1087869"/>
            <a:ext cx="4321347" cy="20080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9900"/>
              </a:solidFill>
              <a:effectLst/>
              <a:latin typeface="Tahom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1" y="1488767"/>
            <a:ext cx="365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Share each hidden state in the encoder sequence with each of the decoder inputs </a:t>
            </a:r>
          </a:p>
        </p:txBody>
      </p:sp>
    </p:spTree>
    <p:extLst>
      <p:ext uri="{BB962C8B-B14F-4D97-AF65-F5344CB8AC3E}">
        <p14:creationId xmlns:p14="http://schemas.microsoft.com/office/powerpoint/2010/main" val="3272090665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35219</TotalTime>
  <Words>1507</Words>
  <Application>Microsoft Macintosh PowerPoint</Application>
  <PresentationFormat>On-screen Show (16:9)</PresentationFormat>
  <Paragraphs>445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Helvetica</vt:lpstr>
      <vt:lpstr>Tahoma</vt:lpstr>
      <vt:lpstr>Times</vt:lpstr>
      <vt:lpstr>Verdana</vt:lpstr>
      <vt:lpstr>Wingdings</vt:lpstr>
      <vt:lpstr>SLP</vt:lpstr>
      <vt:lpstr> Natural Language Processing</vt:lpstr>
      <vt:lpstr>Today</vt:lpstr>
      <vt:lpstr>Final</vt:lpstr>
      <vt:lpstr>HW 4</vt:lpstr>
      <vt:lpstr>HW 4</vt:lpstr>
      <vt:lpstr>Encoder/Decoder Architecture</vt:lpstr>
      <vt:lpstr>Encoder-Decoder</vt:lpstr>
      <vt:lpstr>Encoder-Decoder (Option 1)</vt:lpstr>
      <vt:lpstr>Encoder-Decoder (Option 2)</vt:lpstr>
      <vt:lpstr>But</vt:lpstr>
      <vt:lpstr>Encoder-Decoder (3)</vt:lpstr>
      <vt:lpstr>Attention Layer</vt:lpstr>
      <vt:lpstr>Encoder-Decoder (3)</vt:lpstr>
      <vt:lpstr>Attention Layer</vt:lpstr>
      <vt:lpstr>Attention Layer</vt:lpstr>
      <vt:lpstr>Attention Layer</vt:lpstr>
      <vt:lpstr>Attention Scores</vt:lpstr>
      <vt:lpstr>Training</vt:lpstr>
      <vt:lpstr>Large Vocabularies</vt:lpstr>
      <vt:lpstr>Reminder &lt;UNK&gt;</vt:lpstr>
      <vt:lpstr>Reminder: Embeddings</vt:lpstr>
      <vt:lpstr>Byte-Pair Encoding</vt:lpstr>
      <vt:lpstr>Byte-Pair Encoding</vt:lpstr>
      <vt:lpstr>Byte-Pair Encoding</vt:lpstr>
      <vt:lpstr>Byte-Pair Encoding</vt:lpstr>
      <vt:lpstr>Byte-Pair Encoding</vt:lpstr>
      <vt:lpstr>Byte-Pair Encoding</vt:lpstr>
      <vt:lpstr>Byte-Pair Encoding</vt:lpstr>
      <vt:lpstr>Byte-Pair Encoding</vt:lpstr>
      <vt:lpstr>Web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325</cp:revision>
  <cp:lastPrinted>2018-12-04T18:34:22Z</cp:lastPrinted>
  <dcterms:created xsi:type="dcterms:W3CDTF">2011-04-19T14:21:36Z</dcterms:created>
  <dcterms:modified xsi:type="dcterms:W3CDTF">2018-12-04T20:33:40Z</dcterms:modified>
  <cp:category/>
</cp:coreProperties>
</file>