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8"/>
  </p:notesMasterIdLst>
  <p:handoutMasterIdLst>
    <p:handoutMasterId r:id="rId49"/>
  </p:handoutMasterIdLst>
  <p:sldIdLst>
    <p:sldId id="256" r:id="rId2"/>
    <p:sldId id="538" r:id="rId3"/>
    <p:sldId id="464" r:id="rId4"/>
    <p:sldId id="467" r:id="rId5"/>
    <p:sldId id="468" r:id="rId6"/>
    <p:sldId id="469" r:id="rId7"/>
    <p:sldId id="537" r:id="rId8"/>
    <p:sldId id="470" r:id="rId9"/>
    <p:sldId id="472" r:id="rId10"/>
    <p:sldId id="473" r:id="rId11"/>
    <p:sldId id="474" r:id="rId12"/>
    <p:sldId id="475" r:id="rId13"/>
    <p:sldId id="476" r:id="rId14"/>
    <p:sldId id="531" r:id="rId15"/>
    <p:sldId id="478" r:id="rId16"/>
    <p:sldId id="496" r:id="rId17"/>
    <p:sldId id="533" r:id="rId18"/>
    <p:sldId id="492" r:id="rId19"/>
    <p:sldId id="497" r:id="rId20"/>
    <p:sldId id="495" r:id="rId21"/>
    <p:sldId id="506" r:id="rId22"/>
    <p:sldId id="507" r:id="rId23"/>
    <p:sldId id="509" r:id="rId24"/>
    <p:sldId id="510" r:id="rId25"/>
    <p:sldId id="512" r:id="rId26"/>
    <p:sldId id="513" r:id="rId27"/>
    <p:sldId id="499" r:id="rId28"/>
    <p:sldId id="500" r:id="rId29"/>
    <p:sldId id="534" r:id="rId30"/>
    <p:sldId id="535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489" r:id="rId39"/>
    <p:sldId id="488" r:id="rId40"/>
    <p:sldId id="490" r:id="rId41"/>
    <p:sldId id="491" r:id="rId42"/>
    <p:sldId id="493" r:id="rId43"/>
    <p:sldId id="494" r:id="rId44"/>
    <p:sldId id="529" r:id="rId45"/>
    <p:sldId id="530" r:id="rId46"/>
    <p:sldId id="536" r:id="rId47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C000"/>
    <a:srgbClr val="006600"/>
    <a:srgbClr val="5400A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4"/>
    <p:restoredTop sz="94771"/>
  </p:normalViewPr>
  <p:slideViewPr>
    <p:cSldViewPr>
      <p:cViewPr varScale="1">
        <p:scale>
          <a:sx n="157" d="100"/>
          <a:sy n="157" d="100"/>
        </p:scale>
        <p:origin x="160" y="1136"/>
      </p:cViewPr>
      <p:guideLst>
        <p:guide orient="horz" pos="1548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E88DD2-ABCF-2A42-86E9-347AC33EA0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25CE68-B9C1-A340-A7F7-B774C79C72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DAE5BA-AD4D-7A4C-86AF-7F8BE0BDD2EE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B8399C4-3731-A149-B8F0-D4A65DAF9C99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AC80CF7-95A0-DE45-AD32-612A837E351C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0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CE29504-24B3-8348-80BC-13C2C1661D15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14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695AF9C-227E-8348-8874-AF29A8D68653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53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4AC4AE9-7608-3A45-ADCA-202C3D75B210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80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1D28DA0-0C34-2546-99F4-4B338317A208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20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038E28C-7AE9-C744-861D-D1963C2ACF8F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96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213F1C8-EC54-C748-8F5E-C7C27F7A4052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1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B653AF8-8B1F-534C-A60C-A526ADB4A354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0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3BF3B05-AE28-D34F-87D0-172CAF132044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5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021634-34BF-C44C-9788-59DF6BF0B052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2DC439A-DFCA-0A4E-9570-43417EE813B0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67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AD54BA8-1D6A-A544-ADE7-6155E2669D46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9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93A1786-3B14-A444-BAAA-FCB184F79E09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68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539AAD1-1D7A-3C47-AD1C-CDE5F6653301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35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4533F61-2C4D-B243-8EC9-DA0DEA80BE28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91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A312230-4A94-9342-95B2-6484C2F87F15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08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A312230-4A94-9342-95B2-6484C2F87F15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0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45DC473-6AF4-1B4E-A891-802B4C20D324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177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14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0D9B37D-59CC-4340-BA98-E056CC2D22FC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7350" y="685800"/>
            <a:ext cx="6088063" cy="3425825"/>
          </a:xfrm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3400"/>
            <a:ext cx="502285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7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475E657-1F50-7240-B798-6A89C5FAC717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6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1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56D8BE9-D4F6-A544-9CD0-7FF7DECF38EC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02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388CD59-9FC1-4748-A7EB-C88707CC0E01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1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BAF23D4-AE1A-C742-B4CD-49584DA50D56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2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D633A05-7297-6B4F-B4F5-39BAD6D380D6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6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3F55678-785C-8546-832D-323F48710A95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5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endParaRPr lang="en-US" altLang="en-US" sz="1600">
              <a:solidFill>
                <a:srgbClr val="181813"/>
              </a:solidFill>
              <a:latin typeface="Tahoma" charset="0"/>
            </a:endParaRPr>
          </a:p>
        </p:txBody>
      </p:sp>
      <p:sp>
        <p:nvSpPr>
          <p:cNvPr id="1639426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2"/>
            <a:ext cx="7772400" cy="110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427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489865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B73CD-8D8D-D94A-B4FD-EF19AB748377}" type="datetime1">
              <a:rPr lang="en-US" altLang="en-US"/>
              <a:pPr/>
              <a:t>12/6/18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A2233-6E2B-034F-9F37-64BA9F1F77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96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864B9-2E53-6340-B77A-DA8A8269FB3A}" type="datetime1">
              <a:rPr lang="en-US" altLang="en-US"/>
              <a:pPr/>
              <a:t>12/6/18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B8282-67A3-1243-BCF6-45A31BA508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111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92A26-4C1D-AF44-A8BE-BE0247C46393}" type="datetime1">
              <a:rPr lang="en-US" altLang="en-US"/>
              <a:pPr/>
              <a:t>12/6/18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4763A-A221-154B-852B-9586E06809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3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4A12E-2B04-8746-B652-447D473AAC2B}" type="datetime1">
              <a:rPr lang="en-US" altLang="en-US"/>
              <a:pPr/>
              <a:t>12/6/18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B35AE-C8CA-844C-AFD6-8D55F65483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7D8C2-233B-8349-B74D-704FA55ED6EB}" type="datetime1">
              <a:rPr lang="en-US" altLang="en-US"/>
              <a:pPr/>
              <a:t>12/6/18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0CF4-8B3B-CC4A-9CC4-D4326B8158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38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DA70F-3864-2D41-91F7-A30140B9E325}" type="datetime1">
              <a:rPr lang="en-US" altLang="en-US"/>
              <a:pPr/>
              <a:t>12/6/18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3F432-4D51-4348-A1C3-AB5EE47B4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4844D-461D-4843-93D2-F83E722C1262}" type="datetime1">
              <a:rPr lang="en-US" altLang="en-US"/>
              <a:pPr/>
              <a:t>12/6/18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78388-19C1-5E4F-A82F-FD18945D62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01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BA857-0CA1-4B4C-8114-3717329210D6}" type="datetime1">
              <a:rPr lang="en-US" altLang="en-US"/>
              <a:pPr/>
              <a:t>12/6/18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48058-A89E-4E49-99D7-062EAEAE3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99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1671D-0320-364B-8358-960432BEE583}" type="datetime1">
              <a:rPr lang="en-US" altLang="en-US"/>
              <a:pPr/>
              <a:t>12/6/18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B20BD-B58E-654C-B8F5-AF722F138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B9557-DFEF-9A46-A759-4847B13AFD61}" type="datetime1">
              <a:rPr lang="en-US" altLang="en-US"/>
              <a:pPr/>
              <a:t>12/6/18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C07D5-2D62-6B44-8049-2C2596E0C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2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3A3F-1385-0442-A550-20394395A06A}" type="datetime1">
              <a:rPr lang="en-US" altLang="en-US"/>
              <a:pPr/>
              <a:t>12/6/18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2F789-D70C-8444-99D6-84B094DBFB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61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3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endParaRPr lang="en-US" altLang="en-US" sz="1600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" charset="0"/>
              <a:ea typeface="+mn-ea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3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" charset="0"/>
              <a:ea typeface="+mn-ea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rgbClr val="590A0E"/>
                </a:solidFill>
              </a:defRPr>
            </a:lvl1pPr>
          </a:lstStyle>
          <a:p>
            <a:fld id="{2B903848-836D-D140-B0A5-4521708BD0DA}" type="datetime1">
              <a:rPr lang="en-US" altLang="en-US"/>
              <a:pPr/>
              <a:t>12/6/18</a:t>
            </a:fld>
            <a:endParaRPr lang="en-US" alt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181813"/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</a:defRPr>
            </a:lvl1pPr>
          </a:lstStyle>
          <a:p>
            <a:fld id="{0ECD5485-29C3-2746-9C53-C4778A6349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377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24" indent="-228594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15" indent="-228594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06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795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5984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172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361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38150"/>
            <a:ext cx="8077200" cy="1143000"/>
          </a:xfrm>
        </p:spPr>
        <p:txBody>
          <a:bodyPr/>
          <a:lstStyle/>
          <a:p>
            <a:br>
              <a:rPr lang="en-US" altLang="en-US" b="0" dirty="0"/>
            </a:br>
            <a:r>
              <a:rPr lang="en-US" altLang="en-US" b="0" dirty="0"/>
              <a:t>Natural Language Processing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495550"/>
            <a:ext cx="6400800" cy="1752600"/>
          </a:xfrm>
        </p:spPr>
        <p:txBody>
          <a:bodyPr/>
          <a:lstStyle/>
          <a:p>
            <a:endParaRPr lang="en-US" altLang="en-US" dirty="0">
              <a:solidFill>
                <a:srgbClr val="A50021"/>
              </a:solidFill>
            </a:endParaRPr>
          </a:p>
          <a:p>
            <a:r>
              <a:rPr lang="en-US" altLang="en-US" dirty="0"/>
              <a:t>CSCI 5832—Lecture 26</a:t>
            </a:r>
          </a:p>
          <a:p>
            <a:r>
              <a:rPr lang="en-US" altLang="en-US" dirty="0"/>
              <a:t>Jim Martin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915400" cy="800100"/>
          </a:xfrm>
        </p:spPr>
        <p:txBody>
          <a:bodyPr/>
          <a:lstStyle/>
          <a:p>
            <a:r>
              <a:rPr lang="en-US" b="0" dirty="0"/>
              <a:t>Dialog Agent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85850"/>
            <a:ext cx="8305800" cy="3429000"/>
          </a:xfrm>
        </p:spPr>
        <p:txBody>
          <a:bodyPr/>
          <a:lstStyle/>
          <a:p>
            <a:r>
              <a:rPr lang="en-US" sz="2000" dirty="0"/>
              <a:t>Time to response (Synchronous?)</a:t>
            </a:r>
          </a:p>
          <a:p>
            <a:r>
              <a:rPr lang="en-US" sz="2000" dirty="0"/>
              <a:t>Task complexity</a:t>
            </a:r>
          </a:p>
          <a:p>
            <a:pPr lvl="1"/>
            <a:r>
              <a:rPr lang="en-US" sz="1800" i="1" dirty="0"/>
              <a:t>What time is it?</a:t>
            </a:r>
          </a:p>
          <a:p>
            <a:pPr lvl="1"/>
            <a:r>
              <a:rPr lang="en-US" sz="1800" i="1" dirty="0"/>
              <a:t>Book me a flight and hotel for vacation in Greece</a:t>
            </a:r>
          </a:p>
          <a:p>
            <a:r>
              <a:rPr lang="en-US" sz="2000" dirty="0"/>
              <a:t>Interaction complexity / number of turns</a:t>
            </a:r>
          </a:p>
          <a:p>
            <a:pPr lvl="1"/>
            <a:r>
              <a:rPr lang="en-US" sz="1800" dirty="0"/>
              <a:t>Single command/response</a:t>
            </a:r>
          </a:p>
          <a:p>
            <a:pPr lvl="1"/>
            <a:r>
              <a:rPr lang="en-US" sz="1800" dirty="0"/>
              <a:t>“</a:t>
            </a:r>
            <a:r>
              <a:rPr lang="en-US" sz="1800" i="1" dirty="0"/>
              <a:t>I want new shoes” </a:t>
            </a:r>
            <a:r>
              <a:rPr lang="en-US" sz="1800" dirty="0"/>
              <a:t>What kind? What color? What size?</a:t>
            </a:r>
          </a:p>
          <a:p>
            <a:r>
              <a:rPr lang="en-US" sz="2000" dirty="0"/>
              <a:t>Initiative</a:t>
            </a:r>
          </a:p>
          <a:p>
            <a:pPr lvl="1"/>
            <a:r>
              <a:rPr lang="en-US" sz="1800" dirty="0"/>
              <a:t>User, System, Mixed</a:t>
            </a:r>
          </a:p>
          <a:p>
            <a:r>
              <a:rPr lang="en-US" sz="2000" dirty="0"/>
              <a:t>Interaction modality</a:t>
            </a:r>
          </a:p>
          <a:p>
            <a:pPr lvl="1"/>
            <a:r>
              <a:rPr lang="en-US" sz="1800" dirty="0"/>
              <a:t>Purely spoken, Purely text, Mixing speech/text/media</a:t>
            </a:r>
          </a:p>
        </p:txBody>
      </p:sp>
    </p:spTree>
    <p:extLst>
      <p:ext uri="{BB962C8B-B14F-4D97-AF65-F5344CB8AC3E}">
        <p14:creationId xmlns:p14="http://schemas.microsoft.com/office/powerpoint/2010/main" val="9561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50"/>
            <a:ext cx="8915400" cy="800100"/>
          </a:xfrm>
        </p:spPr>
        <p:txBody>
          <a:bodyPr/>
          <a:lstStyle/>
          <a:p>
            <a:r>
              <a:rPr lang="en-US" b="0" dirty="0"/>
              <a:t>Spoken </a:t>
            </a:r>
            <a:r>
              <a:rPr lang="en-US" b="0"/>
              <a:t>Synchronous </a:t>
            </a:r>
            <a:br>
              <a:rPr lang="en-US" b="0"/>
            </a:br>
            <a:r>
              <a:rPr lang="en-US" b="0"/>
              <a:t>Personal </a:t>
            </a:r>
            <a:r>
              <a:rPr lang="en-US" b="0" dirty="0"/>
              <a:t>Assistants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28750"/>
            <a:ext cx="5181600" cy="3429000"/>
          </a:xfrm>
        </p:spPr>
        <p:txBody>
          <a:bodyPr/>
          <a:lstStyle/>
          <a:p>
            <a:r>
              <a:rPr lang="en-US" dirty="0" err="1"/>
              <a:t>Siri</a:t>
            </a:r>
            <a:endParaRPr lang="en-US" dirty="0"/>
          </a:p>
          <a:p>
            <a:r>
              <a:rPr lang="en-US" dirty="0"/>
              <a:t>Google Now</a:t>
            </a:r>
          </a:p>
          <a:p>
            <a:r>
              <a:rPr lang="en-US" dirty="0"/>
              <a:t>Microsoft Cortana</a:t>
            </a:r>
          </a:p>
          <a:p>
            <a:r>
              <a:rPr lang="en-US" dirty="0"/>
              <a:t>Amazon Alexa</a:t>
            </a:r>
          </a:p>
        </p:txBody>
      </p:sp>
    </p:spTree>
    <p:extLst>
      <p:ext uri="{BB962C8B-B14F-4D97-AF65-F5344CB8AC3E}">
        <p14:creationId xmlns:p14="http://schemas.microsoft.com/office/powerpoint/2010/main" val="65615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8" name="Picture 7" descr="siri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6" y="6732"/>
            <a:ext cx="28977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9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3374"/>
            <a:ext cx="2667000" cy="473392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3374"/>
            <a:ext cx="2667000" cy="4733926"/>
          </a:xfrm>
        </p:spPr>
      </p:pic>
    </p:spTree>
    <p:extLst>
      <p:ext uri="{BB962C8B-B14F-4D97-AF65-F5344CB8AC3E}">
        <p14:creationId xmlns:p14="http://schemas.microsoft.com/office/powerpoint/2010/main" val="130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9574"/>
            <a:ext cx="2667000" cy="473392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09574"/>
            <a:ext cx="2667000" cy="4733926"/>
          </a:xfrm>
        </p:spPr>
      </p:pic>
    </p:spTree>
    <p:extLst>
      <p:ext uri="{BB962C8B-B14F-4D97-AF65-F5344CB8AC3E}">
        <p14:creationId xmlns:p14="http://schemas.microsoft.com/office/powerpoint/2010/main" val="63248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Dialogue System Architecture</a:t>
            </a:r>
          </a:p>
        </p:txBody>
      </p:sp>
      <p:pic>
        <p:nvPicPr>
          <p:cNvPr id="75779" name="Picture 4" descr="fig 24.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14500"/>
            <a:ext cx="6858000" cy="2303860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3048000" y="1657350"/>
            <a:ext cx="1905000" cy="838200"/>
          </a:xfrm>
          <a:prstGeom prst="ellipse">
            <a:avLst/>
          </a:prstGeom>
          <a:solidFill>
            <a:schemeClr val="accent1">
              <a:alpha val="3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00600" y="2418755"/>
            <a:ext cx="1905000" cy="838200"/>
          </a:xfrm>
          <a:prstGeom prst="ellipse">
            <a:avLst/>
          </a:prstGeom>
          <a:solidFill>
            <a:schemeClr val="accent1">
              <a:alpha val="3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4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285750"/>
            <a:ext cx="8915400" cy="800100"/>
          </a:xfrm>
        </p:spPr>
        <p:txBody>
          <a:bodyPr/>
          <a:lstStyle/>
          <a:p>
            <a:r>
              <a:rPr lang="en-US" b="0" dirty="0"/>
              <a:t>Meaning Representation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52550"/>
            <a:ext cx="8229600" cy="3505200"/>
          </a:xfrm>
        </p:spPr>
        <p:txBody>
          <a:bodyPr/>
          <a:lstStyle/>
          <a:p>
            <a:r>
              <a:rPr lang="en-US" sz="2800" dirty="0"/>
              <a:t>There are many ways to represent knowledge of the application domain and the meaning of utterances in that domain</a:t>
            </a:r>
          </a:p>
          <a:p>
            <a:r>
              <a:rPr lang="en-US" sz="2800" dirty="0"/>
              <a:t>For speech dialogue systems, most common is “Frame and slot semantics”.</a:t>
            </a:r>
          </a:p>
          <a:p>
            <a:pPr lvl="1"/>
            <a:r>
              <a:rPr lang="en-US" sz="2400" dirty="0"/>
              <a:t>A simplified form of logic</a:t>
            </a:r>
          </a:p>
        </p:txBody>
      </p:sp>
    </p:spTree>
    <p:extLst>
      <p:ext uri="{BB962C8B-B14F-4D97-AF65-F5344CB8AC3E}">
        <p14:creationId xmlns:p14="http://schemas.microsoft.com/office/powerpoint/2010/main" val="46801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Natural Language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task-based agents</a:t>
            </a:r>
          </a:p>
          <a:p>
            <a:pPr marL="971538" lvl="1" indent="-514350">
              <a:buFont typeface="+mj-lt"/>
              <a:buAutoNum type="arabicPeriod"/>
            </a:pPr>
            <a:r>
              <a:rPr lang="en-US" dirty="0"/>
              <a:t>Classify the domain of the utterance</a:t>
            </a:r>
          </a:p>
          <a:p>
            <a:pPr marL="1314430" lvl="2" indent="-514350"/>
            <a:r>
              <a:rPr lang="en-US" dirty="0"/>
              <a:t>Weather, restaurants, flights, </a:t>
            </a:r>
            <a:r>
              <a:rPr lang="en-US" dirty="0" err="1"/>
              <a:t>etc</a:t>
            </a:r>
            <a:endParaRPr lang="en-US" dirty="0"/>
          </a:p>
          <a:p>
            <a:pPr marL="971538" lvl="1" indent="-514350">
              <a:buFont typeface="+mj-lt"/>
              <a:buAutoNum type="arabicPeriod"/>
            </a:pPr>
            <a:r>
              <a:rPr lang="en-US" dirty="0"/>
              <a:t>Figure out the user’s intent</a:t>
            </a:r>
          </a:p>
          <a:p>
            <a:pPr marL="1314430" lvl="2" indent="-514350"/>
            <a:r>
              <a:rPr lang="en-US" dirty="0"/>
              <a:t>Make a dinner reservation</a:t>
            </a:r>
          </a:p>
          <a:p>
            <a:pPr marL="971538" lvl="1" indent="-514350">
              <a:buFont typeface="+mj-lt"/>
              <a:buAutoNum type="arabicPeriod"/>
            </a:pPr>
            <a:r>
              <a:rPr lang="en-US" dirty="0"/>
              <a:t>Fill the required slots</a:t>
            </a:r>
          </a:p>
          <a:p>
            <a:pPr marL="1314430" lvl="2" indent="-514350"/>
            <a:r>
              <a:rPr lang="en-US" dirty="0"/>
              <a:t>Dinner for 3 at 9PM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12/6/18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937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41801"/>
            <a:ext cx="8915400" cy="800100"/>
          </a:xfrm>
        </p:spPr>
        <p:txBody>
          <a:bodyPr/>
          <a:lstStyle/>
          <a:p>
            <a:r>
              <a:rPr lang="en-US" b="0" dirty="0"/>
              <a:t>Frame Example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FLIGHT FRAME:</a:t>
            </a:r>
          </a:p>
          <a:p>
            <a:pPr marL="0" indent="0">
              <a:buNone/>
            </a:pPr>
            <a:r>
              <a:rPr lang="en-US" sz="2000" dirty="0"/>
              <a:t>		ORIGIN:</a:t>
            </a:r>
          </a:p>
          <a:p>
            <a:pPr marL="0" indent="0">
              <a:buNone/>
            </a:pPr>
            <a:r>
              <a:rPr lang="en-US" sz="2000" dirty="0"/>
              <a:t>			CITY:  </a:t>
            </a:r>
            <a:r>
              <a:rPr lang="en-US" sz="2000" i="1" dirty="0"/>
              <a:t>a city/airport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DATE:  </a:t>
            </a:r>
            <a:r>
              <a:rPr lang="en-US" sz="2000" i="1" dirty="0"/>
              <a:t>a date</a:t>
            </a:r>
          </a:p>
          <a:p>
            <a:pPr marL="0" indent="0">
              <a:buNone/>
            </a:pPr>
            <a:r>
              <a:rPr lang="en-US" sz="2000" dirty="0"/>
              <a:t>			TIME:  </a:t>
            </a:r>
            <a:r>
              <a:rPr lang="en-US" sz="2000" i="1" dirty="0"/>
              <a:t>temporal expression</a:t>
            </a:r>
          </a:p>
          <a:p>
            <a:pPr marL="0" indent="0">
              <a:buNone/>
            </a:pPr>
            <a:r>
              <a:rPr lang="en-US" sz="2000" dirty="0"/>
              <a:t>		DEST:</a:t>
            </a:r>
          </a:p>
          <a:p>
            <a:pPr marL="0" indent="0">
              <a:buNone/>
            </a:pPr>
            <a:r>
              <a:rPr lang="en-US" sz="2000" dirty="0"/>
              <a:t>			CITY: a city/airport</a:t>
            </a:r>
          </a:p>
          <a:p>
            <a:pPr marL="0" indent="0">
              <a:buNone/>
            </a:pPr>
            <a:r>
              <a:rPr lang="en-US" sz="2000" dirty="0"/>
              <a:t>		AIRLINE:  </a:t>
            </a:r>
            <a:r>
              <a:rPr lang="en-US" sz="2000" i="1" dirty="0"/>
              <a:t>airline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272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Frame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Show me morning flights from Boston to SF on Tuesday.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>SHOW:</a:t>
            </a:r>
          </a:p>
          <a:p>
            <a:pPr marL="0" indent="0">
              <a:buNone/>
            </a:pPr>
            <a:r>
              <a:rPr lang="en-US" sz="1600" dirty="0"/>
              <a:t>	FLIGHTS:</a:t>
            </a:r>
          </a:p>
          <a:p>
            <a:pPr marL="0" indent="0">
              <a:buNone/>
            </a:pPr>
            <a:r>
              <a:rPr lang="en-US" sz="1600" dirty="0"/>
              <a:t>		ORIGIN:</a:t>
            </a:r>
          </a:p>
          <a:p>
            <a:pPr marL="0" indent="0">
              <a:buNone/>
            </a:pPr>
            <a:r>
              <a:rPr lang="en-US" sz="1600" dirty="0"/>
              <a:t>			CITY: Boston</a:t>
            </a:r>
          </a:p>
          <a:p>
            <a:pPr marL="0" indent="0">
              <a:buNone/>
            </a:pPr>
            <a:r>
              <a:rPr lang="en-US" sz="1600" dirty="0"/>
              <a:t>			DATE:  Tuesday</a:t>
            </a:r>
          </a:p>
          <a:p>
            <a:pPr marL="0" indent="0">
              <a:buNone/>
            </a:pPr>
            <a:r>
              <a:rPr lang="en-US" sz="1600" dirty="0"/>
              <a:t>			TIME:  morning</a:t>
            </a:r>
          </a:p>
          <a:p>
            <a:pPr marL="0" indent="0">
              <a:buNone/>
            </a:pPr>
            <a:r>
              <a:rPr lang="en-US" sz="1600" dirty="0"/>
              <a:t>		DEST:</a:t>
            </a:r>
          </a:p>
          <a:p>
            <a:pPr marL="0" indent="0">
              <a:buNone/>
            </a:pPr>
            <a:r>
              <a:rPr lang="en-US" sz="1600" dirty="0"/>
              <a:t>			CITY: San Francisco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6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B75E-8BC3-3045-AB11-3C8ED60E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Quiz 3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609E-57B4-274D-98A6-3C4E171B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Semantics</a:t>
            </a:r>
            <a:endParaRPr lang="en-US" sz="1400" dirty="0"/>
          </a:p>
          <a:p>
            <a:pPr lvl="1"/>
            <a:r>
              <a:rPr lang="en-US" sz="1200" dirty="0"/>
              <a:t>Chapter 14</a:t>
            </a:r>
          </a:p>
          <a:p>
            <a:pPr lvl="2"/>
            <a:r>
              <a:rPr lang="en-US" sz="1100" dirty="0"/>
              <a:t>Skip 14.4.1, 14.4.2, 14.5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</a:rPr>
              <a:t>Chapter 18 (</a:t>
            </a:r>
            <a:r>
              <a:rPr lang="en-US" sz="1200" dirty="0" err="1">
                <a:solidFill>
                  <a:srgbClr val="00B050"/>
                </a:solidFill>
              </a:rPr>
              <a:t>moodle</a:t>
            </a:r>
            <a:r>
              <a:rPr lang="en-US" sz="1200" dirty="0">
                <a:solidFill>
                  <a:srgbClr val="00B050"/>
                </a:solidFill>
              </a:rPr>
              <a:t> link, not on web)</a:t>
            </a:r>
          </a:p>
          <a:p>
            <a:pPr lvl="2"/>
            <a:r>
              <a:rPr lang="en-US" sz="1100" dirty="0"/>
              <a:t>Just 18.1 and 18.2</a:t>
            </a:r>
          </a:p>
          <a:p>
            <a:r>
              <a:rPr lang="en-US" sz="1800" dirty="0"/>
              <a:t>Information Extraction</a:t>
            </a:r>
          </a:p>
          <a:p>
            <a:pPr lvl="1"/>
            <a:r>
              <a:rPr lang="en-US" sz="1200" dirty="0"/>
              <a:t>Chapter 17</a:t>
            </a:r>
          </a:p>
          <a:p>
            <a:pPr lvl="2"/>
            <a:r>
              <a:rPr lang="en-US" sz="1100" dirty="0"/>
              <a:t>Skip 17.2.5, 17.3, 17.4, 17.5</a:t>
            </a:r>
          </a:p>
          <a:p>
            <a:r>
              <a:rPr lang="en-US" sz="1800" dirty="0"/>
              <a:t>MT and Encoder/Decoder Networks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Koehn chapter:  Focus on 13.5</a:t>
            </a:r>
          </a:p>
          <a:p>
            <a:r>
              <a:rPr lang="en-US" sz="1600" dirty="0"/>
              <a:t>Q/A</a:t>
            </a:r>
          </a:p>
          <a:p>
            <a:pPr lvl="1"/>
            <a:r>
              <a:rPr lang="en-US" sz="1400" dirty="0"/>
              <a:t>Chapter 23</a:t>
            </a:r>
          </a:p>
          <a:p>
            <a:r>
              <a:rPr lang="en-US" sz="1600" dirty="0"/>
              <a:t>Dialog</a:t>
            </a:r>
          </a:p>
          <a:p>
            <a:pPr lvl="1"/>
            <a:r>
              <a:rPr lang="en-US" sz="1400" dirty="0"/>
              <a:t>Chapter 24</a:t>
            </a:r>
          </a:p>
          <a:p>
            <a:pPr lvl="2"/>
            <a:r>
              <a:rPr lang="en-US" sz="1100" dirty="0"/>
              <a:t>Skip 24.3</a:t>
            </a:r>
          </a:p>
          <a:p>
            <a:pPr lvl="1"/>
            <a:endParaRPr lang="en-US" sz="1200" dirty="0"/>
          </a:p>
          <a:p>
            <a:pPr marL="514347" indent="-457200"/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55333-A4CF-784C-B50A-E0FE44CC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12/6/18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305-F630-1F40-92D7-06EBD618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B706-361E-3E47-8987-3F6A9EC4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90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209550"/>
            <a:ext cx="8915400" cy="800100"/>
          </a:xfrm>
        </p:spPr>
        <p:txBody>
          <a:bodyPr/>
          <a:lstStyle/>
          <a:p>
            <a:r>
              <a:rPr lang="en-US" b="0" dirty="0"/>
              <a:t>Domains and Intents: </a:t>
            </a:r>
            <a:br>
              <a:rPr lang="en-US" b="0" dirty="0"/>
            </a:br>
            <a:r>
              <a:rPr lang="en-US" b="0" dirty="0"/>
              <a:t>Multiple Frames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76350"/>
            <a:ext cx="8229600" cy="3581400"/>
          </a:xfrm>
        </p:spPr>
        <p:txBody>
          <a:bodyPr/>
          <a:lstStyle/>
          <a:p>
            <a:r>
              <a:rPr lang="en-US" sz="2800" dirty="0"/>
              <a:t>Combine flights, hotels, rental cars</a:t>
            </a:r>
          </a:p>
          <a:p>
            <a:r>
              <a:rPr lang="en-US" sz="1800" dirty="0"/>
              <a:t>Flight legs: Each flight can have multiple legs, which might need to be discussed separately</a:t>
            </a:r>
          </a:p>
          <a:p>
            <a:r>
              <a:rPr lang="en-US" sz="1800" dirty="0"/>
              <a:t>Presenting the flights (If there are multiple flights meeting users constraints)</a:t>
            </a:r>
          </a:p>
          <a:p>
            <a:pPr lvl="1"/>
            <a:r>
              <a:rPr lang="en-US" sz="1600" dirty="0"/>
              <a:t>It has slots like 1ST_FLIGHT or 2ND_FLIGHT so user can ask </a:t>
            </a:r>
            <a:r>
              <a:rPr lang="ja-JP" altLang="en-US" sz="1600" dirty="0"/>
              <a:t>“</a:t>
            </a:r>
            <a:r>
              <a:rPr lang="en-US" sz="1600" dirty="0"/>
              <a:t>how much is the second one</a:t>
            </a:r>
            <a:r>
              <a:rPr lang="ja-JP" altLang="en-US" sz="1600" dirty="0"/>
              <a:t>”</a:t>
            </a:r>
            <a:endParaRPr lang="en-US" sz="1600" dirty="0"/>
          </a:p>
          <a:p>
            <a:r>
              <a:rPr lang="en-US" sz="1800" dirty="0"/>
              <a:t>General route information:</a:t>
            </a:r>
          </a:p>
          <a:p>
            <a:pPr lvl="1"/>
            <a:r>
              <a:rPr lang="en-US" sz="1600" dirty="0"/>
              <a:t>Which airlines fly from Boston to San Francisco</a:t>
            </a:r>
          </a:p>
          <a:p>
            <a:r>
              <a:rPr lang="en-US" sz="1800" dirty="0"/>
              <a:t>Airfare practices:</a:t>
            </a:r>
          </a:p>
          <a:p>
            <a:pPr lvl="1"/>
            <a:r>
              <a:rPr lang="en-US" sz="1600" dirty="0"/>
              <a:t>Do I have to stay over Saturday to get a decent airfare?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47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Semantic Grammars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Context Free Grammar (CFG) where the non-terminals can be semantic categories:</a:t>
            </a:r>
          </a:p>
          <a:p>
            <a:pPr marL="239316" lvl="1" indent="0">
              <a:buNone/>
            </a:pPr>
            <a:r>
              <a:rPr lang="en-US" sz="1800" dirty="0"/>
              <a:t>LIST -&gt; show me | I want | can I see|…</a:t>
            </a:r>
          </a:p>
          <a:p>
            <a:pPr marL="239316" lvl="1" indent="0">
              <a:buNone/>
            </a:pPr>
            <a:r>
              <a:rPr lang="en-US" sz="1800" dirty="0"/>
              <a:t>DEPARTTIME -&gt; (</a:t>
            </a:r>
            <a:r>
              <a:rPr lang="en-US" sz="1800" dirty="0" err="1"/>
              <a:t>after|around|before</a:t>
            </a:r>
            <a:r>
              <a:rPr lang="en-US" sz="1800" dirty="0"/>
              <a:t>) HOUR 				                      | morning | afternoon | evening</a:t>
            </a:r>
          </a:p>
          <a:p>
            <a:pPr marL="239316" lvl="1" indent="0">
              <a:buNone/>
            </a:pPr>
            <a:r>
              <a:rPr lang="en-US" sz="1800" dirty="0"/>
              <a:t>HOUR -&gt; </a:t>
            </a:r>
            <a:r>
              <a:rPr lang="en-US" sz="1800" dirty="0" err="1"/>
              <a:t>one|two|three</a:t>
            </a:r>
            <a:r>
              <a:rPr lang="en-US" sz="1800" dirty="0"/>
              <a:t>…|twelve (</a:t>
            </a:r>
            <a:r>
              <a:rPr lang="en-US" sz="1800" dirty="0" err="1"/>
              <a:t>am|pm</a:t>
            </a:r>
            <a:r>
              <a:rPr lang="en-US" sz="1800" dirty="0"/>
              <a:t>)</a:t>
            </a:r>
          </a:p>
          <a:p>
            <a:pPr marL="239316" lvl="1" indent="0">
              <a:buNone/>
            </a:pPr>
            <a:r>
              <a:rPr lang="en-US" sz="1800" dirty="0"/>
              <a:t>FLIGHTS -&gt; (a) </a:t>
            </a:r>
            <a:r>
              <a:rPr lang="en-US" sz="1800" dirty="0" err="1"/>
              <a:t>flight|flights</a:t>
            </a:r>
            <a:endParaRPr lang="en-US" sz="1800" dirty="0"/>
          </a:p>
          <a:p>
            <a:pPr marL="239316" lvl="1" indent="0">
              <a:buNone/>
            </a:pPr>
            <a:r>
              <a:rPr lang="en-US" sz="1800" dirty="0"/>
              <a:t>ORIGIN -&gt; from CITY</a:t>
            </a:r>
          </a:p>
          <a:p>
            <a:pPr marL="239316" lvl="1" indent="0">
              <a:buNone/>
            </a:pPr>
            <a:r>
              <a:rPr lang="en-US" sz="1800" dirty="0"/>
              <a:t>DESTINATION -&gt; to CITY</a:t>
            </a:r>
          </a:p>
          <a:p>
            <a:pPr marL="239316" lvl="1" indent="0">
              <a:buNone/>
            </a:pPr>
            <a:r>
              <a:rPr lang="en-US" sz="1800" dirty="0"/>
              <a:t>CITY -&gt; Boston | San Francisco | Denver | Washington</a:t>
            </a:r>
          </a:p>
        </p:txBody>
      </p:sp>
    </p:spTree>
    <p:extLst>
      <p:ext uri="{BB962C8B-B14F-4D97-AF65-F5344CB8AC3E}">
        <p14:creationId xmlns:p14="http://schemas.microsoft.com/office/powerpoint/2010/main" val="85679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5980"/>
            <a:ext cx="6400800" cy="536971"/>
          </a:xfrm>
        </p:spPr>
        <p:txBody>
          <a:bodyPr/>
          <a:lstStyle/>
          <a:p>
            <a:r>
              <a:rPr lang="en-US" b="0" dirty="0"/>
              <a:t> Semantic Parse Trees</a:t>
            </a:r>
          </a:p>
        </p:txBody>
      </p:sp>
      <p:pic>
        <p:nvPicPr>
          <p:cNvPr id="6" name="Content Placeholder 5" descr="tina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>
          <a:xfrm>
            <a:off x="1371600" y="1085850"/>
            <a:ext cx="6286500" cy="3697941"/>
          </a:xfrm>
        </p:spPr>
      </p:pic>
    </p:spTree>
    <p:extLst>
      <p:ext uri="{BB962C8B-B14F-4D97-AF65-F5344CB8AC3E}">
        <p14:creationId xmlns:p14="http://schemas.microsoft.com/office/powerpoint/2010/main" val="1156796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5979"/>
            <a:ext cx="6057900" cy="857250"/>
          </a:xfrm>
        </p:spPr>
        <p:txBody>
          <a:bodyPr/>
          <a:lstStyle/>
          <a:p>
            <a:r>
              <a:rPr lang="en-US" b="0" dirty="0"/>
              <a:t>Semantic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76350"/>
            <a:ext cx="8229600" cy="3581400"/>
          </a:xfrm>
        </p:spPr>
        <p:txBody>
          <a:bodyPr/>
          <a:lstStyle/>
          <a:p>
            <a:r>
              <a:rPr lang="en-US" dirty="0"/>
              <a:t>System translates natural language into logical forms</a:t>
            </a:r>
          </a:p>
          <a:p>
            <a:r>
              <a:rPr lang="en-US" dirty="0"/>
              <a:t>System can act on structured logical forms </a:t>
            </a:r>
          </a:p>
          <a:p>
            <a:r>
              <a:rPr lang="en-US" dirty="0"/>
              <a:t>Modern approaches mix hand-engineered grammar generation with machine learning to map input text to output structured forms</a:t>
            </a:r>
          </a:p>
        </p:txBody>
      </p:sp>
    </p:spTree>
    <p:extLst>
      <p:ext uri="{BB962C8B-B14F-4D97-AF65-F5344CB8AC3E}">
        <p14:creationId xmlns:p14="http://schemas.microsoft.com/office/powerpoint/2010/main" val="1597383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5979"/>
            <a:ext cx="6057900" cy="857250"/>
          </a:xfrm>
        </p:spPr>
        <p:txBody>
          <a:bodyPr/>
          <a:lstStyle/>
          <a:p>
            <a:r>
              <a:rPr lang="en-US" b="0" dirty="0"/>
              <a:t>Semantic Parsing Database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28750"/>
            <a:ext cx="8229600" cy="3429000"/>
          </a:xfrm>
        </p:spPr>
        <p:txBody>
          <a:bodyPr/>
          <a:lstStyle/>
          <a:p>
            <a:r>
              <a:rPr lang="en-US" dirty="0"/>
              <a:t>Map natural language to database queries</a:t>
            </a:r>
          </a:p>
          <a:p>
            <a:r>
              <a:rPr lang="en-US" dirty="0"/>
              <a:t>Time consuming to build/train for a new schema, but a clean, clear formalism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56" y="2736056"/>
            <a:ext cx="6522244" cy="24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305800" cy="857250"/>
          </a:xfrm>
        </p:spPr>
        <p:txBody>
          <a:bodyPr/>
          <a:lstStyle/>
          <a:p>
            <a:r>
              <a:rPr lang="en-US" b="0" dirty="0"/>
              <a:t>Semantic Parsing </a:t>
            </a:r>
            <a:br>
              <a:rPr lang="en-US" b="0" dirty="0"/>
            </a:br>
            <a:r>
              <a:rPr lang="en-US" b="0" dirty="0"/>
              <a:t>Intents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52550"/>
            <a:ext cx="8229600" cy="5236397"/>
          </a:xfrm>
        </p:spPr>
        <p:txBody>
          <a:bodyPr/>
          <a:lstStyle/>
          <a:p>
            <a:r>
              <a:rPr lang="en-US" dirty="0"/>
              <a:t>Personal assistant voice commands are simple and need to scale to many domains</a:t>
            </a:r>
          </a:p>
          <a:p>
            <a:r>
              <a:rPr lang="en-US" dirty="0"/>
              <a:t>Simplicity helps with robustness and scale, just recognize what </a:t>
            </a:r>
            <a:r>
              <a:rPr lang="en-US" i="1" dirty="0"/>
              <a:t>action</a:t>
            </a:r>
            <a:r>
              <a:rPr lang="en-US" dirty="0"/>
              <a:t> and what required </a:t>
            </a:r>
            <a:r>
              <a:rPr lang="en-US" i="1" dirty="0"/>
              <a:t>arguments</a:t>
            </a:r>
            <a:r>
              <a:rPr lang="en-US" dirty="0"/>
              <a:t> for that 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7772"/>
            <a:ext cx="6858000" cy="2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9550"/>
            <a:ext cx="8915400" cy="800100"/>
          </a:xfrm>
        </p:spPr>
        <p:txBody>
          <a:bodyPr/>
          <a:lstStyle/>
          <a:p>
            <a:r>
              <a:rPr lang="en-US" b="0" dirty="0"/>
              <a:t>Semantic Parsing</a:t>
            </a:r>
            <a:br>
              <a:rPr lang="en-US" b="0" dirty="0"/>
            </a:br>
            <a:r>
              <a:rPr lang="en-US" b="0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57350"/>
            <a:ext cx="8229600" cy="3200400"/>
          </a:xfrm>
        </p:spPr>
        <p:txBody>
          <a:bodyPr/>
          <a:lstStyle/>
          <a:p>
            <a:r>
              <a:rPr lang="en-US" sz="2000" dirty="0"/>
              <a:t>Very active area of research</a:t>
            </a:r>
          </a:p>
          <a:p>
            <a:r>
              <a:rPr lang="en-US" sz="2000" dirty="0"/>
              <a:t>Define possible syntactic structures using a context-free grammar</a:t>
            </a:r>
          </a:p>
          <a:p>
            <a:r>
              <a:rPr lang="en-US" sz="2000" dirty="0"/>
              <a:t>Construct semantics bottom-up, following syntactic structure</a:t>
            </a:r>
          </a:p>
          <a:p>
            <a:r>
              <a:rPr lang="en-US" sz="2000" dirty="0"/>
              <a:t>Score parses with a (log-linear) model that was fit on training input, action/output pairs</a:t>
            </a:r>
          </a:p>
          <a:p>
            <a:r>
              <a:rPr lang="en-US" sz="2000" dirty="0"/>
              <a:t>Use external annotators to recognize names, dates, places, etc.</a:t>
            </a:r>
          </a:p>
          <a:p>
            <a:r>
              <a:rPr lang="en-US" sz="2000" dirty="0"/>
              <a:t>Grammar induction if possible, or lots of grammar engineering</a:t>
            </a:r>
          </a:p>
        </p:txBody>
      </p:sp>
    </p:spTree>
    <p:extLst>
      <p:ext uri="{BB962C8B-B14F-4D97-AF65-F5344CB8AC3E}">
        <p14:creationId xmlns:p14="http://schemas.microsoft.com/office/powerpoint/2010/main" val="64551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5980"/>
            <a:ext cx="8305800" cy="594121"/>
          </a:xfrm>
        </p:spPr>
        <p:txBody>
          <a:bodyPr/>
          <a:lstStyle/>
          <a:p>
            <a:r>
              <a:rPr lang="en-US" b="0" dirty="0"/>
              <a:t>Sequence Models for Semantics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00150"/>
            <a:ext cx="8077200" cy="3314700"/>
          </a:xfrm>
        </p:spPr>
        <p:txBody>
          <a:bodyPr/>
          <a:lstStyle/>
          <a:p>
            <a:r>
              <a:rPr lang="en-US" sz="2400" dirty="0"/>
              <a:t>Hidden units are slot names</a:t>
            </a:r>
          </a:p>
          <a:p>
            <a:pPr marL="582208" lvl="2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ORIGIN</a:t>
            </a:r>
          </a:p>
          <a:p>
            <a:pPr marL="582208" lvl="2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DESTCITY</a:t>
            </a:r>
          </a:p>
          <a:p>
            <a:pPr marL="582208" lvl="2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DEPARTTIME</a:t>
            </a:r>
          </a:p>
          <a:p>
            <a:r>
              <a:rPr lang="en-US" sz="2400" dirty="0"/>
              <a:t>Observations are word sequences</a:t>
            </a:r>
          </a:p>
          <a:p>
            <a:pPr marL="239316" lvl="1" indent="0">
              <a:buNone/>
            </a:pPr>
            <a:r>
              <a:rPr lang="en-US" sz="2250" dirty="0">
                <a:solidFill>
                  <a:srgbClr val="008000"/>
                </a:solidFill>
              </a:rPr>
              <a:t>on Tuesday</a:t>
            </a:r>
          </a:p>
          <a:p>
            <a:pPr marL="182175" indent="-342900"/>
            <a:r>
              <a:rPr lang="en-US" sz="2650" dirty="0">
                <a:solidFill>
                  <a:srgbClr val="008000"/>
                </a:solidFill>
              </a:rPr>
              <a:t>Train with IOB tagging</a:t>
            </a:r>
          </a:p>
        </p:txBody>
      </p:sp>
    </p:spTree>
    <p:extLst>
      <p:ext uri="{BB962C8B-B14F-4D97-AF65-F5344CB8AC3E}">
        <p14:creationId xmlns:p14="http://schemas.microsoft.com/office/powerpoint/2010/main" val="43229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5979"/>
            <a:ext cx="6515100" cy="857250"/>
          </a:xfrm>
        </p:spPr>
        <p:txBody>
          <a:bodyPr/>
          <a:lstStyle/>
          <a:p>
            <a:r>
              <a:rPr lang="en-US" sz="3300" b="0" dirty="0"/>
              <a:t>HMM Approach </a:t>
            </a:r>
            <a:br>
              <a:rPr lang="en-US" sz="3300" b="0" dirty="0"/>
            </a:br>
            <a:endParaRPr lang="en-US" sz="3300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4" name="Picture 4" descr="fig 24.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" y="1885950"/>
            <a:ext cx="866874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739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HMM Approach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0150"/>
            <a:ext cx="8229600" cy="69301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12/6/18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425" y="2293218"/>
            <a:ext cx="5137150" cy="259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7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E8F336B-AE3C-5745-8525-036B427DBEBD}" type="datetime1">
              <a:rPr lang="en-US" altLang="en-US" sz="1400">
                <a:solidFill>
                  <a:srgbClr val="590A0E"/>
                </a:solidFill>
              </a:rPr>
              <a:pPr/>
              <a:t>12/6/18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2C1972-82B9-5D4C-A275-352B1FC6EB87}" type="slidenum">
              <a:rPr lang="en-US" altLang="en-US" sz="1400">
                <a:solidFill>
                  <a:srgbClr val="590A0E"/>
                </a:solidFill>
              </a:rPr>
              <a:pPr/>
              <a:t>3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Today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dirty="0"/>
              <a:t>Dialog agents and models (Chapter 24)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Task-based dialog agents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/>
              <a:t>Chatbots</a:t>
            </a:r>
            <a:endParaRPr lang="en-US" dirty="0"/>
          </a:p>
          <a:p>
            <a:pPr lvl="1">
              <a:buFont typeface="Wingdings" charset="0"/>
              <a:buChar char="§"/>
              <a:defRPr/>
            </a:pPr>
            <a:endParaRPr lang="en-US" dirty="0"/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And a mix of the two</a:t>
            </a:r>
          </a:p>
          <a:p>
            <a:pPr lvl="1">
              <a:buFont typeface="Wingdings" charset="0"/>
              <a:buChar char="§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Neural Sequence Approach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12/6/18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01" y="1178278"/>
            <a:ext cx="8229600" cy="693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776" y="1925196"/>
            <a:ext cx="4845050" cy="28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7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Dialogue Manager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23950"/>
            <a:ext cx="8229600" cy="2667000"/>
          </a:xfrm>
        </p:spPr>
        <p:txBody>
          <a:bodyPr/>
          <a:lstStyle/>
          <a:p>
            <a:r>
              <a:rPr lang="en-US" sz="2400" dirty="0"/>
              <a:t>Controls the architecture and structure of dialogue</a:t>
            </a:r>
          </a:p>
          <a:p>
            <a:pPr lvl="1"/>
            <a:r>
              <a:rPr lang="en-US" sz="2100" dirty="0"/>
              <a:t>Takes input from ASR/NLU components</a:t>
            </a:r>
          </a:p>
          <a:p>
            <a:pPr lvl="1"/>
            <a:r>
              <a:rPr lang="en-US" sz="2100" dirty="0"/>
              <a:t>Maintains some sort of </a:t>
            </a:r>
            <a:r>
              <a:rPr lang="en-US" sz="2100" i="1" dirty="0"/>
              <a:t>state</a:t>
            </a:r>
            <a:r>
              <a:rPr lang="en-US" sz="2100" dirty="0"/>
              <a:t> in the form of frames/slots</a:t>
            </a:r>
            <a:endParaRPr lang="en-US" sz="2100" i="1" dirty="0"/>
          </a:p>
          <a:p>
            <a:pPr lvl="1"/>
            <a:r>
              <a:rPr lang="en-US" sz="2100" dirty="0"/>
              <a:t>Interfaces with Task Manager</a:t>
            </a:r>
          </a:p>
          <a:p>
            <a:pPr lvl="1"/>
            <a:r>
              <a:rPr lang="en-US" sz="2100" dirty="0"/>
              <a:t>Passes output to NLG/TTS modules</a:t>
            </a:r>
          </a:p>
          <a:p>
            <a:r>
              <a:rPr lang="en-US" sz="2500" dirty="0"/>
              <a:t>Primary task is to drive the interaction with the user to fill the slots needed to complete the task</a:t>
            </a:r>
          </a:p>
        </p:txBody>
      </p:sp>
    </p:spTree>
    <p:extLst>
      <p:ext uri="{BB962C8B-B14F-4D97-AF65-F5344CB8AC3E}">
        <p14:creationId xmlns:p14="http://schemas.microsoft.com/office/powerpoint/2010/main" val="580298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09550"/>
            <a:ext cx="8915400" cy="800100"/>
          </a:xfrm>
        </p:spPr>
        <p:txBody>
          <a:bodyPr/>
          <a:lstStyle/>
          <a:p>
            <a:r>
              <a:rPr lang="en-US" b="0" dirty="0"/>
              <a:t>Possible Architectures </a:t>
            </a:r>
            <a:r>
              <a:rPr lang="en-US" b="0"/>
              <a:t>for </a:t>
            </a:r>
            <a:br>
              <a:rPr lang="en-US" b="0"/>
            </a:br>
            <a:r>
              <a:rPr lang="en-US" b="0"/>
              <a:t>Dialog </a:t>
            </a:r>
            <a:r>
              <a:rPr lang="en-US" b="0" dirty="0"/>
              <a:t>Management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28750"/>
            <a:ext cx="7391400" cy="3086100"/>
          </a:xfrm>
        </p:spPr>
        <p:txBody>
          <a:bodyPr/>
          <a:lstStyle/>
          <a:p>
            <a:r>
              <a:rPr lang="en-US" sz="3000" dirty="0"/>
              <a:t>Finite State</a:t>
            </a:r>
          </a:p>
          <a:p>
            <a:r>
              <a:rPr lang="en-US" sz="3000" dirty="0"/>
              <a:t>Frame-based</a:t>
            </a:r>
          </a:p>
          <a:p>
            <a:r>
              <a:rPr lang="en-US" sz="3000" dirty="0"/>
              <a:t>Planning</a:t>
            </a:r>
          </a:p>
          <a:p>
            <a:r>
              <a:rPr lang="en-US" sz="3000" dirty="0"/>
              <a:t>Neural models</a:t>
            </a:r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89721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458200" cy="536971"/>
          </a:xfrm>
        </p:spPr>
        <p:txBody>
          <a:bodyPr/>
          <a:lstStyle/>
          <a:p>
            <a:r>
              <a:rPr lang="en-US" b="0"/>
              <a:t>Finite State </a:t>
            </a:r>
            <a:br>
              <a:rPr lang="en-US" b="0" dirty="0"/>
            </a:br>
            <a:r>
              <a:rPr lang="en-US" b="0" dirty="0"/>
              <a:t>Dialog Management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04950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Consider a trivial airline travel system:</a:t>
            </a:r>
          </a:p>
          <a:p>
            <a:pPr marL="239316" lvl="1" indent="0">
              <a:buNone/>
            </a:pPr>
            <a:r>
              <a:rPr lang="en-US" sz="2400" dirty="0"/>
              <a:t>Ask the user for a departure city</a:t>
            </a:r>
          </a:p>
          <a:p>
            <a:pPr marL="239316" lvl="1" indent="0">
              <a:buNone/>
            </a:pPr>
            <a:r>
              <a:rPr lang="en-US" sz="2400" dirty="0"/>
              <a:t>Ask for a destination city</a:t>
            </a:r>
          </a:p>
          <a:p>
            <a:pPr marL="239316" lvl="1" indent="0">
              <a:buNone/>
            </a:pPr>
            <a:r>
              <a:rPr lang="en-US" sz="2400" dirty="0"/>
              <a:t>Ask for a time</a:t>
            </a:r>
          </a:p>
          <a:p>
            <a:pPr marL="239316" lvl="1" indent="0">
              <a:buNone/>
            </a:pPr>
            <a:r>
              <a:rPr lang="en-US" sz="2400" dirty="0"/>
              <a:t>Ask whether the trip is round-trip or not </a:t>
            </a:r>
          </a:p>
        </p:txBody>
      </p:sp>
    </p:spTree>
    <p:extLst>
      <p:ext uri="{BB962C8B-B14F-4D97-AF65-F5344CB8AC3E}">
        <p14:creationId xmlns:p14="http://schemas.microsoft.com/office/powerpoint/2010/main" val="1988537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4350"/>
            <a:ext cx="5829300" cy="251221"/>
          </a:xfrm>
        </p:spPr>
        <p:txBody>
          <a:bodyPr/>
          <a:lstStyle/>
          <a:p>
            <a:r>
              <a:rPr lang="en-US" b="0" dirty="0"/>
              <a:t>Finite </a:t>
            </a:r>
            <a:r>
              <a:rPr lang="en-US" b="0"/>
              <a:t>State </a:t>
            </a:r>
            <a:br>
              <a:rPr lang="en-US" b="0"/>
            </a:br>
            <a:r>
              <a:rPr lang="en-US" b="0"/>
              <a:t>Dialog </a:t>
            </a:r>
            <a:r>
              <a:rPr lang="en-US" b="0" dirty="0"/>
              <a:t>Manager</a:t>
            </a:r>
          </a:p>
        </p:txBody>
      </p:sp>
      <p:pic>
        <p:nvPicPr>
          <p:cNvPr id="100355" name="Picture 4" descr="fig 24.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76350"/>
            <a:ext cx="6419850" cy="371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57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5980"/>
            <a:ext cx="5829300" cy="708421"/>
          </a:xfrm>
        </p:spPr>
        <p:txBody>
          <a:bodyPr/>
          <a:lstStyle/>
          <a:p>
            <a:r>
              <a:rPr lang="en-US" b="0" dirty="0"/>
              <a:t>Finite State </a:t>
            </a:r>
            <a:br>
              <a:rPr lang="en-US" b="0" dirty="0"/>
            </a:br>
            <a:r>
              <a:rPr lang="en-US" b="0" dirty="0"/>
              <a:t>Dialog Managers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04950"/>
            <a:ext cx="8229600" cy="3352800"/>
          </a:xfrm>
        </p:spPr>
        <p:txBody>
          <a:bodyPr/>
          <a:lstStyle/>
          <a:p>
            <a:r>
              <a:rPr lang="en-US" sz="2400" dirty="0"/>
              <a:t>System completely controls the conversation with the user.</a:t>
            </a:r>
          </a:p>
          <a:p>
            <a:r>
              <a:rPr lang="en-US" sz="2400" dirty="0"/>
              <a:t>It asks the user a series of questions</a:t>
            </a:r>
          </a:p>
          <a:p>
            <a:r>
              <a:rPr lang="en-US" sz="2400" dirty="0"/>
              <a:t>Ignoring (or misinterpreting) anything the user says that is not a direct answer to the system’s questions</a:t>
            </a:r>
          </a:p>
        </p:txBody>
      </p:sp>
    </p:spTree>
    <p:extLst>
      <p:ext uri="{BB962C8B-B14F-4D97-AF65-F5344CB8AC3E}">
        <p14:creationId xmlns:p14="http://schemas.microsoft.com/office/powerpoint/2010/main" val="120686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5980"/>
            <a:ext cx="5829300" cy="594121"/>
          </a:xfrm>
        </p:spPr>
        <p:txBody>
          <a:bodyPr/>
          <a:lstStyle/>
          <a:p>
            <a:r>
              <a:rPr lang="en-US" b="0" dirty="0"/>
              <a:t>Dialogue Initiative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52550"/>
            <a:ext cx="8229600" cy="3505200"/>
          </a:xfrm>
        </p:spPr>
        <p:txBody>
          <a:bodyPr/>
          <a:lstStyle/>
          <a:p>
            <a:r>
              <a:rPr lang="en-US" sz="2700" dirty="0"/>
              <a:t>Systems that control conversation like this are </a:t>
            </a:r>
            <a:r>
              <a:rPr lang="en-US" sz="2700" dirty="0">
                <a:solidFill>
                  <a:srgbClr val="0000FF"/>
                </a:solidFill>
              </a:rPr>
              <a:t>system initiative </a:t>
            </a:r>
            <a:r>
              <a:rPr lang="en-US" sz="2700" dirty="0"/>
              <a:t>or </a:t>
            </a:r>
            <a:r>
              <a:rPr lang="en-US" sz="2700" dirty="0">
                <a:solidFill>
                  <a:srgbClr val="0000FF"/>
                </a:solidFill>
              </a:rPr>
              <a:t>single initiative</a:t>
            </a:r>
            <a:r>
              <a:rPr lang="en-US" sz="2700" dirty="0"/>
              <a:t>.</a:t>
            </a:r>
          </a:p>
          <a:p>
            <a:pPr lvl="1"/>
            <a:r>
              <a:rPr lang="en-US" sz="2300" dirty="0"/>
              <a:t>Initiative: who has control of conversation</a:t>
            </a:r>
          </a:p>
          <a:p>
            <a:r>
              <a:rPr lang="en-US" sz="2700" dirty="0"/>
              <a:t>In normal human-human dialogue, initiative shifts back and forth between participants.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22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5980"/>
            <a:ext cx="5829300" cy="651271"/>
          </a:xfrm>
        </p:spPr>
        <p:txBody>
          <a:bodyPr/>
          <a:lstStyle/>
          <a:p>
            <a:r>
              <a:rPr lang="en-US" b="0" dirty="0"/>
              <a:t>System Initiative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71550"/>
            <a:ext cx="85344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/>
              <a:t>System completely controls the conversation</a:t>
            </a:r>
          </a:p>
          <a:p>
            <a:pPr marL="0" indent="0">
              <a:buNone/>
            </a:pPr>
            <a:endParaRPr lang="en-US" sz="788" dirty="0"/>
          </a:p>
          <a:p>
            <a:pPr lvl="2"/>
            <a:r>
              <a:rPr lang="en-US" sz="2100" dirty="0"/>
              <a:t>Simple to build</a:t>
            </a:r>
          </a:p>
          <a:p>
            <a:pPr lvl="2"/>
            <a:r>
              <a:rPr lang="en-US" sz="2100" dirty="0"/>
              <a:t>User always knows what they can say next</a:t>
            </a:r>
          </a:p>
          <a:p>
            <a:pPr lvl="2"/>
            <a:r>
              <a:rPr lang="en-US" sz="2100" dirty="0"/>
              <a:t>System always knows what user can say next</a:t>
            </a:r>
          </a:p>
          <a:p>
            <a:pPr lvl="2"/>
            <a:r>
              <a:rPr lang="en-US" sz="2100" dirty="0"/>
              <a:t>OK for VERY simple tasks (entering a credit card, or login name and password)</a:t>
            </a:r>
          </a:p>
          <a:p>
            <a:pPr lvl="2"/>
            <a:r>
              <a:rPr lang="en-US" sz="2100" dirty="0"/>
              <a:t>Too limited for more complex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Single Initiative + Universals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100" dirty="0"/>
              <a:t>We can give users a little more flexibility by adding </a:t>
            </a:r>
            <a:r>
              <a:rPr lang="en-US" sz="2100" b="1" dirty="0"/>
              <a:t>universals</a:t>
            </a:r>
            <a:r>
              <a:rPr lang="en-US" sz="2100" dirty="0"/>
              <a:t>: commands you can say anywhere</a:t>
            </a:r>
          </a:p>
          <a:p>
            <a:r>
              <a:rPr lang="en-US" sz="2100" dirty="0"/>
              <a:t>As if we augmented every state of FSA with these</a:t>
            </a:r>
          </a:p>
          <a:p>
            <a:pPr marL="239316" lvl="1" indent="0">
              <a:buNone/>
            </a:pPr>
            <a:r>
              <a:rPr lang="en-US" sz="2100" b="1" dirty="0">
                <a:solidFill>
                  <a:srgbClr val="008000"/>
                </a:solidFill>
              </a:rPr>
              <a:t>Help</a:t>
            </a:r>
          </a:p>
          <a:p>
            <a:pPr marL="239316" lvl="1" indent="0">
              <a:buNone/>
            </a:pPr>
            <a:r>
              <a:rPr lang="en-US" sz="2100" b="1" dirty="0">
                <a:solidFill>
                  <a:srgbClr val="008000"/>
                </a:solidFill>
              </a:rPr>
              <a:t>Start over</a:t>
            </a:r>
          </a:p>
          <a:p>
            <a:pPr marL="239316" lvl="1" indent="0">
              <a:buNone/>
            </a:pPr>
            <a:r>
              <a:rPr lang="en-US" sz="2100" b="1" dirty="0">
                <a:solidFill>
                  <a:srgbClr val="008000"/>
                </a:solidFill>
              </a:rPr>
              <a:t>Correct</a:t>
            </a:r>
          </a:p>
          <a:p>
            <a:pPr marL="239316" lvl="1" indent="0">
              <a:buNone/>
            </a:pPr>
            <a:r>
              <a:rPr lang="en-US" sz="2100" b="1" dirty="0">
                <a:solidFill>
                  <a:srgbClr val="008000"/>
                </a:solidFill>
              </a:rPr>
              <a:t>Operator</a:t>
            </a:r>
          </a:p>
          <a:p>
            <a:r>
              <a:rPr lang="en-US" sz="2100" dirty="0"/>
              <a:t>This is included in many implemented systems</a:t>
            </a:r>
          </a:p>
          <a:p>
            <a:r>
              <a:rPr lang="en-US" sz="2100" dirty="0"/>
              <a:t>But still doesn’t allow user much flexibility</a:t>
            </a:r>
          </a:p>
        </p:txBody>
      </p:sp>
    </p:spTree>
    <p:extLst>
      <p:ext uri="{BB962C8B-B14F-4D97-AF65-F5344CB8AC3E}">
        <p14:creationId xmlns:p14="http://schemas.microsoft.com/office/powerpoint/2010/main" val="1782653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Problems with System Initiative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229600" cy="3714750"/>
          </a:xfrm>
        </p:spPr>
        <p:txBody>
          <a:bodyPr/>
          <a:lstStyle/>
          <a:p>
            <a:r>
              <a:rPr lang="en-US" sz="2400" dirty="0"/>
              <a:t>Real dialogue involves give and take!</a:t>
            </a:r>
          </a:p>
          <a:p>
            <a:r>
              <a:rPr lang="en-US" sz="2400" dirty="0"/>
              <a:t>In travel planning, users might want to say something that is not the direct answer to the question.</a:t>
            </a:r>
          </a:p>
          <a:p>
            <a:r>
              <a:rPr lang="en-US" sz="2400" dirty="0"/>
              <a:t>For example answering more than one question in a sentence:</a:t>
            </a:r>
          </a:p>
          <a:p>
            <a:pPr marL="239316" lvl="1" indent="0" algn="ctr">
              <a:buNone/>
            </a:pPr>
            <a:r>
              <a:rPr lang="en-US" sz="2400" i="1" dirty="0">
                <a:solidFill>
                  <a:srgbClr val="008000"/>
                </a:solidFill>
              </a:rPr>
              <a:t>Hi, I’d like to fly from Seattle Tuesday morning</a:t>
            </a:r>
          </a:p>
          <a:p>
            <a:pPr marL="239316" lvl="1" indent="0" algn="ctr">
              <a:buNone/>
            </a:pPr>
            <a:r>
              <a:rPr lang="en-US" sz="2400" i="1" dirty="0">
                <a:solidFill>
                  <a:srgbClr val="008000"/>
                </a:solidFill>
              </a:rPr>
              <a:t>I want a flight from Milwaukee to Orlando one way leaving after 5 p.m. on Wednesday.</a:t>
            </a:r>
          </a:p>
        </p:txBody>
      </p:sp>
    </p:spTree>
    <p:extLst>
      <p:ext uri="{BB962C8B-B14F-4D97-AF65-F5344CB8AC3E}">
        <p14:creationId xmlns:p14="http://schemas.microsoft.com/office/powerpoint/2010/main" val="56651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5980"/>
            <a:ext cx="5829300" cy="422671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857250"/>
            <a:ext cx="7924800" cy="3429000"/>
          </a:xfrm>
        </p:spPr>
        <p:txBody>
          <a:bodyPr/>
          <a:lstStyle/>
          <a:p>
            <a:r>
              <a:rPr lang="en-US" sz="2400" dirty="0"/>
              <a:t>Basic Dialog Agents</a:t>
            </a:r>
          </a:p>
          <a:p>
            <a:pPr lvl="1"/>
            <a:r>
              <a:rPr lang="en-US" sz="2400" dirty="0"/>
              <a:t>ASR</a:t>
            </a:r>
          </a:p>
          <a:p>
            <a:pPr lvl="1"/>
            <a:r>
              <a:rPr lang="en-US" sz="2400" dirty="0"/>
              <a:t>Understanding</a:t>
            </a:r>
          </a:p>
          <a:p>
            <a:pPr lvl="1"/>
            <a:r>
              <a:rPr lang="en-US" sz="2400" dirty="0"/>
              <a:t>Generation</a:t>
            </a:r>
          </a:p>
          <a:p>
            <a:pPr lvl="1"/>
            <a:r>
              <a:rPr lang="en-US" sz="2400" dirty="0"/>
              <a:t>Dialog Management</a:t>
            </a:r>
          </a:p>
          <a:p>
            <a:r>
              <a:rPr lang="en-US" sz="2400" dirty="0"/>
              <a:t>Dialogue Manager Design</a:t>
            </a:r>
          </a:p>
          <a:p>
            <a:pPr lvl="1"/>
            <a:r>
              <a:rPr lang="en-US" sz="2400" dirty="0"/>
              <a:t>Finite State</a:t>
            </a:r>
          </a:p>
          <a:p>
            <a:pPr lvl="1"/>
            <a:r>
              <a:rPr lang="en-US" sz="2400" dirty="0"/>
              <a:t>Frame-based</a:t>
            </a:r>
          </a:p>
          <a:p>
            <a:r>
              <a:rPr lang="en-US" sz="2400" dirty="0"/>
              <a:t>Dialogue 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83504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5980"/>
            <a:ext cx="5829300" cy="651271"/>
          </a:xfrm>
        </p:spPr>
        <p:txBody>
          <a:bodyPr/>
          <a:lstStyle/>
          <a:p>
            <a:r>
              <a:rPr lang="en-US" b="0" dirty="0"/>
              <a:t>User Initiative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52550"/>
            <a:ext cx="8229600" cy="3505200"/>
          </a:xfrm>
        </p:spPr>
        <p:txBody>
          <a:bodyPr/>
          <a:lstStyle/>
          <a:p>
            <a:r>
              <a:rPr lang="en-US" sz="2400" dirty="0"/>
              <a:t>User directs the system</a:t>
            </a:r>
          </a:p>
          <a:p>
            <a:pPr lvl="1"/>
            <a:r>
              <a:rPr lang="en-US" sz="2400" dirty="0"/>
              <a:t>Asks a single question, system answers</a:t>
            </a:r>
          </a:p>
          <a:p>
            <a:r>
              <a:rPr lang="en-US" sz="2400" dirty="0"/>
              <a:t>But system can’t:</a:t>
            </a:r>
          </a:p>
          <a:p>
            <a:pPr lvl="1"/>
            <a:r>
              <a:rPr lang="en-US" sz="2400" dirty="0"/>
              <a:t>ask questions back, </a:t>
            </a:r>
          </a:p>
          <a:p>
            <a:pPr lvl="1"/>
            <a:r>
              <a:rPr lang="en-US" sz="2400" dirty="0"/>
              <a:t>engage in clarification dialogue, </a:t>
            </a:r>
          </a:p>
          <a:p>
            <a:pPr lvl="1"/>
            <a:r>
              <a:rPr lang="en-US" sz="2400" dirty="0"/>
              <a:t>engage in confirmation dialogue</a:t>
            </a:r>
          </a:p>
        </p:txBody>
      </p:sp>
    </p:spTree>
    <p:extLst>
      <p:ext uri="{BB962C8B-B14F-4D97-AF65-F5344CB8AC3E}">
        <p14:creationId xmlns:p14="http://schemas.microsoft.com/office/powerpoint/2010/main" val="470249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Mixed Initiative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85850"/>
            <a:ext cx="7848600" cy="3829050"/>
          </a:xfrm>
        </p:spPr>
        <p:txBody>
          <a:bodyPr/>
          <a:lstStyle/>
          <a:p>
            <a:r>
              <a:rPr lang="en-US" sz="2800" dirty="0"/>
              <a:t>Conversational initiative can shift between system and user</a:t>
            </a:r>
          </a:p>
          <a:p>
            <a:r>
              <a:rPr lang="en-US" sz="2800" dirty="0"/>
              <a:t>Simplest kind of mixed initiative: use the structure of the </a:t>
            </a:r>
            <a:r>
              <a:rPr lang="en-US" sz="2800" b="1" dirty="0"/>
              <a:t>frame</a:t>
            </a:r>
            <a:r>
              <a:rPr lang="en-US" sz="2800" dirty="0"/>
              <a:t> to guide dialogue</a:t>
            </a:r>
          </a:p>
        </p:txBody>
      </p:sp>
    </p:spTree>
    <p:extLst>
      <p:ext uri="{BB962C8B-B14F-4D97-AF65-F5344CB8AC3E}">
        <p14:creationId xmlns:p14="http://schemas.microsoft.com/office/powerpoint/2010/main" val="1808942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Mixed Initiative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085850"/>
            <a:ext cx="8305800" cy="3829050"/>
          </a:xfrm>
        </p:spPr>
        <p:txBody>
          <a:bodyPr/>
          <a:lstStyle/>
          <a:p>
            <a:r>
              <a:rPr lang="en-US" sz="2100" dirty="0"/>
              <a:t>Conversational initiative can shift between system and user</a:t>
            </a:r>
          </a:p>
          <a:p>
            <a:r>
              <a:rPr lang="en-US" sz="2100" dirty="0"/>
              <a:t>Simplest kind of mixed initiative: use the structure of the </a:t>
            </a:r>
            <a:r>
              <a:rPr lang="en-US" sz="2100" b="1" dirty="0"/>
              <a:t>frame</a:t>
            </a:r>
            <a:r>
              <a:rPr lang="en-US" sz="2100" dirty="0"/>
              <a:t> to guide dialogue</a:t>
            </a:r>
          </a:p>
          <a:p>
            <a:endParaRPr lang="en-US" dirty="0"/>
          </a:p>
          <a:p>
            <a:pPr marL="239316" lvl="1" indent="0">
              <a:buNone/>
            </a:pPr>
            <a:r>
              <a:rPr lang="en-US" sz="2000" b="1" dirty="0">
                <a:solidFill>
                  <a:srgbClr val="008000"/>
                </a:solidFill>
              </a:rPr>
              <a:t>Slot		Question</a:t>
            </a:r>
          </a:p>
          <a:p>
            <a:pPr marL="239316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ORIGIN	What city are you leaving from?</a:t>
            </a:r>
          </a:p>
          <a:p>
            <a:pPr marL="239316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DEST		Where are you going?</a:t>
            </a:r>
          </a:p>
          <a:p>
            <a:pPr marL="239316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DEPT DATE	What day would you like to leave?</a:t>
            </a:r>
          </a:p>
          <a:p>
            <a:pPr marL="239316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DEPT TIME	What time would you like to leave?</a:t>
            </a:r>
          </a:p>
          <a:p>
            <a:pPr marL="239316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AIRLINE	What is your preferred airline?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96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5980"/>
            <a:ext cx="8229600" cy="651271"/>
          </a:xfrm>
        </p:spPr>
        <p:txBody>
          <a:bodyPr/>
          <a:lstStyle/>
          <a:p>
            <a:r>
              <a:rPr lang="en-US" b="0" dirty="0"/>
              <a:t>Frames Allow Mixed Initiative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47750"/>
            <a:ext cx="8229600" cy="3810000"/>
          </a:xfrm>
        </p:spPr>
        <p:txBody>
          <a:bodyPr/>
          <a:lstStyle/>
          <a:p>
            <a:r>
              <a:rPr lang="en-US" sz="2400" dirty="0"/>
              <a:t>User can answer multiple questions at once.</a:t>
            </a:r>
          </a:p>
          <a:p>
            <a:r>
              <a:rPr lang="en-US" sz="2400" dirty="0"/>
              <a:t>System asks questions of user, filling any slots that user specifies</a:t>
            </a:r>
          </a:p>
          <a:p>
            <a:pPr lvl="1"/>
            <a:r>
              <a:rPr lang="en-US" sz="2400" dirty="0"/>
              <a:t>When frame is filled, do database query</a:t>
            </a:r>
          </a:p>
          <a:p>
            <a:r>
              <a:rPr lang="en-US" sz="2400" dirty="0"/>
              <a:t>If user answers 3 questions at once, system has to fill slots and not ask these questions again!</a:t>
            </a:r>
          </a:p>
          <a:p>
            <a:pPr lvl="1"/>
            <a:r>
              <a:rPr lang="en-US" sz="2400" dirty="0"/>
              <a:t>Avoids strict constraints on order of the finite-state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681265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Evaluation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85900"/>
            <a:ext cx="7772400" cy="302895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Slot Error Rate for a Sentence</a:t>
            </a:r>
          </a:p>
          <a:p>
            <a:pPr marL="0" indent="0">
              <a:buNone/>
            </a:pPr>
            <a:r>
              <a:rPr lang="en-US" sz="2400" dirty="0"/>
              <a:t>	# of inserted/deleted/</a:t>
            </a:r>
            <a:r>
              <a:rPr lang="en-US" sz="2400" dirty="0" err="1"/>
              <a:t>subsituted</a:t>
            </a:r>
            <a:r>
              <a:rPr lang="en-US" sz="2400" dirty="0"/>
              <a:t> slots</a:t>
            </a:r>
          </a:p>
          <a:p>
            <a:pPr marL="0" indent="0">
              <a:buNone/>
            </a:pPr>
            <a:r>
              <a:rPr lang="en-US" sz="2400" dirty="0"/>
              <a:t>          # of total reference slots for sentence</a:t>
            </a:r>
          </a:p>
          <a:p>
            <a:pPr marL="0" indent="0">
              <a:buNone/>
            </a:pPr>
            <a:endParaRPr lang="en-US" sz="2400" dirty="0"/>
          </a:p>
          <a:p>
            <a:pPr marL="385763" indent="-385763">
              <a:buFont typeface="+mj-lt"/>
              <a:buAutoNum type="arabicPeriod" startAt="2"/>
            </a:pPr>
            <a:r>
              <a:rPr lang="en-US" sz="2400" dirty="0"/>
              <a:t>End-to-end evaluation (Task Success)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628900" y="2343150"/>
            <a:ext cx="474345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254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860" y="245745"/>
            <a:ext cx="6800850" cy="571500"/>
          </a:xfrm>
        </p:spPr>
        <p:txBody>
          <a:bodyPr/>
          <a:lstStyle/>
          <a:p>
            <a:pPr eaLnBrk="1" hangingPunct="1"/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Evaluation Metrics</a:t>
            </a: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1371601" y="3943350"/>
            <a:ext cx="6286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/>
                <a:cs typeface="Calibri"/>
              </a:rPr>
              <a:t>Slot error rate</a:t>
            </a:r>
            <a:r>
              <a:rPr lang="en-US" sz="2400" dirty="0">
                <a:latin typeface="Calibri"/>
                <a:cs typeface="Calibri"/>
              </a:rPr>
              <a:t>: 1/3</a:t>
            </a:r>
          </a:p>
          <a:p>
            <a:r>
              <a:rPr lang="en-US" sz="2400" b="1" dirty="0">
                <a:latin typeface="Calibri"/>
                <a:cs typeface="Calibri"/>
              </a:rPr>
              <a:t>Task success</a:t>
            </a:r>
            <a:r>
              <a:rPr lang="en-US" sz="2400" dirty="0">
                <a:latin typeface="Calibri"/>
                <a:cs typeface="Calibri"/>
              </a:rPr>
              <a:t>: At end, was the correct meeting added to the calendar?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760" y="971550"/>
            <a:ext cx="64100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/>
                <a:cs typeface="Calibri"/>
              </a:rPr>
              <a:t>“Make an appointment with Bobby at 10:30 in ECAD 104”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07354"/>
              </p:ext>
            </p:extLst>
          </p:nvPr>
        </p:nvGraphicFramePr>
        <p:xfrm>
          <a:off x="2114550" y="1714500"/>
          <a:ext cx="4572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Slot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Filler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PERSON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Bobby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11:30 a.m.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ROOM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ECAD</a:t>
                      </a:r>
                      <a:r>
                        <a:rPr lang="en-US" sz="27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104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5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Design Issues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Specify/study proposed task and potential users</a:t>
            </a:r>
          </a:p>
          <a:p>
            <a:r>
              <a:rPr lang="en-US" dirty="0"/>
              <a:t>Prototype/gather data</a:t>
            </a:r>
          </a:p>
          <a:p>
            <a:pPr lvl="1"/>
            <a:r>
              <a:rPr lang="en-US" dirty="0"/>
              <a:t>WOZ studies</a:t>
            </a:r>
          </a:p>
          <a:p>
            <a:r>
              <a:rPr lang="en-US" dirty="0"/>
              <a:t>Deploy/test/iterate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A857-0CA1-4B4C-8114-3717329210D6}" type="datetime1">
              <a:rPr lang="en-US" altLang="en-US" smtClean="0"/>
              <a:pPr/>
              <a:t>12/6/18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8058-A89E-4E49-99D7-062EAEAE3172}" type="slidenum">
              <a:rPr lang="en-US" altLang="en-US" smtClean="0"/>
              <a:pPr/>
              <a:t>46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04" y="1581532"/>
            <a:ext cx="25908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Conversational Agents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Travel arrangements (Amtrak, United Airlines)</a:t>
            </a:r>
          </a:p>
          <a:p>
            <a:pPr lvl="1"/>
            <a:r>
              <a:rPr lang="en-US" dirty="0"/>
              <a:t>Telephone call routing</a:t>
            </a:r>
          </a:p>
          <a:p>
            <a:pPr lvl="1"/>
            <a:r>
              <a:rPr lang="en-US" dirty="0"/>
              <a:t>Tutoring</a:t>
            </a:r>
          </a:p>
          <a:p>
            <a:pPr lvl="1"/>
            <a:r>
              <a:rPr lang="en-US" dirty="0"/>
              <a:t>Communicating with robots</a:t>
            </a:r>
          </a:p>
          <a:p>
            <a:pPr lvl="1"/>
            <a:r>
              <a:rPr lang="en-US" dirty="0"/>
              <a:t>Anything with limited screen/keyboard access</a:t>
            </a:r>
          </a:p>
        </p:txBody>
      </p:sp>
    </p:spTree>
    <p:extLst>
      <p:ext uri="{BB962C8B-B14F-4D97-AF65-F5344CB8AC3E}">
        <p14:creationId xmlns:p14="http://schemas.microsoft.com/office/powerpoint/2010/main" val="163390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151574"/>
            <a:ext cx="6781800" cy="542371"/>
          </a:xfrm>
        </p:spPr>
        <p:txBody>
          <a:bodyPr/>
          <a:lstStyle/>
          <a:p>
            <a:r>
              <a:rPr lang="en-US" b="0"/>
              <a:t>Conversational systems</a:t>
            </a:r>
            <a:endParaRPr lang="en-US" b="0" dirty="0"/>
          </a:p>
        </p:txBody>
      </p:sp>
      <p:grpSp>
        <p:nvGrpSpPr>
          <p:cNvPr id="8" name="Group 7"/>
          <p:cNvGrpSpPr/>
          <p:nvPr/>
        </p:nvGrpSpPr>
        <p:grpSpPr>
          <a:xfrm>
            <a:off x="1290638" y="1063229"/>
            <a:ext cx="1257300" cy="1650609"/>
            <a:chOff x="260350" y="1752600"/>
            <a:chExt cx="1676400" cy="2200812"/>
          </a:xfrm>
        </p:grpSpPr>
        <p:pic>
          <p:nvPicPr>
            <p:cNvPr id="105474" name="Picture 2" descr="Image result for amazon ech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752600"/>
              <a:ext cx="1587500" cy="158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60350" y="3337859"/>
              <a:ext cx="1676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Amazon Echo</a:t>
              </a:r>
            </a:p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2015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4150" y="1262463"/>
            <a:ext cx="1257300" cy="1451375"/>
            <a:chOff x="2171700" y="2018244"/>
            <a:chExt cx="1676400" cy="1935167"/>
          </a:xfrm>
        </p:grpSpPr>
        <p:pic>
          <p:nvPicPr>
            <p:cNvPr id="105476" name="Picture 4" descr="Image result for google ho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90800" y="2018244"/>
              <a:ext cx="838200" cy="1319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171700" y="3337858"/>
              <a:ext cx="1676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Google Home</a:t>
              </a:r>
            </a:p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2016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76725" y="1021444"/>
            <a:ext cx="1485900" cy="1947565"/>
            <a:chOff x="6172200" y="1687451"/>
            <a:chExt cx="1981200" cy="2596753"/>
          </a:xfrm>
        </p:grpSpPr>
        <p:pic>
          <p:nvPicPr>
            <p:cNvPr id="105478" name="Picture 6" descr="Image result for facebook 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63" r="17271"/>
            <a:stretch/>
          </p:blipFill>
          <p:spPr bwMode="auto">
            <a:xfrm>
              <a:off x="6172200" y="1687451"/>
              <a:ext cx="1981200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324600" y="3668651"/>
              <a:ext cx="1676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Facebook M</a:t>
              </a:r>
            </a:p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2015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02124" y="2818840"/>
            <a:ext cx="1257300" cy="2250022"/>
            <a:chOff x="275665" y="4114800"/>
            <a:chExt cx="1676400" cy="3000029"/>
          </a:xfrm>
        </p:grpSpPr>
        <p:pic>
          <p:nvPicPr>
            <p:cNvPr id="105480" name="Picture 8" descr="Image result for siri what can i help you with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85" t="1268" r="35084" b="1268"/>
            <a:stretch/>
          </p:blipFill>
          <p:spPr bwMode="auto">
            <a:xfrm>
              <a:off x="624915" y="4114800"/>
              <a:ext cx="977900" cy="2133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75665" y="6253054"/>
              <a:ext cx="167640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Apple </a:t>
              </a:r>
            </a:p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Siri</a:t>
              </a:r>
            </a:p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2011</a:t>
              </a:r>
            </a:p>
          </p:txBody>
        </p:sp>
      </p:grpSp>
      <p:pic>
        <p:nvPicPr>
          <p:cNvPr id="105482" name="Picture 10" descr="Image result for google assistant exampl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6" t="1021" r="35833" b="992"/>
          <a:stretch/>
        </p:blipFill>
        <p:spPr bwMode="auto">
          <a:xfrm>
            <a:off x="2514600" y="2803281"/>
            <a:ext cx="809625" cy="161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290763" y="4416668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Assistant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2016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9472" y="4422530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Microsoft Cortana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2014</a:t>
            </a:r>
          </a:p>
        </p:txBody>
      </p:sp>
      <p:pic>
        <p:nvPicPr>
          <p:cNvPr id="105484" name="Picture 12" descr="Image result for microsoft cortana exampl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t="1" r="54852" b="292"/>
          <a:stretch/>
        </p:blipFill>
        <p:spPr bwMode="auto">
          <a:xfrm>
            <a:off x="3541339" y="2812674"/>
            <a:ext cx="873566" cy="159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88" name="Picture 16" descr="Test and launch in Slac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607" y="2914650"/>
            <a:ext cx="2803259" cy="18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639587" y="4704919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Slack Bot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05159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1C19-4EF8-2442-AD86-463A74EE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Google Duplex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959E-BBED-7F41-AB63-57846583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FF8E-1B08-B14E-A5C9-4015661E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12/6/18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01D74-5CDA-644F-894A-7EE3A38C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6861-E410-2D45-A9FD-DAFB7E3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63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 Dialog</a:t>
            </a:r>
            <a:br>
              <a:rPr lang="en-US" b="0" dirty="0"/>
            </a:br>
            <a:r>
              <a:rPr lang="en-US" sz="1800" b="0" dirty="0"/>
              <a:t>Xu and </a:t>
            </a:r>
            <a:r>
              <a:rPr lang="en-US" sz="1800" b="0" dirty="0" err="1"/>
              <a:t>Rudnicky</a:t>
            </a:r>
            <a:r>
              <a:rPr lang="en-US" sz="1800" b="0" dirty="0"/>
              <a:t> (2000)</a:t>
            </a:r>
          </a:p>
        </p:txBody>
      </p:sp>
      <p:pic>
        <p:nvPicPr>
          <p:cNvPr id="22531" name="Picture 4" descr="fig 24.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67978"/>
            <a:ext cx="6858000" cy="417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5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Tutorial dialogue:</a:t>
            </a:r>
            <a:br>
              <a:rPr lang="en-US" b="0" dirty="0"/>
            </a:br>
            <a:r>
              <a:rPr lang="en-US" sz="1800" b="0" dirty="0" err="1"/>
              <a:t>Litman</a:t>
            </a:r>
            <a:r>
              <a:rPr lang="en-US" sz="1800" b="0" dirty="0"/>
              <a:t> and Silliman (2004)</a:t>
            </a:r>
          </a:p>
        </p:txBody>
      </p:sp>
      <p:pic>
        <p:nvPicPr>
          <p:cNvPr id="26627" name="Picture 4" descr="fig 24.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68" y="1200150"/>
            <a:ext cx="7939064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431513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30652</TotalTime>
  <Words>1327</Words>
  <Application>Microsoft Macintosh PowerPoint</Application>
  <PresentationFormat>On-screen Show (16:9)</PresentationFormat>
  <Paragraphs>308</Paragraphs>
  <Slides>46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ＭＳ Ｐゴシック</vt:lpstr>
      <vt:lpstr>Arial</vt:lpstr>
      <vt:lpstr>Calibri</vt:lpstr>
      <vt:lpstr>Tahoma</vt:lpstr>
      <vt:lpstr>Times</vt:lpstr>
      <vt:lpstr>Times New Roman</vt:lpstr>
      <vt:lpstr>Verdana</vt:lpstr>
      <vt:lpstr>Wingdings</vt:lpstr>
      <vt:lpstr>SLP</vt:lpstr>
      <vt:lpstr> Natural Language Processing</vt:lpstr>
      <vt:lpstr>Quiz 3 Readings</vt:lpstr>
      <vt:lpstr>Today</vt:lpstr>
      <vt:lpstr>Outline</vt:lpstr>
      <vt:lpstr>Conversational Agents</vt:lpstr>
      <vt:lpstr>Conversational systems</vt:lpstr>
      <vt:lpstr>Google Duplex</vt:lpstr>
      <vt:lpstr>Travel Dialog Xu and Rudnicky (2000)</vt:lpstr>
      <vt:lpstr>Tutorial dialogue: Litman and Silliman (2004)</vt:lpstr>
      <vt:lpstr>Dialog Agent Design Issues</vt:lpstr>
      <vt:lpstr>Spoken Synchronous  Personal Assistants</vt:lpstr>
      <vt:lpstr>PowerPoint Presentation</vt:lpstr>
      <vt:lpstr>PowerPoint Presentation</vt:lpstr>
      <vt:lpstr>PowerPoint Presentation</vt:lpstr>
      <vt:lpstr>Dialogue System Architecture</vt:lpstr>
      <vt:lpstr>Meaning Representation</vt:lpstr>
      <vt:lpstr>Natural Language Understanding</vt:lpstr>
      <vt:lpstr>Frame Example</vt:lpstr>
      <vt:lpstr>Frame Example</vt:lpstr>
      <vt:lpstr>Domains and Intents:  Multiple Frames</vt:lpstr>
      <vt:lpstr>Semantic Grammars </vt:lpstr>
      <vt:lpstr> Semantic Parse Trees</vt:lpstr>
      <vt:lpstr>Semantic Parsing</vt:lpstr>
      <vt:lpstr>Semantic Parsing Database Query</vt:lpstr>
      <vt:lpstr>Semantic Parsing  Intents and Arguments</vt:lpstr>
      <vt:lpstr>Semantic Parsing Outline</vt:lpstr>
      <vt:lpstr>Sequence Models for Semantics</vt:lpstr>
      <vt:lpstr>HMM Approach  </vt:lpstr>
      <vt:lpstr>HMM Approach</vt:lpstr>
      <vt:lpstr>Neural Sequence Approach</vt:lpstr>
      <vt:lpstr>Dialogue Manager</vt:lpstr>
      <vt:lpstr>Possible Architectures for  Dialog Management</vt:lpstr>
      <vt:lpstr>Finite State  Dialog Management</vt:lpstr>
      <vt:lpstr>Finite State  Dialog Manager</vt:lpstr>
      <vt:lpstr>Finite State  Dialog Managers</vt:lpstr>
      <vt:lpstr>Dialogue Initiative</vt:lpstr>
      <vt:lpstr>System Initiative</vt:lpstr>
      <vt:lpstr>Single Initiative + Universals</vt:lpstr>
      <vt:lpstr>Problems with System Initiative</vt:lpstr>
      <vt:lpstr>User Initiative</vt:lpstr>
      <vt:lpstr>Mixed Initiative</vt:lpstr>
      <vt:lpstr>Mixed Initiative</vt:lpstr>
      <vt:lpstr>Frames Allow Mixed Initiative</vt:lpstr>
      <vt:lpstr>Evaluation</vt:lpstr>
      <vt:lpstr>Evaluation Metrics</vt:lpstr>
      <vt:lpstr>Design Issues</vt:lpstr>
    </vt:vector>
  </TitlesOfParts>
  <Manager/>
  <Company>Stanford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LSA.303 Introduction to Computational Linguistics</dc:title>
  <dc:subject/>
  <dc:creator>Dan Jurafsky</dc:creator>
  <cp:keywords/>
  <dc:description/>
  <cp:lastModifiedBy>James H. Martin</cp:lastModifiedBy>
  <cp:revision>317</cp:revision>
  <cp:lastPrinted>2009-04-28T16:18:37Z</cp:lastPrinted>
  <dcterms:created xsi:type="dcterms:W3CDTF">2011-04-21T13:49:59Z</dcterms:created>
  <dcterms:modified xsi:type="dcterms:W3CDTF">2018-12-06T20:44:22Z</dcterms:modified>
  <cp:category/>
</cp:coreProperties>
</file>