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4"/>
  </p:notesMasterIdLst>
  <p:handoutMasterIdLst>
    <p:handoutMasterId r:id="rId45"/>
  </p:handoutMasterIdLst>
  <p:sldIdLst>
    <p:sldId id="256" r:id="rId2"/>
    <p:sldId id="538" r:id="rId3"/>
    <p:sldId id="629" r:id="rId4"/>
    <p:sldId id="632" r:id="rId5"/>
    <p:sldId id="582" r:id="rId6"/>
    <p:sldId id="588" r:id="rId7"/>
    <p:sldId id="630" r:id="rId8"/>
    <p:sldId id="581" r:id="rId9"/>
    <p:sldId id="631" r:id="rId10"/>
    <p:sldId id="535" r:id="rId11"/>
    <p:sldId id="628" r:id="rId12"/>
    <p:sldId id="534" r:id="rId13"/>
    <p:sldId id="561" r:id="rId14"/>
    <p:sldId id="564" r:id="rId15"/>
    <p:sldId id="558" r:id="rId16"/>
    <p:sldId id="559" r:id="rId17"/>
    <p:sldId id="539" r:id="rId18"/>
    <p:sldId id="575" r:id="rId19"/>
    <p:sldId id="576" r:id="rId20"/>
    <p:sldId id="483" r:id="rId21"/>
    <p:sldId id="566" r:id="rId22"/>
    <p:sldId id="485" r:id="rId23"/>
    <p:sldId id="487" r:id="rId24"/>
    <p:sldId id="488" r:id="rId25"/>
    <p:sldId id="489" r:id="rId26"/>
    <p:sldId id="567" r:id="rId27"/>
    <p:sldId id="491" r:id="rId28"/>
    <p:sldId id="493" r:id="rId29"/>
    <p:sldId id="494" r:id="rId30"/>
    <p:sldId id="497" r:id="rId31"/>
    <p:sldId id="596" r:id="rId32"/>
    <p:sldId id="502" r:id="rId33"/>
    <p:sldId id="507" r:id="rId34"/>
    <p:sldId id="510" r:id="rId35"/>
    <p:sldId id="598" r:id="rId36"/>
    <p:sldId id="513" r:id="rId37"/>
    <p:sldId id="609" r:id="rId38"/>
    <p:sldId id="607" r:id="rId39"/>
    <p:sldId id="610" r:id="rId40"/>
    <p:sldId id="616" r:id="rId41"/>
    <p:sldId id="620" r:id="rId42"/>
    <p:sldId id="625" r:id="rId43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C000"/>
    <a:srgbClr val="006600"/>
    <a:srgbClr val="5400A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/>
    <p:restoredTop sz="94751"/>
  </p:normalViewPr>
  <p:slideViewPr>
    <p:cSldViewPr>
      <p:cViewPr varScale="1">
        <p:scale>
          <a:sx n="156" d="100"/>
          <a:sy n="156" d="100"/>
        </p:scale>
        <p:origin x="200" y="224"/>
      </p:cViewPr>
      <p:guideLst>
        <p:guide orient="horz" pos="1548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88DD2-ABCF-2A42-86E9-347AC33EA0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25CE68-B9C1-A340-A7F7-B774C79C72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DAE5BA-AD4D-7A4C-86AF-7F8BE0BDD2EE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31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427E3-2CE7-DF4C-909C-74A3A9482931}" type="slidenum">
              <a:rPr lang="en-US"/>
              <a:pPr/>
              <a:t>32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5CE68-B9C1-A340-A7F7-B774C79C721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99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10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11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20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21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3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B976-2952-894B-84FF-39A0BAF6E1B0}" type="slidenum">
              <a:rPr lang="en-US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endParaRPr lang="en-US" altLang="en-US" sz="1600">
              <a:solidFill>
                <a:srgbClr val="181813"/>
              </a:solidFill>
              <a:latin typeface="Tahoma" charset="0"/>
            </a:endParaRPr>
          </a:p>
        </p:txBody>
      </p:sp>
      <p:sp>
        <p:nvSpPr>
          <p:cNvPr id="1639426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2"/>
            <a:ext cx="7772400" cy="110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427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489865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B73CD-8D8D-D94A-B4FD-EF19AB748377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A2233-6E2B-034F-9F37-64BA9F1F77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96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864B9-2E53-6340-B77A-DA8A8269FB3A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B8282-67A3-1243-BCF6-45A31BA50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111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92A26-4C1D-AF44-A8BE-BE0247C46393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4763A-A221-154B-852B-9586E06809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3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4A12E-2B04-8746-B652-447D473AAC2B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35AE-C8CA-844C-AFD6-8D55F65483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7D8C2-233B-8349-B74D-704FA55ED6EB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0CF4-8B3B-CC4A-9CC4-D4326B815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3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DA70F-3864-2D41-91F7-A30140B9E325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3F432-4D51-4348-A1C3-AB5EE47B4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4844D-461D-4843-93D2-F83E722C1262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78388-19C1-5E4F-A82F-FD18945D62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01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BA857-0CA1-4B4C-8114-3717329210D6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48058-A89E-4E49-99D7-062EAEAE3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99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1671D-0320-364B-8358-960432BEE583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B20BD-B58E-654C-B8F5-AF722F138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B9557-DFEF-9A46-A759-4847B13AFD61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C07D5-2D62-6B44-8049-2C2596E0C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2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3A3F-1385-0442-A550-20394395A06A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2F789-D70C-8444-99D6-84B094DBF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6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3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endParaRPr lang="en-US" altLang="en-US" sz="160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" charset="0"/>
              <a:ea typeface="+mn-ea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3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" charset="0"/>
              <a:ea typeface="+mn-ea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rgbClr val="590A0E"/>
                </a:solidFill>
              </a:defRPr>
            </a:lvl1pPr>
          </a:lstStyle>
          <a:p>
            <a:fld id="{2B903848-836D-D140-B0A5-4521708BD0DA}" type="datetime1">
              <a:rPr lang="en-US" altLang="en-US"/>
              <a:pPr/>
              <a:t>12/13/18</a:t>
            </a:fld>
            <a:endParaRPr lang="en-US" alt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181813"/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</a:defRPr>
            </a:lvl1pPr>
          </a:lstStyle>
          <a:p>
            <a:fld id="{0ECD5485-29C3-2746-9C53-C4778A6349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377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24" indent="-22859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15" indent="-22859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06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795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5984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172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361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8150"/>
            <a:ext cx="8077200" cy="1143000"/>
          </a:xfrm>
        </p:spPr>
        <p:txBody>
          <a:bodyPr/>
          <a:lstStyle/>
          <a:p>
            <a:br>
              <a:rPr lang="en-US" altLang="en-US" b="0" dirty="0"/>
            </a:br>
            <a:r>
              <a:rPr lang="en-US" altLang="en-US" b="0" dirty="0"/>
              <a:t>Natural Language Processing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95550"/>
            <a:ext cx="6400800" cy="1752600"/>
          </a:xfrm>
        </p:spPr>
        <p:txBody>
          <a:bodyPr/>
          <a:lstStyle/>
          <a:p>
            <a:endParaRPr lang="en-US" altLang="en-US" dirty="0">
              <a:solidFill>
                <a:srgbClr val="A50021"/>
              </a:solidFill>
            </a:endParaRPr>
          </a:p>
          <a:p>
            <a:r>
              <a:rPr lang="en-US" altLang="en-US" dirty="0"/>
              <a:t>CSCI 5832—Lecture 27</a:t>
            </a:r>
          </a:p>
          <a:p>
            <a:r>
              <a:rPr lang="en-US" altLang="en-US" dirty="0"/>
              <a:t>Jim Martin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78155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857250"/>
          </a:xfrm>
        </p:spPr>
        <p:txBody>
          <a:bodyPr/>
          <a:lstStyle/>
          <a:p>
            <a:r>
              <a:rPr lang="en-US" b="0" dirty="0"/>
              <a:t>Types of Questions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04900"/>
            <a:ext cx="8229600" cy="3790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Factoid questions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Who wrote “The Universal Declaration of Human Rights”?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How many calories are there in two slices of apple pie?</a:t>
            </a:r>
          </a:p>
          <a:p>
            <a:pPr lvl="1"/>
            <a:r>
              <a:rPr lang="en-US" i="1" dirty="0"/>
              <a:t>What is the average age of the onset of autism?</a:t>
            </a:r>
          </a:p>
          <a:p>
            <a:pPr lvl="1"/>
            <a:r>
              <a:rPr lang="en-US" i="1" dirty="0"/>
              <a:t>Where is Apple Computer based?</a:t>
            </a:r>
          </a:p>
        </p:txBody>
      </p:sp>
    </p:spTree>
    <p:extLst>
      <p:ext uri="{BB962C8B-B14F-4D97-AF65-F5344CB8AC3E}">
        <p14:creationId xmlns:p14="http://schemas.microsoft.com/office/powerpoint/2010/main" val="75875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78155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857250"/>
          </a:xfrm>
        </p:spPr>
        <p:txBody>
          <a:bodyPr/>
          <a:lstStyle/>
          <a:p>
            <a:r>
              <a:rPr lang="en-US" b="0" dirty="0"/>
              <a:t>Types of Questions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4900"/>
            <a:ext cx="8610600" cy="3790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Complex narrative questions: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In children with an acute febrile illness, what is the efficacy of acetaminophen in reducing fever?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What do scholars think about Jefferson’s approach to dealing with pirates?</a:t>
            </a:r>
          </a:p>
        </p:txBody>
      </p:sp>
    </p:spTree>
    <p:extLst>
      <p:ext uri="{BB962C8B-B14F-4D97-AF65-F5344CB8AC3E}">
        <p14:creationId xmlns:p14="http://schemas.microsoft.com/office/powerpoint/2010/main" val="177584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Paradigms for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IR-based approaches</a:t>
            </a:r>
          </a:p>
          <a:p>
            <a:pPr lvl="1"/>
            <a:r>
              <a:rPr lang="en-US" sz="2800" dirty="0"/>
              <a:t>TREC;  IBM Watson; Google</a:t>
            </a:r>
          </a:p>
          <a:p>
            <a:r>
              <a:rPr lang="en-US" sz="3200" dirty="0"/>
              <a:t>Knowledge-based and Hybrid approaches</a:t>
            </a:r>
          </a:p>
          <a:p>
            <a:pPr lvl="1"/>
            <a:r>
              <a:rPr lang="en-US" sz="2800" dirty="0"/>
              <a:t>IBM Watson; Apple Siri; Wolfram Alpha;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3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Web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od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1550"/>
            <a:ext cx="8458200" cy="32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4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IR-Based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09637"/>
            <a:ext cx="7848600" cy="35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3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908365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b="0" dirty="0"/>
              <a:t>IR-Based Factoid QA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763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756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IR-Based Factoid QA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6700" y="826294"/>
            <a:ext cx="8534400" cy="3581400"/>
          </a:xfrm>
        </p:spPr>
        <p:txBody>
          <a:bodyPr/>
          <a:lstStyle/>
          <a:p>
            <a:pPr eaLnBrk="1" hangingPunct="1"/>
            <a:r>
              <a:rPr lang="en-US" sz="2800" dirty="0"/>
              <a:t>QUESTION PROCESSING</a:t>
            </a:r>
          </a:p>
          <a:p>
            <a:pPr lvl="1"/>
            <a:r>
              <a:rPr lang="en-US" sz="2400" dirty="0"/>
              <a:t>Detect question type, answer type, focus, relations</a:t>
            </a:r>
          </a:p>
          <a:p>
            <a:pPr lvl="1"/>
            <a:r>
              <a:rPr lang="en-US" sz="2400" dirty="0"/>
              <a:t>Formulate queries to send to a search engine</a:t>
            </a:r>
          </a:p>
          <a:p>
            <a:r>
              <a:rPr lang="en-US" sz="2800" dirty="0"/>
              <a:t>PASSAGE RETRIEVAL</a:t>
            </a:r>
          </a:p>
          <a:p>
            <a:pPr lvl="1"/>
            <a:r>
              <a:rPr lang="en-US" sz="2400" dirty="0"/>
              <a:t>Retrieve ranked documents</a:t>
            </a:r>
          </a:p>
          <a:p>
            <a:pPr lvl="1"/>
            <a:r>
              <a:rPr lang="en-US" sz="2400" dirty="0"/>
              <a:t>Break into suitable passages and </a:t>
            </a:r>
            <a:r>
              <a:rPr lang="en-US" sz="2400" dirty="0" err="1"/>
              <a:t>rerank</a:t>
            </a:r>
            <a:endParaRPr lang="en-US" sz="2400" dirty="0"/>
          </a:p>
          <a:p>
            <a:r>
              <a:rPr lang="en-US" sz="2800" dirty="0"/>
              <a:t>ANSWER PROCESSING</a:t>
            </a:r>
          </a:p>
          <a:p>
            <a:pPr lvl="1"/>
            <a:r>
              <a:rPr lang="en-US" sz="2400" dirty="0"/>
              <a:t>Extract candidate answers</a:t>
            </a:r>
          </a:p>
          <a:p>
            <a:pPr lvl="1"/>
            <a:r>
              <a:rPr lang="en-US" sz="2400" dirty="0"/>
              <a:t>Rank candidates </a:t>
            </a:r>
          </a:p>
          <a:p>
            <a:pPr lvl="2"/>
            <a:r>
              <a:rPr lang="en-US" sz="1600" dirty="0"/>
              <a:t>using evidence from the text and external sources</a:t>
            </a:r>
          </a:p>
        </p:txBody>
      </p:sp>
    </p:spTree>
    <p:extLst>
      <p:ext uri="{BB962C8B-B14F-4D97-AF65-F5344CB8AC3E}">
        <p14:creationId xmlns:p14="http://schemas.microsoft.com/office/powerpoint/2010/main" val="16294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Knowledge-Based Approaches</a:t>
            </a:r>
            <a:br>
              <a:rPr lang="en-US" b="0" dirty="0"/>
            </a:br>
            <a:r>
              <a:rPr lang="en-US" sz="3200" b="0" dirty="0"/>
              <a:t>Task-Oriented Slot-Fillers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123950"/>
            <a:ext cx="8534400" cy="3790950"/>
          </a:xfrm>
        </p:spPr>
        <p:txBody>
          <a:bodyPr/>
          <a:lstStyle/>
          <a:p>
            <a:r>
              <a:rPr lang="en-US" sz="2800" dirty="0"/>
              <a:t>Build a semantic representation of the query</a:t>
            </a:r>
          </a:p>
          <a:p>
            <a:pPr lvl="1"/>
            <a:r>
              <a:rPr lang="en-US" sz="2400" dirty="0"/>
              <a:t>Times, dates, locations, entities, numeric quantities</a:t>
            </a:r>
          </a:p>
          <a:p>
            <a:r>
              <a:rPr lang="en-US" sz="2800" dirty="0"/>
              <a:t>Map from this semantics to query structured data  or resources</a:t>
            </a:r>
          </a:p>
          <a:p>
            <a:pPr lvl="1"/>
            <a:r>
              <a:rPr lang="en-US" sz="2400" dirty="0"/>
              <a:t>Geospatial databases</a:t>
            </a:r>
          </a:p>
          <a:p>
            <a:pPr lvl="1"/>
            <a:r>
              <a:rPr lang="en-US" sz="2400" dirty="0"/>
              <a:t>Ontologies (Wikipedia </a:t>
            </a:r>
            <a:r>
              <a:rPr lang="en-US" sz="2400" dirty="0" err="1"/>
              <a:t>infoboxes</a:t>
            </a:r>
            <a:r>
              <a:rPr lang="en-US" sz="2400" dirty="0"/>
              <a:t>, </a:t>
            </a:r>
            <a:r>
              <a:rPr lang="en-US" sz="2400" dirty="0" err="1"/>
              <a:t>dbPedia</a:t>
            </a:r>
            <a:r>
              <a:rPr lang="en-US" sz="2400" dirty="0"/>
              <a:t>, </a:t>
            </a:r>
            <a:r>
              <a:rPr lang="en-US" sz="2400" dirty="0" err="1"/>
              <a:t>WordNet</a:t>
            </a:r>
            <a:r>
              <a:rPr lang="en-US" sz="2400" dirty="0"/>
              <a:t>, </a:t>
            </a:r>
            <a:r>
              <a:rPr lang="en-US" sz="2400" dirty="0" err="1"/>
              <a:t>Yago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Restaurant review sources and reservation services</a:t>
            </a:r>
          </a:p>
          <a:p>
            <a:pPr lvl="1"/>
            <a:r>
              <a:rPr lang="en-US" sz="2400" dirty="0"/>
              <a:t>Scientific databases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3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42875"/>
            <a:ext cx="8915400" cy="800100"/>
          </a:xfrm>
        </p:spPr>
        <p:txBody>
          <a:bodyPr/>
          <a:lstStyle/>
          <a:p>
            <a:r>
              <a:rPr lang="en-US" b="0" dirty="0"/>
              <a:t>Hybrid Approaches </a:t>
            </a:r>
            <a:br>
              <a:rPr lang="en-US" b="0" dirty="0"/>
            </a:br>
            <a:r>
              <a:rPr lang="en-US" b="0" dirty="0"/>
              <a:t>(IBM Watson)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76350"/>
            <a:ext cx="8229600" cy="3733800"/>
          </a:xfrm>
        </p:spPr>
        <p:txBody>
          <a:bodyPr/>
          <a:lstStyle/>
          <a:p>
            <a:r>
              <a:rPr lang="en-US" sz="2400" dirty="0"/>
              <a:t>Build a shallow semantic representation of the query</a:t>
            </a:r>
          </a:p>
          <a:p>
            <a:r>
              <a:rPr lang="en-US" sz="2400" dirty="0"/>
              <a:t>Generate answer candidates using IR methods</a:t>
            </a:r>
          </a:p>
          <a:p>
            <a:pPr lvl="1"/>
            <a:r>
              <a:rPr lang="en-US" sz="2000" dirty="0"/>
              <a:t>Augmented with ontologies and semi-structured data</a:t>
            </a:r>
          </a:p>
          <a:p>
            <a:r>
              <a:rPr lang="en-US" sz="2400" dirty="0"/>
              <a:t>Score each candidate using richer knowledge sources</a:t>
            </a:r>
          </a:p>
          <a:p>
            <a:pPr lvl="1"/>
            <a:r>
              <a:rPr lang="en-US" sz="2000" dirty="0"/>
              <a:t>Geospatial databases</a:t>
            </a:r>
          </a:p>
          <a:p>
            <a:pPr lvl="1"/>
            <a:r>
              <a:rPr lang="en-US" sz="2000" dirty="0"/>
              <a:t>Temporal reasoning</a:t>
            </a:r>
          </a:p>
          <a:p>
            <a:pPr lvl="1"/>
            <a:r>
              <a:rPr lang="en-US" sz="2000" dirty="0"/>
              <a:t>Taxonomical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2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B75E-8BC3-3045-AB11-3C8ED60E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Quiz 3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609E-57B4-274D-98A6-3C4E171B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Semantics</a:t>
            </a:r>
            <a:endParaRPr lang="en-US" sz="1400" dirty="0"/>
          </a:p>
          <a:p>
            <a:pPr lvl="1"/>
            <a:r>
              <a:rPr lang="en-US" sz="1200" dirty="0"/>
              <a:t>Chapter 14</a:t>
            </a:r>
          </a:p>
          <a:p>
            <a:pPr lvl="2"/>
            <a:r>
              <a:rPr lang="en-US" sz="1100" dirty="0"/>
              <a:t>Skip 14.4.1, 14.4.2, 14.5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</a:rPr>
              <a:t>Chapter 18 (</a:t>
            </a:r>
            <a:r>
              <a:rPr lang="en-US" sz="1200" dirty="0" err="1">
                <a:solidFill>
                  <a:srgbClr val="00B050"/>
                </a:solidFill>
              </a:rPr>
              <a:t>moodle</a:t>
            </a:r>
            <a:r>
              <a:rPr lang="en-US" sz="1200" dirty="0">
                <a:solidFill>
                  <a:srgbClr val="00B050"/>
                </a:solidFill>
              </a:rPr>
              <a:t> link, not on web)</a:t>
            </a:r>
          </a:p>
          <a:p>
            <a:pPr lvl="2"/>
            <a:r>
              <a:rPr lang="en-US" sz="1100" dirty="0"/>
              <a:t>Just 18.1 and 18.2</a:t>
            </a:r>
          </a:p>
          <a:p>
            <a:r>
              <a:rPr lang="en-US" sz="1800" dirty="0"/>
              <a:t>Information Extraction</a:t>
            </a:r>
          </a:p>
          <a:p>
            <a:pPr lvl="1"/>
            <a:r>
              <a:rPr lang="en-US" sz="1200" dirty="0"/>
              <a:t>Chapter 17</a:t>
            </a:r>
          </a:p>
          <a:p>
            <a:pPr lvl="2"/>
            <a:r>
              <a:rPr lang="en-US" sz="1100" dirty="0"/>
              <a:t>Skip 17.2.5, 17.3, 17.4, 17.5</a:t>
            </a:r>
          </a:p>
          <a:p>
            <a:r>
              <a:rPr lang="en-US" sz="1800" dirty="0"/>
              <a:t>MT and Encoder/Decoder Networks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Koehn chapter:  Focus on 13.5</a:t>
            </a:r>
          </a:p>
          <a:p>
            <a:r>
              <a:rPr lang="en-US" sz="1600" dirty="0"/>
              <a:t>Q/A</a:t>
            </a:r>
          </a:p>
          <a:p>
            <a:pPr lvl="1"/>
            <a:r>
              <a:rPr lang="en-US" sz="1400" dirty="0"/>
              <a:t>Chapter 23</a:t>
            </a:r>
          </a:p>
          <a:p>
            <a:r>
              <a:rPr lang="en-US" sz="1600" dirty="0"/>
              <a:t>Dialog</a:t>
            </a:r>
          </a:p>
          <a:p>
            <a:pPr lvl="1"/>
            <a:r>
              <a:rPr lang="en-US" sz="1400" dirty="0"/>
              <a:t>Chapter 24</a:t>
            </a:r>
          </a:p>
          <a:p>
            <a:pPr lvl="2"/>
            <a:r>
              <a:rPr lang="en-US" sz="1100" dirty="0"/>
              <a:t>Skip 24.3</a:t>
            </a:r>
          </a:p>
          <a:p>
            <a:pPr lvl="1"/>
            <a:endParaRPr lang="en-US" sz="1200" dirty="0"/>
          </a:p>
          <a:p>
            <a:pPr marL="514347" indent="-457200"/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55333-A4CF-784C-B50A-E0FE44CC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12/13/18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305-F630-1F40-92D7-06EBD618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B706-361E-3E47-8987-3F6A9EC4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90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Question Processing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71550"/>
            <a:ext cx="8839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Answer Type Detection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Decide the </a:t>
            </a:r>
            <a:r>
              <a:rPr lang="en-US" sz="2000" b="1" dirty="0"/>
              <a:t>named entity type </a:t>
            </a:r>
            <a:r>
              <a:rPr lang="en-US" sz="2000" dirty="0"/>
              <a:t>(person, place) of the answer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400" dirty="0"/>
              <a:t>Query Formulation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Choose </a:t>
            </a:r>
            <a:r>
              <a:rPr lang="en-US" sz="2000" b="1" dirty="0"/>
              <a:t>query keywords </a:t>
            </a:r>
            <a:r>
              <a:rPr lang="en-US" sz="2000" dirty="0"/>
              <a:t>for the IR system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Question Type classification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Is this a definition question, a math question, a list question?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Focus Detection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the question words that are replaced by the answer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Relation Extraction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Find relations between entities in the question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467600" cy="742950"/>
          </a:xfrm>
        </p:spPr>
        <p:txBody>
          <a:bodyPr/>
          <a:lstStyle/>
          <a:p>
            <a:pPr lvl="1"/>
            <a:r>
              <a:rPr lang="en-US" sz="3600" b="0" dirty="0"/>
              <a:t>Question Processing</a:t>
            </a:r>
            <a:r>
              <a:rPr lang="en-US" sz="2000" b="0" dirty="0"/>
              <a:t>  </a:t>
            </a:r>
            <a:br>
              <a:rPr lang="en-US" sz="4800" b="0" dirty="0"/>
            </a:b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800350"/>
            <a:ext cx="8839200" cy="2438400"/>
          </a:xfrm>
        </p:spPr>
        <p:txBody>
          <a:bodyPr/>
          <a:lstStyle/>
          <a:p>
            <a:r>
              <a:rPr lang="en-US" sz="2800" dirty="0"/>
              <a:t>Answer Type:  </a:t>
            </a:r>
            <a:r>
              <a:rPr lang="en-US" sz="2800" dirty="0">
                <a:solidFill>
                  <a:srgbClr val="0000FF"/>
                </a:solidFill>
              </a:rPr>
              <a:t>US state</a:t>
            </a:r>
          </a:p>
          <a:p>
            <a:r>
              <a:rPr lang="en-US" sz="2800" dirty="0"/>
              <a:t>Query:  </a:t>
            </a:r>
            <a:r>
              <a:rPr lang="en-US" sz="2800" dirty="0">
                <a:solidFill>
                  <a:srgbClr val="0000FF"/>
                </a:solidFill>
              </a:rPr>
              <a:t>two states, border, Florida, north</a:t>
            </a:r>
          </a:p>
          <a:p>
            <a:r>
              <a:rPr lang="en-US" sz="2800" dirty="0"/>
              <a:t>Focus: </a:t>
            </a:r>
            <a:r>
              <a:rPr lang="en-US" sz="2800" dirty="0">
                <a:solidFill>
                  <a:srgbClr val="0000FF"/>
                </a:solidFill>
              </a:rPr>
              <a:t>the two states</a:t>
            </a:r>
          </a:p>
          <a:p>
            <a:r>
              <a:rPr lang="en-US" sz="2800" dirty="0"/>
              <a:t>Relations:  </a:t>
            </a:r>
            <a:r>
              <a:rPr lang="en-US" sz="2800" dirty="0">
                <a:solidFill>
                  <a:srgbClr val="0000FF"/>
                </a:solidFill>
              </a:rPr>
              <a:t>borders(Florida, ?x, north)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FCD88D-82BF-EB49-9CEB-F549CC5CF966}"/>
              </a:ext>
            </a:extLst>
          </p:cNvPr>
          <p:cNvSpPr/>
          <p:nvPr/>
        </p:nvSpPr>
        <p:spPr>
          <a:xfrm>
            <a:off x="1104900" y="952500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1"/>
                </a:solidFill>
              </a:rPr>
              <a:t>They’re the two states you could be entering if you’re crossing Florida’s northern border</a:t>
            </a:r>
          </a:p>
        </p:txBody>
      </p:sp>
    </p:spTree>
    <p:extLst>
      <p:ext uri="{BB962C8B-B14F-4D97-AF65-F5344CB8AC3E}">
        <p14:creationId xmlns:p14="http://schemas.microsoft.com/office/powerpoint/2010/main" val="86879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Answer Type Detection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Who founded Virgin Airlines?</a:t>
            </a:r>
          </a:p>
          <a:p>
            <a:pPr lvl="1"/>
            <a:r>
              <a:rPr lang="en-US" sz="3000" dirty="0"/>
              <a:t> PERSON </a:t>
            </a:r>
          </a:p>
          <a:p>
            <a:r>
              <a:rPr lang="en-US" sz="3200" i="1" dirty="0"/>
              <a:t>What Canadian city has the largest population?</a:t>
            </a:r>
          </a:p>
          <a:p>
            <a:pPr lvl="1"/>
            <a:r>
              <a:rPr lang="en-US" sz="3000" i="1" dirty="0"/>
              <a:t> CITY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913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9550"/>
            <a:ext cx="7467600" cy="514350"/>
          </a:xfrm>
        </p:spPr>
        <p:txBody>
          <a:bodyPr/>
          <a:lstStyle/>
          <a:p>
            <a:r>
              <a:rPr lang="en-US" b="0" dirty="0"/>
              <a:t>Answer Type Taxonomy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86304"/>
            <a:ext cx="8229600" cy="3471446"/>
          </a:xfrm>
        </p:spPr>
        <p:txBody>
          <a:bodyPr/>
          <a:lstStyle/>
          <a:p>
            <a:r>
              <a:rPr lang="en-US" sz="2800" dirty="0"/>
              <a:t>6 coarse classes</a:t>
            </a:r>
          </a:p>
          <a:p>
            <a:pPr lvl="1"/>
            <a:r>
              <a:rPr lang="en-US" sz="2400" dirty="0"/>
              <a:t>ABBEVIATION, ENTITY, DESCRIPTION, HUMAN, LOCATION, NUMERIC</a:t>
            </a:r>
          </a:p>
          <a:p>
            <a:r>
              <a:rPr lang="en-US" sz="2800" dirty="0"/>
              <a:t>50 finer classes</a:t>
            </a:r>
          </a:p>
          <a:p>
            <a:pPr lvl="1"/>
            <a:r>
              <a:rPr lang="en-US" sz="2400" dirty="0"/>
              <a:t>LOCATION: city, country, mountain…</a:t>
            </a:r>
          </a:p>
          <a:p>
            <a:pPr lvl="1"/>
            <a:r>
              <a:rPr lang="en-US" sz="2400" dirty="0"/>
              <a:t>HUMAN: group, individual, title, description</a:t>
            </a:r>
          </a:p>
          <a:p>
            <a:pPr lvl="1"/>
            <a:r>
              <a:rPr lang="en-US" sz="2400" dirty="0"/>
              <a:t>ENTITY: animal, body, color, currency…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07340F9-CC27-B34B-A00C-B3580F274D94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4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81800" y="4743450"/>
            <a:ext cx="1905000" cy="342900"/>
          </a:xfrm>
          <a:prstGeom prst="rect">
            <a:avLst/>
          </a:prstGeom>
        </p:spPr>
        <p:txBody>
          <a:bodyPr/>
          <a:lstStyle/>
          <a:p>
            <a:fld id="{932AE0EE-BE7F-164C-97AD-D4058D034480}" type="slidenum">
              <a:rPr lang="en-US"/>
              <a:pPr/>
              <a:t>24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Answer Type Taxonomy</a:t>
            </a:r>
            <a:endParaRPr lang="es-ES" b="0" dirty="0"/>
          </a:p>
        </p:txBody>
      </p:sp>
      <p:pic>
        <p:nvPicPr>
          <p:cNvPr id="10" name="Picture 9" descr="answer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06470"/>
            <a:ext cx="7239000" cy="38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3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8302" y="491490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BA2EE2C7-AF21-6C48-B594-8DA2B4529AB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09550"/>
            <a:ext cx="5867400" cy="651272"/>
          </a:xfrm>
        </p:spPr>
        <p:txBody>
          <a:bodyPr/>
          <a:lstStyle/>
          <a:p>
            <a:r>
              <a:rPr lang="en-US" b="0" dirty="0"/>
              <a:t>Answer Types</a:t>
            </a:r>
          </a:p>
        </p:txBody>
      </p:sp>
      <p:pic>
        <p:nvPicPr>
          <p:cNvPr id="2411524" name="Picture 4" descr="answer-typ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2110" y="1061471"/>
            <a:ext cx="5935980" cy="3821938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467600" cy="590550"/>
          </a:xfrm>
        </p:spPr>
        <p:txBody>
          <a:bodyPr/>
          <a:lstStyle/>
          <a:p>
            <a:r>
              <a:rPr lang="en-US" b="0" dirty="0"/>
              <a:t>Answer Types in Jeopardy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76350"/>
            <a:ext cx="7696200" cy="3333750"/>
          </a:xfrm>
        </p:spPr>
        <p:txBody>
          <a:bodyPr/>
          <a:lstStyle/>
          <a:p>
            <a:r>
              <a:rPr lang="en-US" dirty="0"/>
              <a:t>2500 answer types in 20,000 Jeopardy question sample</a:t>
            </a:r>
          </a:p>
          <a:p>
            <a:r>
              <a:rPr lang="en-US" dirty="0"/>
              <a:t>The most frequent 200 answer types cover &lt; 50% of data</a:t>
            </a:r>
          </a:p>
          <a:p>
            <a:r>
              <a:rPr lang="en-US" dirty="0"/>
              <a:t>40 most frequent Jeopardy answer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8E5EA-ACCD-DC45-8D04-7F09D66032A1}"/>
              </a:ext>
            </a:extLst>
          </p:cNvPr>
          <p:cNvSpPr txBox="1"/>
          <p:nvPr/>
        </p:nvSpPr>
        <p:spPr>
          <a:xfrm>
            <a:off x="1295400" y="971550"/>
            <a:ext cx="5867400" cy="132343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he, country, city, man, film, state, she, author, group, here, company, president, capital, star, novel, character, woman, river, island, king, song, part, series, sport, singer, actor, play, team,  show, actress, animal, presidential, composer, musical, nation, book, title, leader, game</a:t>
            </a:r>
          </a:p>
        </p:txBody>
      </p:sp>
    </p:spTree>
    <p:extLst>
      <p:ext uri="{BB962C8B-B14F-4D97-AF65-F5344CB8AC3E}">
        <p14:creationId xmlns:p14="http://schemas.microsoft.com/office/powerpoint/2010/main" val="21046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Answer Type Detection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04950"/>
            <a:ext cx="8534400" cy="2971800"/>
          </a:xfrm>
        </p:spPr>
        <p:txBody>
          <a:bodyPr/>
          <a:lstStyle/>
          <a:p>
            <a:r>
              <a:rPr lang="en-US" sz="3200" dirty="0"/>
              <a:t>Hand-written rules</a:t>
            </a:r>
          </a:p>
          <a:p>
            <a:r>
              <a:rPr lang="en-US" sz="3200" dirty="0"/>
              <a:t>Machine Learning</a:t>
            </a:r>
          </a:p>
          <a:p>
            <a:r>
              <a:rPr lang="en-US" sz="3200" dirty="0"/>
              <a:t>Hybrids</a:t>
            </a:r>
            <a:endParaRPr lang="en-US" sz="3200" dirty="0">
              <a:solidFill>
                <a:srgbClr val="008000"/>
              </a:solidFill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5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Answer Type Detection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895350"/>
            <a:ext cx="7162800" cy="3657600"/>
          </a:xfrm>
        </p:spPr>
        <p:txBody>
          <a:bodyPr/>
          <a:lstStyle/>
          <a:p>
            <a:r>
              <a:rPr lang="en-US" sz="2400" dirty="0"/>
              <a:t>Regular expression-based rules  can get some cases: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Who {</a:t>
            </a:r>
            <a:r>
              <a:rPr lang="en-US" sz="2000" dirty="0" err="1">
                <a:solidFill>
                  <a:srgbClr val="0000FF"/>
                </a:solidFill>
              </a:rPr>
              <a:t>is|was|are|were</a:t>
            </a:r>
            <a:r>
              <a:rPr lang="en-US" sz="2000" dirty="0">
                <a:solidFill>
                  <a:srgbClr val="0000FF"/>
                </a:solidFill>
              </a:rPr>
              <a:t>} PERSON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PERSON (YEAR – YEAR)</a:t>
            </a:r>
          </a:p>
          <a:p>
            <a:r>
              <a:rPr lang="en-US" sz="2400" dirty="0"/>
              <a:t>Other rules use the </a:t>
            </a:r>
            <a:r>
              <a:rPr lang="en-US" sz="2400" b="1" dirty="0">
                <a:solidFill>
                  <a:srgbClr val="0000FF"/>
                </a:solidFill>
              </a:rPr>
              <a:t>question headword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 (the headword of the first noun phrase after the </a:t>
            </a:r>
            <a:r>
              <a:rPr lang="en-US" sz="2000" dirty="0" err="1"/>
              <a:t>wh</a:t>
            </a:r>
            <a:r>
              <a:rPr lang="en-US" sz="2000" dirty="0"/>
              <a:t>-word)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1800" dirty="0"/>
              <a:t>Which </a:t>
            </a:r>
            <a:r>
              <a:rPr lang="en-US" sz="1800" b="1" dirty="0">
                <a:solidFill>
                  <a:srgbClr val="0000FF"/>
                </a:solidFill>
              </a:rPr>
              <a:t>city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in China has the largest number of foreign financial companies?</a:t>
            </a:r>
          </a:p>
          <a:p>
            <a:pPr lvl="1"/>
            <a:r>
              <a:rPr lang="en-US" sz="1800" dirty="0"/>
              <a:t>What is the state </a:t>
            </a:r>
            <a:r>
              <a:rPr lang="en-US" sz="1800" b="1" dirty="0">
                <a:solidFill>
                  <a:srgbClr val="0000FF"/>
                </a:solidFill>
              </a:rPr>
              <a:t>flower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of California?</a:t>
            </a:r>
          </a:p>
          <a:p>
            <a:pPr lvl="1"/>
            <a:endParaRPr lang="en-US" sz="2000" dirty="0">
              <a:solidFill>
                <a:srgbClr val="008000"/>
              </a:solidFill>
            </a:endParaRPr>
          </a:p>
          <a:p>
            <a:pPr lvl="1" eaLnBrk="1" hangingPunct="1"/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5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Answer Type Detection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382000" cy="3333750"/>
          </a:xfrm>
        </p:spPr>
        <p:txBody>
          <a:bodyPr/>
          <a:lstStyle/>
          <a:p>
            <a:r>
              <a:rPr lang="en-US" sz="2800" dirty="0"/>
              <a:t>Most often, we treat the problem as machine learning classification </a:t>
            </a:r>
          </a:p>
          <a:p>
            <a:pPr lvl="1"/>
            <a:r>
              <a:rPr lang="en-US" sz="2800" b="1" dirty="0"/>
              <a:t>Define </a:t>
            </a:r>
            <a:r>
              <a:rPr lang="en-US" sz="2800" dirty="0"/>
              <a:t>a taxonomy of question types</a:t>
            </a:r>
          </a:p>
          <a:p>
            <a:pPr lvl="1"/>
            <a:r>
              <a:rPr lang="en-US" sz="2800" b="1" dirty="0"/>
              <a:t>Annotate </a:t>
            </a:r>
            <a:r>
              <a:rPr lang="en-US" sz="2800" dirty="0"/>
              <a:t>training data for each question type</a:t>
            </a:r>
          </a:p>
          <a:p>
            <a:pPr lvl="1"/>
            <a:r>
              <a:rPr lang="en-US" sz="2800" b="1" dirty="0"/>
              <a:t>Train </a:t>
            </a:r>
            <a:r>
              <a:rPr lang="en-US" sz="2800" dirty="0"/>
              <a:t>classifiers for each question class               using a rich set of features.</a:t>
            </a:r>
          </a:p>
          <a:p>
            <a:pPr lvl="2"/>
            <a:r>
              <a:rPr lang="en-US" sz="2400" dirty="0"/>
              <a:t>features include those hand-written rules!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96D4CDF-956F-E242-9304-D6A65E22F39A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490-BF32-3247-9B33-84456CDD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8406-D189-5B4B-8C19-6090C09D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789842"/>
            <a:ext cx="8229600" cy="3943350"/>
          </a:xfrm>
        </p:spPr>
        <p:txBody>
          <a:bodyPr/>
          <a:lstStyle/>
          <a:p>
            <a:r>
              <a:rPr lang="en-US" dirty="0"/>
              <a:t>HW questions?</a:t>
            </a:r>
          </a:p>
          <a:p>
            <a:pPr lvl="1"/>
            <a:r>
              <a:rPr lang="en-US" sz="2400" dirty="0"/>
              <a:t>What exactly is being evaluated?</a:t>
            </a:r>
          </a:p>
          <a:p>
            <a:pPr lvl="1"/>
            <a:r>
              <a:rPr lang="en-US" sz="2400" dirty="0"/>
              <a:t>How can I improve?</a:t>
            </a:r>
          </a:p>
          <a:p>
            <a:pPr lvl="2"/>
            <a:r>
              <a:rPr lang="en-US" sz="2000" dirty="0"/>
              <a:t>What kinds of errors is your system making?</a:t>
            </a:r>
          </a:p>
          <a:p>
            <a:pPr lvl="2"/>
            <a:r>
              <a:rPr lang="en-US" sz="2000" dirty="0"/>
              <a:t>Sources</a:t>
            </a:r>
          </a:p>
          <a:p>
            <a:pPr lvl="3"/>
            <a:r>
              <a:rPr lang="en-US" sz="1800" dirty="0"/>
              <a:t>Pre-processing?</a:t>
            </a:r>
          </a:p>
          <a:p>
            <a:pPr lvl="3"/>
            <a:r>
              <a:rPr lang="en-US" sz="1800" dirty="0"/>
              <a:t>Smoothing issues?</a:t>
            </a:r>
          </a:p>
          <a:p>
            <a:pPr lvl="3"/>
            <a:r>
              <a:rPr lang="en-US" sz="1800" dirty="0"/>
              <a:t>Unknowns?</a:t>
            </a:r>
          </a:p>
          <a:p>
            <a:pPr lvl="2"/>
            <a:r>
              <a:rPr lang="en-US" sz="2000" dirty="0"/>
              <a:t>Tools</a:t>
            </a:r>
          </a:p>
          <a:p>
            <a:pPr lvl="3"/>
            <a:r>
              <a:rPr lang="en-US" sz="1800" dirty="0"/>
              <a:t>Recall/Precision/F1</a:t>
            </a:r>
          </a:p>
          <a:p>
            <a:pPr lvl="3"/>
            <a:r>
              <a:rPr lang="en-US" sz="1800" dirty="0"/>
              <a:t>Confusion Matrix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7013-3ECC-AB42-9F43-EEDC2631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12/13/18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A44A-62C6-D84F-8F84-FBF79536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2977-7E0E-E543-B5AD-0E5F1583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453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5379"/>
            <a:ext cx="7467600" cy="742950"/>
          </a:xfrm>
        </p:spPr>
        <p:txBody>
          <a:bodyPr/>
          <a:lstStyle/>
          <a:p>
            <a:r>
              <a:rPr lang="en-US" b="0" dirty="0"/>
              <a:t>Keyword Selection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000" dirty="0"/>
              <a:t>1. Select all non-stop words in quotations</a:t>
            </a:r>
          </a:p>
          <a:p>
            <a:pPr marL="609600" indent="-609600">
              <a:buNone/>
            </a:pPr>
            <a:r>
              <a:rPr lang="en-US" sz="2000" dirty="0"/>
              <a:t>2. Select all NNP words in recognized named entities</a:t>
            </a:r>
          </a:p>
          <a:p>
            <a:pPr marL="609600" indent="-609600">
              <a:buNone/>
            </a:pPr>
            <a:r>
              <a:rPr lang="en-US" sz="2000" dirty="0"/>
              <a:t>3. Select all complex </a:t>
            </a:r>
            <a:r>
              <a:rPr lang="en-US" sz="2000" dirty="0" err="1"/>
              <a:t>nominals</a:t>
            </a:r>
            <a:r>
              <a:rPr lang="en-US" sz="2000" dirty="0"/>
              <a:t> with their adjectival modifiers</a:t>
            </a:r>
          </a:p>
          <a:p>
            <a:pPr marL="609600" indent="-609600">
              <a:buNone/>
            </a:pPr>
            <a:r>
              <a:rPr lang="en-US" sz="2000" dirty="0"/>
              <a:t>4. Select all other complex </a:t>
            </a:r>
            <a:r>
              <a:rPr lang="en-US" sz="2000" dirty="0" err="1"/>
              <a:t>nominals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/>
              <a:t>5. Select all nouns with their adjectival modifiers</a:t>
            </a:r>
          </a:p>
          <a:p>
            <a:pPr marL="609600" indent="-609600">
              <a:buNone/>
            </a:pPr>
            <a:r>
              <a:rPr lang="en-US" sz="2000" dirty="0"/>
              <a:t>6. Select all other nouns</a:t>
            </a:r>
          </a:p>
          <a:p>
            <a:pPr marL="609600" indent="-609600">
              <a:buNone/>
            </a:pPr>
            <a:r>
              <a:rPr lang="en-US" sz="2000" dirty="0"/>
              <a:t>7. Select all verbs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>
                <a:sym typeface="Wingdings" charset="2"/>
              </a:rPr>
              <a:t>8. Select all adverbs 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/>
              <a:t>9. Select the QFW word (skipped in all previous steps)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>
                <a:sym typeface="Wingdings" charset="2"/>
              </a:rPr>
              <a:t>10. Select all other words </a:t>
            </a:r>
            <a:endParaRPr lang="en-US" sz="2000" dirty="0"/>
          </a:p>
          <a:p>
            <a:pPr marL="609600" indent="-609600">
              <a:buFont typeface="Wingdings" charset="2"/>
              <a:buAutoNum type="arabicPeriod"/>
            </a:pPr>
            <a:endParaRPr lang="en-US" sz="1800" dirty="0"/>
          </a:p>
          <a:p>
            <a:pPr marL="609600" indent="-609600">
              <a:buFont typeface="Wingdings" charset="2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3030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b="0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5321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85775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59B5C6E1-3F52-9347-ABD6-289198E78C3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Passage Retrieval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800" dirty="0"/>
              <a:t>Step 1: Search engine retrieves documents using query terms</a:t>
            </a:r>
          </a:p>
          <a:p>
            <a:r>
              <a:rPr lang="en-US" sz="2800" dirty="0"/>
              <a:t>Step 2: Segment the documents into shorter units</a:t>
            </a:r>
          </a:p>
          <a:p>
            <a:pPr lvl="1"/>
            <a:r>
              <a:rPr lang="en-US" sz="2400" dirty="0"/>
              <a:t>something like paragraphs</a:t>
            </a:r>
          </a:p>
          <a:p>
            <a:r>
              <a:rPr lang="en-US" sz="2800" dirty="0"/>
              <a:t>Step 3: Passage ranking</a:t>
            </a:r>
          </a:p>
          <a:p>
            <a:pPr lvl="1"/>
            <a:r>
              <a:rPr lang="en-US" sz="2400" dirty="0"/>
              <a:t>Use answer type to help </a:t>
            </a:r>
            <a:r>
              <a:rPr lang="en-US" sz="2400" dirty="0" err="1"/>
              <a:t>rerank</a:t>
            </a:r>
            <a:r>
              <a:rPr lang="en-US" sz="2400" dirty="0"/>
              <a:t> passages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Answer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Run an answer-type named-entity  tagger on the passages</a:t>
            </a:r>
          </a:p>
          <a:p>
            <a:pPr lvl="1"/>
            <a:r>
              <a:rPr lang="en-US" sz="2000" dirty="0"/>
              <a:t>Each answer type requires a named-entity tagger that detects it</a:t>
            </a:r>
          </a:p>
          <a:p>
            <a:pPr lvl="1"/>
            <a:r>
              <a:rPr lang="en-US" sz="2000" dirty="0"/>
              <a:t>If answer type is CITY, tagger has to tag CITY</a:t>
            </a:r>
          </a:p>
          <a:p>
            <a:pPr lvl="2"/>
            <a:r>
              <a:rPr lang="en-US" sz="1800" dirty="0"/>
              <a:t>Can be full NER, simple regular expressions, or hybrid</a:t>
            </a:r>
          </a:p>
          <a:p>
            <a:r>
              <a:rPr lang="en-US" sz="2400" dirty="0"/>
              <a:t>Return the string with the right type: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Who is the prime minister of India </a:t>
            </a:r>
            <a:r>
              <a:rPr lang="en-US" sz="2000" dirty="0">
                <a:solidFill>
                  <a:srgbClr val="008000"/>
                </a:solidFill>
              </a:rPr>
              <a:t>(PERSON)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"/>
                <a:cs typeface="Courier"/>
              </a:rPr>
              <a:t>Manmohan Singh</a:t>
            </a:r>
            <a:r>
              <a:rPr lang="en-US" sz="1200" dirty="0">
                <a:latin typeface="Courier"/>
                <a:cs typeface="Courier"/>
              </a:rPr>
              <a:t>, Prime Minister of India, had told left leaders that the deal would not be renegotiated</a:t>
            </a:r>
            <a:r>
              <a:rPr lang="en-US" sz="1400" dirty="0">
                <a:latin typeface="Courier"/>
                <a:cs typeface="Courier"/>
              </a:rPr>
              <a:t>.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How tall is Mt. Everest?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LENGTH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The official height of Mount Everest is </a:t>
            </a:r>
            <a:r>
              <a:rPr lang="en-US" sz="1200" b="1" dirty="0">
                <a:solidFill>
                  <a:srgbClr val="0000FF"/>
                </a:solidFill>
                <a:latin typeface="Courier"/>
                <a:cs typeface="Courier"/>
              </a:rPr>
              <a:t>29035 feet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96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85750"/>
            <a:ext cx="7467600" cy="533400"/>
          </a:xfrm>
        </p:spPr>
        <p:txBody>
          <a:bodyPr/>
          <a:lstStyle/>
          <a:p>
            <a:pPr eaLnBrk="1" hangingPunct="1"/>
            <a:r>
              <a:rPr lang="en-US" b="0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76350"/>
            <a:ext cx="8763000" cy="19050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But what if there are multiple conflicting candidate answers?</a:t>
            </a:r>
          </a:p>
          <a:p>
            <a:pPr marL="0" indent="0">
              <a:buNone/>
            </a:pPr>
            <a:r>
              <a:rPr lang="en-US" sz="900" dirty="0"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Q: Who was Queen Victoria’s second son?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Calibri"/>
                <a:cs typeface="Calibri"/>
              </a:rPr>
              <a:t>Answer Type: 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04800" y="3409950"/>
            <a:ext cx="7983595" cy="167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>
                <a:latin typeface="Calibri"/>
                <a:cs typeface="Calibri"/>
              </a:rPr>
              <a:t>The Marie biscuit is named after Marie </a:t>
            </a:r>
            <a:r>
              <a:rPr lang="en-US" sz="2200" dirty="0" err="1">
                <a:latin typeface="Calibri"/>
                <a:cs typeface="Calibri"/>
              </a:rPr>
              <a:t>Alexandrovna</a:t>
            </a:r>
            <a:r>
              <a:rPr lang="en-US" sz="2200" dirty="0">
                <a:latin typeface="Calibri"/>
                <a:cs typeface="Calibri"/>
              </a:rPr>
              <a:t>, the daughter of Czar Alexander II of Russia and wife of Alfred, the second son of Queen Victoria and Prince Albert</a:t>
            </a:r>
          </a:p>
        </p:txBody>
      </p:sp>
    </p:spTree>
    <p:extLst>
      <p:ext uri="{BB962C8B-B14F-4D97-AF65-F5344CB8AC3E}">
        <p14:creationId xmlns:p14="http://schemas.microsoft.com/office/powerpoint/2010/main" val="3911093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85750"/>
            <a:ext cx="7467600" cy="533400"/>
          </a:xfrm>
        </p:spPr>
        <p:txBody>
          <a:bodyPr/>
          <a:lstStyle/>
          <a:p>
            <a:pPr eaLnBrk="1" hangingPunct="1"/>
            <a:r>
              <a:rPr lang="en-US" b="0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76350"/>
            <a:ext cx="8763000" cy="19050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But what if there are multiple candidate answers!</a:t>
            </a:r>
          </a:p>
          <a:p>
            <a:pPr marL="0" indent="0">
              <a:buNone/>
            </a:pPr>
            <a:r>
              <a:rPr lang="en-US" sz="900" dirty="0"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Q: Who was Queen Victoria’s second son?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Calibri"/>
                <a:cs typeface="Calibri"/>
              </a:rPr>
              <a:t>Answer Type: 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2205" y="3105150"/>
            <a:ext cx="676439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>
                <a:latin typeface="Calibri"/>
                <a:cs typeface="Calibri"/>
              </a:rPr>
              <a:t>The Marie biscuit is named after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Marie </a:t>
            </a:r>
            <a:r>
              <a:rPr lang="en-US" sz="2200" b="1" dirty="0" err="1">
                <a:solidFill>
                  <a:srgbClr val="0000FF"/>
                </a:solidFill>
                <a:latin typeface="Calibri"/>
                <a:cs typeface="Calibri"/>
              </a:rPr>
              <a:t>Alexandrovna</a:t>
            </a:r>
            <a:r>
              <a:rPr lang="en-US" sz="2200" dirty="0">
                <a:latin typeface="Calibri"/>
                <a:cs typeface="Calibri"/>
              </a:rPr>
              <a:t>, the daughter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Czar Alexander II of Russia </a:t>
            </a:r>
            <a:r>
              <a:rPr lang="en-US" sz="2200" dirty="0">
                <a:latin typeface="Calibri"/>
                <a:cs typeface="Calibri"/>
              </a:rPr>
              <a:t>and wife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Alfred</a:t>
            </a:r>
            <a:r>
              <a:rPr lang="en-US" sz="2200" dirty="0">
                <a:latin typeface="Calibri"/>
                <a:cs typeface="Calibri"/>
              </a:rPr>
              <a:t>, the second son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Queen Victoria </a:t>
            </a:r>
            <a:r>
              <a:rPr lang="en-US" sz="2200" dirty="0">
                <a:latin typeface="Calibri"/>
                <a:cs typeface="Calibri"/>
              </a:rPr>
              <a:t>and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Prince</a:t>
            </a:r>
            <a:r>
              <a:rPr lang="en-US" sz="2200" b="1" dirty="0"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Albert</a:t>
            </a:r>
          </a:p>
        </p:txBody>
      </p:sp>
    </p:spTree>
    <p:extLst>
      <p:ext uri="{BB962C8B-B14F-4D97-AF65-F5344CB8AC3E}">
        <p14:creationId xmlns:p14="http://schemas.microsoft.com/office/powerpoint/2010/main" val="393794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85750"/>
            <a:ext cx="7467600" cy="742950"/>
          </a:xfrm>
        </p:spPr>
        <p:txBody>
          <a:bodyPr/>
          <a:lstStyle/>
          <a:p>
            <a:r>
              <a:rPr lang="en-US" b="0" dirty="0"/>
              <a:t>Machine Learning: Ranking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76350"/>
            <a:ext cx="87630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Answer type match:  </a:t>
            </a:r>
            <a:r>
              <a:rPr lang="en-US" sz="1800" dirty="0"/>
              <a:t>Candidate contains a phrase with the correct answer type.</a:t>
            </a:r>
          </a:p>
          <a:p>
            <a:pPr marL="0" indent="0">
              <a:buNone/>
            </a:pPr>
            <a:r>
              <a:rPr lang="en-US" sz="1800" b="1" dirty="0"/>
              <a:t>Pattern match</a:t>
            </a:r>
            <a:r>
              <a:rPr lang="en-US" sz="1800" dirty="0"/>
              <a:t>: Regular expression pattern matches the candidate.</a:t>
            </a:r>
          </a:p>
          <a:p>
            <a:pPr marL="0" indent="0">
              <a:buNone/>
            </a:pPr>
            <a:r>
              <a:rPr lang="en-US" sz="1800" b="1" dirty="0"/>
              <a:t>Question keywords</a:t>
            </a:r>
            <a:r>
              <a:rPr lang="en-US" sz="1800" dirty="0"/>
              <a:t>: # of question keywords in the candidate.</a:t>
            </a:r>
          </a:p>
          <a:p>
            <a:pPr marL="0" indent="0">
              <a:buNone/>
            </a:pPr>
            <a:r>
              <a:rPr lang="en-US" sz="1800" b="1" dirty="0"/>
              <a:t>Keyword distance</a:t>
            </a:r>
            <a:r>
              <a:rPr lang="en-US" sz="1800" dirty="0"/>
              <a:t>: Distance in words between the candidate and query keywords </a:t>
            </a:r>
          </a:p>
          <a:p>
            <a:pPr marL="0" indent="0">
              <a:buNone/>
            </a:pPr>
            <a:r>
              <a:rPr lang="en-US" sz="1800" b="1" dirty="0"/>
              <a:t>Novelty factor</a:t>
            </a:r>
            <a:r>
              <a:rPr lang="en-US" sz="1800" dirty="0"/>
              <a:t>: A word in the candidate is not in the query.</a:t>
            </a:r>
          </a:p>
          <a:p>
            <a:pPr marL="0" indent="0">
              <a:buNone/>
            </a:pPr>
            <a:r>
              <a:rPr lang="en-US" sz="1800" b="1" dirty="0"/>
              <a:t>Apposition features</a:t>
            </a:r>
            <a:r>
              <a:rPr lang="en-US" sz="1800" dirty="0"/>
              <a:t>: The candidate is an appositive to question terms</a:t>
            </a:r>
          </a:p>
          <a:p>
            <a:pPr marL="0" indent="0">
              <a:buNone/>
            </a:pPr>
            <a:r>
              <a:rPr lang="en-US" sz="1800" b="1" dirty="0"/>
              <a:t>Punctuation location</a:t>
            </a:r>
            <a:r>
              <a:rPr lang="en-US" sz="1800" dirty="0"/>
              <a:t>: The candidate is immediately followed by a                  comma, period, quotation marks, semicolon, or exclamation mark.</a:t>
            </a:r>
          </a:p>
          <a:p>
            <a:pPr marL="0" indent="0">
              <a:buNone/>
            </a:pPr>
            <a:r>
              <a:rPr lang="en-US" sz="1800" b="1" dirty="0"/>
              <a:t>Sequences of question terms</a:t>
            </a:r>
            <a:r>
              <a:rPr lang="en-US" sz="1800" dirty="0"/>
              <a:t>: The length of the longest sequence                                  of question terms that occurs in the candidate answer.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8926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IBM Watson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534400" cy="3333750"/>
          </a:xfrm>
        </p:spPr>
        <p:txBody>
          <a:bodyPr/>
          <a:lstStyle/>
          <a:p>
            <a:r>
              <a:rPr lang="en-US" dirty="0"/>
              <a:t>Won Jeopardy on February 16, 2011!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Bram Stoker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2724150"/>
            <a:ext cx="11430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1950"/>
            <a:ext cx="7467600" cy="438150"/>
          </a:xfrm>
        </p:spPr>
        <p:txBody>
          <a:bodyPr/>
          <a:lstStyle/>
          <a:p>
            <a:r>
              <a:rPr lang="en-US" b="0" dirty="0"/>
              <a:t>Watson Architecture</a:t>
            </a:r>
          </a:p>
        </p:txBody>
      </p:sp>
      <p:pic>
        <p:nvPicPr>
          <p:cNvPr id="5" name="Content Placeholder 4" descr="wats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8" r="-7648"/>
          <a:stretch>
            <a:fillRect/>
          </a:stretch>
        </p:blipFill>
        <p:spPr>
          <a:xfrm>
            <a:off x="-381000" y="1244203"/>
            <a:ext cx="9982200" cy="3899297"/>
          </a:xfrm>
        </p:spPr>
      </p:pic>
    </p:spTree>
    <p:extLst>
      <p:ext uri="{BB962C8B-B14F-4D97-AF65-F5344CB8AC3E}">
        <p14:creationId xmlns:p14="http://schemas.microsoft.com/office/powerpoint/2010/main" val="2943327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Stage 1: Question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  <a:p>
            <a:r>
              <a:rPr lang="en-US" dirty="0"/>
              <a:t>Named Entity Tagging</a:t>
            </a:r>
          </a:p>
          <a:p>
            <a:r>
              <a:rPr lang="en-US" dirty="0"/>
              <a:t>Relation Extraction</a:t>
            </a:r>
          </a:p>
          <a:p>
            <a:r>
              <a:rPr lang="en-US" dirty="0"/>
              <a:t>Focus Extraction</a:t>
            </a:r>
          </a:p>
          <a:p>
            <a:r>
              <a:rPr lang="en-US" dirty="0"/>
              <a:t>Answer Type</a:t>
            </a:r>
          </a:p>
          <a:p>
            <a:r>
              <a:rPr lang="en-US" dirty="0"/>
              <a:t>Question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490-BF32-3247-9B33-84456CDD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8406-D189-5B4B-8C19-6090C09D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789842"/>
            <a:ext cx="8229600" cy="791308"/>
          </a:xfrm>
        </p:spPr>
        <p:txBody>
          <a:bodyPr/>
          <a:lstStyle/>
          <a:p>
            <a:r>
              <a:rPr lang="en-US" dirty="0"/>
              <a:t>What is question answering?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7013-3ECC-AB42-9F43-EEDC2631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12/13/18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A44A-62C6-D84F-8F84-FBF79536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2977-7E0E-E543-B5AD-0E5F1583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796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Answer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400" dirty="0"/>
              <a:t>The semantic class of the answer</a:t>
            </a:r>
          </a:p>
          <a:p>
            <a:r>
              <a:rPr lang="en-US" sz="2400" dirty="0"/>
              <a:t>But for Jeopardy the TREC answer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/>
              <a:t> type taxonomy is insufficient</a:t>
            </a:r>
          </a:p>
          <a:p>
            <a:r>
              <a:rPr lang="en-US" sz="2400" dirty="0" err="1"/>
              <a:t>DeepQA</a:t>
            </a:r>
            <a:r>
              <a:rPr lang="en-US" sz="2400" dirty="0"/>
              <a:t> team investigated 20,000 questions</a:t>
            </a:r>
          </a:p>
          <a:p>
            <a:r>
              <a:rPr lang="en-US" sz="2400" dirty="0"/>
              <a:t>100 named entities only covered &lt;50% of the questions!</a:t>
            </a:r>
          </a:p>
          <a:p>
            <a:r>
              <a:rPr lang="en-US" sz="2400" dirty="0"/>
              <a:t>Instead: Extract lots of words: 5,000 for those 20,000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 descr="answer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59" y="1200150"/>
            <a:ext cx="3230641" cy="16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7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5750"/>
            <a:ext cx="7467600" cy="742950"/>
          </a:xfrm>
        </p:spPr>
        <p:txBody>
          <a:bodyPr/>
          <a:lstStyle/>
          <a:p>
            <a:r>
              <a:rPr lang="en-US" b="0" dirty="0"/>
              <a:t>Extracting Answers from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839200" cy="3867150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</a:pPr>
            <a:r>
              <a:rPr lang="en-US" sz="3200" dirty="0">
                <a:solidFill>
                  <a:schemeClr val="accent1"/>
                </a:solidFill>
              </a:rPr>
              <a:t>Fun fact: Jeopardy! answers are mostly the title of a Wikipedia document </a:t>
            </a:r>
          </a:p>
          <a:p>
            <a:pPr lvl="1"/>
            <a:r>
              <a:rPr lang="en-US" sz="2800" dirty="0"/>
              <a:t>If the document is a Wikipedia article, just take the title</a:t>
            </a:r>
          </a:p>
          <a:p>
            <a:pPr lvl="1"/>
            <a:r>
              <a:rPr lang="en-US" sz="2800" dirty="0"/>
              <a:t>If not, extract all noun phrases in the passage that are Wikipedia document titles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457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75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Answer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Build a classifier to take answers and a score vector and assign a probability</a:t>
            </a:r>
          </a:p>
          <a:p>
            <a:r>
              <a:rPr lang="en-US" dirty="0"/>
              <a:t>Train on datasets of hand-labeled correct and incorrect answers.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Apple’s </a:t>
            </a:r>
            <a:r>
              <a:rPr lang="en-US" b="0" dirty="0" err="1"/>
              <a:t>Siri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siri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54" y="1064262"/>
            <a:ext cx="2567092" cy="38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3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Wolfram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alph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701006"/>
            <a:ext cx="7010400" cy="43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8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Wolfram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ABAF9-6AD4-0E46-A0D5-4C17D5C2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00100"/>
            <a:ext cx="5534939" cy="43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7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IBM’s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534400" cy="3333750"/>
          </a:xfrm>
        </p:spPr>
        <p:txBody>
          <a:bodyPr/>
          <a:lstStyle/>
          <a:p>
            <a:r>
              <a:rPr lang="en-US" dirty="0"/>
              <a:t>Won Jeopardy on February 16, 2011!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Bram Stoker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2724150"/>
            <a:ext cx="11430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9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96A5-61F4-FC4C-973F-19352531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355F-BF0C-584D-9C7E-28C7EB67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7A6F-EC41-4444-84F0-EABA0240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12/13/18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036B-0F63-8942-B870-68EDD694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47FAB-D519-5446-918B-DD74A942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75186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30823</TotalTime>
  <Words>1455</Words>
  <Application>Microsoft Macintosh PowerPoint</Application>
  <PresentationFormat>On-screen Show (16:9)</PresentationFormat>
  <Paragraphs>276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Calibri</vt:lpstr>
      <vt:lpstr>Courier</vt:lpstr>
      <vt:lpstr>Lucida Sans</vt:lpstr>
      <vt:lpstr>Tahoma</vt:lpstr>
      <vt:lpstr>Times</vt:lpstr>
      <vt:lpstr>Verdana</vt:lpstr>
      <vt:lpstr>Wingdings</vt:lpstr>
      <vt:lpstr>SLP</vt:lpstr>
      <vt:lpstr> Natural Language Processing</vt:lpstr>
      <vt:lpstr>Quiz 3 Readings</vt:lpstr>
      <vt:lpstr>Today</vt:lpstr>
      <vt:lpstr>Today</vt:lpstr>
      <vt:lpstr>Apple’s Siri</vt:lpstr>
      <vt:lpstr>Wolfram Alpha</vt:lpstr>
      <vt:lpstr>Wolfram Alpha</vt:lpstr>
      <vt:lpstr>IBM’s Watson</vt:lpstr>
      <vt:lpstr>Video</vt:lpstr>
      <vt:lpstr>Types of Questions</vt:lpstr>
      <vt:lpstr>Types of Questions</vt:lpstr>
      <vt:lpstr>Paradigms for QA</vt:lpstr>
      <vt:lpstr>Web Search</vt:lpstr>
      <vt:lpstr>IR-Based QA</vt:lpstr>
      <vt:lpstr>IR-Based Factoid QA</vt:lpstr>
      <vt:lpstr>IR-Based Factoid QA</vt:lpstr>
      <vt:lpstr>Knowledge-Based Approaches Task-Oriented Slot-Fillers</vt:lpstr>
      <vt:lpstr>Hybrid Approaches  (IBM Watson)</vt:lpstr>
      <vt:lpstr>Factoid Q/A</vt:lpstr>
      <vt:lpstr>Question Processing</vt:lpstr>
      <vt:lpstr>Question Processing   </vt:lpstr>
      <vt:lpstr>Answer Type Detection</vt:lpstr>
      <vt:lpstr>Answer Type Taxonomy</vt:lpstr>
      <vt:lpstr>Answer Type Taxonomy</vt:lpstr>
      <vt:lpstr>Answer Types</vt:lpstr>
      <vt:lpstr>Answer Types in Jeopardy</vt:lpstr>
      <vt:lpstr>Answer Type Detection</vt:lpstr>
      <vt:lpstr>Answer Type Detection</vt:lpstr>
      <vt:lpstr>Answer Type Detection</vt:lpstr>
      <vt:lpstr>Keyword Selection</vt:lpstr>
      <vt:lpstr>Factoid Q/A</vt:lpstr>
      <vt:lpstr>Passage Retrieval</vt:lpstr>
      <vt:lpstr>Answer Extraction</vt:lpstr>
      <vt:lpstr>Ranking Candidate Answers</vt:lpstr>
      <vt:lpstr>Ranking Candidate Answers</vt:lpstr>
      <vt:lpstr>Machine Learning: Ranking</vt:lpstr>
      <vt:lpstr>IBM Watson Architecture</vt:lpstr>
      <vt:lpstr>Watson Architecture</vt:lpstr>
      <vt:lpstr>Stage 1: Question Processing</vt:lpstr>
      <vt:lpstr>Lexical Answer Type</vt:lpstr>
      <vt:lpstr>Extracting Answers from Documents</vt:lpstr>
      <vt:lpstr>Answer Scoring</vt:lpstr>
    </vt:vector>
  </TitlesOfParts>
  <Manager/>
  <Company>Stanford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James H. Martin</cp:lastModifiedBy>
  <cp:revision>327</cp:revision>
  <cp:lastPrinted>2009-04-28T16:18:37Z</cp:lastPrinted>
  <dcterms:created xsi:type="dcterms:W3CDTF">2011-04-21T13:49:59Z</dcterms:created>
  <dcterms:modified xsi:type="dcterms:W3CDTF">2018-12-13T18:37:37Z</dcterms:modified>
  <cp:category/>
</cp:coreProperties>
</file>