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5"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10/15/2024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10/15/2024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8800" b="1" dirty="0">
                <a:latin typeface="Times New Roman" panose="02020603050405020304" pitchFamily="18" charset="0"/>
                <a:cs typeface="Times New Roman" panose="02020603050405020304" pitchFamily="18" charset="0"/>
              </a:rPr>
              <a:t>Constructor and T</a:t>
            </a:r>
            <a:r>
              <a:rPr lang="en-IN" b="1" dirty="0">
                <a:latin typeface="Times New Roman" panose="02020603050405020304" pitchFamily="18" charset="0"/>
                <a:cs typeface="Times New Roman" panose="02020603050405020304" pitchFamily="18" charset="0"/>
              </a:rPr>
              <a:t>ypes</a:t>
            </a:r>
          </a:p>
        </p:txBody>
      </p:sp>
      <p:sp>
        <p:nvSpPr>
          <p:cNvPr id="3" name="Subtitle 2"/>
          <p:cNvSpPr>
            <a:spLocks noGrp="1"/>
          </p:cNvSpPr>
          <p:nvPr>
            <p:ph type="subTitle" idx="1"/>
          </p:nvPr>
        </p:nvSpPr>
        <p:spPr/>
        <p:txBody>
          <a:bodyPr/>
          <a:lstStyle/>
          <a:p>
            <a:r>
              <a:rPr lang="en-IN" sz="2000" b="1" dirty="0" smtClean="0">
                <a:latin typeface="Times New Roman" panose="02020603050405020304" pitchFamily="18" charset="0"/>
                <a:cs typeface="Times New Roman" panose="02020603050405020304" pitchFamily="18" charset="0"/>
              </a:rPr>
              <a:t>- Sayali yadav</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64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Constructor </a:t>
            </a:r>
            <a:r>
              <a:rPr lang="en-IN" b="1" dirty="0" smtClean="0">
                <a:latin typeface="Times New Roman" panose="02020603050405020304" pitchFamily="18" charset="0"/>
                <a:cs typeface="Times New Roman" panose="02020603050405020304" pitchFamily="18" charset="0"/>
              </a:rPr>
              <a:t>Overloading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1733910"/>
            <a:ext cx="10394707" cy="3640676"/>
          </a:xfrm>
        </p:spPr>
        <p:txBody>
          <a:bodyPr>
            <a:normAutofit fontScale="92500" lnSpcReduction="20000"/>
          </a:bodyPr>
          <a:lstStyle/>
          <a:p>
            <a:r>
              <a:rPr lang="en-US" b="1" cap="none" dirty="0" smtClean="0">
                <a:latin typeface="Times New Roman" panose="02020603050405020304" pitchFamily="18" charset="0"/>
                <a:cs typeface="Times New Roman" panose="02020603050405020304" pitchFamily="18" charset="0"/>
              </a:rPr>
              <a:t>Constructor overloading</a:t>
            </a:r>
            <a:r>
              <a:rPr lang="en-US" cap="none" dirty="0" smtClean="0">
                <a:latin typeface="Times New Roman" panose="02020603050405020304" pitchFamily="18" charset="0"/>
                <a:cs typeface="Times New Roman" panose="02020603050405020304" pitchFamily="18" charset="0"/>
              </a:rPr>
              <a:t> in java is a feature that allows a class to have multiple constructors with different parameter lists. This enables the creation of objects in different ways, providing flexibility in how the object is initialized. Each constructor is distinguished by the number or type of parameters.</a:t>
            </a:r>
          </a:p>
          <a:p>
            <a:r>
              <a:rPr lang="en-US" b="1" cap="none" dirty="0" smtClean="0">
                <a:latin typeface="Times New Roman" panose="02020603050405020304" pitchFamily="18" charset="0"/>
                <a:cs typeface="Times New Roman" panose="02020603050405020304" pitchFamily="18" charset="0"/>
              </a:rPr>
              <a:t>Key points about constructor overloading:</a:t>
            </a:r>
          </a:p>
          <a:p>
            <a:r>
              <a:rPr lang="en-US" b="1" cap="none" dirty="0" smtClean="0">
                <a:latin typeface="Times New Roman" panose="02020603050405020304" pitchFamily="18" charset="0"/>
                <a:cs typeface="Times New Roman" panose="02020603050405020304" pitchFamily="18" charset="0"/>
              </a:rPr>
              <a:t>Different parameter lists</a:t>
            </a:r>
            <a:r>
              <a:rPr lang="en-US" cap="none" dirty="0" smtClean="0">
                <a:latin typeface="Times New Roman" panose="02020603050405020304" pitchFamily="18" charset="0"/>
                <a:cs typeface="Times New Roman" panose="02020603050405020304" pitchFamily="18" charset="0"/>
              </a:rPr>
              <a:t>: each overloaded constructor must have a unique parameter list (number, type, or order of parameters).</a:t>
            </a:r>
          </a:p>
          <a:p>
            <a:r>
              <a:rPr lang="en-US" b="1" cap="none" dirty="0" smtClean="0">
                <a:latin typeface="Times New Roman" panose="02020603050405020304" pitchFamily="18" charset="0"/>
                <a:cs typeface="Times New Roman" panose="02020603050405020304" pitchFamily="18" charset="0"/>
              </a:rPr>
              <a:t>Flexibility</a:t>
            </a:r>
            <a:r>
              <a:rPr lang="en-US" cap="none" dirty="0" smtClean="0">
                <a:latin typeface="Times New Roman" panose="02020603050405020304" pitchFamily="18" charset="0"/>
                <a:cs typeface="Times New Roman" panose="02020603050405020304" pitchFamily="18" charset="0"/>
              </a:rPr>
              <a:t>: allows creating objects in multiple ways, depending on the available data or the initialization requirements.</a:t>
            </a:r>
          </a:p>
          <a:p>
            <a:r>
              <a:rPr lang="en-US" b="1" cap="none" dirty="0" smtClean="0">
                <a:latin typeface="Times New Roman" panose="02020603050405020304" pitchFamily="18" charset="0"/>
                <a:cs typeface="Times New Roman" panose="02020603050405020304" pitchFamily="18" charset="0"/>
              </a:rPr>
              <a:t>Code reusability</a:t>
            </a:r>
            <a:r>
              <a:rPr lang="en-US" cap="none" dirty="0" smtClean="0">
                <a:latin typeface="Times New Roman" panose="02020603050405020304" pitchFamily="18" charset="0"/>
                <a:cs typeface="Times New Roman" panose="02020603050405020304" pitchFamily="18" charset="0"/>
              </a:rPr>
              <a:t>: helps avoid code duplication by allowing constructors to call other constructors using the this() keyword.</a:t>
            </a:r>
          </a:p>
          <a:p>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77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079" y="370936"/>
            <a:ext cx="4813540" cy="60016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b="1" dirty="0">
                <a:latin typeface="Times New Roman" panose="02020603050405020304" pitchFamily="18" charset="0"/>
                <a:cs typeface="Times New Roman" panose="02020603050405020304" pitchFamily="18" charset="0"/>
              </a:rPr>
              <a:t>class Person {</a:t>
            </a:r>
          </a:p>
          <a:p>
            <a:r>
              <a:rPr lang="en-IN" sz="1600" b="1" dirty="0">
                <a:latin typeface="Times New Roman" panose="02020603050405020304" pitchFamily="18" charset="0"/>
                <a:cs typeface="Times New Roman" panose="02020603050405020304" pitchFamily="18" charset="0"/>
              </a:rPr>
              <a:t>    String name;</a:t>
            </a:r>
          </a:p>
          <a:p>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int</a:t>
            </a:r>
            <a:r>
              <a:rPr lang="en-IN" sz="1600" b="1" dirty="0">
                <a:latin typeface="Times New Roman" panose="02020603050405020304" pitchFamily="18" charset="0"/>
                <a:cs typeface="Times New Roman" panose="02020603050405020304" pitchFamily="18" charset="0"/>
              </a:rPr>
              <a:t> age;</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 No-argument constructor</a:t>
            </a:r>
          </a:p>
          <a:p>
            <a:r>
              <a:rPr lang="en-IN" sz="1600" b="1" dirty="0">
                <a:latin typeface="Times New Roman" panose="02020603050405020304" pitchFamily="18" charset="0"/>
                <a:cs typeface="Times New Roman" panose="02020603050405020304" pitchFamily="18" charset="0"/>
              </a:rPr>
              <a:t>    Person() {</a:t>
            </a:r>
          </a:p>
          <a:p>
            <a:r>
              <a:rPr lang="en-IN" sz="1600" b="1" dirty="0">
                <a:latin typeface="Times New Roman" panose="02020603050405020304" pitchFamily="18" charset="0"/>
                <a:cs typeface="Times New Roman" panose="02020603050405020304" pitchFamily="18" charset="0"/>
              </a:rPr>
              <a:t>        this.name = "Unknown";</a:t>
            </a:r>
          </a:p>
          <a:p>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this.age</a:t>
            </a:r>
            <a:r>
              <a:rPr lang="en-IN" sz="1600" b="1" dirty="0">
                <a:latin typeface="Times New Roman" panose="02020603050405020304" pitchFamily="18" charset="0"/>
                <a:cs typeface="Times New Roman" panose="02020603050405020304" pitchFamily="18" charset="0"/>
              </a:rPr>
              <a:t> = 0;</a:t>
            </a:r>
          </a:p>
          <a:p>
            <a:r>
              <a:rPr lang="en-IN" sz="1600" b="1" dirty="0">
                <a:latin typeface="Times New Roman" panose="02020603050405020304" pitchFamily="18" charset="0"/>
                <a:cs typeface="Times New Roman" panose="02020603050405020304" pitchFamily="18" charset="0"/>
              </a:rPr>
              <a:t>    }</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 Constructor with one parameter</a:t>
            </a:r>
          </a:p>
          <a:p>
            <a:r>
              <a:rPr lang="en-IN" sz="1600" b="1" dirty="0">
                <a:latin typeface="Times New Roman" panose="02020603050405020304" pitchFamily="18" charset="0"/>
                <a:cs typeface="Times New Roman" panose="02020603050405020304" pitchFamily="18" charset="0"/>
              </a:rPr>
              <a:t>    Person(String name) {</a:t>
            </a:r>
          </a:p>
          <a:p>
            <a:r>
              <a:rPr lang="en-IN" sz="1600" b="1" dirty="0">
                <a:latin typeface="Times New Roman" panose="02020603050405020304" pitchFamily="18" charset="0"/>
                <a:cs typeface="Times New Roman" panose="02020603050405020304" pitchFamily="18" charset="0"/>
              </a:rPr>
              <a:t>        this.name = name;</a:t>
            </a:r>
          </a:p>
          <a:p>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this.age</a:t>
            </a:r>
            <a:r>
              <a:rPr lang="en-IN" sz="1600" b="1" dirty="0">
                <a:latin typeface="Times New Roman" panose="02020603050405020304" pitchFamily="18" charset="0"/>
                <a:cs typeface="Times New Roman" panose="02020603050405020304" pitchFamily="18" charset="0"/>
              </a:rPr>
              <a:t> = 18; // default age</a:t>
            </a:r>
          </a:p>
          <a:p>
            <a:r>
              <a:rPr lang="en-IN" sz="1600" b="1" dirty="0">
                <a:latin typeface="Times New Roman" panose="02020603050405020304" pitchFamily="18" charset="0"/>
                <a:cs typeface="Times New Roman" panose="02020603050405020304" pitchFamily="18" charset="0"/>
              </a:rPr>
              <a:t>    }</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 Constructor with two parameters</a:t>
            </a:r>
          </a:p>
          <a:p>
            <a:r>
              <a:rPr lang="en-IN" sz="1600" b="1" dirty="0">
                <a:latin typeface="Times New Roman" panose="02020603050405020304" pitchFamily="18" charset="0"/>
                <a:cs typeface="Times New Roman" panose="02020603050405020304" pitchFamily="18" charset="0"/>
              </a:rPr>
              <a:t>    Person(String name, </a:t>
            </a:r>
            <a:r>
              <a:rPr lang="en-IN" sz="1600" b="1" dirty="0" err="1">
                <a:latin typeface="Times New Roman" panose="02020603050405020304" pitchFamily="18" charset="0"/>
                <a:cs typeface="Times New Roman" panose="02020603050405020304" pitchFamily="18" charset="0"/>
              </a:rPr>
              <a:t>int</a:t>
            </a:r>
            <a:r>
              <a:rPr lang="en-IN" sz="1600" b="1" dirty="0">
                <a:latin typeface="Times New Roman" panose="02020603050405020304" pitchFamily="18" charset="0"/>
                <a:cs typeface="Times New Roman" panose="02020603050405020304" pitchFamily="18" charset="0"/>
              </a:rPr>
              <a:t> age) {</a:t>
            </a:r>
          </a:p>
          <a:p>
            <a:r>
              <a:rPr lang="en-IN" sz="1600" b="1" dirty="0">
                <a:latin typeface="Times New Roman" panose="02020603050405020304" pitchFamily="18" charset="0"/>
                <a:cs typeface="Times New Roman" panose="02020603050405020304" pitchFamily="18" charset="0"/>
              </a:rPr>
              <a:t>        this.name = name;</a:t>
            </a:r>
          </a:p>
          <a:p>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this.age</a:t>
            </a:r>
            <a:r>
              <a:rPr lang="en-IN" sz="1600" b="1" dirty="0">
                <a:latin typeface="Times New Roman" panose="02020603050405020304" pitchFamily="18" charset="0"/>
                <a:cs typeface="Times New Roman" panose="02020603050405020304" pitchFamily="18" charset="0"/>
              </a:rPr>
              <a:t> = age;</a:t>
            </a:r>
          </a:p>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a:t>
            </a:r>
          </a:p>
          <a:p>
            <a:endParaRPr lang="en-IN" sz="1600" b="1" dirty="0">
              <a:latin typeface="Times New Roman" panose="02020603050405020304" pitchFamily="18" charset="0"/>
              <a:cs typeface="Times New Roman" panose="02020603050405020304" pitchFamily="18" charset="0"/>
            </a:endParaRPr>
          </a:p>
          <a:p>
            <a:endParaRPr lang="en-IN" sz="1600" dirty="0"/>
          </a:p>
        </p:txBody>
      </p:sp>
      <p:sp>
        <p:nvSpPr>
          <p:cNvPr id="3" name="TextBox 2"/>
          <p:cNvSpPr txBox="1"/>
          <p:nvPr/>
        </p:nvSpPr>
        <p:spPr>
          <a:xfrm>
            <a:off x="5888964" y="370934"/>
            <a:ext cx="5144221" cy="60016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IN" sz="1600" b="1" dirty="0">
                <a:latin typeface="Times New Roman" panose="02020603050405020304" pitchFamily="18" charset="0"/>
                <a:cs typeface="Times New Roman" panose="02020603050405020304" pitchFamily="18" charset="0"/>
              </a:rPr>
              <a:t>public class Main { </a:t>
            </a:r>
            <a:endParaRPr lang="en-IN" sz="1600" b="1" dirty="0" smtClean="0">
              <a:latin typeface="Times New Roman" panose="02020603050405020304" pitchFamily="18" charset="0"/>
              <a:cs typeface="Times New Roman" panose="02020603050405020304" pitchFamily="18" charset="0"/>
            </a:endParaRPr>
          </a:p>
          <a:p>
            <a:pPr>
              <a:lnSpc>
                <a:spcPct val="150000"/>
              </a:lnSpc>
            </a:pPr>
            <a:r>
              <a:rPr lang="en-IN" sz="1600" b="1" dirty="0" smtClean="0">
                <a:latin typeface="Times New Roman" panose="02020603050405020304" pitchFamily="18" charset="0"/>
                <a:cs typeface="Times New Roman" panose="02020603050405020304" pitchFamily="18" charset="0"/>
              </a:rPr>
              <a:t>public </a:t>
            </a:r>
            <a:r>
              <a:rPr lang="en-IN" sz="1600" b="1" dirty="0">
                <a:latin typeface="Times New Roman" panose="02020603050405020304" pitchFamily="18" charset="0"/>
                <a:cs typeface="Times New Roman" panose="02020603050405020304" pitchFamily="18" charset="0"/>
              </a:rPr>
              <a:t>static void main(String[] </a:t>
            </a:r>
            <a:r>
              <a:rPr lang="en-IN" sz="1600" b="1" dirty="0" err="1">
                <a:latin typeface="Times New Roman" panose="02020603050405020304" pitchFamily="18" charset="0"/>
                <a:cs typeface="Times New Roman" panose="02020603050405020304" pitchFamily="18" charset="0"/>
              </a:rPr>
              <a:t>args</a:t>
            </a:r>
            <a:r>
              <a:rPr lang="en-IN" sz="1600" b="1" dirty="0">
                <a:latin typeface="Times New Roman" panose="02020603050405020304" pitchFamily="18" charset="0"/>
                <a:cs typeface="Times New Roman" panose="02020603050405020304" pitchFamily="18" charset="0"/>
              </a:rPr>
              <a:t>) </a:t>
            </a:r>
            <a:endParaRPr lang="en-IN" sz="1600" b="1" dirty="0" smtClean="0">
              <a:latin typeface="Times New Roman" panose="02020603050405020304" pitchFamily="18" charset="0"/>
              <a:cs typeface="Times New Roman" panose="02020603050405020304" pitchFamily="18" charset="0"/>
            </a:endParaRPr>
          </a:p>
          <a:p>
            <a:pPr>
              <a:lnSpc>
                <a:spcPct val="150000"/>
              </a:lnSpc>
            </a:pPr>
            <a:r>
              <a:rPr lang="en-IN" sz="1600" b="1" dirty="0" smtClean="0">
                <a:latin typeface="Times New Roman" panose="02020603050405020304" pitchFamily="18" charset="0"/>
                <a:cs typeface="Times New Roman" panose="02020603050405020304" pitchFamily="18" charset="0"/>
              </a:rPr>
              <a:t>{</a:t>
            </a:r>
          </a:p>
          <a:p>
            <a:pPr>
              <a:lnSpc>
                <a:spcPct val="150000"/>
              </a:lnSpc>
            </a:pPr>
            <a:r>
              <a:rPr lang="en-IN" sz="1600" b="1" dirty="0" smtClean="0">
                <a:latin typeface="Times New Roman" panose="02020603050405020304" pitchFamily="18" charset="0"/>
                <a:cs typeface="Times New Roman" panose="02020603050405020304" pitchFamily="18" charset="0"/>
              </a:rPr>
              <a:t>   // </a:t>
            </a:r>
            <a:r>
              <a:rPr lang="en-IN" sz="1600" b="1" dirty="0">
                <a:latin typeface="Times New Roman" panose="02020603050405020304" pitchFamily="18" charset="0"/>
                <a:cs typeface="Times New Roman" panose="02020603050405020304" pitchFamily="18" charset="0"/>
              </a:rPr>
              <a:t>Calling the no-argument </a:t>
            </a:r>
            <a:r>
              <a:rPr lang="en-IN" sz="1600" b="1" dirty="0" smtClean="0">
                <a:latin typeface="Times New Roman" panose="02020603050405020304" pitchFamily="18" charset="0"/>
                <a:cs typeface="Times New Roman" panose="02020603050405020304" pitchFamily="18" charset="0"/>
              </a:rPr>
              <a:t>constructor</a:t>
            </a:r>
          </a:p>
          <a:p>
            <a:pPr>
              <a:lnSpc>
                <a:spcPct val="150000"/>
              </a:lnSpc>
            </a:pPr>
            <a:r>
              <a:rPr lang="en-IN" sz="1600" b="1" dirty="0" smtClean="0">
                <a:latin typeface="Times New Roman" panose="02020603050405020304" pitchFamily="18" charset="0"/>
                <a:cs typeface="Times New Roman" panose="02020603050405020304" pitchFamily="18" charset="0"/>
              </a:rPr>
              <a:t>     Person </a:t>
            </a:r>
            <a:r>
              <a:rPr lang="en-IN" sz="1600" b="1" dirty="0">
                <a:latin typeface="Times New Roman" panose="02020603050405020304" pitchFamily="18" charset="0"/>
                <a:cs typeface="Times New Roman" panose="02020603050405020304" pitchFamily="18" charset="0"/>
              </a:rPr>
              <a:t>person1 = new Person(); </a:t>
            </a:r>
            <a:r>
              <a:rPr lang="en-IN" sz="1600" b="1" dirty="0" smtClean="0">
                <a:latin typeface="Times New Roman" panose="02020603050405020304" pitchFamily="18" charset="0"/>
                <a:cs typeface="Times New Roman" panose="02020603050405020304" pitchFamily="18" charset="0"/>
              </a:rPr>
              <a:t>    </a:t>
            </a:r>
            <a:r>
              <a:rPr lang="en-IN" sz="1600" b="1" dirty="0" err="1" smtClean="0">
                <a:latin typeface="Times New Roman" panose="02020603050405020304" pitchFamily="18" charset="0"/>
                <a:cs typeface="Times New Roman" panose="02020603050405020304" pitchFamily="18" charset="0"/>
              </a:rPr>
              <a:t>System.out.println</a:t>
            </a:r>
            <a:r>
              <a:rPr lang="en-IN" sz="1600" b="1" dirty="0" smtClean="0">
                <a:latin typeface="Times New Roman" panose="02020603050405020304" pitchFamily="18" charset="0"/>
                <a:cs typeface="Times New Roman" panose="02020603050405020304" pitchFamily="18" charset="0"/>
              </a:rPr>
              <a:t>(person1.name </a:t>
            </a:r>
            <a:r>
              <a:rPr lang="en-IN" sz="1600" b="1" dirty="0">
                <a:latin typeface="Times New Roman" panose="02020603050405020304" pitchFamily="18" charset="0"/>
                <a:cs typeface="Times New Roman" panose="02020603050405020304" pitchFamily="18" charset="0"/>
              </a:rPr>
              <a:t>+ " - " + person1.age); </a:t>
            </a:r>
            <a:endParaRPr lang="en-IN" sz="1600" b="1" dirty="0" smtClean="0">
              <a:latin typeface="Times New Roman" panose="02020603050405020304" pitchFamily="18" charset="0"/>
              <a:cs typeface="Times New Roman" panose="02020603050405020304" pitchFamily="18" charset="0"/>
            </a:endParaRPr>
          </a:p>
          <a:p>
            <a:pPr>
              <a:lnSpc>
                <a:spcPct val="150000"/>
              </a:lnSpc>
            </a:pPr>
            <a:endParaRPr lang="en-IN" sz="1600" b="1" dirty="0" smtClean="0">
              <a:latin typeface="Times New Roman" panose="02020603050405020304" pitchFamily="18" charset="0"/>
              <a:cs typeface="Times New Roman" panose="02020603050405020304" pitchFamily="18" charset="0"/>
            </a:endParaRPr>
          </a:p>
          <a:p>
            <a:pPr>
              <a:lnSpc>
                <a:spcPct val="150000"/>
              </a:lnSpc>
            </a:pPr>
            <a:r>
              <a:rPr lang="en-IN" sz="1600" b="1"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Calling the constructor with </a:t>
            </a:r>
            <a:r>
              <a:rPr lang="en-IN" sz="1600" b="1" dirty="0" smtClean="0">
                <a:latin typeface="Times New Roman" panose="02020603050405020304" pitchFamily="18" charset="0"/>
                <a:cs typeface="Times New Roman" panose="02020603050405020304" pitchFamily="18" charset="0"/>
              </a:rPr>
              <a:t>one parameter </a:t>
            </a:r>
          </a:p>
          <a:p>
            <a:pPr>
              <a:lnSpc>
                <a:spcPct val="150000"/>
              </a:lnSpc>
            </a:pPr>
            <a:r>
              <a:rPr lang="en-IN" sz="1600" b="1" dirty="0" smtClean="0">
                <a:latin typeface="Times New Roman" panose="02020603050405020304" pitchFamily="18" charset="0"/>
                <a:cs typeface="Times New Roman" panose="02020603050405020304" pitchFamily="18" charset="0"/>
              </a:rPr>
              <a:t>Person </a:t>
            </a:r>
            <a:r>
              <a:rPr lang="en-IN" sz="1600" b="1" dirty="0">
                <a:latin typeface="Times New Roman" panose="02020603050405020304" pitchFamily="18" charset="0"/>
                <a:cs typeface="Times New Roman" panose="02020603050405020304" pitchFamily="18" charset="0"/>
              </a:rPr>
              <a:t>person2 = new Person("Alice");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(person2.name + " - " + person2.age</a:t>
            </a:r>
            <a:r>
              <a:rPr lang="en-IN" sz="1600" b="1" dirty="0" smtClean="0">
                <a:latin typeface="Times New Roman" panose="02020603050405020304" pitchFamily="18" charset="0"/>
                <a:cs typeface="Times New Roman" panose="02020603050405020304" pitchFamily="18" charset="0"/>
              </a:rPr>
              <a:t>);</a:t>
            </a:r>
          </a:p>
          <a:p>
            <a:pPr>
              <a:lnSpc>
                <a:spcPct val="150000"/>
              </a:lnSpc>
            </a:pPr>
            <a:endParaRPr lang="en-IN" sz="1600" b="1" dirty="0" smtClean="0">
              <a:latin typeface="Times New Roman" panose="02020603050405020304" pitchFamily="18" charset="0"/>
              <a:cs typeface="Times New Roman" panose="02020603050405020304" pitchFamily="18" charset="0"/>
            </a:endParaRPr>
          </a:p>
          <a:p>
            <a:pPr>
              <a:lnSpc>
                <a:spcPct val="150000"/>
              </a:lnSpc>
            </a:pPr>
            <a:r>
              <a:rPr lang="en-IN" sz="1600" b="1"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Calling the constructor with two parameters </a:t>
            </a:r>
            <a:endParaRPr lang="en-IN" sz="1600" b="1" dirty="0" smtClean="0">
              <a:latin typeface="Times New Roman" panose="02020603050405020304" pitchFamily="18" charset="0"/>
              <a:cs typeface="Times New Roman" panose="02020603050405020304" pitchFamily="18" charset="0"/>
            </a:endParaRPr>
          </a:p>
          <a:p>
            <a:pPr>
              <a:lnSpc>
                <a:spcPct val="150000"/>
              </a:lnSpc>
            </a:pPr>
            <a:r>
              <a:rPr lang="en-IN" sz="1600" b="1" dirty="0" smtClean="0">
                <a:latin typeface="Times New Roman" panose="02020603050405020304" pitchFamily="18" charset="0"/>
                <a:cs typeface="Times New Roman" panose="02020603050405020304" pitchFamily="18" charset="0"/>
              </a:rPr>
              <a:t>Person </a:t>
            </a:r>
            <a:r>
              <a:rPr lang="en-IN" sz="1600" b="1" dirty="0">
                <a:latin typeface="Times New Roman" panose="02020603050405020304" pitchFamily="18" charset="0"/>
                <a:cs typeface="Times New Roman" panose="02020603050405020304" pitchFamily="18" charset="0"/>
              </a:rPr>
              <a:t>person3 = new Person("Bob", 25); </a:t>
            </a:r>
            <a:r>
              <a:rPr lang="en-IN" sz="1600" b="1" dirty="0" err="1">
                <a:latin typeface="Times New Roman" panose="02020603050405020304" pitchFamily="18" charset="0"/>
                <a:cs typeface="Times New Roman" panose="02020603050405020304" pitchFamily="18" charset="0"/>
              </a:rPr>
              <a:t>System.out.println</a:t>
            </a:r>
            <a:r>
              <a:rPr lang="en-IN" sz="1600" b="1" dirty="0">
                <a:latin typeface="Times New Roman" panose="02020603050405020304" pitchFamily="18" charset="0"/>
                <a:cs typeface="Times New Roman" panose="02020603050405020304" pitchFamily="18" charset="0"/>
              </a:rPr>
              <a:t>(person3.name + " - " + person3.age); </a:t>
            </a:r>
            <a:endParaRPr lang="en-IN" sz="1600" b="1" dirty="0" smtClean="0">
              <a:latin typeface="Times New Roman" panose="02020603050405020304" pitchFamily="18" charset="0"/>
              <a:cs typeface="Times New Roman" panose="02020603050405020304" pitchFamily="18" charset="0"/>
            </a:endParaRPr>
          </a:p>
          <a:p>
            <a:pPr>
              <a:lnSpc>
                <a:spcPct val="150000"/>
              </a:lnSpc>
            </a:pPr>
            <a:r>
              <a:rPr lang="en-IN" sz="1600" b="1" dirty="0" smtClean="0">
                <a:latin typeface="Times New Roman" panose="02020603050405020304" pitchFamily="18" charset="0"/>
                <a:cs typeface="Times New Roman" panose="02020603050405020304" pitchFamily="18" charset="0"/>
              </a:rPr>
              <a:t>} </a:t>
            </a:r>
          </a:p>
          <a:p>
            <a:pPr>
              <a:lnSpc>
                <a:spcPct val="150000"/>
              </a:lnSpc>
            </a:pPr>
            <a:r>
              <a:rPr lang="en-IN" sz="1600" b="1" dirty="0" smtClean="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60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a:latin typeface="Times New Roman" panose="02020603050405020304" pitchFamily="18" charset="0"/>
                <a:cs typeface="Times New Roman" panose="02020603050405020304" pitchFamily="18" charset="0"/>
              </a:rPr>
              <a:t>Constructor</a:t>
            </a:r>
            <a:endParaRPr lang="en-IN" sz="6000" dirty="0"/>
          </a:p>
        </p:txBody>
      </p:sp>
      <p:sp>
        <p:nvSpPr>
          <p:cNvPr id="3" name="Content Placeholder 2"/>
          <p:cNvSpPr>
            <a:spLocks noGrp="1"/>
          </p:cNvSpPr>
          <p:nvPr>
            <p:ph sz="quarter" idx="13"/>
          </p:nvPr>
        </p:nvSpPr>
        <p:spPr>
          <a:xfrm>
            <a:off x="685801" y="1992702"/>
            <a:ext cx="10571672" cy="3381884"/>
          </a:xfrm>
        </p:spPr>
        <p:txBody>
          <a:bodyPr>
            <a:normAutofit fontScale="85000" lnSpcReduction="10000"/>
          </a:bodyPr>
          <a:lstStyle/>
          <a:p>
            <a:r>
              <a:rPr lang="en-US" cap="none" dirty="0" smtClean="0">
                <a:latin typeface="Times New Roman" panose="02020603050405020304" pitchFamily="18" charset="0"/>
                <a:cs typeface="Times New Roman" panose="02020603050405020304" pitchFamily="18" charset="0"/>
              </a:rPr>
              <a:t>In java, a </a:t>
            </a:r>
            <a:r>
              <a:rPr lang="en-US" b="1" cap="none" dirty="0" smtClean="0">
                <a:latin typeface="Times New Roman" panose="02020603050405020304" pitchFamily="18" charset="0"/>
                <a:cs typeface="Times New Roman" panose="02020603050405020304" pitchFamily="18" charset="0"/>
              </a:rPr>
              <a:t>constructor</a:t>
            </a:r>
            <a:r>
              <a:rPr lang="en-US" cap="none" dirty="0" smtClean="0">
                <a:latin typeface="Times New Roman" panose="02020603050405020304" pitchFamily="18" charset="0"/>
                <a:cs typeface="Times New Roman" panose="02020603050405020304" pitchFamily="18" charset="0"/>
              </a:rPr>
              <a:t> is a special method used to initialize objects. It is called when an instance of a class is created. Constructors have the same name as the class and do not have a return type, not even void .</a:t>
            </a:r>
          </a:p>
          <a:p>
            <a:pPr>
              <a:buFont typeface="Wingdings" panose="05000000000000000000" pitchFamily="2" charset="2"/>
              <a:buChar char="ü"/>
            </a:pPr>
            <a:r>
              <a:rPr lang="en-US" b="1" cap="none" dirty="0" smtClean="0">
                <a:latin typeface="Times New Roman" panose="02020603050405020304" pitchFamily="18" charset="0"/>
                <a:cs typeface="Times New Roman" panose="02020603050405020304" pitchFamily="18" charset="0"/>
              </a:rPr>
              <a:t>Same name as class</a:t>
            </a:r>
            <a:r>
              <a:rPr lang="en-US" cap="none" dirty="0" smtClean="0">
                <a:latin typeface="Times New Roman" panose="02020603050405020304" pitchFamily="18" charset="0"/>
                <a:cs typeface="Times New Roman" panose="02020603050405020304" pitchFamily="18" charset="0"/>
              </a:rPr>
              <a:t>: the constructor must have the same name as the class.</a:t>
            </a:r>
          </a:p>
          <a:p>
            <a:pPr>
              <a:buFont typeface="Wingdings" panose="05000000000000000000" pitchFamily="2" charset="2"/>
              <a:buChar char="ü"/>
            </a:pPr>
            <a:r>
              <a:rPr lang="en-US" b="1" cap="none" dirty="0" smtClean="0">
                <a:latin typeface="Times New Roman" panose="02020603050405020304" pitchFamily="18" charset="0"/>
                <a:cs typeface="Times New Roman" panose="02020603050405020304" pitchFamily="18" charset="0"/>
              </a:rPr>
              <a:t>No return type</a:t>
            </a:r>
            <a:r>
              <a:rPr lang="en-US" cap="none" dirty="0" smtClean="0">
                <a:latin typeface="Times New Roman" panose="02020603050405020304" pitchFamily="18" charset="0"/>
                <a:cs typeface="Times New Roman" panose="02020603050405020304" pitchFamily="18" charset="0"/>
              </a:rPr>
              <a:t>: constructors do not have a return type.</a:t>
            </a:r>
          </a:p>
          <a:p>
            <a:pPr>
              <a:buFont typeface="Wingdings" panose="05000000000000000000" pitchFamily="2" charset="2"/>
              <a:buChar char="ü"/>
            </a:pPr>
            <a:r>
              <a:rPr lang="en-US" b="1" cap="none" dirty="0" smtClean="0">
                <a:latin typeface="Times New Roman" panose="02020603050405020304" pitchFamily="18" charset="0"/>
                <a:cs typeface="Times New Roman" panose="02020603050405020304" pitchFamily="18" charset="0"/>
              </a:rPr>
              <a:t>Implicit default constructor</a:t>
            </a:r>
            <a:r>
              <a:rPr lang="en-US" cap="none" dirty="0" smtClean="0">
                <a:latin typeface="Times New Roman" panose="02020603050405020304" pitchFamily="18" charset="0"/>
                <a:cs typeface="Times New Roman" panose="02020603050405020304" pitchFamily="18" charset="0"/>
              </a:rPr>
              <a:t>: if you do not define a constructor, java provides a default no-argument constructor.</a:t>
            </a:r>
          </a:p>
          <a:p>
            <a:pPr>
              <a:buFont typeface="Wingdings" panose="05000000000000000000" pitchFamily="2" charset="2"/>
              <a:buChar char="ü"/>
            </a:pPr>
            <a:r>
              <a:rPr lang="en-US" b="1" cap="none" dirty="0" smtClean="0">
                <a:latin typeface="Times New Roman" panose="02020603050405020304" pitchFamily="18" charset="0"/>
                <a:cs typeface="Times New Roman" panose="02020603050405020304" pitchFamily="18" charset="0"/>
              </a:rPr>
              <a:t>Can be parameterized</a:t>
            </a:r>
            <a:r>
              <a:rPr lang="en-US" cap="none" dirty="0" smtClean="0">
                <a:latin typeface="Times New Roman" panose="02020603050405020304" pitchFamily="18" charset="0"/>
                <a:cs typeface="Times New Roman" panose="02020603050405020304" pitchFamily="18" charset="0"/>
              </a:rPr>
              <a:t>: you can create parameterized constructors to initialize objects with specific values.</a:t>
            </a:r>
          </a:p>
          <a:p>
            <a:pPr>
              <a:buFont typeface="Wingdings" panose="05000000000000000000" pitchFamily="2" charset="2"/>
              <a:buChar char="ü"/>
            </a:pPr>
            <a:r>
              <a:rPr lang="en-US" b="1" cap="none" dirty="0" smtClean="0">
                <a:latin typeface="Times New Roman" panose="02020603050405020304" pitchFamily="18" charset="0"/>
                <a:cs typeface="Times New Roman" panose="02020603050405020304" pitchFamily="18" charset="0"/>
              </a:rPr>
              <a:t>Overloading</a:t>
            </a:r>
            <a:r>
              <a:rPr lang="en-US" cap="none" dirty="0" smtClean="0">
                <a:latin typeface="Times New Roman" panose="02020603050405020304" pitchFamily="18" charset="0"/>
                <a:cs typeface="Times New Roman" panose="02020603050405020304" pitchFamily="18" charset="0"/>
              </a:rPr>
              <a:t>: java allows constructor overloading (multiple constructors with different parameter lists).</a:t>
            </a:r>
          </a:p>
          <a:p>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49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   TYPES OF Constructor</a:t>
            </a:r>
            <a:endParaRPr lang="en-IN" dirty="0"/>
          </a:p>
        </p:txBody>
      </p:sp>
      <p:sp>
        <p:nvSpPr>
          <p:cNvPr id="3" name="Content Placeholder 2"/>
          <p:cNvSpPr>
            <a:spLocks noGrp="1"/>
          </p:cNvSpPr>
          <p:nvPr>
            <p:ph sz="quarter" idx="13"/>
          </p:nvPr>
        </p:nvSpPr>
        <p:spPr/>
        <p:txBody>
          <a:bodyPr/>
          <a:lstStyle/>
          <a:p>
            <a:r>
              <a:rPr lang="en-US" cap="none" dirty="0" smtClean="0">
                <a:latin typeface="Times New Roman" panose="02020603050405020304" pitchFamily="18" charset="0"/>
                <a:cs typeface="Times New Roman" panose="02020603050405020304" pitchFamily="18" charset="0"/>
              </a:rPr>
              <a:t>In java, constructors are of several types, primarily divided based on their purpose and how they're defined. These include:</a:t>
            </a:r>
          </a:p>
          <a:p>
            <a:r>
              <a:rPr lang="en-US" b="1" cap="none" dirty="0" smtClean="0">
                <a:latin typeface="Times New Roman" panose="02020603050405020304" pitchFamily="18" charset="0"/>
                <a:cs typeface="Times New Roman" panose="02020603050405020304" pitchFamily="18" charset="0"/>
              </a:rPr>
              <a:t>Default constructor</a:t>
            </a:r>
            <a:endParaRPr lang="en-US" cap="none" dirty="0" smtClean="0">
              <a:latin typeface="Times New Roman" panose="02020603050405020304" pitchFamily="18" charset="0"/>
              <a:cs typeface="Times New Roman" panose="02020603050405020304" pitchFamily="18" charset="0"/>
            </a:endParaRPr>
          </a:p>
          <a:p>
            <a:r>
              <a:rPr lang="en-US" b="1" cap="none" dirty="0" smtClean="0">
                <a:latin typeface="Times New Roman" panose="02020603050405020304" pitchFamily="18" charset="0"/>
                <a:cs typeface="Times New Roman" panose="02020603050405020304" pitchFamily="18" charset="0"/>
              </a:rPr>
              <a:t>No-argument constructor</a:t>
            </a:r>
            <a:endParaRPr lang="en-US" cap="none" dirty="0" smtClean="0">
              <a:latin typeface="Times New Roman" panose="02020603050405020304" pitchFamily="18" charset="0"/>
              <a:cs typeface="Times New Roman" panose="02020603050405020304" pitchFamily="18" charset="0"/>
            </a:endParaRPr>
          </a:p>
          <a:p>
            <a:r>
              <a:rPr lang="en-US" b="1" cap="none" dirty="0" smtClean="0">
                <a:latin typeface="Times New Roman" panose="02020603050405020304" pitchFamily="18" charset="0"/>
                <a:cs typeface="Times New Roman" panose="02020603050405020304" pitchFamily="18" charset="0"/>
              </a:rPr>
              <a:t>Parameterized constructor</a:t>
            </a:r>
            <a:endParaRPr lang="en-US"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6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37" y="899134"/>
            <a:ext cx="10396882" cy="1151965"/>
          </a:xfrm>
        </p:spPr>
        <p:txBody>
          <a:bodyPr>
            <a:normAutofit fontScale="90000"/>
          </a:bodyPr>
          <a:lstStyle/>
          <a:p>
            <a:r>
              <a:rPr lang="en-US" b="1" cap="none" dirty="0" smtClean="0">
                <a:latin typeface="Times New Roman" panose="02020603050405020304" pitchFamily="18" charset="0"/>
                <a:cs typeface="Times New Roman" panose="02020603050405020304" pitchFamily="18" charset="0"/>
              </a:rPr>
              <a:t/>
            </a:r>
            <a:br>
              <a:rPr lang="en-US" b="1" cap="none" dirty="0" smtClean="0">
                <a:latin typeface="Times New Roman" panose="02020603050405020304" pitchFamily="18" charset="0"/>
                <a:cs typeface="Times New Roman" panose="02020603050405020304" pitchFamily="18" charset="0"/>
              </a:rPr>
            </a:br>
            <a:r>
              <a:rPr lang="en-US" b="1" cap="none" dirty="0">
                <a:latin typeface="Times New Roman" panose="02020603050405020304" pitchFamily="18" charset="0"/>
                <a:cs typeface="Times New Roman" panose="02020603050405020304" pitchFamily="18" charset="0"/>
              </a:rPr>
              <a:t> </a:t>
            </a:r>
            <a:r>
              <a:rPr lang="en-US" b="1" cap="none" dirty="0" smtClean="0">
                <a:latin typeface="Times New Roman" panose="02020603050405020304" pitchFamily="18" charset="0"/>
                <a:cs typeface="Times New Roman" panose="02020603050405020304" pitchFamily="18" charset="0"/>
              </a:rPr>
              <a:t>               Default Constructor</a:t>
            </a: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endParaRPr lang="en-IN" cap="none" dirty="0"/>
          </a:p>
        </p:txBody>
      </p:sp>
      <p:sp>
        <p:nvSpPr>
          <p:cNvPr id="3" name="Content Placeholder 2"/>
          <p:cNvSpPr>
            <a:spLocks noGrp="1"/>
          </p:cNvSpPr>
          <p:nvPr>
            <p:ph sz="quarter" idx="13"/>
          </p:nvPr>
        </p:nvSpPr>
        <p:spPr>
          <a:xfrm>
            <a:off x="737558" y="1475117"/>
            <a:ext cx="10683815" cy="4600849"/>
          </a:xfrm>
        </p:spPr>
        <p:txBody>
          <a:bodyPr>
            <a:normAutofit/>
          </a:bodyPr>
          <a:lstStyle/>
          <a:p>
            <a:r>
              <a:rPr lang="en-US" cap="none" dirty="0" smtClean="0">
                <a:latin typeface="Times New Roman" panose="02020603050405020304" pitchFamily="18" charset="0"/>
                <a:cs typeface="Times New Roman" panose="02020603050405020304" pitchFamily="18" charset="0"/>
              </a:rPr>
              <a:t>A </a:t>
            </a:r>
            <a:r>
              <a:rPr lang="en-US" b="1" cap="none" dirty="0" smtClean="0">
                <a:latin typeface="Times New Roman" panose="02020603050405020304" pitchFamily="18" charset="0"/>
                <a:cs typeface="Times New Roman" panose="02020603050405020304" pitchFamily="18" charset="0"/>
              </a:rPr>
              <a:t>default constructor</a:t>
            </a:r>
            <a:r>
              <a:rPr lang="en-US" cap="none" dirty="0" smtClean="0">
                <a:latin typeface="Times New Roman" panose="02020603050405020304" pitchFamily="18" charset="0"/>
                <a:cs typeface="Times New Roman" panose="02020603050405020304" pitchFamily="18" charset="0"/>
              </a:rPr>
              <a:t> is automatically provided by java if no constructor is explicitly defined in the class. It has no parameters and simply initializes object members to default values.</a:t>
            </a:r>
          </a:p>
          <a:p>
            <a:r>
              <a:rPr lang="en-US" b="1" cap="none" dirty="0" smtClean="0">
                <a:latin typeface="Times New Roman" panose="02020603050405020304" pitchFamily="18" charset="0"/>
                <a:cs typeface="Times New Roman" panose="02020603050405020304" pitchFamily="18" charset="0"/>
              </a:rPr>
              <a:t>Purpose</a:t>
            </a:r>
            <a:r>
              <a:rPr lang="en-US" cap="none" dirty="0" smtClean="0">
                <a:latin typeface="Times New Roman" panose="02020603050405020304" pitchFamily="18" charset="0"/>
                <a:cs typeface="Times New Roman" panose="02020603050405020304" pitchFamily="18" charset="0"/>
              </a:rPr>
              <a:t>: to create a basic instance of a class when no custom initialization is needed.</a:t>
            </a:r>
          </a:p>
          <a:p>
            <a:r>
              <a:rPr lang="en-US" b="1" cap="none" dirty="0" smtClean="0">
                <a:latin typeface="Times New Roman" panose="02020603050405020304" pitchFamily="18" charset="0"/>
                <a:cs typeface="Times New Roman" panose="02020603050405020304" pitchFamily="18" charset="0"/>
              </a:rPr>
              <a:t>Behavior</a:t>
            </a:r>
            <a:r>
              <a:rPr lang="en-US" cap="none" dirty="0" smtClean="0">
                <a:latin typeface="Times New Roman" panose="02020603050405020304" pitchFamily="18" charset="0"/>
                <a:cs typeface="Times New Roman" panose="02020603050405020304" pitchFamily="18" charset="0"/>
              </a:rPr>
              <a:t>: automatically initializes primitive types to their default values (0, false, etc.) And reference types to null.</a:t>
            </a:r>
          </a:p>
          <a:p>
            <a:pPr marL="1828800" lvl="4" indent="0">
              <a:buNone/>
            </a:pPr>
            <a:endParaRPr lang="en-US" sz="1600" cap="none" dirty="0" smtClean="0">
              <a:latin typeface="Times New Roman" panose="02020603050405020304" pitchFamily="18" charset="0"/>
              <a:cs typeface="Times New Roman" panose="02020603050405020304" pitchFamily="18" charset="0"/>
            </a:endParaRPr>
          </a:p>
          <a:p>
            <a:endParaRPr lang="en-IN" cap="none" dirty="0"/>
          </a:p>
        </p:txBody>
      </p:sp>
    </p:spTree>
    <p:extLst>
      <p:ext uri="{BB962C8B-B14F-4D97-AF65-F5344CB8AC3E}">
        <p14:creationId xmlns:p14="http://schemas.microsoft.com/office/powerpoint/2010/main" val="128956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4679" y="362312"/>
            <a:ext cx="8479765" cy="5539978"/>
          </a:xfrm>
          <a:prstGeom prst="rect">
            <a:avLst/>
          </a:prstGeom>
          <a:noFill/>
        </p:spPr>
        <p:txBody>
          <a:bodyPr wrap="square" rtlCol="0">
            <a:spAutoFit/>
          </a:bodyPr>
          <a:lstStyle/>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class </a:t>
            </a:r>
            <a:r>
              <a:rPr lang="en-US" sz="1600" b="1" dirty="0" smtClean="0">
                <a:solidFill>
                  <a:srgbClr val="C00000"/>
                </a:solidFill>
                <a:latin typeface="Times New Roman" panose="02020603050405020304" pitchFamily="18" charset="0"/>
                <a:cs typeface="Times New Roman" panose="02020603050405020304" pitchFamily="18" charset="0"/>
              </a:rPr>
              <a:t>Person</a:t>
            </a:r>
          </a:p>
          <a:p>
            <a:pPr lvl="4">
              <a:lnSpc>
                <a:spcPct val="150000"/>
              </a:lnSpc>
            </a:pPr>
            <a:r>
              <a:rPr lang="en-US" sz="1600" b="1" dirty="0" smtClean="0">
                <a:solidFill>
                  <a:srgbClr val="C00000"/>
                </a:solidFill>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a:t>
            </a: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    String name;</a:t>
            </a: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     </a:t>
            </a:r>
            <a:r>
              <a:rPr lang="en-US" sz="1600" b="1" dirty="0" err="1">
                <a:solidFill>
                  <a:srgbClr val="C00000"/>
                </a:solidFill>
                <a:latin typeface="Times New Roman" panose="02020603050405020304" pitchFamily="18" charset="0"/>
                <a:cs typeface="Times New Roman" panose="02020603050405020304" pitchFamily="18" charset="0"/>
              </a:rPr>
              <a:t>int</a:t>
            </a:r>
            <a:r>
              <a:rPr lang="en-US" sz="1600" b="1" dirty="0">
                <a:solidFill>
                  <a:srgbClr val="C00000"/>
                </a:solidFill>
                <a:latin typeface="Times New Roman" panose="02020603050405020304" pitchFamily="18" charset="0"/>
                <a:cs typeface="Times New Roman" panose="02020603050405020304" pitchFamily="18" charset="0"/>
              </a:rPr>
              <a:t> age;</a:t>
            </a: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a:t>
            </a:r>
          </a:p>
          <a:p>
            <a:pPr lvl="4">
              <a:lnSpc>
                <a:spcPct val="150000"/>
              </a:lnSpc>
            </a:pPr>
            <a:r>
              <a:rPr lang="en-US" sz="1600" b="1" dirty="0" smtClean="0">
                <a:solidFill>
                  <a:srgbClr val="C00000"/>
                </a:solidFill>
                <a:latin typeface="Times New Roman" panose="02020603050405020304" pitchFamily="18" charset="0"/>
                <a:cs typeface="Times New Roman" panose="02020603050405020304" pitchFamily="18" charset="0"/>
              </a:rPr>
              <a:t>public </a:t>
            </a:r>
            <a:r>
              <a:rPr lang="en-US" sz="1600" b="1" dirty="0">
                <a:solidFill>
                  <a:srgbClr val="C00000"/>
                </a:solidFill>
                <a:latin typeface="Times New Roman" panose="02020603050405020304" pitchFamily="18" charset="0"/>
                <a:cs typeface="Times New Roman" panose="02020603050405020304" pitchFamily="18" charset="0"/>
              </a:rPr>
              <a:t>class Main </a:t>
            </a:r>
            <a:endParaRPr lang="en-US" sz="1600" b="1" dirty="0" smtClean="0">
              <a:solidFill>
                <a:srgbClr val="C00000"/>
              </a:solidFill>
              <a:latin typeface="Times New Roman" panose="02020603050405020304" pitchFamily="18" charset="0"/>
              <a:cs typeface="Times New Roman" panose="02020603050405020304" pitchFamily="18" charset="0"/>
            </a:endParaRPr>
          </a:p>
          <a:p>
            <a:pPr lvl="4">
              <a:lnSpc>
                <a:spcPct val="150000"/>
              </a:lnSpc>
            </a:pPr>
            <a:r>
              <a:rPr lang="en-US" sz="1600" b="1" dirty="0" smtClean="0">
                <a:solidFill>
                  <a:srgbClr val="C00000"/>
                </a:solidFill>
                <a:latin typeface="Times New Roman" panose="02020603050405020304" pitchFamily="18" charset="0"/>
                <a:cs typeface="Times New Roman" panose="02020603050405020304" pitchFamily="18" charset="0"/>
              </a:rPr>
              <a:t>{</a:t>
            </a:r>
            <a:endParaRPr lang="en-US" sz="1600" b="1" dirty="0">
              <a:solidFill>
                <a:srgbClr val="C00000"/>
              </a:solidFill>
              <a:latin typeface="Times New Roman" panose="02020603050405020304" pitchFamily="18" charset="0"/>
              <a:cs typeface="Times New Roman" panose="02020603050405020304" pitchFamily="18" charset="0"/>
            </a:endParaRP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    public static void main(String[] </a:t>
            </a:r>
            <a:r>
              <a:rPr lang="en-US" sz="1600" b="1" dirty="0" err="1">
                <a:solidFill>
                  <a:srgbClr val="C00000"/>
                </a:solidFill>
                <a:latin typeface="Times New Roman" panose="02020603050405020304" pitchFamily="18" charset="0"/>
                <a:cs typeface="Times New Roman" panose="02020603050405020304" pitchFamily="18" charset="0"/>
              </a:rPr>
              <a:t>args</a:t>
            </a:r>
            <a:r>
              <a:rPr lang="en-US" sz="1600" b="1" dirty="0">
                <a:solidFill>
                  <a:srgbClr val="C00000"/>
                </a:solidFill>
                <a:latin typeface="Times New Roman" panose="02020603050405020304" pitchFamily="18" charset="0"/>
                <a:cs typeface="Times New Roman" panose="02020603050405020304" pitchFamily="18" charset="0"/>
              </a:rPr>
              <a:t>) </a:t>
            </a:r>
            <a:endParaRPr lang="en-US" sz="1600" b="1" dirty="0" smtClean="0">
              <a:solidFill>
                <a:srgbClr val="C00000"/>
              </a:solidFill>
              <a:latin typeface="Times New Roman" panose="02020603050405020304" pitchFamily="18" charset="0"/>
              <a:cs typeface="Times New Roman" panose="02020603050405020304" pitchFamily="18" charset="0"/>
            </a:endParaRPr>
          </a:p>
          <a:p>
            <a:pPr lvl="4">
              <a:lnSpc>
                <a:spcPct val="150000"/>
              </a:lnSpc>
            </a:pPr>
            <a:r>
              <a:rPr lang="en-US" sz="1600" b="1" dirty="0" smtClean="0">
                <a:solidFill>
                  <a:srgbClr val="C00000"/>
                </a:solidFill>
                <a:latin typeface="Times New Roman" panose="02020603050405020304" pitchFamily="18" charset="0"/>
                <a:cs typeface="Times New Roman" panose="02020603050405020304" pitchFamily="18" charset="0"/>
              </a:rPr>
              <a:t>{</a:t>
            </a:r>
            <a:endParaRPr lang="en-US" sz="1600" b="1" dirty="0">
              <a:solidFill>
                <a:srgbClr val="C00000"/>
              </a:solidFill>
              <a:latin typeface="Times New Roman" panose="02020603050405020304" pitchFamily="18" charset="0"/>
              <a:cs typeface="Times New Roman" panose="02020603050405020304" pitchFamily="18" charset="0"/>
            </a:endParaRP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        Person person1 = new Person(); // Default constructor</a:t>
            </a: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        System.out.println(person1.name); // Output: null</a:t>
            </a: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        System.out.println(person1.age);  // Output: 0</a:t>
            </a: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    }</a:t>
            </a:r>
          </a:p>
          <a:p>
            <a:pPr lvl="4">
              <a:lnSpc>
                <a:spcPct val="150000"/>
              </a:lnSpc>
            </a:pPr>
            <a:r>
              <a:rPr lang="en-US" sz="1600" b="1" dirty="0">
                <a:solidFill>
                  <a:srgbClr val="C00000"/>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71636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525" y="943946"/>
            <a:ext cx="10396882" cy="1151965"/>
          </a:xfrm>
        </p:spPr>
        <p:txBody>
          <a:bodyPr>
            <a:normAutofit fontScale="90000"/>
          </a:bodyPr>
          <a:lstStyle/>
          <a:p>
            <a:r>
              <a:rPr lang="en-US" b="1" cap="none" dirty="0" smtClean="0">
                <a:latin typeface="Times New Roman" panose="02020603050405020304" pitchFamily="18" charset="0"/>
                <a:cs typeface="Times New Roman" panose="02020603050405020304" pitchFamily="18" charset="0"/>
              </a:rPr>
              <a:t/>
            </a:r>
            <a:br>
              <a:rPr lang="en-US" b="1" cap="none" dirty="0" smtClean="0">
                <a:latin typeface="Times New Roman" panose="02020603050405020304" pitchFamily="18" charset="0"/>
                <a:cs typeface="Times New Roman" panose="02020603050405020304" pitchFamily="18" charset="0"/>
              </a:rPr>
            </a:br>
            <a:r>
              <a:rPr lang="en-US" b="1" cap="none" dirty="0">
                <a:latin typeface="Times New Roman" panose="02020603050405020304" pitchFamily="18" charset="0"/>
                <a:cs typeface="Times New Roman" panose="02020603050405020304" pitchFamily="18" charset="0"/>
              </a:rPr>
              <a:t>	</a:t>
            </a:r>
            <a:r>
              <a:rPr lang="en-US" b="1" cap="none" dirty="0" smtClean="0">
                <a:latin typeface="Times New Roman" panose="02020603050405020304" pitchFamily="18" charset="0"/>
                <a:cs typeface="Times New Roman" panose="02020603050405020304" pitchFamily="18" charset="0"/>
              </a:rPr>
              <a:t>	No-argument </a:t>
            </a:r>
            <a:r>
              <a:rPr lang="en-US" b="1" cap="none" dirty="0">
                <a:latin typeface="Times New Roman" panose="02020603050405020304" pitchFamily="18" charset="0"/>
                <a:cs typeface="Times New Roman" panose="02020603050405020304" pitchFamily="18" charset="0"/>
              </a:rPr>
              <a:t>constructor</a:t>
            </a:r>
            <a:r>
              <a:rPr lang="en-US" cap="none" dirty="0">
                <a:latin typeface="Times New Roman" panose="02020603050405020304" pitchFamily="18" charset="0"/>
                <a:cs typeface="Times New Roman" panose="02020603050405020304" pitchFamily="18" charset="0"/>
              </a:rPr>
              <a:t/>
            </a:r>
            <a:br>
              <a:rPr lang="en-US" cap="none"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20890" y="1519929"/>
            <a:ext cx="10414220" cy="4501308"/>
          </a:xfrm>
        </p:spPr>
        <p:txBody>
          <a:bodyPr>
            <a:normAutofit/>
          </a:bodyPr>
          <a:lstStyle/>
          <a:p>
            <a:r>
              <a:rPr lang="en-US" cap="none" dirty="0" smtClean="0">
                <a:latin typeface="Times New Roman" panose="02020603050405020304" pitchFamily="18" charset="0"/>
                <a:cs typeface="Times New Roman" panose="02020603050405020304" pitchFamily="18" charset="0"/>
              </a:rPr>
              <a:t>A </a:t>
            </a:r>
            <a:r>
              <a:rPr lang="en-US" b="1" cap="none" dirty="0" smtClean="0">
                <a:latin typeface="Times New Roman" panose="02020603050405020304" pitchFamily="18" charset="0"/>
                <a:cs typeface="Times New Roman" panose="02020603050405020304" pitchFamily="18" charset="0"/>
              </a:rPr>
              <a:t>no-argument constructor</a:t>
            </a:r>
            <a:r>
              <a:rPr lang="en-US" cap="none" dirty="0" smtClean="0">
                <a:latin typeface="Times New Roman" panose="02020603050405020304" pitchFamily="18" charset="0"/>
                <a:cs typeface="Times New Roman" panose="02020603050405020304" pitchFamily="18" charset="0"/>
              </a:rPr>
              <a:t> is a constructor that does not take any parameters. It is explicitly defined in the class by the programmer. This type of constructor is useful when you want to initialize certain fields with default values.</a:t>
            </a:r>
          </a:p>
          <a:p>
            <a:r>
              <a:rPr lang="en-US" b="1" cap="none" dirty="0" smtClean="0">
                <a:latin typeface="Times New Roman" panose="02020603050405020304" pitchFamily="18" charset="0"/>
                <a:cs typeface="Times New Roman" panose="02020603050405020304" pitchFamily="18" charset="0"/>
              </a:rPr>
              <a:t>Purpose</a:t>
            </a:r>
            <a:r>
              <a:rPr lang="en-US" cap="none" dirty="0" smtClean="0">
                <a:latin typeface="Times New Roman" panose="02020603050405020304" pitchFamily="18" charset="0"/>
                <a:cs typeface="Times New Roman" panose="02020603050405020304" pitchFamily="18" charset="0"/>
              </a:rPr>
              <a:t>: to initialize an object with default or predefined values.</a:t>
            </a:r>
          </a:p>
          <a:p>
            <a:r>
              <a:rPr lang="en-US" b="1" cap="none" dirty="0" smtClean="0">
                <a:latin typeface="Times New Roman" panose="02020603050405020304" pitchFamily="18" charset="0"/>
                <a:cs typeface="Times New Roman" panose="02020603050405020304" pitchFamily="18" charset="0"/>
              </a:rPr>
              <a:t>Behavior</a:t>
            </a:r>
            <a:r>
              <a:rPr lang="en-US" cap="none" dirty="0" smtClean="0">
                <a:latin typeface="Times New Roman" panose="02020603050405020304" pitchFamily="18" charset="0"/>
                <a:cs typeface="Times New Roman" panose="02020603050405020304" pitchFamily="18" charset="0"/>
              </a:rPr>
              <a:t>: initializes object properties to predefined or default values within the class.</a:t>
            </a:r>
          </a:p>
          <a:p>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71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9525" y="375537"/>
            <a:ext cx="4201063" cy="563231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class </a:t>
            </a:r>
            <a:r>
              <a:rPr lang="en-IN" b="1" dirty="0" smtClean="0">
                <a:latin typeface="Times New Roman" panose="02020603050405020304" pitchFamily="18" charset="0"/>
                <a:cs typeface="Times New Roman" panose="02020603050405020304" pitchFamily="18" charset="0"/>
              </a:rPr>
              <a:t>Person</a:t>
            </a:r>
          </a:p>
          <a:p>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String name;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age;</a:t>
            </a:r>
          </a:p>
          <a:p>
            <a:r>
              <a:rPr lang="en-IN" b="1" dirty="0">
                <a:latin typeface="Times New Roman" panose="02020603050405020304" pitchFamily="18" charset="0"/>
                <a:cs typeface="Times New Roman" panose="02020603050405020304" pitchFamily="18" charset="0"/>
              </a:rPr>
              <a:t>       Person() {// No-argument </a:t>
            </a:r>
            <a:r>
              <a:rPr lang="en-IN" b="1" dirty="0" smtClean="0">
                <a:latin typeface="Times New Roman" panose="02020603050405020304" pitchFamily="18" charset="0"/>
                <a:cs typeface="Times New Roman" panose="02020603050405020304" pitchFamily="18" charset="0"/>
              </a:rPr>
              <a:t>	constructor</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this.name = "Default Name";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this.age</a:t>
            </a:r>
            <a:r>
              <a:rPr lang="en-IN" b="1" dirty="0">
                <a:latin typeface="Times New Roman" panose="02020603050405020304" pitchFamily="18" charset="0"/>
                <a:cs typeface="Times New Roman" panose="02020603050405020304" pitchFamily="18" charset="0"/>
              </a:rPr>
              <a:t> = 25;</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public class </a:t>
            </a:r>
            <a:r>
              <a:rPr lang="en-IN" b="1" dirty="0" smtClean="0">
                <a:latin typeface="Times New Roman" panose="02020603050405020304" pitchFamily="18" charset="0"/>
                <a:cs typeface="Times New Roman" panose="02020603050405020304" pitchFamily="18" charset="0"/>
              </a:rPr>
              <a:t>Main</a:t>
            </a:r>
          </a:p>
          <a:p>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smtClean="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Person person1 = new </a:t>
            </a:r>
            <a:r>
              <a:rPr lang="en-IN" b="1" dirty="0" smtClean="0">
                <a:latin typeface="Times New Roman" panose="02020603050405020304" pitchFamily="18" charset="0"/>
                <a:cs typeface="Times New Roman" panose="02020603050405020304" pitchFamily="18" charset="0"/>
              </a:rPr>
              <a:t>Person         	</a:t>
            </a:r>
            <a:r>
              <a:rPr lang="en-IN" b="1" dirty="0" err="1" smtClean="0">
                <a:latin typeface="Times New Roman" panose="02020603050405020304" pitchFamily="18" charset="0"/>
                <a:cs typeface="Times New Roman" panose="02020603050405020304" pitchFamily="18" charset="0"/>
              </a:rPr>
              <a:t>System.out.println</a:t>
            </a:r>
            <a:r>
              <a:rPr lang="en-IN" b="1" dirty="0" smtClean="0">
                <a:latin typeface="Times New Roman" panose="02020603050405020304" pitchFamily="18" charset="0"/>
                <a:cs typeface="Times New Roman" panose="02020603050405020304" pitchFamily="18" charset="0"/>
              </a:rPr>
              <a:t>(person1.name</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System.out.println</a:t>
            </a:r>
            <a:r>
              <a:rPr lang="en-IN" b="1" dirty="0" smtClean="0">
                <a:latin typeface="Times New Roman" panose="02020603050405020304" pitchFamily="18" charset="0"/>
                <a:cs typeface="Times New Roman" panose="02020603050405020304" pitchFamily="18" charset="0"/>
              </a:rPr>
              <a:t>(person1.age</a:t>
            </a:r>
            <a:r>
              <a:rPr lang="en-IN" b="1" dirty="0">
                <a:latin typeface="Times New Roman" panose="02020603050405020304" pitchFamily="18" charset="0"/>
                <a:cs typeface="Times New Roman" panose="02020603050405020304" pitchFamily="18" charset="0"/>
              </a:rPr>
              <a:t>); </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586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14068"/>
            <a:ext cx="10813210" cy="1423697"/>
          </a:xfrm>
        </p:spPr>
        <p:txBody>
          <a:bodyPr>
            <a:normAutofit fontScale="90000"/>
          </a:bodyPr>
          <a:lstStyle/>
          <a:p>
            <a:r>
              <a:rPr lang="en-IN" b="1" dirty="0">
                <a:latin typeface="Times New Roman" panose="02020603050405020304" pitchFamily="18" charset="0"/>
                <a:cs typeface="Times New Roman" panose="02020603050405020304" pitchFamily="18" charset="0"/>
              </a:rPr>
              <a:t>Parameterized Constructor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lstStyle/>
          <a:p>
            <a:r>
              <a:rPr lang="en-US" cap="none" dirty="0" smtClean="0">
                <a:latin typeface="Times New Roman" panose="02020603050405020304" pitchFamily="18" charset="0"/>
                <a:cs typeface="Times New Roman" panose="02020603050405020304" pitchFamily="18" charset="0"/>
              </a:rPr>
              <a:t>A </a:t>
            </a:r>
            <a:r>
              <a:rPr lang="en-US" b="1" cap="none" dirty="0" smtClean="0">
                <a:latin typeface="Times New Roman" panose="02020603050405020304" pitchFamily="18" charset="0"/>
                <a:cs typeface="Times New Roman" panose="02020603050405020304" pitchFamily="18" charset="0"/>
              </a:rPr>
              <a:t>Parameterized Constructor</a:t>
            </a:r>
            <a:r>
              <a:rPr lang="en-US" cap="none" dirty="0" smtClean="0">
                <a:latin typeface="Times New Roman" panose="02020603050405020304" pitchFamily="18" charset="0"/>
                <a:cs typeface="Times New Roman" panose="02020603050405020304" pitchFamily="18" charset="0"/>
              </a:rPr>
              <a:t> Allows You To Initialize An Object With Specific Values Provided As Arguments During Object Creation. This Is One Of The Most Commonly Used Constructors Because It Allows The Initialization Of Fields Based On User Input Or Parameters.</a:t>
            </a:r>
          </a:p>
          <a:p>
            <a:r>
              <a:rPr lang="en-US" b="1" cap="none" dirty="0" smtClean="0">
                <a:latin typeface="Times New Roman" panose="02020603050405020304" pitchFamily="18" charset="0"/>
                <a:cs typeface="Times New Roman" panose="02020603050405020304" pitchFamily="18" charset="0"/>
              </a:rPr>
              <a:t>Purpose</a:t>
            </a:r>
            <a:r>
              <a:rPr lang="en-US" cap="none" dirty="0" smtClean="0">
                <a:latin typeface="Times New Roman" panose="02020603050405020304" pitchFamily="18" charset="0"/>
                <a:cs typeface="Times New Roman" panose="02020603050405020304" pitchFamily="18" charset="0"/>
              </a:rPr>
              <a:t>: To Initialize An Object With User-provided Values.</a:t>
            </a:r>
          </a:p>
          <a:p>
            <a:r>
              <a:rPr lang="en-US" b="1" cap="none" dirty="0" smtClean="0">
                <a:latin typeface="Times New Roman" panose="02020603050405020304" pitchFamily="18" charset="0"/>
                <a:cs typeface="Times New Roman" panose="02020603050405020304" pitchFamily="18" charset="0"/>
              </a:rPr>
              <a:t>Behavior</a:t>
            </a:r>
            <a:r>
              <a:rPr lang="en-US" cap="none" dirty="0" smtClean="0">
                <a:latin typeface="Times New Roman" panose="02020603050405020304" pitchFamily="18" charset="0"/>
                <a:cs typeface="Times New Roman" panose="02020603050405020304" pitchFamily="18" charset="0"/>
              </a:rPr>
              <a:t>: Accepts Parameters And Assigns Them To Class Fields During Object Creation.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336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9962" y="0"/>
            <a:ext cx="5762446" cy="646330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b="1" dirty="0">
                <a:latin typeface="Times New Roman" panose="02020603050405020304" pitchFamily="18" charset="0"/>
                <a:cs typeface="Times New Roman" panose="02020603050405020304" pitchFamily="18" charset="0"/>
              </a:rPr>
              <a:t>class </a:t>
            </a:r>
            <a:r>
              <a:rPr lang="en-IN" b="1" dirty="0" smtClean="0">
                <a:latin typeface="Times New Roman" panose="02020603050405020304" pitchFamily="18" charset="0"/>
                <a:cs typeface="Times New Roman" panose="02020603050405020304" pitchFamily="18" charset="0"/>
              </a:rPr>
              <a:t>Person</a:t>
            </a:r>
          </a:p>
          <a:p>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String name;</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age;</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Parameterized constructor</a:t>
            </a:r>
          </a:p>
          <a:p>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Person(String name, </a:t>
            </a:r>
            <a:r>
              <a:rPr lang="en-IN" b="1" dirty="0" err="1">
                <a:latin typeface="Times New Roman" panose="02020603050405020304" pitchFamily="18" charset="0"/>
                <a:cs typeface="Times New Roman" panose="02020603050405020304" pitchFamily="18" charset="0"/>
              </a:rPr>
              <a:t>int</a:t>
            </a:r>
            <a:r>
              <a:rPr lang="en-IN" b="1" dirty="0">
                <a:latin typeface="Times New Roman" panose="02020603050405020304" pitchFamily="18" charset="0"/>
                <a:cs typeface="Times New Roman" panose="02020603050405020304" pitchFamily="18" charset="0"/>
              </a:rPr>
              <a:t> age) {</a:t>
            </a:r>
          </a:p>
          <a:p>
            <a:r>
              <a:rPr lang="en-IN" b="1" dirty="0">
                <a:latin typeface="Times New Roman" panose="02020603050405020304" pitchFamily="18" charset="0"/>
                <a:cs typeface="Times New Roman" panose="02020603050405020304" pitchFamily="18" charset="0"/>
              </a:rPr>
              <a:t>        this.name = name;</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this.age</a:t>
            </a:r>
            <a:r>
              <a:rPr lang="en-IN" b="1" dirty="0">
                <a:latin typeface="Times New Roman" panose="02020603050405020304" pitchFamily="18" charset="0"/>
                <a:cs typeface="Times New Roman" panose="02020603050405020304" pitchFamily="18" charset="0"/>
              </a:rPr>
              <a:t> = age;</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public class Main </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public static void main(String[] </a:t>
            </a:r>
            <a:r>
              <a:rPr lang="en-IN" b="1" dirty="0" err="1">
                <a:latin typeface="Times New Roman" panose="02020603050405020304" pitchFamily="18" charset="0"/>
                <a:cs typeface="Times New Roman" panose="02020603050405020304" pitchFamily="18" charset="0"/>
              </a:rPr>
              <a:t>args</a:t>
            </a:r>
            <a:r>
              <a:rPr lang="en-IN" b="1" dirty="0" smtClean="0">
                <a:latin typeface="Times New Roman" panose="02020603050405020304" pitchFamily="18" charset="0"/>
                <a:cs typeface="Times New Roman" panose="02020603050405020304" pitchFamily="18" charset="0"/>
              </a:rPr>
              <a:t>)</a:t>
            </a:r>
          </a:p>
          <a:p>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p>
          <a:p>
            <a:r>
              <a:rPr lang="en-IN" b="1" dirty="0">
                <a:latin typeface="Times New Roman" panose="02020603050405020304" pitchFamily="18" charset="0"/>
                <a:cs typeface="Times New Roman" panose="02020603050405020304" pitchFamily="18" charset="0"/>
              </a:rPr>
              <a:t>        Person person1 = new Person("John", 30);  // Calls </a:t>
            </a:r>
            <a:r>
              <a:rPr lang="en-IN" b="1" dirty="0" smtClean="0">
                <a:latin typeface="Times New Roman" panose="02020603050405020304" pitchFamily="18" charset="0"/>
                <a:cs typeface="Times New Roman" panose="02020603050405020304" pitchFamily="18" charset="0"/>
              </a:rPr>
              <a:t>   	the </a:t>
            </a:r>
            <a:r>
              <a:rPr lang="en-IN" b="1" dirty="0">
                <a:latin typeface="Times New Roman" panose="02020603050405020304" pitchFamily="18" charset="0"/>
                <a:cs typeface="Times New Roman" panose="02020603050405020304" pitchFamily="18" charset="0"/>
              </a:rPr>
              <a:t>parameterized constructor</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(person1.name); // Output: John</a:t>
            </a:r>
          </a:p>
          <a:p>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System.out.println</a:t>
            </a:r>
            <a:r>
              <a:rPr lang="en-IN" b="1" dirty="0">
                <a:latin typeface="Times New Roman" panose="02020603050405020304" pitchFamily="18" charset="0"/>
                <a:cs typeface="Times New Roman" panose="02020603050405020304" pitchFamily="18" charset="0"/>
              </a:rPr>
              <a:t>(person1.age);  // Output: 30</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765688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68</TotalTime>
  <Words>792</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Impact</vt:lpstr>
      <vt:lpstr>Times New Roman</vt:lpstr>
      <vt:lpstr>Wingdings</vt:lpstr>
      <vt:lpstr>Main Event</vt:lpstr>
      <vt:lpstr>Constructor and Types</vt:lpstr>
      <vt:lpstr>Constructor</vt:lpstr>
      <vt:lpstr>   TYPES OF Constructor</vt:lpstr>
      <vt:lpstr>                 Default Constructor </vt:lpstr>
      <vt:lpstr>PowerPoint Presentation</vt:lpstr>
      <vt:lpstr>   No-argument constructor </vt:lpstr>
      <vt:lpstr>PowerPoint Presentation</vt:lpstr>
      <vt:lpstr>Parameterized Constructor</vt:lpstr>
      <vt:lpstr>PowerPoint Presentation</vt:lpstr>
      <vt:lpstr>Constructor Overloading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and Types</dc:title>
  <dc:creator>Microsoft account</dc:creator>
  <cp:lastModifiedBy>Microsoft account</cp:lastModifiedBy>
  <cp:revision>10</cp:revision>
  <dcterms:created xsi:type="dcterms:W3CDTF">2024-10-15T09:22:49Z</dcterms:created>
  <dcterms:modified xsi:type="dcterms:W3CDTF">2024-10-15T10:31:30Z</dcterms:modified>
</cp:coreProperties>
</file>