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3"/>
  </p:notesMasterIdLst>
  <p:sldIdLst>
    <p:sldId id="256" r:id="rId5"/>
    <p:sldId id="257" r:id="rId6"/>
    <p:sldId id="263" r:id="rId7"/>
    <p:sldId id="258" r:id="rId8"/>
    <p:sldId id="259" r:id="rId9"/>
    <p:sldId id="269" r:id="rId10"/>
    <p:sldId id="268" r:id="rId11"/>
    <p:sldId id="260" r:id="rId12"/>
    <p:sldId id="270" r:id="rId13"/>
    <p:sldId id="261" r:id="rId14"/>
    <p:sldId id="262" r:id="rId15"/>
    <p:sldId id="264" r:id="rId16"/>
    <p:sldId id="273" r:id="rId17"/>
    <p:sldId id="271" r:id="rId18"/>
    <p:sldId id="265" r:id="rId19"/>
    <p:sldId id="266" r:id="rId20"/>
    <p:sldId id="272" r:id="rId21"/>
    <p:sldId id="26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462F"/>
    <a:srgbClr val="D24726"/>
    <a:srgbClr val="D2B4A6"/>
    <a:srgbClr val="734F29"/>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80" autoAdjust="0"/>
  </p:normalViewPr>
  <p:slideViewPr>
    <p:cSldViewPr snapToGrid="0">
      <p:cViewPr varScale="1">
        <p:scale>
          <a:sx n="89" d="100"/>
          <a:sy n="89" d="100"/>
        </p:scale>
        <p:origin x="466"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10/11/2024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5" name="Date Placeholder 4"/>
          <p:cNvSpPr>
            <a:spLocks noGrp="1"/>
          </p:cNvSpPr>
          <p:nvPr>
            <p:ph type="dt" sz="half" idx="10"/>
          </p:nvPr>
        </p:nvSpPr>
        <p:spPr/>
        <p:txBody>
          <a:bodyPr/>
          <a:lstStyle/>
          <a:p>
            <a:fld id="{8BEEBAAA-29B5-4AF5-BC5F-7E580C29002D}" type="datetimeFigureOut">
              <a:rPr lang="en-US" smtClean="0"/>
              <a:t>10/11/2024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7" name="Date Placeholder 6"/>
          <p:cNvSpPr>
            <a:spLocks noGrp="1"/>
          </p:cNvSpPr>
          <p:nvPr>
            <p:ph type="dt" sz="half" idx="10"/>
          </p:nvPr>
        </p:nvSpPr>
        <p:spPr/>
        <p:txBody>
          <a:bodyPr/>
          <a:lstStyle/>
          <a:p>
            <a:fld id="{8BEEBAAA-29B5-4AF5-BC5F-7E580C29002D}" type="datetimeFigureOut">
              <a:rPr lang="en-US" smtClean="0"/>
              <a:t>10/11/2024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10/11/2024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10/11/2024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10/11/2024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10/11/2024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10/11/2024</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b="1" dirty="0">
                <a:latin typeface="Times New Roman" panose="02020603050405020304" pitchFamily="18" charset="0"/>
                <a:cs typeface="Times New Roman" panose="02020603050405020304" pitchFamily="18" charset="0"/>
              </a:rPr>
              <a:t>Java Conditional/Control Statements Examples, Java Conditional/Control Loops, Jump Statements, and Examples</a:t>
            </a:r>
            <a:r>
              <a:rPr lang="en-US" dirty="0"/>
              <a:t>.</a:t>
            </a:r>
            <a:endParaRPr lang="en-IN" dirty="0"/>
          </a:p>
        </p:txBody>
      </p:sp>
      <p:sp>
        <p:nvSpPr>
          <p:cNvPr id="3" name="Subtitle 2"/>
          <p:cNvSpPr>
            <a:spLocks noGrp="1"/>
          </p:cNvSpPr>
          <p:nvPr>
            <p:ph type="subTitle" idx="1"/>
          </p:nvPr>
        </p:nvSpPr>
        <p:spPr>
          <a:xfrm>
            <a:off x="8001000" y="4972587"/>
            <a:ext cx="6705599" cy="1137793"/>
          </a:xfrm>
        </p:spPr>
        <p:txBody>
          <a:bodyPr>
            <a:normAutofit/>
          </a:bodyPr>
          <a:lstStyle/>
          <a:p>
            <a:r>
              <a:rPr lang="en-IN" sz="1800" dirty="0" smtClean="0">
                <a:solidFill>
                  <a:schemeClr val="tx1"/>
                </a:solidFill>
                <a:latin typeface="Times New Roman" panose="02020603050405020304" pitchFamily="18" charset="0"/>
                <a:cs typeface="Times New Roman" panose="02020603050405020304" pitchFamily="18" charset="0"/>
              </a:rPr>
              <a:t>- SAYALI YADAV</a:t>
            </a:r>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0231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434" y="310550"/>
            <a:ext cx="10749367" cy="898317"/>
          </a:xfrm>
        </p:spPr>
        <p:txBody>
          <a:bodyPr>
            <a:normAutofit/>
          </a:bodyPr>
          <a:lstStyle/>
          <a:p>
            <a:pPr algn="ctr"/>
            <a:r>
              <a:rPr lang="en-IN" sz="4800" b="1" dirty="0" smtClean="0">
                <a:latin typeface="Times New Roman" panose="02020603050405020304" pitchFamily="18" charset="0"/>
                <a:cs typeface="Times New Roman" panose="02020603050405020304" pitchFamily="18" charset="0"/>
              </a:rPr>
              <a:t>Looping Statements In Java</a:t>
            </a:r>
            <a:r>
              <a:rPr lang="en-IN" sz="4800" dirty="0" smtClean="0">
                <a:latin typeface="Times New Roman" panose="02020603050405020304" pitchFamily="18" charset="0"/>
                <a:cs typeface="Times New Roman" panose="02020603050405020304" pitchFamily="18" charset="0"/>
              </a:rPr>
              <a:t> </a:t>
            </a:r>
            <a:endParaRPr lang="en-IN"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6649" y="1431986"/>
            <a:ext cx="11904453" cy="5253486"/>
          </a:xfrm>
        </p:spPr>
        <p:txBody>
          <a:bodyPr>
            <a:normAutofit fontScale="92500" lnSpcReduction="20000"/>
          </a:bodyPr>
          <a:lstStyle/>
          <a:p>
            <a:r>
              <a:rPr lang="en-US" b="1" dirty="0">
                <a:solidFill>
                  <a:schemeClr val="tx1"/>
                </a:solidFill>
                <a:latin typeface="Times New Roman" panose="02020603050405020304" pitchFamily="18" charset="0"/>
                <a:cs typeface="Times New Roman" panose="02020603050405020304" pitchFamily="18" charset="0"/>
              </a:rPr>
              <a:t>Looping statements in Java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are </a:t>
            </a:r>
            <a:r>
              <a:rPr lang="en-US" dirty="0">
                <a:solidFill>
                  <a:schemeClr val="tx1"/>
                </a:solidFill>
                <a:latin typeface="Times New Roman" panose="02020603050405020304" pitchFamily="18" charset="0"/>
                <a:cs typeface="Times New Roman" panose="02020603050405020304" pitchFamily="18" charset="0"/>
              </a:rPr>
              <a:t>used to execute a block of code repeatedly based on a given condition or set of conditions. These statements are fundamental to Java programming, allowing for iteration over data structures, repetitive tasks, and more. The main types of looping statements in Java are </a:t>
            </a:r>
            <a:r>
              <a:rPr lang="en-US" b="1" dirty="0">
                <a:solidFill>
                  <a:schemeClr val="tx1"/>
                </a:solidFill>
                <a:latin typeface="Times New Roman" panose="02020603050405020304" pitchFamily="18" charset="0"/>
                <a:cs typeface="Times New Roman" panose="02020603050405020304" pitchFamily="18" charset="0"/>
              </a:rPr>
              <a:t>for loop</a:t>
            </a:r>
            <a:r>
              <a:rPr lang="en-US" dirty="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while loop </a:t>
            </a:r>
            <a:r>
              <a:rPr lang="en-US" dirty="0">
                <a:solidFill>
                  <a:schemeClr val="tx1"/>
                </a:solidFill>
                <a:latin typeface="Times New Roman" panose="02020603050405020304" pitchFamily="18" charset="0"/>
                <a:cs typeface="Times New Roman" panose="02020603050405020304" pitchFamily="18" charset="0"/>
              </a:rPr>
              <a:t>and </a:t>
            </a:r>
            <a:r>
              <a:rPr lang="en-US" b="1" dirty="0">
                <a:solidFill>
                  <a:schemeClr val="tx1"/>
                </a:solidFill>
                <a:latin typeface="Times New Roman" panose="02020603050405020304" pitchFamily="18" charset="0"/>
                <a:cs typeface="Times New Roman" panose="02020603050405020304" pitchFamily="18" charset="0"/>
              </a:rPr>
              <a:t>do-while loop.</a:t>
            </a:r>
            <a:endParaRPr lang="en-US" dirty="0">
              <a:solidFill>
                <a:schemeClr val="tx1"/>
              </a:solidFill>
              <a:latin typeface="Times New Roman" panose="02020603050405020304" pitchFamily="18" charset="0"/>
              <a:cs typeface="Times New Roman" panose="02020603050405020304" pitchFamily="18" charset="0"/>
            </a:endParaRPr>
          </a:p>
          <a:p>
            <a:r>
              <a:rPr lang="en-US" b="1" dirty="0" smtClean="0">
                <a:solidFill>
                  <a:schemeClr val="tx1"/>
                </a:solidFill>
                <a:latin typeface="Times New Roman" panose="02020603050405020304" pitchFamily="18" charset="0"/>
                <a:cs typeface="Times New Roman" panose="02020603050405020304" pitchFamily="18" charset="0"/>
              </a:rPr>
              <a:t>1) </a:t>
            </a:r>
            <a:r>
              <a:rPr lang="en-US" b="1" dirty="0">
                <a:solidFill>
                  <a:schemeClr val="tx1"/>
                </a:solidFill>
                <a:latin typeface="Times New Roman" panose="02020603050405020304" pitchFamily="18" charset="0"/>
                <a:cs typeface="Times New Roman" panose="02020603050405020304" pitchFamily="18" charset="0"/>
              </a:rPr>
              <a:t>'for loop' in Java</a:t>
            </a:r>
          </a:p>
          <a:p>
            <a:pPr>
              <a:lnSpc>
                <a:spcPct val="120000"/>
              </a:lnSpc>
            </a:pPr>
            <a:r>
              <a:rPr lang="en-US" dirty="0">
                <a:solidFill>
                  <a:schemeClr val="tx1"/>
                </a:solidFill>
                <a:latin typeface="Times New Roman" panose="02020603050405020304" pitchFamily="18" charset="0"/>
                <a:cs typeface="Times New Roman" panose="02020603050405020304" pitchFamily="18" charset="0"/>
              </a:rPr>
              <a:t>The </a:t>
            </a:r>
            <a:r>
              <a:rPr lang="en-US" b="1" dirty="0">
                <a:solidFill>
                  <a:schemeClr val="tx1"/>
                </a:solidFill>
                <a:latin typeface="Times New Roman" panose="02020603050405020304" pitchFamily="18" charset="0"/>
                <a:cs typeface="Times New Roman" panose="02020603050405020304" pitchFamily="18" charset="0"/>
              </a:rPr>
              <a:t>for loop in Java</a:t>
            </a:r>
            <a:r>
              <a:rPr lang="en-US" dirty="0">
                <a:solidFill>
                  <a:schemeClr val="tx1"/>
                </a:solidFill>
                <a:latin typeface="Times New Roman" panose="02020603050405020304" pitchFamily="18" charset="0"/>
                <a:cs typeface="Times New Roman" panose="02020603050405020304" pitchFamily="18" charset="0"/>
              </a:rPr>
              <a:t> is a control structure that allows repeated </a:t>
            </a:r>
            <a:r>
              <a:rPr lang="en-US" dirty="0" smtClean="0">
                <a:solidFill>
                  <a:schemeClr val="tx1"/>
                </a:solidFill>
                <a:latin typeface="Times New Roman" panose="02020603050405020304" pitchFamily="18" charset="0"/>
                <a:cs typeface="Times New Roman" panose="02020603050405020304" pitchFamily="18" charset="0"/>
              </a:rPr>
              <a:t>execution </a:t>
            </a:r>
            <a:r>
              <a:rPr lang="en-US" dirty="0">
                <a:solidFill>
                  <a:schemeClr val="tx1"/>
                </a:solidFill>
                <a:latin typeface="Times New Roman" panose="02020603050405020304" pitchFamily="18" charset="0"/>
                <a:cs typeface="Times New Roman" panose="02020603050405020304" pitchFamily="18" charset="0"/>
              </a:rPr>
              <a:t>of a block of code for </a:t>
            </a:r>
            <a:endParaRPr lang="en-US" dirty="0" smtClean="0">
              <a:solidFill>
                <a:schemeClr val="tx1"/>
              </a:solidFill>
              <a:latin typeface="Times New Roman" panose="02020603050405020304" pitchFamily="18" charset="0"/>
              <a:cs typeface="Times New Roman" panose="02020603050405020304" pitchFamily="18" charset="0"/>
            </a:endParaRPr>
          </a:p>
          <a:p>
            <a:pPr>
              <a:lnSpc>
                <a:spcPct val="120000"/>
              </a:lnSpc>
            </a:pPr>
            <a:r>
              <a:rPr lang="en-US" dirty="0" smtClean="0">
                <a:solidFill>
                  <a:schemeClr val="tx1"/>
                </a:solidFill>
                <a:latin typeface="Times New Roman" panose="02020603050405020304" pitchFamily="18" charset="0"/>
                <a:cs typeface="Times New Roman" panose="02020603050405020304" pitchFamily="18" charset="0"/>
              </a:rPr>
              <a:t>a </a:t>
            </a:r>
            <a:r>
              <a:rPr lang="en-US" dirty="0">
                <a:solidFill>
                  <a:schemeClr val="tx1"/>
                </a:solidFill>
                <a:latin typeface="Times New Roman" panose="02020603050405020304" pitchFamily="18" charset="0"/>
                <a:cs typeface="Times New Roman" panose="02020603050405020304" pitchFamily="18" charset="0"/>
              </a:rPr>
              <a:t>specific number of times. It is typically used when the number of iterations is known beforehand.</a:t>
            </a:r>
          </a:p>
          <a:p>
            <a:pPr marL="457200" lvl="1" indent="0">
              <a:buNone/>
            </a:pPr>
            <a:r>
              <a:rPr lang="en-US" sz="1500" i="1" dirty="0" smtClean="0">
                <a:solidFill>
                  <a:schemeClr val="tx1"/>
                </a:solidFill>
                <a:latin typeface="Times New Roman" panose="02020603050405020304" pitchFamily="18" charset="0"/>
                <a:cs typeface="Times New Roman" panose="02020603050405020304" pitchFamily="18" charset="0"/>
              </a:rPr>
              <a:t>for </a:t>
            </a:r>
            <a:r>
              <a:rPr lang="en-US" sz="1500" i="1" dirty="0">
                <a:solidFill>
                  <a:schemeClr val="tx1"/>
                </a:solidFill>
                <a:latin typeface="Times New Roman" panose="02020603050405020304" pitchFamily="18" charset="0"/>
                <a:cs typeface="Times New Roman" panose="02020603050405020304" pitchFamily="18" charset="0"/>
              </a:rPr>
              <a:t>(initialization; condition; update) {</a:t>
            </a:r>
            <a:r>
              <a:rPr lang="en-US" sz="1500" dirty="0">
                <a:solidFill>
                  <a:schemeClr val="tx1"/>
                </a:solidFill>
                <a:latin typeface="Times New Roman" panose="02020603050405020304" pitchFamily="18" charset="0"/>
                <a:cs typeface="Times New Roman" panose="02020603050405020304" pitchFamily="18" charset="0"/>
              </a:rPr>
              <a:t/>
            </a:r>
            <a:br>
              <a:rPr lang="en-US" sz="1500" dirty="0">
                <a:solidFill>
                  <a:schemeClr val="tx1"/>
                </a:solidFill>
                <a:latin typeface="Times New Roman" panose="02020603050405020304" pitchFamily="18" charset="0"/>
                <a:cs typeface="Times New Roman" panose="02020603050405020304" pitchFamily="18" charset="0"/>
              </a:rPr>
            </a:br>
            <a:r>
              <a:rPr lang="en-US" sz="1500" i="1" dirty="0">
                <a:solidFill>
                  <a:schemeClr val="tx1"/>
                </a:solidFill>
                <a:latin typeface="Times New Roman" panose="02020603050405020304" pitchFamily="18" charset="0"/>
                <a:cs typeface="Times New Roman" panose="02020603050405020304" pitchFamily="18" charset="0"/>
              </a:rPr>
              <a:t>    // code block to be executed</a:t>
            </a:r>
            <a:r>
              <a:rPr lang="en-US" sz="1500" dirty="0">
                <a:solidFill>
                  <a:schemeClr val="tx1"/>
                </a:solidFill>
                <a:latin typeface="Times New Roman" panose="02020603050405020304" pitchFamily="18" charset="0"/>
                <a:cs typeface="Times New Roman" panose="02020603050405020304" pitchFamily="18" charset="0"/>
              </a:rPr>
              <a:t/>
            </a:r>
            <a:br>
              <a:rPr lang="en-US" sz="1500" dirty="0">
                <a:solidFill>
                  <a:schemeClr val="tx1"/>
                </a:solidFill>
                <a:latin typeface="Times New Roman" panose="02020603050405020304" pitchFamily="18" charset="0"/>
                <a:cs typeface="Times New Roman" panose="02020603050405020304" pitchFamily="18" charset="0"/>
              </a:rPr>
            </a:br>
            <a:r>
              <a:rPr lang="en-US" sz="1500" i="1" dirty="0">
                <a:solidFill>
                  <a:schemeClr val="tx1"/>
                </a:solidFill>
                <a:latin typeface="Times New Roman" panose="02020603050405020304" pitchFamily="18" charset="0"/>
                <a:cs typeface="Times New Roman" panose="02020603050405020304" pitchFamily="18" charset="0"/>
              </a:rPr>
              <a:t>}</a:t>
            </a:r>
            <a:endParaRPr lang="en-US" sz="1500" dirty="0">
              <a:solidFill>
                <a:schemeClr val="tx1"/>
              </a:solidFill>
              <a:latin typeface="Times New Roman" panose="02020603050405020304" pitchFamily="18" charset="0"/>
              <a:cs typeface="Times New Roman" panose="02020603050405020304" pitchFamily="18" charset="0"/>
            </a:endParaRPr>
          </a:p>
          <a:p>
            <a:r>
              <a:rPr lang="en-US" b="1" dirty="0" smtClean="0">
                <a:solidFill>
                  <a:schemeClr val="tx1"/>
                </a:solidFill>
                <a:latin typeface="Times New Roman" panose="02020603050405020304" pitchFamily="18" charset="0"/>
                <a:cs typeface="Times New Roman" panose="02020603050405020304" pitchFamily="18" charset="0"/>
              </a:rPr>
              <a:t>Initialization</a:t>
            </a:r>
            <a:r>
              <a:rPr lang="en-US" b="1" dirty="0">
                <a:solidFill>
                  <a:schemeClr val="tx1"/>
                </a:solidFill>
                <a:latin typeface="Times New Roman" panose="02020603050405020304" pitchFamily="18" charset="0"/>
                <a:cs typeface="Times New Roman" panose="02020603050405020304" pitchFamily="18" charset="0"/>
              </a:rPr>
              <a:t>:</a:t>
            </a:r>
            <a:r>
              <a:rPr lang="en-US" dirty="0">
                <a:solidFill>
                  <a:schemeClr val="tx1"/>
                </a:solidFill>
                <a:latin typeface="Times New Roman" panose="02020603050405020304" pitchFamily="18" charset="0"/>
                <a:cs typeface="Times New Roman" panose="02020603050405020304" pitchFamily="18" charset="0"/>
              </a:rPr>
              <a:t> Typically used to initialize a counter variable.</a:t>
            </a:r>
          </a:p>
          <a:p>
            <a:r>
              <a:rPr lang="en-US" b="1" dirty="0">
                <a:solidFill>
                  <a:schemeClr val="tx1"/>
                </a:solidFill>
                <a:latin typeface="Times New Roman" panose="02020603050405020304" pitchFamily="18" charset="0"/>
                <a:cs typeface="Times New Roman" panose="02020603050405020304" pitchFamily="18" charset="0"/>
              </a:rPr>
              <a:t>Condition:</a:t>
            </a:r>
            <a:r>
              <a:rPr lang="en-US" dirty="0">
                <a:solidFill>
                  <a:schemeClr val="tx1"/>
                </a:solidFill>
                <a:latin typeface="Times New Roman" panose="02020603050405020304" pitchFamily="18" charset="0"/>
                <a:cs typeface="Times New Roman" panose="02020603050405020304" pitchFamily="18" charset="0"/>
              </a:rPr>
              <a:t> The loop runs as long as this condition is true.</a:t>
            </a:r>
          </a:p>
          <a:p>
            <a:r>
              <a:rPr lang="en-US" b="1" dirty="0">
                <a:solidFill>
                  <a:schemeClr val="tx1"/>
                </a:solidFill>
                <a:latin typeface="Times New Roman" panose="02020603050405020304" pitchFamily="18" charset="0"/>
                <a:cs typeface="Times New Roman" panose="02020603050405020304" pitchFamily="18" charset="0"/>
              </a:rPr>
              <a:t>Update:</a:t>
            </a:r>
            <a:r>
              <a:rPr lang="en-US" dirty="0">
                <a:solidFill>
                  <a:schemeClr val="tx1"/>
                </a:solidFill>
                <a:latin typeface="Times New Roman" panose="02020603050405020304" pitchFamily="18" charset="0"/>
                <a:cs typeface="Times New Roman" panose="02020603050405020304" pitchFamily="18" charset="0"/>
              </a:rPr>
              <a:t> Updates the counter variable, usually incrementing or decrementing</a:t>
            </a:r>
            <a:r>
              <a:rPr lang="en-US" dirty="0" smtClean="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2385" y="2181743"/>
            <a:ext cx="3122672" cy="457274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98836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7094" y="526211"/>
            <a:ext cx="10016707" cy="682656"/>
          </a:xfrm>
        </p:spPr>
        <p:txBody>
          <a:bodyPr>
            <a:normAutofit fontScale="90000"/>
          </a:bodyPr>
          <a:lstStyle/>
          <a:p>
            <a:pPr algn="ctr"/>
            <a:r>
              <a:rPr lang="en-IN" sz="4400" b="1" dirty="0">
                <a:latin typeface="Times New Roman" panose="02020603050405020304" pitchFamily="18" charset="0"/>
                <a:cs typeface="Times New Roman" panose="02020603050405020304" pitchFamily="18" charset="0"/>
              </a:rPr>
              <a:t>Looping Statements In Java</a:t>
            </a:r>
            <a:r>
              <a:rPr lang="en-IN" sz="4400" dirty="0">
                <a:latin typeface="Times New Roman" panose="02020603050405020304" pitchFamily="18" charset="0"/>
                <a:cs typeface="Times New Roman" panose="02020603050405020304" pitchFamily="18" charset="0"/>
              </a:rPr>
              <a:t> </a:t>
            </a:r>
            <a:endParaRPr lang="en-IN" sz="4400" dirty="0"/>
          </a:p>
        </p:txBody>
      </p:sp>
      <p:sp>
        <p:nvSpPr>
          <p:cNvPr id="3" name="Content Placeholder 2"/>
          <p:cNvSpPr>
            <a:spLocks noGrp="1"/>
          </p:cNvSpPr>
          <p:nvPr>
            <p:ph idx="1"/>
          </p:nvPr>
        </p:nvSpPr>
        <p:spPr>
          <a:xfrm>
            <a:off x="838201" y="1825624"/>
            <a:ext cx="10747074" cy="4773583"/>
          </a:xfrm>
        </p:spPr>
        <p:txBody>
          <a:bodyPr>
            <a:normAutofit/>
          </a:bodyPr>
          <a:lstStyle/>
          <a:p>
            <a:r>
              <a:rPr lang="en-US" b="1" dirty="0" smtClean="0">
                <a:solidFill>
                  <a:schemeClr val="tx1"/>
                </a:solidFill>
                <a:latin typeface="Times New Roman" panose="02020603050405020304" pitchFamily="18" charset="0"/>
                <a:cs typeface="Times New Roman" panose="02020603050405020304" pitchFamily="18" charset="0"/>
              </a:rPr>
              <a:t>2) 'while </a:t>
            </a:r>
            <a:r>
              <a:rPr lang="en-US" b="1" dirty="0">
                <a:solidFill>
                  <a:schemeClr val="tx1"/>
                </a:solidFill>
                <a:latin typeface="Times New Roman" panose="02020603050405020304" pitchFamily="18" charset="0"/>
                <a:cs typeface="Times New Roman" panose="02020603050405020304" pitchFamily="18" charset="0"/>
              </a:rPr>
              <a:t>loop' in Java</a:t>
            </a:r>
          </a:p>
          <a:p>
            <a:r>
              <a:rPr lang="en-US" dirty="0">
                <a:solidFill>
                  <a:schemeClr val="tx1"/>
                </a:solidFill>
                <a:latin typeface="Times New Roman" panose="02020603050405020304" pitchFamily="18" charset="0"/>
                <a:cs typeface="Times New Roman" panose="02020603050405020304" pitchFamily="18" charset="0"/>
              </a:rPr>
              <a:t>A </a:t>
            </a:r>
            <a:r>
              <a:rPr lang="en-US" b="1" dirty="0">
                <a:solidFill>
                  <a:schemeClr val="tx1"/>
                </a:solidFill>
                <a:latin typeface="Times New Roman" panose="02020603050405020304" pitchFamily="18" charset="0"/>
                <a:cs typeface="Times New Roman" panose="02020603050405020304" pitchFamily="18" charset="0"/>
              </a:rPr>
              <a:t>while loop in Java</a:t>
            </a:r>
            <a:r>
              <a:rPr lang="en-US" dirty="0">
                <a:solidFill>
                  <a:schemeClr val="tx1"/>
                </a:solidFill>
                <a:latin typeface="Times New Roman" panose="02020603050405020304" pitchFamily="18" charset="0"/>
                <a:cs typeface="Times New Roman" panose="02020603050405020304" pitchFamily="18" charset="0"/>
              </a:rPr>
              <a:t> repeatedly executes a block of code as long as a specified condition remains true. It is ideal for situations where the number of iterations is not predetermined.</a:t>
            </a:r>
          </a:p>
          <a:p>
            <a:r>
              <a:rPr lang="en-US" b="1" dirty="0">
                <a:solidFill>
                  <a:schemeClr val="tx1"/>
                </a:solidFill>
                <a:latin typeface="Times New Roman" panose="02020603050405020304" pitchFamily="18" charset="0"/>
                <a:cs typeface="Times New Roman" panose="02020603050405020304" pitchFamily="18" charset="0"/>
              </a:rPr>
              <a:t>Syntax</a:t>
            </a:r>
            <a:endParaRPr lang="en-US" dirty="0">
              <a:solidFill>
                <a:schemeClr val="tx1"/>
              </a:solidFill>
              <a:latin typeface="Times New Roman" panose="02020603050405020304" pitchFamily="18" charset="0"/>
              <a:cs typeface="Times New Roman" panose="02020603050405020304" pitchFamily="18" charset="0"/>
            </a:endParaRPr>
          </a:p>
          <a:p>
            <a:pPr lvl="1"/>
            <a:r>
              <a:rPr lang="en-US" sz="1600" i="1" dirty="0">
                <a:solidFill>
                  <a:schemeClr val="tx1"/>
                </a:solidFill>
                <a:latin typeface="Times New Roman" panose="02020603050405020304" pitchFamily="18" charset="0"/>
                <a:cs typeface="Times New Roman" panose="02020603050405020304" pitchFamily="18" charset="0"/>
              </a:rPr>
              <a:t>while (condition) {</a:t>
            </a:r>
            <a:r>
              <a:rPr lang="en-US" sz="1600" dirty="0">
                <a:solidFill>
                  <a:schemeClr val="tx1"/>
                </a:solidFill>
                <a:latin typeface="Times New Roman" panose="02020603050405020304" pitchFamily="18" charset="0"/>
                <a:cs typeface="Times New Roman" panose="02020603050405020304" pitchFamily="18" charset="0"/>
              </a:rPr>
              <a:t/>
            </a:r>
            <a:br>
              <a:rPr lang="en-US" sz="1600" dirty="0">
                <a:solidFill>
                  <a:schemeClr val="tx1"/>
                </a:solidFill>
                <a:latin typeface="Times New Roman" panose="02020603050405020304" pitchFamily="18" charset="0"/>
                <a:cs typeface="Times New Roman" panose="02020603050405020304" pitchFamily="18" charset="0"/>
              </a:rPr>
            </a:br>
            <a:r>
              <a:rPr lang="en-US" sz="1600" i="1" dirty="0">
                <a:solidFill>
                  <a:schemeClr val="tx1"/>
                </a:solidFill>
                <a:latin typeface="Times New Roman" panose="02020603050405020304" pitchFamily="18" charset="0"/>
                <a:cs typeface="Times New Roman" panose="02020603050405020304" pitchFamily="18" charset="0"/>
              </a:rPr>
              <a:t>    // code block to be executed</a:t>
            </a:r>
            <a:r>
              <a:rPr lang="en-US" sz="1600" dirty="0">
                <a:solidFill>
                  <a:schemeClr val="tx1"/>
                </a:solidFill>
                <a:latin typeface="Times New Roman" panose="02020603050405020304" pitchFamily="18" charset="0"/>
                <a:cs typeface="Times New Roman" panose="02020603050405020304" pitchFamily="18" charset="0"/>
              </a:rPr>
              <a:t/>
            </a:r>
            <a:br>
              <a:rPr lang="en-US" sz="1600" dirty="0">
                <a:solidFill>
                  <a:schemeClr val="tx1"/>
                </a:solidFill>
                <a:latin typeface="Times New Roman" panose="02020603050405020304" pitchFamily="18" charset="0"/>
                <a:cs typeface="Times New Roman" panose="02020603050405020304" pitchFamily="18" charset="0"/>
              </a:rPr>
            </a:br>
            <a:r>
              <a:rPr lang="en-US" sz="1600" i="1" dirty="0" smtClean="0">
                <a:solidFill>
                  <a:schemeClr val="tx1"/>
                </a:solidFill>
                <a:latin typeface="Times New Roman" panose="02020603050405020304" pitchFamily="18" charset="0"/>
                <a:cs typeface="Times New Roman" panose="02020603050405020304" pitchFamily="18" charset="0"/>
              </a:rPr>
              <a:t>}</a:t>
            </a:r>
            <a:endParaRPr lang="en-US" sz="1600" dirty="0">
              <a:solidFill>
                <a:schemeClr val="tx1"/>
              </a:solidFill>
              <a:latin typeface="Times New Roman" panose="02020603050405020304" pitchFamily="18" charset="0"/>
              <a:cs typeface="Times New Roman" panose="02020603050405020304" pitchFamily="18" charset="0"/>
            </a:endParaRPr>
          </a:p>
          <a:p>
            <a:r>
              <a:rPr lang="en-US" b="1" dirty="0" smtClean="0">
                <a:solidFill>
                  <a:schemeClr val="tx1"/>
                </a:solidFill>
                <a:latin typeface="Times New Roman" panose="02020603050405020304" pitchFamily="18" charset="0"/>
                <a:cs typeface="Times New Roman" panose="02020603050405020304" pitchFamily="18" charset="0"/>
              </a:rPr>
              <a:t>Condition</a:t>
            </a:r>
            <a:r>
              <a:rPr lang="en-US" dirty="0">
                <a:solidFill>
                  <a:schemeClr val="tx1"/>
                </a:solidFill>
                <a:latin typeface="Times New Roman" panose="02020603050405020304" pitchFamily="18" charset="0"/>
                <a:cs typeface="Times New Roman" panose="02020603050405020304" pitchFamily="18" charset="0"/>
              </a:rPr>
              <a:t>: The loop continues to run as long as this condition evaluates to true.</a:t>
            </a:r>
          </a:p>
          <a:p>
            <a:r>
              <a:rPr lang="en-US" b="1" dirty="0">
                <a:solidFill>
                  <a:schemeClr val="tx1"/>
                </a:solidFill>
                <a:latin typeface="Times New Roman" panose="02020603050405020304" pitchFamily="18" charset="0"/>
                <a:cs typeface="Times New Roman" panose="02020603050405020304" pitchFamily="18" charset="0"/>
              </a:rPr>
              <a:t>Code Block</a:t>
            </a:r>
            <a:r>
              <a:rPr lang="en-US" dirty="0">
                <a:solidFill>
                  <a:schemeClr val="tx1"/>
                </a:solidFill>
                <a:latin typeface="Times New Roman" panose="02020603050405020304" pitchFamily="18" charset="0"/>
                <a:cs typeface="Times New Roman" panose="02020603050405020304" pitchFamily="18" charset="0"/>
              </a:rPr>
              <a:t>: The statements inside the loop execute repeatedly until the condition becomes false.</a:t>
            </a:r>
          </a:p>
          <a:p>
            <a:endParaRPr lang="en-IN"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6400" y="2895600"/>
            <a:ext cx="2918875" cy="307380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1659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			Looping </a:t>
            </a:r>
            <a:r>
              <a:rPr lang="en-IN" b="1" dirty="0">
                <a:latin typeface="Times New Roman" panose="02020603050405020304" pitchFamily="18" charset="0"/>
                <a:cs typeface="Times New Roman" panose="02020603050405020304" pitchFamily="18" charset="0"/>
              </a:rPr>
              <a:t>Statements In Java</a:t>
            </a:r>
            <a:endParaRPr lang="en-IN" dirty="0"/>
          </a:p>
        </p:txBody>
      </p:sp>
      <p:sp>
        <p:nvSpPr>
          <p:cNvPr id="3" name="Content Placeholder 2"/>
          <p:cNvSpPr>
            <a:spLocks noGrp="1"/>
          </p:cNvSpPr>
          <p:nvPr>
            <p:ph idx="1"/>
          </p:nvPr>
        </p:nvSpPr>
        <p:spPr>
          <a:xfrm>
            <a:off x="370936" y="1518249"/>
            <a:ext cx="11982089" cy="5063706"/>
          </a:xfrm>
        </p:spPr>
        <p:txBody>
          <a:bodyPr>
            <a:noAutofit/>
          </a:bodyPr>
          <a:lstStyle/>
          <a:p>
            <a:r>
              <a:rPr lang="en-US" sz="1100" b="1" dirty="0"/>
              <a:t> </a:t>
            </a:r>
            <a:r>
              <a:rPr lang="en-US" sz="1400" b="1" dirty="0" smtClean="0">
                <a:solidFill>
                  <a:schemeClr val="tx1"/>
                </a:solidFill>
                <a:latin typeface="Times New Roman" panose="02020603050405020304" pitchFamily="18" charset="0"/>
                <a:cs typeface="Times New Roman" panose="02020603050405020304" pitchFamily="18" charset="0"/>
              </a:rPr>
              <a:t>3)’do-while </a:t>
            </a:r>
            <a:r>
              <a:rPr lang="en-US" sz="1400" b="1" dirty="0">
                <a:solidFill>
                  <a:schemeClr val="tx1"/>
                </a:solidFill>
                <a:latin typeface="Times New Roman" panose="02020603050405020304" pitchFamily="18" charset="0"/>
                <a:cs typeface="Times New Roman" panose="02020603050405020304" pitchFamily="18" charset="0"/>
              </a:rPr>
              <a:t>loop' in Java</a:t>
            </a:r>
          </a:p>
          <a:p>
            <a:r>
              <a:rPr lang="en-US" sz="1400" dirty="0">
                <a:solidFill>
                  <a:schemeClr val="tx1"/>
                </a:solidFill>
                <a:latin typeface="Times New Roman" panose="02020603050405020304" pitchFamily="18" charset="0"/>
                <a:cs typeface="Times New Roman" panose="02020603050405020304" pitchFamily="18" charset="0"/>
              </a:rPr>
              <a:t>The </a:t>
            </a:r>
            <a:r>
              <a:rPr lang="en-US" sz="1400" b="1" dirty="0">
                <a:solidFill>
                  <a:schemeClr val="tx1"/>
                </a:solidFill>
                <a:latin typeface="Times New Roman" panose="02020603050405020304" pitchFamily="18" charset="0"/>
                <a:cs typeface="Times New Roman" panose="02020603050405020304" pitchFamily="18" charset="0"/>
              </a:rPr>
              <a:t>do-while loop in Java</a:t>
            </a:r>
            <a:r>
              <a:rPr lang="en-US" sz="1400" dirty="0">
                <a:solidFill>
                  <a:schemeClr val="tx1"/>
                </a:solidFill>
                <a:latin typeface="Times New Roman" panose="02020603050405020304" pitchFamily="18" charset="0"/>
                <a:cs typeface="Times New Roman" panose="02020603050405020304" pitchFamily="18" charset="0"/>
              </a:rPr>
              <a:t> is a post-tested loop, meaning it executes the body of the loop at least once before checking the condition. This loop is useful when you need to ensure that the loop body is executed at least once, regardless of whether the condition is true or false. After the body of the loop has executed, the condition is tested. If the condition is true, the loop will execute again. This process repeats until the condition becomes false.</a:t>
            </a:r>
            <a:endParaRPr lang="en-US" sz="1200" dirty="0">
              <a:solidFill>
                <a:schemeClr val="tx1"/>
              </a:solidFill>
              <a:latin typeface="Times New Roman" panose="02020603050405020304" pitchFamily="18" charset="0"/>
              <a:cs typeface="Times New Roman" panose="02020603050405020304" pitchFamily="18" charset="0"/>
            </a:endParaRPr>
          </a:p>
          <a:p>
            <a:pPr lvl="1"/>
            <a:r>
              <a:rPr lang="en-US" i="1" dirty="0" smtClean="0">
                <a:solidFill>
                  <a:schemeClr val="tx1"/>
                </a:solidFill>
                <a:latin typeface="Times New Roman" panose="02020603050405020304" pitchFamily="18" charset="0"/>
                <a:cs typeface="Times New Roman" panose="02020603050405020304" pitchFamily="18" charset="0"/>
              </a:rPr>
              <a:t>do </a:t>
            </a:r>
            <a:r>
              <a:rPr lang="en-US" i="1" dirty="0">
                <a:solidFill>
                  <a:schemeClr val="tx1"/>
                </a:solidFill>
                <a:latin typeface="Times New Roman" panose="02020603050405020304" pitchFamily="18" charset="0"/>
                <a:cs typeface="Times New Roman" panose="02020603050405020304" pitchFamily="18" charset="0"/>
              </a:rPr>
              <a:t>{</a:t>
            </a:r>
            <a:r>
              <a:rPr lang="en-US" dirty="0">
                <a:solidFill>
                  <a:schemeClr val="tx1"/>
                </a:solidFill>
                <a:latin typeface="Times New Roman" panose="02020603050405020304" pitchFamily="18" charset="0"/>
                <a:cs typeface="Times New Roman" panose="02020603050405020304" pitchFamily="18" charset="0"/>
              </a:rPr>
              <a:t/>
            </a:r>
            <a:br>
              <a:rPr lang="en-US" dirty="0">
                <a:solidFill>
                  <a:schemeClr val="tx1"/>
                </a:solidFill>
                <a:latin typeface="Times New Roman" panose="02020603050405020304" pitchFamily="18" charset="0"/>
                <a:cs typeface="Times New Roman" panose="02020603050405020304" pitchFamily="18" charset="0"/>
              </a:rPr>
            </a:br>
            <a:r>
              <a:rPr lang="en-US" i="1" dirty="0">
                <a:solidFill>
                  <a:schemeClr val="tx1"/>
                </a:solidFill>
                <a:latin typeface="Times New Roman" panose="02020603050405020304" pitchFamily="18" charset="0"/>
                <a:cs typeface="Times New Roman" panose="02020603050405020304" pitchFamily="18" charset="0"/>
              </a:rPr>
              <a:t>    // Statements to execute</a:t>
            </a:r>
            <a:r>
              <a:rPr lang="en-US" dirty="0">
                <a:solidFill>
                  <a:schemeClr val="tx1"/>
                </a:solidFill>
                <a:latin typeface="Times New Roman" panose="02020603050405020304" pitchFamily="18" charset="0"/>
                <a:cs typeface="Times New Roman" panose="02020603050405020304" pitchFamily="18" charset="0"/>
              </a:rPr>
              <a:t/>
            </a:r>
            <a:br>
              <a:rPr lang="en-US" dirty="0">
                <a:solidFill>
                  <a:schemeClr val="tx1"/>
                </a:solidFill>
                <a:latin typeface="Times New Roman" panose="02020603050405020304" pitchFamily="18" charset="0"/>
                <a:cs typeface="Times New Roman" panose="02020603050405020304" pitchFamily="18" charset="0"/>
              </a:rPr>
            </a:br>
            <a:r>
              <a:rPr lang="en-US" i="1" dirty="0">
                <a:solidFill>
                  <a:schemeClr val="tx1"/>
                </a:solidFill>
                <a:latin typeface="Times New Roman" panose="02020603050405020304" pitchFamily="18" charset="0"/>
                <a:cs typeface="Times New Roman" panose="02020603050405020304" pitchFamily="18" charset="0"/>
              </a:rPr>
              <a:t>} while (condition);</a:t>
            </a:r>
            <a:endParaRPr lang="en-US" dirty="0">
              <a:solidFill>
                <a:schemeClr val="tx1"/>
              </a:solidFill>
              <a:latin typeface="Times New Roman" panose="02020603050405020304" pitchFamily="18" charset="0"/>
              <a:cs typeface="Times New Roman" panose="02020603050405020304" pitchFamily="18" charset="0"/>
            </a:endParaRPr>
          </a:p>
          <a:p>
            <a:pPr>
              <a:lnSpc>
                <a:spcPct val="100000"/>
              </a:lnSpc>
            </a:pPr>
            <a:r>
              <a:rPr lang="en-US" sz="1400" b="1" dirty="0" smtClean="0">
                <a:solidFill>
                  <a:schemeClr val="tx1"/>
                </a:solidFill>
                <a:latin typeface="Times New Roman" panose="02020603050405020304" pitchFamily="18" charset="0"/>
                <a:cs typeface="Times New Roman" panose="02020603050405020304" pitchFamily="18" charset="0"/>
              </a:rPr>
              <a:t>do</a:t>
            </a:r>
            <a:r>
              <a:rPr lang="en-US" sz="1400" b="1" dirty="0">
                <a:solidFill>
                  <a:schemeClr val="tx1"/>
                </a:solidFill>
                <a:latin typeface="Times New Roman" panose="02020603050405020304" pitchFamily="18" charset="0"/>
                <a:cs typeface="Times New Roman" panose="02020603050405020304" pitchFamily="18" charset="0"/>
              </a:rPr>
              <a:t>:</a:t>
            </a:r>
            <a:r>
              <a:rPr lang="en-US" sz="1400" dirty="0">
                <a:solidFill>
                  <a:schemeClr val="tx1"/>
                </a:solidFill>
                <a:latin typeface="Times New Roman" panose="02020603050405020304" pitchFamily="18" charset="0"/>
                <a:cs typeface="Times New Roman" panose="02020603050405020304" pitchFamily="18" charset="0"/>
              </a:rPr>
              <a:t> This keyword starts the </a:t>
            </a:r>
            <a:r>
              <a:rPr lang="en-US" sz="1400" b="1" dirty="0">
                <a:solidFill>
                  <a:schemeClr val="tx1"/>
                </a:solidFill>
                <a:latin typeface="Times New Roman" panose="02020603050405020304" pitchFamily="18" charset="0"/>
                <a:cs typeface="Times New Roman" panose="02020603050405020304" pitchFamily="18" charset="0"/>
              </a:rPr>
              <a:t>do-while</a:t>
            </a:r>
            <a:r>
              <a:rPr lang="en-US" sz="1400" dirty="0">
                <a:solidFill>
                  <a:schemeClr val="tx1"/>
                </a:solidFill>
                <a:latin typeface="Times New Roman" panose="02020603050405020304" pitchFamily="18" charset="0"/>
                <a:cs typeface="Times New Roman" panose="02020603050405020304" pitchFamily="18" charset="0"/>
              </a:rPr>
              <a:t> loop.</a:t>
            </a:r>
          </a:p>
          <a:p>
            <a:pPr>
              <a:lnSpc>
                <a:spcPct val="100000"/>
              </a:lnSpc>
            </a:pPr>
            <a:r>
              <a:rPr lang="en-US" sz="1400" b="1" dirty="0">
                <a:solidFill>
                  <a:schemeClr val="tx1"/>
                </a:solidFill>
                <a:latin typeface="Times New Roman" panose="02020603050405020304" pitchFamily="18" charset="0"/>
                <a:cs typeface="Times New Roman" panose="02020603050405020304" pitchFamily="18" charset="0"/>
              </a:rPr>
              <a:t>Statements to execute:</a:t>
            </a:r>
            <a:r>
              <a:rPr lang="en-US" sz="1400" dirty="0">
                <a:solidFill>
                  <a:schemeClr val="tx1"/>
                </a:solidFill>
                <a:latin typeface="Times New Roman" panose="02020603050405020304" pitchFamily="18" charset="0"/>
                <a:cs typeface="Times New Roman" panose="02020603050405020304" pitchFamily="18" charset="0"/>
              </a:rPr>
              <a:t> These are the actions you want to perform. This block of code is executed on each iteration of the loop, and it is guaranteed to run at least </a:t>
            </a:r>
            <a:r>
              <a:rPr lang="en-US" sz="1400" dirty="0" smtClean="0">
                <a:solidFill>
                  <a:schemeClr val="tx1"/>
                </a:solidFill>
                <a:latin typeface="Times New Roman" panose="02020603050405020304" pitchFamily="18" charset="0"/>
                <a:cs typeface="Times New Roman" panose="02020603050405020304" pitchFamily="18" charset="0"/>
              </a:rPr>
              <a:t>once.</a:t>
            </a:r>
          </a:p>
          <a:p>
            <a:pPr>
              <a:lnSpc>
                <a:spcPct val="100000"/>
              </a:lnSpc>
            </a:pPr>
            <a:r>
              <a:rPr lang="en-US" sz="1400" b="1" dirty="0" smtClean="0">
                <a:solidFill>
                  <a:schemeClr val="tx1"/>
                </a:solidFill>
                <a:latin typeface="Times New Roman" panose="02020603050405020304" pitchFamily="18" charset="0"/>
                <a:cs typeface="Times New Roman" panose="02020603050405020304" pitchFamily="18" charset="0"/>
              </a:rPr>
              <a:t>while</a:t>
            </a:r>
            <a:r>
              <a:rPr lang="en-US" sz="1400" b="1" dirty="0">
                <a:solidFill>
                  <a:schemeClr val="tx1"/>
                </a:solidFill>
                <a:latin typeface="Times New Roman" panose="02020603050405020304" pitchFamily="18" charset="0"/>
                <a:cs typeface="Times New Roman" panose="02020603050405020304" pitchFamily="18" charset="0"/>
              </a:rPr>
              <a:t>:</a:t>
            </a:r>
            <a:r>
              <a:rPr lang="en-US" sz="1400" dirty="0">
                <a:solidFill>
                  <a:schemeClr val="tx1"/>
                </a:solidFill>
                <a:latin typeface="Times New Roman" panose="02020603050405020304" pitchFamily="18" charset="0"/>
                <a:cs typeface="Times New Roman" panose="02020603050405020304" pitchFamily="18" charset="0"/>
              </a:rPr>
              <a:t> This keyword is followed by a condition in parentheses.</a:t>
            </a:r>
          </a:p>
          <a:p>
            <a:pPr>
              <a:lnSpc>
                <a:spcPct val="100000"/>
              </a:lnSpc>
            </a:pPr>
            <a:r>
              <a:rPr lang="en-US" sz="1400" b="1" dirty="0">
                <a:solidFill>
                  <a:schemeClr val="tx1"/>
                </a:solidFill>
                <a:latin typeface="Times New Roman" panose="02020603050405020304" pitchFamily="18" charset="0"/>
                <a:cs typeface="Times New Roman" panose="02020603050405020304" pitchFamily="18" charset="0"/>
              </a:rPr>
              <a:t>condition:</a:t>
            </a:r>
            <a:r>
              <a:rPr lang="en-US" sz="1400" dirty="0">
                <a:solidFill>
                  <a:schemeClr val="tx1"/>
                </a:solidFill>
                <a:latin typeface="Times New Roman" panose="02020603050405020304" pitchFamily="18" charset="0"/>
                <a:cs typeface="Times New Roman" panose="02020603050405020304" pitchFamily="18" charset="0"/>
              </a:rPr>
              <a:t> A Boolean expression that is evaluated after the loop body has executed. If this condition evaluates to </a:t>
            </a:r>
            <a:r>
              <a:rPr lang="en-US" sz="1400" b="1" dirty="0">
                <a:solidFill>
                  <a:schemeClr val="tx1"/>
                </a:solidFill>
                <a:latin typeface="Times New Roman" panose="02020603050405020304" pitchFamily="18" charset="0"/>
                <a:cs typeface="Times New Roman" panose="02020603050405020304" pitchFamily="18" charset="0"/>
              </a:rPr>
              <a:t>true</a:t>
            </a:r>
            <a:r>
              <a:rPr lang="en-US" sz="1400" dirty="0">
                <a:solidFill>
                  <a:schemeClr val="tx1"/>
                </a:solidFill>
                <a:latin typeface="Times New Roman" panose="02020603050405020304" pitchFamily="18" charset="0"/>
                <a:cs typeface="Times New Roman" panose="02020603050405020304" pitchFamily="18" charset="0"/>
              </a:rPr>
              <a:t>, the loop will execute again. If it evaluates to</a:t>
            </a:r>
            <a:r>
              <a:rPr lang="en-US" sz="1400" b="1" dirty="0">
                <a:solidFill>
                  <a:schemeClr val="tx1"/>
                </a:solidFill>
                <a:latin typeface="Times New Roman" panose="02020603050405020304" pitchFamily="18" charset="0"/>
                <a:cs typeface="Times New Roman" panose="02020603050405020304" pitchFamily="18" charset="0"/>
              </a:rPr>
              <a:t> false</a:t>
            </a:r>
            <a:r>
              <a:rPr lang="en-US" sz="1400" dirty="0">
                <a:solidFill>
                  <a:schemeClr val="tx1"/>
                </a:solidFill>
                <a:latin typeface="Times New Roman" panose="02020603050405020304" pitchFamily="18" charset="0"/>
                <a:cs typeface="Times New Roman" panose="02020603050405020304" pitchFamily="18" charset="0"/>
              </a:rPr>
              <a:t>, the loop will terminate, and control passes to the statement immediately following </a:t>
            </a:r>
            <a:r>
              <a:rPr lang="en-US" sz="1200" dirty="0">
                <a:solidFill>
                  <a:schemeClr val="tx1"/>
                </a:solidFill>
              </a:rPr>
              <a:t>the loop</a:t>
            </a:r>
            <a:r>
              <a:rPr lang="en-US" sz="1200" dirty="0" smtClean="0">
                <a:solidFill>
                  <a:schemeClr val="tx1"/>
                </a:solidFill>
              </a:rPr>
              <a:t>.</a:t>
            </a:r>
            <a:endParaRPr lang="en-US" sz="1200"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9992" y="2835933"/>
            <a:ext cx="1854680" cy="198439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83135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434" y="448574"/>
            <a:ext cx="10749367" cy="760294"/>
          </a:xfrm>
        </p:spPr>
        <p:txBody>
          <a:bodyPr/>
          <a:lstStyle/>
          <a:p>
            <a:r>
              <a:rPr lang="en-IN" b="1" dirty="0" smtClean="0">
                <a:latin typeface="Times New Roman" panose="02020603050405020304" pitchFamily="18" charset="0"/>
                <a:cs typeface="Times New Roman" panose="02020603050405020304" pitchFamily="18" charset="0"/>
              </a:rPr>
              <a:t>		Looping </a:t>
            </a:r>
            <a:r>
              <a:rPr lang="en-IN" b="1" dirty="0">
                <a:latin typeface="Times New Roman" panose="02020603050405020304" pitchFamily="18" charset="0"/>
                <a:cs typeface="Times New Roman" panose="02020603050405020304" pitchFamily="18" charset="0"/>
              </a:rPr>
              <a:t>Statements In Java</a:t>
            </a:r>
            <a:endParaRPr lang="en-IN" dirty="0"/>
          </a:p>
        </p:txBody>
      </p:sp>
      <p:sp>
        <p:nvSpPr>
          <p:cNvPr id="3" name="Content Placeholder 2"/>
          <p:cNvSpPr>
            <a:spLocks noGrp="1"/>
          </p:cNvSpPr>
          <p:nvPr>
            <p:ph idx="1"/>
          </p:nvPr>
        </p:nvSpPr>
        <p:spPr>
          <a:xfrm>
            <a:off x="733246" y="1302587"/>
            <a:ext cx="10800272" cy="4994695"/>
          </a:xfrm>
        </p:spPr>
        <p:txBody>
          <a:bodyPr>
            <a:normAutofit fontScale="62500" lnSpcReduction="20000"/>
          </a:bodyPr>
          <a:lstStyle/>
          <a:p>
            <a:pPr>
              <a:lnSpc>
                <a:spcPct val="120000"/>
              </a:lnSpc>
            </a:pPr>
            <a:r>
              <a:rPr lang="en-US" sz="2300" b="1" dirty="0" smtClean="0">
                <a:solidFill>
                  <a:schemeClr val="tx1"/>
                </a:solidFill>
                <a:latin typeface="Times New Roman" panose="02020603050405020304" pitchFamily="18" charset="0"/>
                <a:cs typeface="Times New Roman" panose="02020603050405020304" pitchFamily="18" charset="0"/>
              </a:rPr>
              <a:t>4) Java </a:t>
            </a:r>
            <a:r>
              <a:rPr lang="en-US" sz="2300" b="1" dirty="0">
                <a:solidFill>
                  <a:schemeClr val="tx1"/>
                </a:solidFill>
                <a:latin typeface="Times New Roman" panose="02020603050405020304" pitchFamily="18" charset="0"/>
                <a:cs typeface="Times New Roman" panose="02020603050405020304" pitchFamily="18" charset="0"/>
              </a:rPr>
              <a:t>For-each Loop </a:t>
            </a:r>
            <a:endParaRPr lang="en-US" sz="2300" b="1" dirty="0" smtClean="0">
              <a:solidFill>
                <a:schemeClr val="tx1"/>
              </a:solidFill>
              <a:latin typeface="Times New Roman" panose="02020603050405020304" pitchFamily="18" charset="0"/>
              <a:cs typeface="Times New Roman" panose="02020603050405020304" pitchFamily="18" charset="0"/>
            </a:endParaRPr>
          </a:p>
          <a:p>
            <a:pPr>
              <a:lnSpc>
                <a:spcPct val="120000"/>
              </a:lnSpc>
            </a:pPr>
            <a:r>
              <a:rPr lang="en-US" sz="2300" b="1" dirty="0" smtClean="0">
                <a:solidFill>
                  <a:schemeClr val="tx1"/>
                </a:solidFill>
                <a:latin typeface="Times New Roman" panose="02020603050405020304" pitchFamily="18" charset="0"/>
                <a:cs typeface="Times New Roman" panose="02020603050405020304" pitchFamily="18" charset="0"/>
              </a:rPr>
              <a:t>The </a:t>
            </a:r>
            <a:r>
              <a:rPr lang="en-US" sz="2300" b="1" dirty="0">
                <a:solidFill>
                  <a:schemeClr val="tx1"/>
                </a:solidFill>
                <a:latin typeface="Times New Roman" panose="02020603050405020304" pitchFamily="18" charset="0"/>
                <a:cs typeface="Times New Roman" panose="02020603050405020304" pitchFamily="18" charset="0"/>
              </a:rPr>
              <a:t>Java for-each loop or enhanced for loop is introduced since J2SE 5.0. It provides an alternative approach to traverse the array or collection in Java. It is mainly used to traverse the array or collection </a:t>
            </a:r>
            <a:r>
              <a:rPr lang="en-US" sz="2300" b="1" dirty="0" smtClean="0">
                <a:solidFill>
                  <a:schemeClr val="tx1"/>
                </a:solidFill>
                <a:latin typeface="Times New Roman" panose="02020603050405020304" pitchFamily="18" charset="0"/>
                <a:cs typeface="Times New Roman" panose="02020603050405020304" pitchFamily="18" charset="0"/>
              </a:rPr>
              <a:t>elements.</a:t>
            </a:r>
          </a:p>
          <a:p>
            <a:pPr marL="914400" lvl="2" indent="0">
              <a:lnSpc>
                <a:spcPct val="120000"/>
              </a:lnSpc>
              <a:buNone/>
            </a:pPr>
            <a:r>
              <a:rPr lang="en-US" sz="2000" b="1" dirty="0">
                <a:solidFill>
                  <a:schemeClr val="tx1"/>
                </a:solidFill>
                <a:latin typeface="Times New Roman" panose="02020603050405020304" pitchFamily="18" charset="0"/>
                <a:cs typeface="Times New Roman" panose="02020603050405020304" pitchFamily="18" charset="0"/>
              </a:rPr>
              <a:t>for(</a:t>
            </a:r>
            <a:r>
              <a:rPr lang="en-US" sz="2000" b="1" dirty="0" err="1">
                <a:solidFill>
                  <a:schemeClr val="tx1"/>
                </a:solidFill>
                <a:latin typeface="Times New Roman" panose="02020603050405020304" pitchFamily="18" charset="0"/>
                <a:cs typeface="Times New Roman" panose="02020603050405020304" pitchFamily="18" charset="0"/>
              </a:rPr>
              <a:t>data_type</a:t>
            </a:r>
            <a:r>
              <a:rPr lang="en-US" sz="2000" b="1" dirty="0">
                <a:solidFill>
                  <a:schemeClr val="tx1"/>
                </a:solidFill>
                <a:latin typeface="Times New Roman" panose="02020603050405020304" pitchFamily="18" charset="0"/>
                <a:cs typeface="Times New Roman" panose="02020603050405020304" pitchFamily="18" charset="0"/>
              </a:rPr>
              <a:t> variable : array | collection</a:t>
            </a:r>
            <a:r>
              <a:rPr lang="en-US" sz="2000" b="1" dirty="0" smtClean="0">
                <a:solidFill>
                  <a:schemeClr val="tx1"/>
                </a:solidFill>
                <a:latin typeface="Times New Roman" panose="02020603050405020304" pitchFamily="18" charset="0"/>
                <a:cs typeface="Times New Roman" panose="02020603050405020304" pitchFamily="18" charset="0"/>
              </a:rPr>
              <a:t>)</a:t>
            </a:r>
          </a:p>
          <a:p>
            <a:pPr marL="914400" lvl="2" indent="0">
              <a:lnSpc>
                <a:spcPct val="120000"/>
              </a:lnSpc>
              <a:buNone/>
            </a:pPr>
            <a:r>
              <a:rPr lang="en-US" sz="2000" b="1" dirty="0" smtClean="0">
                <a:solidFill>
                  <a:schemeClr val="tx1"/>
                </a:solidFill>
                <a:latin typeface="Times New Roman" panose="02020603050405020304" pitchFamily="18" charset="0"/>
                <a:cs typeface="Times New Roman" panose="02020603050405020304" pitchFamily="18" charset="0"/>
              </a:rPr>
              <a:t>{</a:t>
            </a:r>
            <a:r>
              <a:rPr lang="en-US" sz="2000" b="1" dirty="0">
                <a:solidFill>
                  <a:schemeClr val="tx1"/>
                </a:solidFill>
                <a:latin typeface="Times New Roman" panose="02020603050405020304" pitchFamily="18" charset="0"/>
                <a:cs typeface="Times New Roman" panose="02020603050405020304" pitchFamily="18" charset="0"/>
              </a:rPr>
              <a:t>  </a:t>
            </a:r>
          </a:p>
          <a:p>
            <a:pPr marL="914400" lvl="2" indent="0">
              <a:lnSpc>
                <a:spcPct val="120000"/>
              </a:lnSpc>
              <a:buNone/>
            </a:pP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a:solidFill>
                  <a:schemeClr val="tx1"/>
                </a:solidFill>
                <a:latin typeface="Times New Roman" panose="02020603050405020304" pitchFamily="18" charset="0"/>
                <a:cs typeface="Times New Roman" panose="02020603050405020304" pitchFamily="18" charset="0"/>
              </a:rPr>
              <a:t>body of for-each loop  </a:t>
            </a:r>
          </a:p>
          <a:p>
            <a:pPr marL="914400" lvl="2" indent="0">
              <a:lnSpc>
                <a:spcPct val="120000"/>
              </a:lnSpc>
              <a:buNone/>
            </a:pPr>
            <a:r>
              <a:rPr lang="en-US" sz="2000" b="1" dirty="0">
                <a:solidFill>
                  <a:schemeClr val="tx1"/>
                </a:solidFill>
                <a:latin typeface="Times New Roman" panose="02020603050405020304" pitchFamily="18" charset="0"/>
                <a:cs typeface="Times New Roman" panose="02020603050405020304" pitchFamily="18" charset="0"/>
              </a:rPr>
              <a:t>}  </a:t>
            </a:r>
            <a:endParaRPr lang="en-US" sz="2000" b="1" dirty="0" smtClean="0">
              <a:solidFill>
                <a:schemeClr val="tx1"/>
              </a:solidFill>
              <a:latin typeface="Times New Roman" panose="02020603050405020304" pitchFamily="18" charset="0"/>
              <a:cs typeface="Times New Roman" panose="02020603050405020304" pitchFamily="18" charset="0"/>
            </a:endParaRPr>
          </a:p>
          <a:p>
            <a:pPr>
              <a:lnSpc>
                <a:spcPct val="120000"/>
              </a:lnSpc>
            </a:pPr>
            <a:r>
              <a:rPr lang="en-US" b="1" dirty="0" smtClean="0">
                <a:solidFill>
                  <a:schemeClr val="tx1"/>
                </a:solidFill>
                <a:latin typeface="Times New Roman" panose="02020603050405020304" pitchFamily="18" charset="0"/>
                <a:cs typeface="Times New Roman" panose="02020603050405020304" pitchFamily="18" charset="0"/>
              </a:rPr>
              <a:t>Example:</a:t>
            </a:r>
          </a:p>
          <a:p>
            <a:pPr>
              <a:lnSpc>
                <a:spcPct val="120000"/>
              </a:lnSpc>
            </a:pPr>
            <a:r>
              <a:rPr lang="en-US" sz="2000" b="1" dirty="0" err="1">
                <a:solidFill>
                  <a:schemeClr val="tx1"/>
                </a:solidFill>
                <a:latin typeface="Times New Roman" panose="02020603050405020304" pitchFamily="18" charset="0"/>
                <a:cs typeface="Times New Roman" panose="02020603050405020304" pitchFamily="18" charset="0"/>
              </a:rPr>
              <a:t>int</a:t>
            </a:r>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err="1">
                <a:solidFill>
                  <a:schemeClr val="tx1"/>
                </a:solidFill>
                <a:latin typeface="Times New Roman" panose="02020603050405020304" pitchFamily="18" charset="0"/>
                <a:cs typeface="Times New Roman" panose="02020603050405020304" pitchFamily="18" charset="0"/>
              </a:rPr>
              <a:t>arr</a:t>
            </a:r>
            <a:r>
              <a:rPr lang="en-US" sz="2000" b="1" dirty="0">
                <a:solidFill>
                  <a:schemeClr val="tx1"/>
                </a:solidFill>
                <a:latin typeface="Times New Roman" panose="02020603050405020304" pitchFamily="18" charset="0"/>
                <a:cs typeface="Times New Roman" panose="02020603050405020304" pitchFamily="18" charset="0"/>
              </a:rPr>
              <a:t>[]={12,13,14,44};  </a:t>
            </a:r>
          </a:p>
          <a:p>
            <a:pPr>
              <a:lnSpc>
                <a:spcPct val="120000"/>
              </a:lnSpc>
            </a:pPr>
            <a:r>
              <a:rPr lang="en-US" sz="2000" b="1" dirty="0">
                <a:solidFill>
                  <a:schemeClr val="tx1"/>
                </a:solidFill>
                <a:latin typeface="Times New Roman" panose="02020603050405020304" pitchFamily="18" charset="0"/>
                <a:cs typeface="Times New Roman" panose="02020603050405020304" pitchFamily="18" charset="0"/>
              </a:rPr>
              <a:t>      for(</a:t>
            </a:r>
            <a:r>
              <a:rPr lang="en-US" sz="2000" b="1" dirty="0" err="1">
                <a:solidFill>
                  <a:schemeClr val="tx1"/>
                </a:solidFill>
                <a:latin typeface="Times New Roman" panose="02020603050405020304" pitchFamily="18" charset="0"/>
                <a:cs typeface="Times New Roman" panose="02020603050405020304" pitchFamily="18" charset="0"/>
              </a:rPr>
              <a:t>int</a:t>
            </a:r>
            <a:r>
              <a:rPr lang="en-US" sz="2000" b="1" dirty="0">
                <a:solidFill>
                  <a:schemeClr val="tx1"/>
                </a:solidFill>
                <a:latin typeface="Times New Roman" panose="02020603050405020304" pitchFamily="18" charset="0"/>
                <a:cs typeface="Times New Roman" panose="02020603050405020304" pitchFamily="18" charset="0"/>
              </a:rPr>
              <a:t> i:arr){  </a:t>
            </a:r>
          </a:p>
          <a:p>
            <a:pPr>
              <a:lnSpc>
                <a:spcPct val="120000"/>
              </a:lnSpc>
            </a:pPr>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err="1">
                <a:solidFill>
                  <a:schemeClr val="tx1"/>
                </a:solidFill>
                <a:latin typeface="Times New Roman" panose="02020603050405020304" pitchFamily="18" charset="0"/>
                <a:cs typeface="Times New Roman" panose="02020603050405020304" pitchFamily="18" charset="0"/>
              </a:rPr>
              <a:t>System.out.println</a:t>
            </a:r>
            <a:r>
              <a:rPr lang="en-US" sz="2000" b="1" dirty="0">
                <a:solidFill>
                  <a:schemeClr val="tx1"/>
                </a:solidFill>
                <a:latin typeface="Times New Roman" panose="02020603050405020304" pitchFamily="18" charset="0"/>
                <a:cs typeface="Times New Roman" panose="02020603050405020304" pitchFamily="18" charset="0"/>
              </a:rPr>
              <a:t>(</a:t>
            </a:r>
            <a:r>
              <a:rPr lang="en-US" sz="2000" b="1" dirty="0" err="1">
                <a:solidFill>
                  <a:schemeClr val="tx1"/>
                </a:solidFill>
                <a:latin typeface="Times New Roman" panose="02020603050405020304" pitchFamily="18" charset="0"/>
                <a:cs typeface="Times New Roman" panose="02020603050405020304" pitchFamily="18" charset="0"/>
              </a:rPr>
              <a:t>i</a:t>
            </a:r>
            <a:r>
              <a:rPr lang="en-US" sz="2000" b="1" dirty="0">
                <a:solidFill>
                  <a:schemeClr val="tx1"/>
                </a:solidFill>
                <a:latin typeface="Times New Roman" panose="02020603050405020304" pitchFamily="18" charset="0"/>
                <a:cs typeface="Times New Roman" panose="02020603050405020304" pitchFamily="18" charset="0"/>
              </a:rPr>
              <a:t>);  </a:t>
            </a:r>
          </a:p>
          <a:p>
            <a:pPr>
              <a:lnSpc>
                <a:spcPct val="120000"/>
              </a:lnSpc>
            </a:pPr>
            <a:r>
              <a:rPr lang="en-US" sz="2000" b="1" dirty="0">
                <a:solidFill>
                  <a:schemeClr val="tx1"/>
                </a:solidFill>
                <a:latin typeface="Times New Roman" panose="02020603050405020304" pitchFamily="18" charset="0"/>
                <a:cs typeface="Times New Roman" panose="02020603050405020304" pitchFamily="18" charset="0"/>
              </a:rPr>
              <a:t>   }  </a:t>
            </a:r>
          </a:p>
          <a:p>
            <a:endParaRPr lang="en-US" dirty="0"/>
          </a:p>
          <a:p>
            <a:endParaRPr lang="en-US" dirty="0"/>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1157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9968" y="0"/>
            <a:ext cx="10737851" cy="1228436"/>
          </a:xfrm>
        </p:spPr>
        <p:txBody>
          <a:bodyPr/>
          <a:lstStyle/>
          <a:p>
            <a:endParaRPr lang="en-IN" dirty="0"/>
          </a:p>
        </p:txBody>
      </p:sp>
      <p:sp>
        <p:nvSpPr>
          <p:cNvPr id="3" name="Text Placeholder 2"/>
          <p:cNvSpPr>
            <a:spLocks noGrp="1"/>
          </p:cNvSpPr>
          <p:nvPr>
            <p:ph type="body" idx="1"/>
          </p:nvPr>
        </p:nvSpPr>
        <p:spPr>
          <a:xfrm>
            <a:off x="253881" y="2041166"/>
            <a:ext cx="3222565" cy="2272042"/>
          </a:xfrm>
        </p:spPr>
        <p:txBody>
          <a:bodyPr>
            <a:normAutofit fontScale="92500" lnSpcReduction="10000"/>
          </a:bodyPr>
          <a:lstStyle/>
          <a:p>
            <a:r>
              <a:rPr lang="en-IN" sz="1800" dirty="0" smtClean="0">
                <a:latin typeface="Times New Roman" panose="02020603050405020304" pitchFamily="18" charset="0"/>
                <a:cs typeface="Times New Roman" panose="02020603050405020304" pitchFamily="18" charset="0"/>
              </a:rPr>
              <a:t>Example of for loop </a:t>
            </a:r>
          </a:p>
          <a:p>
            <a:endParaRPr lang="en-IN" sz="1800" dirty="0">
              <a:latin typeface="Times New Roman" panose="02020603050405020304" pitchFamily="18" charset="0"/>
              <a:cs typeface="Times New Roman" panose="02020603050405020304" pitchFamily="18" charset="0"/>
            </a:endParaRPr>
          </a:p>
          <a:p>
            <a:endParaRPr lang="en-IN" sz="1800" dirty="0" smtClean="0">
              <a:latin typeface="Times New Roman" panose="02020603050405020304" pitchFamily="18" charset="0"/>
              <a:cs typeface="Times New Roman" panose="02020603050405020304" pitchFamily="18" charset="0"/>
            </a:endParaRPr>
          </a:p>
          <a:p>
            <a:r>
              <a:rPr lang="en-IN" sz="1800" dirty="0" smtClean="0">
                <a:solidFill>
                  <a:srgbClr val="C00000"/>
                </a:solidFill>
                <a:latin typeface="Times New Roman" panose="02020603050405020304" pitchFamily="18" charset="0"/>
                <a:cs typeface="Times New Roman" panose="02020603050405020304" pitchFamily="18" charset="0"/>
              </a:rPr>
              <a:t>for </a:t>
            </a:r>
            <a:r>
              <a:rPr lang="en-IN" sz="1800" dirty="0">
                <a:solidFill>
                  <a:srgbClr val="C00000"/>
                </a:solidFill>
                <a:latin typeface="Times New Roman" panose="02020603050405020304" pitchFamily="18" charset="0"/>
                <a:cs typeface="Times New Roman" panose="02020603050405020304" pitchFamily="18" charset="0"/>
              </a:rPr>
              <a:t>(int </a:t>
            </a:r>
            <a:r>
              <a:rPr lang="en-IN" sz="1800" dirty="0" err="1">
                <a:solidFill>
                  <a:srgbClr val="C00000"/>
                </a:solidFill>
                <a:latin typeface="Times New Roman" panose="02020603050405020304" pitchFamily="18" charset="0"/>
                <a:cs typeface="Times New Roman" panose="02020603050405020304" pitchFamily="18" charset="0"/>
              </a:rPr>
              <a:t>i</a:t>
            </a:r>
            <a:r>
              <a:rPr lang="en-IN" sz="1800" dirty="0">
                <a:solidFill>
                  <a:srgbClr val="C00000"/>
                </a:solidFill>
                <a:latin typeface="Times New Roman" panose="02020603050405020304" pitchFamily="18" charset="0"/>
                <a:cs typeface="Times New Roman" panose="02020603050405020304" pitchFamily="18" charset="0"/>
              </a:rPr>
              <a:t> = 1; </a:t>
            </a:r>
            <a:r>
              <a:rPr lang="en-IN" sz="1800" dirty="0" err="1">
                <a:solidFill>
                  <a:srgbClr val="C00000"/>
                </a:solidFill>
                <a:latin typeface="Times New Roman" panose="02020603050405020304" pitchFamily="18" charset="0"/>
                <a:cs typeface="Times New Roman" panose="02020603050405020304" pitchFamily="18" charset="0"/>
              </a:rPr>
              <a:t>i</a:t>
            </a:r>
            <a:r>
              <a:rPr lang="en-IN" sz="1800" dirty="0">
                <a:solidFill>
                  <a:srgbClr val="C00000"/>
                </a:solidFill>
                <a:latin typeface="Times New Roman" panose="02020603050405020304" pitchFamily="18" charset="0"/>
                <a:cs typeface="Times New Roman" panose="02020603050405020304" pitchFamily="18" charset="0"/>
              </a:rPr>
              <a:t> &lt;= 5; </a:t>
            </a:r>
            <a:r>
              <a:rPr lang="en-IN" sz="1800" dirty="0" err="1">
                <a:solidFill>
                  <a:srgbClr val="C00000"/>
                </a:solidFill>
                <a:latin typeface="Times New Roman" panose="02020603050405020304" pitchFamily="18" charset="0"/>
                <a:cs typeface="Times New Roman" panose="02020603050405020304" pitchFamily="18" charset="0"/>
              </a:rPr>
              <a:t>i</a:t>
            </a:r>
            <a:r>
              <a:rPr lang="en-IN" sz="1800" dirty="0">
                <a:solidFill>
                  <a:srgbClr val="C00000"/>
                </a:solidFill>
                <a:latin typeface="Times New Roman" panose="02020603050405020304" pitchFamily="18" charset="0"/>
                <a:cs typeface="Times New Roman" panose="02020603050405020304" pitchFamily="18" charset="0"/>
              </a:rPr>
              <a:t>++) </a:t>
            </a:r>
            <a:endParaRPr lang="en-IN" sz="1800" dirty="0" smtClean="0">
              <a:solidFill>
                <a:srgbClr val="C00000"/>
              </a:solidFill>
              <a:latin typeface="Times New Roman" panose="02020603050405020304" pitchFamily="18" charset="0"/>
              <a:cs typeface="Times New Roman" panose="02020603050405020304" pitchFamily="18" charset="0"/>
            </a:endParaRPr>
          </a:p>
          <a:p>
            <a:r>
              <a:rPr lang="en-IN" sz="1800" dirty="0" smtClean="0">
                <a:solidFill>
                  <a:srgbClr val="C00000"/>
                </a:solidFill>
                <a:latin typeface="Times New Roman" panose="02020603050405020304" pitchFamily="18" charset="0"/>
                <a:cs typeface="Times New Roman" panose="02020603050405020304" pitchFamily="18" charset="0"/>
              </a:rPr>
              <a:t>{ </a:t>
            </a:r>
          </a:p>
          <a:p>
            <a:r>
              <a:rPr lang="en-IN" sz="1800" dirty="0" smtClean="0">
                <a:solidFill>
                  <a:srgbClr val="C00000"/>
                </a:solidFill>
                <a:latin typeface="Times New Roman" panose="02020603050405020304" pitchFamily="18" charset="0"/>
                <a:cs typeface="Times New Roman" panose="02020603050405020304" pitchFamily="18" charset="0"/>
              </a:rPr>
              <a:t>System.out.println</a:t>
            </a:r>
            <a:r>
              <a:rPr lang="en-IN" sz="1800" dirty="0">
                <a:solidFill>
                  <a:srgbClr val="C00000"/>
                </a:solidFill>
                <a:latin typeface="Times New Roman" panose="02020603050405020304" pitchFamily="18" charset="0"/>
                <a:cs typeface="Times New Roman" panose="02020603050405020304" pitchFamily="18" charset="0"/>
              </a:rPr>
              <a:t>("Number: " + </a:t>
            </a:r>
            <a:r>
              <a:rPr lang="en-IN" sz="1800" dirty="0" err="1">
                <a:solidFill>
                  <a:srgbClr val="C00000"/>
                </a:solidFill>
                <a:latin typeface="Times New Roman" panose="02020603050405020304" pitchFamily="18" charset="0"/>
                <a:cs typeface="Times New Roman" panose="02020603050405020304" pitchFamily="18" charset="0"/>
              </a:rPr>
              <a:t>i</a:t>
            </a:r>
            <a:r>
              <a:rPr lang="en-IN" sz="1800" dirty="0" smtClean="0">
                <a:solidFill>
                  <a:srgbClr val="C00000"/>
                </a:solidFill>
                <a:latin typeface="Times New Roman" panose="02020603050405020304" pitchFamily="18" charset="0"/>
                <a:cs typeface="Times New Roman" panose="02020603050405020304" pitchFamily="18" charset="0"/>
              </a:rPr>
              <a:t>);</a:t>
            </a:r>
          </a:p>
          <a:p>
            <a:r>
              <a:rPr lang="en-IN" sz="1800" dirty="0" smtClean="0">
                <a:solidFill>
                  <a:srgbClr val="C00000"/>
                </a:solidFill>
                <a:latin typeface="Times New Roman" panose="02020603050405020304" pitchFamily="18" charset="0"/>
                <a:cs typeface="Times New Roman" panose="02020603050405020304" pitchFamily="18" charset="0"/>
              </a:rPr>
              <a:t> </a:t>
            </a:r>
            <a:r>
              <a:rPr lang="en-IN" sz="1800" dirty="0">
                <a:solidFill>
                  <a:srgbClr val="C00000"/>
                </a:solidFill>
                <a:latin typeface="Times New Roman" panose="02020603050405020304" pitchFamily="18" charset="0"/>
                <a:cs typeface="Times New Roman" panose="02020603050405020304" pitchFamily="18" charset="0"/>
              </a:rPr>
              <a:t>}</a:t>
            </a:r>
          </a:p>
        </p:txBody>
      </p:sp>
      <p:sp>
        <p:nvSpPr>
          <p:cNvPr id="4" name="Content Placeholder 3"/>
          <p:cNvSpPr>
            <a:spLocks noGrp="1"/>
          </p:cNvSpPr>
          <p:nvPr>
            <p:ph sz="half" idx="2"/>
          </p:nvPr>
        </p:nvSpPr>
        <p:spPr>
          <a:xfrm>
            <a:off x="3648974" y="1730614"/>
            <a:ext cx="4002656" cy="4661560"/>
          </a:xfrm>
        </p:spPr>
        <p:txBody>
          <a:bodyPr/>
          <a:lstStyle/>
          <a:p>
            <a:pPr marL="0" indent="0">
              <a:buNone/>
            </a:pPr>
            <a:endParaRPr lang="en-US" b="1" dirty="0" smtClean="0">
              <a:latin typeface="Times New Roman" panose="02020603050405020304" pitchFamily="18" charset="0"/>
              <a:cs typeface="Times New Roman" panose="02020603050405020304" pitchFamily="18" charset="0"/>
            </a:endParaRPr>
          </a:p>
          <a:p>
            <a:pPr marL="0" indent="0">
              <a:buNone/>
            </a:pPr>
            <a:r>
              <a:rPr lang="en-US" b="1" dirty="0" smtClean="0">
                <a:solidFill>
                  <a:schemeClr val="tx1"/>
                </a:solidFill>
                <a:latin typeface="Times New Roman" panose="02020603050405020304" pitchFamily="18" charset="0"/>
                <a:cs typeface="Times New Roman" panose="02020603050405020304" pitchFamily="18" charset="0"/>
              </a:rPr>
              <a:t>Example  of while loop</a:t>
            </a:r>
          </a:p>
          <a:p>
            <a:pPr marL="0" indent="0">
              <a:buNone/>
            </a:pPr>
            <a:endParaRPr lang="en-US" b="1" dirty="0">
              <a:solidFill>
                <a:schemeClr val="tx1"/>
              </a:solidFill>
              <a:latin typeface="Times New Roman" panose="02020603050405020304" pitchFamily="18" charset="0"/>
              <a:cs typeface="Times New Roman" panose="02020603050405020304" pitchFamily="18" charset="0"/>
            </a:endParaRPr>
          </a:p>
          <a:p>
            <a:pPr marL="0" indent="0">
              <a:buNone/>
            </a:pPr>
            <a:endParaRPr lang="en-US" b="1"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US" b="1" dirty="0" smtClean="0">
                <a:solidFill>
                  <a:srgbClr val="C00000"/>
                </a:solidFill>
                <a:latin typeface="Times New Roman" panose="02020603050405020304" pitchFamily="18" charset="0"/>
                <a:cs typeface="Times New Roman" panose="02020603050405020304" pitchFamily="18" charset="0"/>
              </a:rPr>
              <a:t>int </a:t>
            </a:r>
            <a:r>
              <a:rPr lang="en-US" b="1" dirty="0" err="1">
                <a:solidFill>
                  <a:srgbClr val="C00000"/>
                </a:solidFill>
                <a:latin typeface="Times New Roman" panose="02020603050405020304" pitchFamily="18" charset="0"/>
                <a:cs typeface="Times New Roman" panose="02020603050405020304" pitchFamily="18" charset="0"/>
              </a:rPr>
              <a:t>i</a:t>
            </a:r>
            <a:r>
              <a:rPr lang="en-US" b="1" dirty="0">
                <a:solidFill>
                  <a:srgbClr val="C00000"/>
                </a:solidFill>
                <a:latin typeface="Times New Roman" panose="02020603050405020304" pitchFamily="18" charset="0"/>
                <a:cs typeface="Times New Roman" panose="02020603050405020304" pitchFamily="18" charset="0"/>
              </a:rPr>
              <a:t> = 1; </a:t>
            </a:r>
            <a:endParaRPr lang="en-US" b="1" dirty="0" smtClean="0">
              <a:solidFill>
                <a:srgbClr val="C00000"/>
              </a:solidFill>
              <a:latin typeface="Times New Roman" panose="02020603050405020304" pitchFamily="18" charset="0"/>
              <a:cs typeface="Times New Roman" panose="02020603050405020304" pitchFamily="18" charset="0"/>
            </a:endParaRPr>
          </a:p>
          <a:p>
            <a:pPr marL="0" indent="0">
              <a:buNone/>
            </a:pPr>
            <a:r>
              <a:rPr lang="en-US" b="1" dirty="0" smtClean="0">
                <a:solidFill>
                  <a:srgbClr val="C00000"/>
                </a:solidFill>
                <a:latin typeface="Times New Roman" panose="02020603050405020304" pitchFamily="18" charset="0"/>
                <a:cs typeface="Times New Roman" panose="02020603050405020304" pitchFamily="18" charset="0"/>
              </a:rPr>
              <a:t>while (</a:t>
            </a:r>
            <a:r>
              <a:rPr lang="en-US" b="1" dirty="0" err="1" smtClean="0">
                <a:solidFill>
                  <a:srgbClr val="C00000"/>
                </a:solidFill>
                <a:latin typeface="Times New Roman" panose="02020603050405020304" pitchFamily="18" charset="0"/>
                <a:cs typeface="Times New Roman" panose="02020603050405020304" pitchFamily="18" charset="0"/>
              </a:rPr>
              <a:t>i</a:t>
            </a:r>
            <a:r>
              <a:rPr lang="en-US" b="1" dirty="0" smtClean="0">
                <a:solidFill>
                  <a:srgbClr val="C00000"/>
                </a:solidFill>
                <a:latin typeface="Times New Roman" panose="02020603050405020304" pitchFamily="18" charset="0"/>
                <a:cs typeface="Times New Roman" panose="02020603050405020304" pitchFamily="18" charset="0"/>
              </a:rPr>
              <a:t> </a:t>
            </a:r>
            <a:r>
              <a:rPr lang="en-US" b="1" dirty="0">
                <a:solidFill>
                  <a:srgbClr val="C00000"/>
                </a:solidFill>
                <a:latin typeface="Times New Roman" panose="02020603050405020304" pitchFamily="18" charset="0"/>
                <a:cs typeface="Times New Roman" panose="02020603050405020304" pitchFamily="18" charset="0"/>
              </a:rPr>
              <a:t>&lt;= 5) </a:t>
            </a:r>
            <a:endParaRPr lang="en-US" b="1" dirty="0" smtClean="0">
              <a:solidFill>
                <a:srgbClr val="C00000"/>
              </a:solidFill>
              <a:latin typeface="Times New Roman" panose="02020603050405020304" pitchFamily="18" charset="0"/>
              <a:cs typeface="Times New Roman" panose="02020603050405020304" pitchFamily="18" charset="0"/>
            </a:endParaRPr>
          </a:p>
          <a:p>
            <a:pPr marL="0" indent="0">
              <a:buNone/>
            </a:pPr>
            <a:r>
              <a:rPr lang="en-US" b="1" dirty="0" smtClean="0">
                <a:solidFill>
                  <a:srgbClr val="C00000"/>
                </a:solidFill>
                <a:latin typeface="Times New Roman" panose="02020603050405020304" pitchFamily="18" charset="0"/>
                <a:cs typeface="Times New Roman" panose="02020603050405020304" pitchFamily="18" charset="0"/>
              </a:rPr>
              <a:t>{</a:t>
            </a:r>
          </a:p>
          <a:p>
            <a:pPr marL="0" indent="0">
              <a:buNone/>
            </a:pPr>
            <a:r>
              <a:rPr lang="en-US" b="1" dirty="0" smtClean="0">
                <a:solidFill>
                  <a:srgbClr val="C00000"/>
                </a:solidFill>
                <a:latin typeface="Times New Roman" panose="02020603050405020304" pitchFamily="18" charset="0"/>
                <a:cs typeface="Times New Roman" panose="02020603050405020304" pitchFamily="18" charset="0"/>
              </a:rPr>
              <a:t> </a:t>
            </a:r>
            <a:r>
              <a:rPr lang="en-US" b="1" dirty="0">
                <a:solidFill>
                  <a:srgbClr val="C00000"/>
                </a:solidFill>
                <a:latin typeface="Times New Roman" panose="02020603050405020304" pitchFamily="18" charset="0"/>
                <a:cs typeface="Times New Roman" panose="02020603050405020304" pitchFamily="18" charset="0"/>
              </a:rPr>
              <a:t>System.out.println("Number: " + </a:t>
            </a:r>
            <a:r>
              <a:rPr lang="en-US" b="1" dirty="0" err="1">
                <a:solidFill>
                  <a:srgbClr val="C00000"/>
                </a:solidFill>
                <a:latin typeface="Times New Roman" panose="02020603050405020304" pitchFamily="18" charset="0"/>
                <a:cs typeface="Times New Roman" panose="02020603050405020304" pitchFamily="18" charset="0"/>
              </a:rPr>
              <a:t>i</a:t>
            </a:r>
            <a:r>
              <a:rPr lang="en-US" b="1" dirty="0" smtClean="0">
                <a:solidFill>
                  <a:srgbClr val="C00000"/>
                </a:solidFill>
                <a:latin typeface="Times New Roman" panose="02020603050405020304" pitchFamily="18" charset="0"/>
                <a:cs typeface="Times New Roman" panose="02020603050405020304" pitchFamily="18" charset="0"/>
              </a:rPr>
              <a:t>);</a:t>
            </a:r>
          </a:p>
          <a:p>
            <a:pPr marL="0" indent="0">
              <a:buNone/>
            </a:pPr>
            <a:r>
              <a:rPr lang="en-US" b="1" dirty="0" smtClean="0">
                <a:solidFill>
                  <a:srgbClr val="C00000"/>
                </a:solidFill>
                <a:latin typeface="Times New Roman" panose="02020603050405020304" pitchFamily="18" charset="0"/>
                <a:cs typeface="Times New Roman" panose="02020603050405020304" pitchFamily="18" charset="0"/>
              </a:rPr>
              <a:t> </a:t>
            </a:r>
            <a:r>
              <a:rPr lang="en-US" b="1" dirty="0" err="1">
                <a:solidFill>
                  <a:srgbClr val="C00000"/>
                </a:solidFill>
                <a:latin typeface="Times New Roman" panose="02020603050405020304" pitchFamily="18" charset="0"/>
                <a:cs typeface="Times New Roman" panose="02020603050405020304" pitchFamily="18" charset="0"/>
              </a:rPr>
              <a:t>i</a:t>
            </a:r>
            <a:r>
              <a:rPr lang="en-US" b="1" dirty="0">
                <a:solidFill>
                  <a:srgbClr val="C00000"/>
                </a:solidFill>
                <a:latin typeface="Times New Roman" panose="02020603050405020304" pitchFamily="18" charset="0"/>
                <a:cs typeface="Times New Roman" panose="02020603050405020304" pitchFamily="18" charset="0"/>
              </a:rPr>
              <a:t>++; </a:t>
            </a:r>
            <a:endParaRPr lang="en-US" b="1" dirty="0" smtClean="0">
              <a:solidFill>
                <a:srgbClr val="C00000"/>
              </a:solidFill>
              <a:latin typeface="Times New Roman" panose="02020603050405020304" pitchFamily="18" charset="0"/>
              <a:cs typeface="Times New Roman" panose="02020603050405020304" pitchFamily="18" charset="0"/>
            </a:endParaRPr>
          </a:p>
          <a:p>
            <a:pPr marL="0" indent="0">
              <a:buNone/>
            </a:pPr>
            <a:r>
              <a:rPr lang="en-US" b="1" dirty="0" smtClean="0">
                <a:solidFill>
                  <a:srgbClr val="C00000"/>
                </a:solidFill>
                <a:latin typeface="Times New Roman" panose="02020603050405020304" pitchFamily="18" charset="0"/>
                <a:cs typeface="Times New Roman" panose="02020603050405020304" pitchFamily="18" charset="0"/>
              </a:rPr>
              <a:t>}</a:t>
            </a:r>
            <a:endParaRPr lang="en-IN" b="1" dirty="0">
              <a:solidFill>
                <a:srgbClr val="C00000"/>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4"/>
          </p:nvPr>
        </p:nvSpPr>
        <p:spPr>
          <a:xfrm>
            <a:off x="7824158" y="1811547"/>
            <a:ext cx="3523293" cy="4580627"/>
          </a:xfrm>
        </p:spPr>
        <p:txBody>
          <a:bodyPr/>
          <a:lstStyle/>
          <a:p>
            <a:pPr marL="0" indent="0">
              <a:buNone/>
            </a:pPr>
            <a:endParaRPr lang="en-US" b="1"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US" b="1" dirty="0" smtClean="0">
                <a:solidFill>
                  <a:schemeClr val="tx1"/>
                </a:solidFill>
                <a:latin typeface="Times New Roman" panose="02020603050405020304" pitchFamily="18" charset="0"/>
                <a:cs typeface="Times New Roman" panose="02020603050405020304" pitchFamily="18" charset="0"/>
              </a:rPr>
              <a:t>Example of do –while loop</a:t>
            </a:r>
          </a:p>
          <a:p>
            <a:pPr marL="0" indent="0">
              <a:buNone/>
            </a:pPr>
            <a:endParaRPr lang="en-US" b="1" dirty="0">
              <a:solidFill>
                <a:schemeClr val="tx1"/>
              </a:solidFill>
              <a:latin typeface="Times New Roman" panose="02020603050405020304" pitchFamily="18" charset="0"/>
              <a:cs typeface="Times New Roman" panose="02020603050405020304" pitchFamily="18" charset="0"/>
            </a:endParaRPr>
          </a:p>
          <a:p>
            <a:pPr marL="0" indent="0">
              <a:buNone/>
            </a:pPr>
            <a:r>
              <a:rPr lang="en-US" b="1" dirty="0" smtClean="0">
                <a:solidFill>
                  <a:srgbClr val="C00000"/>
                </a:solidFill>
                <a:latin typeface="Times New Roman" panose="02020603050405020304" pitchFamily="18" charset="0"/>
                <a:cs typeface="Times New Roman" panose="02020603050405020304" pitchFamily="18" charset="0"/>
              </a:rPr>
              <a:t>int </a:t>
            </a:r>
            <a:r>
              <a:rPr lang="en-US" b="1" dirty="0" err="1">
                <a:solidFill>
                  <a:srgbClr val="C00000"/>
                </a:solidFill>
                <a:latin typeface="Times New Roman" panose="02020603050405020304" pitchFamily="18" charset="0"/>
                <a:cs typeface="Times New Roman" panose="02020603050405020304" pitchFamily="18" charset="0"/>
              </a:rPr>
              <a:t>i</a:t>
            </a:r>
            <a:r>
              <a:rPr lang="en-US" b="1" dirty="0">
                <a:solidFill>
                  <a:srgbClr val="C00000"/>
                </a:solidFill>
                <a:latin typeface="Times New Roman" panose="02020603050405020304" pitchFamily="18" charset="0"/>
                <a:cs typeface="Times New Roman" panose="02020603050405020304" pitchFamily="18" charset="0"/>
              </a:rPr>
              <a:t> = 1; </a:t>
            </a:r>
            <a:endParaRPr lang="en-US" b="1" dirty="0" smtClean="0">
              <a:solidFill>
                <a:srgbClr val="C00000"/>
              </a:solidFill>
              <a:latin typeface="Times New Roman" panose="02020603050405020304" pitchFamily="18" charset="0"/>
              <a:cs typeface="Times New Roman" panose="02020603050405020304" pitchFamily="18" charset="0"/>
            </a:endParaRPr>
          </a:p>
          <a:p>
            <a:pPr marL="0" indent="0">
              <a:buNone/>
            </a:pPr>
            <a:r>
              <a:rPr lang="en-US" b="1" dirty="0" smtClean="0">
                <a:solidFill>
                  <a:srgbClr val="C00000"/>
                </a:solidFill>
                <a:latin typeface="Times New Roman" panose="02020603050405020304" pitchFamily="18" charset="0"/>
                <a:cs typeface="Times New Roman" panose="02020603050405020304" pitchFamily="18" charset="0"/>
              </a:rPr>
              <a:t>Do</a:t>
            </a:r>
          </a:p>
          <a:p>
            <a:pPr marL="0" indent="0">
              <a:buNone/>
            </a:pPr>
            <a:r>
              <a:rPr lang="en-US" b="1" dirty="0" smtClean="0">
                <a:solidFill>
                  <a:srgbClr val="C00000"/>
                </a:solidFill>
                <a:latin typeface="Times New Roman" panose="02020603050405020304" pitchFamily="18" charset="0"/>
                <a:cs typeface="Times New Roman" panose="02020603050405020304" pitchFamily="18" charset="0"/>
              </a:rPr>
              <a:t> {</a:t>
            </a:r>
          </a:p>
          <a:p>
            <a:pPr marL="0" indent="0">
              <a:buNone/>
            </a:pPr>
            <a:r>
              <a:rPr lang="en-US" b="1" dirty="0" smtClean="0">
                <a:solidFill>
                  <a:srgbClr val="C00000"/>
                </a:solidFill>
                <a:latin typeface="Times New Roman" panose="02020603050405020304" pitchFamily="18" charset="0"/>
                <a:cs typeface="Times New Roman" panose="02020603050405020304" pitchFamily="18" charset="0"/>
              </a:rPr>
              <a:t> </a:t>
            </a:r>
            <a:r>
              <a:rPr lang="en-US" b="1" dirty="0">
                <a:solidFill>
                  <a:srgbClr val="C00000"/>
                </a:solidFill>
                <a:latin typeface="Times New Roman" panose="02020603050405020304" pitchFamily="18" charset="0"/>
                <a:cs typeface="Times New Roman" panose="02020603050405020304" pitchFamily="18" charset="0"/>
              </a:rPr>
              <a:t>System.out.println("Number: " + </a:t>
            </a:r>
            <a:r>
              <a:rPr lang="en-US" b="1" dirty="0" err="1">
                <a:solidFill>
                  <a:srgbClr val="C00000"/>
                </a:solidFill>
                <a:latin typeface="Times New Roman" panose="02020603050405020304" pitchFamily="18" charset="0"/>
                <a:cs typeface="Times New Roman" panose="02020603050405020304" pitchFamily="18" charset="0"/>
              </a:rPr>
              <a:t>i</a:t>
            </a:r>
            <a:r>
              <a:rPr lang="en-US" b="1" dirty="0" smtClean="0">
                <a:solidFill>
                  <a:srgbClr val="C00000"/>
                </a:solidFill>
                <a:latin typeface="Times New Roman" panose="02020603050405020304" pitchFamily="18" charset="0"/>
                <a:cs typeface="Times New Roman" panose="02020603050405020304" pitchFamily="18" charset="0"/>
              </a:rPr>
              <a:t>);</a:t>
            </a:r>
          </a:p>
          <a:p>
            <a:pPr marL="0" indent="0">
              <a:buNone/>
            </a:pPr>
            <a:r>
              <a:rPr lang="en-US" b="1" dirty="0" smtClean="0">
                <a:solidFill>
                  <a:srgbClr val="C00000"/>
                </a:solidFill>
                <a:latin typeface="Times New Roman" panose="02020603050405020304" pitchFamily="18" charset="0"/>
                <a:cs typeface="Times New Roman" panose="02020603050405020304" pitchFamily="18" charset="0"/>
              </a:rPr>
              <a:t> </a:t>
            </a:r>
            <a:r>
              <a:rPr lang="en-US" b="1" dirty="0" err="1">
                <a:solidFill>
                  <a:srgbClr val="C00000"/>
                </a:solidFill>
                <a:latin typeface="Times New Roman" panose="02020603050405020304" pitchFamily="18" charset="0"/>
                <a:cs typeface="Times New Roman" panose="02020603050405020304" pitchFamily="18" charset="0"/>
              </a:rPr>
              <a:t>i</a:t>
            </a:r>
            <a:r>
              <a:rPr lang="en-US" b="1" dirty="0">
                <a:solidFill>
                  <a:srgbClr val="C00000"/>
                </a:solidFill>
                <a:latin typeface="Times New Roman" panose="02020603050405020304" pitchFamily="18" charset="0"/>
                <a:cs typeface="Times New Roman" panose="02020603050405020304" pitchFamily="18" charset="0"/>
              </a:rPr>
              <a:t>++; </a:t>
            </a:r>
            <a:endParaRPr lang="en-US" b="1" dirty="0" smtClean="0">
              <a:solidFill>
                <a:srgbClr val="C00000"/>
              </a:solidFill>
              <a:latin typeface="Times New Roman" panose="02020603050405020304" pitchFamily="18" charset="0"/>
              <a:cs typeface="Times New Roman" panose="02020603050405020304" pitchFamily="18" charset="0"/>
            </a:endParaRPr>
          </a:p>
          <a:p>
            <a:pPr marL="0" indent="0">
              <a:buNone/>
            </a:pPr>
            <a:r>
              <a:rPr lang="en-US" b="1" dirty="0">
                <a:solidFill>
                  <a:srgbClr val="C00000"/>
                </a:solidFill>
                <a:latin typeface="Times New Roman" panose="02020603050405020304" pitchFamily="18" charset="0"/>
                <a:cs typeface="Times New Roman" panose="02020603050405020304" pitchFamily="18" charset="0"/>
              </a:rPr>
              <a:t> </a:t>
            </a:r>
            <a:r>
              <a:rPr lang="en-US" b="1" dirty="0" smtClean="0">
                <a:solidFill>
                  <a:srgbClr val="C00000"/>
                </a:solidFill>
                <a:latin typeface="Times New Roman" panose="02020603050405020304" pitchFamily="18" charset="0"/>
                <a:cs typeface="Times New Roman" panose="02020603050405020304" pitchFamily="18" charset="0"/>
              </a:rPr>
              <a:t> } </a:t>
            </a:r>
            <a:r>
              <a:rPr lang="en-US" b="1" dirty="0">
                <a:solidFill>
                  <a:srgbClr val="C00000"/>
                </a:solidFill>
                <a:latin typeface="Times New Roman" panose="02020603050405020304" pitchFamily="18" charset="0"/>
                <a:cs typeface="Times New Roman" panose="02020603050405020304" pitchFamily="18" charset="0"/>
              </a:rPr>
              <a:t>while (</a:t>
            </a:r>
            <a:r>
              <a:rPr lang="en-US" b="1" dirty="0" err="1">
                <a:solidFill>
                  <a:srgbClr val="C00000"/>
                </a:solidFill>
                <a:latin typeface="Times New Roman" panose="02020603050405020304" pitchFamily="18" charset="0"/>
                <a:cs typeface="Times New Roman" panose="02020603050405020304" pitchFamily="18" charset="0"/>
              </a:rPr>
              <a:t>i</a:t>
            </a:r>
            <a:r>
              <a:rPr lang="en-US" b="1" dirty="0">
                <a:solidFill>
                  <a:srgbClr val="C00000"/>
                </a:solidFill>
                <a:latin typeface="Times New Roman" panose="02020603050405020304" pitchFamily="18" charset="0"/>
                <a:cs typeface="Times New Roman" panose="02020603050405020304" pitchFamily="18" charset="0"/>
              </a:rPr>
              <a:t> &lt;= 5);</a:t>
            </a:r>
            <a:endParaRPr lang="en-IN"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3209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b="1" dirty="0" smtClean="0">
                <a:latin typeface="Times New Roman" panose="02020603050405020304" pitchFamily="18" charset="0"/>
                <a:cs typeface="Times New Roman" panose="02020603050405020304" pitchFamily="18" charset="0"/>
              </a:rPr>
              <a:t/>
            </a:r>
            <a:br>
              <a:rPr lang="en-IN" b="1" dirty="0" smtClean="0">
                <a:latin typeface="Times New Roman" panose="02020603050405020304" pitchFamily="18" charset="0"/>
                <a:cs typeface="Times New Roman" panose="02020603050405020304" pitchFamily="18" charset="0"/>
              </a:rPr>
            </a:br>
            <a:r>
              <a:rPr lang="en-IN" b="1" dirty="0" smtClean="0">
                <a:latin typeface="Times New Roman" panose="02020603050405020304" pitchFamily="18" charset="0"/>
                <a:cs typeface="Times New Roman" panose="02020603050405020304" pitchFamily="18" charset="0"/>
              </a:rPr>
              <a:t/>
            </a:r>
            <a:br>
              <a:rPr lang="en-IN" b="1" dirty="0" smtClean="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r>
              <a:rPr lang="en-IN" b="1" dirty="0" smtClean="0">
                <a:latin typeface="Times New Roman" panose="02020603050405020304" pitchFamily="18" charset="0"/>
                <a:cs typeface="Times New Roman" panose="02020603050405020304" pitchFamily="18" charset="0"/>
              </a:rPr>
              <a:t/>
            </a:r>
            <a:br>
              <a:rPr lang="en-IN" b="1" dirty="0" smtClean="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r>
              <a:rPr lang="en-IN" b="1" dirty="0" smtClean="0">
                <a:latin typeface="Times New Roman" panose="02020603050405020304" pitchFamily="18" charset="0"/>
                <a:cs typeface="Times New Roman" panose="02020603050405020304" pitchFamily="18" charset="0"/>
              </a:rPr>
              <a:t/>
            </a:r>
            <a:br>
              <a:rPr lang="en-IN" b="1" dirty="0" smtClean="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r>
              <a:rPr lang="en-IN" sz="5300" b="1" dirty="0" smtClean="0">
                <a:latin typeface="Times New Roman" panose="02020603050405020304" pitchFamily="18" charset="0"/>
                <a:cs typeface="Times New Roman" panose="02020603050405020304" pitchFamily="18" charset="0"/>
              </a:rPr>
              <a:t>Jump </a:t>
            </a:r>
            <a:r>
              <a:rPr lang="en-IN" sz="5300" b="1" dirty="0">
                <a:latin typeface="Times New Roman" panose="02020603050405020304" pitchFamily="18" charset="0"/>
                <a:cs typeface="Times New Roman" panose="02020603050405020304" pitchFamily="18" charset="0"/>
              </a:rPr>
              <a:t>Statements</a:t>
            </a: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86443" y="1471942"/>
            <a:ext cx="10841965" cy="4885726"/>
          </a:xfrm>
        </p:spPr>
        <p:txBody>
          <a:bodyPr>
            <a:normAutofit fontScale="92500" lnSpcReduction="10000"/>
          </a:bodyPr>
          <a:lstStyle/>
          <a:p>
            <a:r>
              <a:rPr lang="en-US" b="1" dirty="0"/>
              <a:t> </a:t>
            </a:r>
            <a:r>
              <a:rPr lang="en-US" sz="2100" b="1" dirty="0" smtClean="0">
                <a:solidFill>
                  <a:schemeClr val="tx1"/>
                </a:solidFill>
                <a:latin typeface="Times New Roman" panose="02020603050405020304" pitchFamily="18" charset="0"/>
                <a:cs typeface="Times New Roman" panose="02020603050405020304" pitchFamily="18" charset="0"/>
              </a:rPr>
              <a:t>Jump </a:t>
            </a:r>
            <a:r>
              <a:rPr lang="en-US" sz="2100" b="1" dirty="0">
                <a:solidFill>
                  <a:schemeClr val="tx1"/>
                </a:solidFill>
                <a:latin typeface="Times New Roman" panose="02020603050405020304" pitchFamily="18" charset="0"/>
                <a:cs typeface="Times New Roman" panose="02020603050405020304" pitchFamily="18" charset="0"/>
              </a:rPr>
              <a:t>Statements</a:t>
            </a:r>
          </a:p>
          <a:p>
            <a:r>
              <a:rPr lang="en-US" b="1" dirty="0">
                <a:solidFill>
                  <a:schemeClr val="tx1"/>
                </a:solidFill>
                <a:latin typeface="Times New Roman" panose="02020603050405020304" pitchFamily="18" charset="0"/>
                <a:cs typeface="Times New Roman" panose="02020603050405020304" pitchFamily="18" charset="0"/>
              </a:rPr>
              <a:t>Jump statements in Java</a:t>
            </a:r>
            <a:r>
              <a:rPr lang="en-US" dirty="0">
                <a:solidFill>
                  <a:schemeClr val="tx1"/>
                </a:solidFill>
                <a:latin typeface="Times New Roman" panose="02020603050405020304" pitchFamily="18" charset="0"/>
                <a:cs typeface="Times New Roman" panose="02020603050405020304" pitchFamily="18" charset="0"/>
              </a:rPr>
              <a:t> are used to transfer control to another part of the program. They are particularly useful for breaking out of loops or skipping to the next iteration of a loop. The three main types of jump statements are </a:t>
            </a:r>
            <a:r>
              <a:rPr lang="en-US" b="1" dirty="0">
                <a:solidFill>
                  <a:schemeClr val="tx1"/>
                </a:solidFill>
                <a:latin typeface="Times New Roman" panose="02020603050405020304" pitchFamily="18" charset="0"/>
                <a:cs typeface="Times New Roman" panose="02020603050405020304" pitchFamily="18" charset="0"/>
              </a:rPr>
              <a:t>break</a:t>
            </a:r>
            <a:r>
              <a:rPr lang="en-US" dirty="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continue</a:t>
            </a:r>
            <a:r>
              <a:rPr lang="en-US" dirty="0">
                <a:solidFill>
                  <a:schemeClr val="tx1"/>
                </a:solidFill>
                <a:latin typeface="Times New Roman" panose="02020603050405020304" pitchFamily="18" charset="0"/>
                <a:cs typeface="Times New Roman" panose="02020603050405020304" pitchFamily="18" charset="0"/>
              </a:rPr>
              <a:t>, and </a:t>
            </a:r>
            <a:r>
              <a:rPr lang="en-US" b="1" dirty="0">
                <a:solidFill>
                  <a:schemeClr val="tx1"/>
                </a:solidFill>
                <a:latin typeface="Times New Roman" panose="02020603050405020304" pitchFamily="18" charset="0"/>
                <a:cs typeface="Times New Roman" panose="02020603050405020304" pitchFamily="18" charset="0"/>
              </a:rPr>
              <a:t>return</a:t>
            </a:r>
            <a:r>
              <a:rPr lang="en-US" dirty="0">
                <a:solidFill>
                  <a:schemeClr val="tx1"/>
                </a:solidFill>
                <a:latin typeface="Times New Roman" panose="02020603050405020304" pitchFamily="18" charset="0"/>
                <a:cs typeface="Times New Roman" panose="02020603050405020304" pitchFamily="18" charset="0"/>
              </a:rPr>
              <a:t>. Each serves a different purpose in controlling the flow of execution.</a:t>
            </a:r>
          </a:p>
          <a:p>
            <a:r>
              <a:rPr lang="en-US" b="1" dirty="0" smtClean="0">
                <a:solidFill>
                  <a:schemeClr val="tx1"/>
                </a:solidFill>
                <a:latin typeface="Times New Roman" panose="02020603050405020304" pitchFamily="18" charset="0"/>
                <a:cs typeface="Times New Roman" panose="02020603050405020304" pitchFamily="18" charset="0"/>
              </a:rPr>
              <a:t>1) 'break</a:t>
            </a:r>
            <a:r>
              <a:rPr lang="en-US" b="1" dirty="0">
                <a:solidFill>
                  <a:schemeClr val="tx1"/>
                </a:solidFill>
                <a:latin typeface="Times New Roman" panose="02020603050405020304" pitchFamily="18" charset="0"/>
                <a:cs typeface="Times New Roman" panose="02020603050405020304" pitchFamily="18" charset="0"/>
              </a:rPr>
              <a:t>' Statement in Java</a:t>
            </a:r>
          </a:p>
          <a:p>
            <a:pPr algn="just">
              <a:lnSpc>
                <a:spcPct val="120000"/>
              </a:lnSpc>
            </a:pPr>
            <a:r>
              <a:rPr lang="en-US" dirty="0">
                <a:solidFill>
                  <a:schemeClr val="tx1"/>
                </a:solidFill>
                <a:latin typeface="Times New Roman" panose="02020603050405020304" pitchFamily="18" charset="0"/>
                <a:cs typeface="Times New Roman" panose="02020603050405020304" pitchFamily="18" charset="0"/>
              </a:rPr>
              <a:t>The </a:t>
            </a:r>
            <a:r>
              <a:rPr lang="en-US" b="1" dirty="0">
                <a:solidFill>
                  <a:schemeClr val="tx1"/>
                </a:solidFill>
                <a:latin typeface="Times New Roman" panose="02020603050405020304" pitchFamily="18" charset="0"/>
                <a:cs typeface="Times New Roman" panose="02020603050405020304" pitchFamily="18" charset="0"/>
              </a:rPr>
              <a:t>break statement</a:t>
            </a:r>
            <a:r>
              <a:rPr lang="en-US" dirty="0">
                <a:solidFill>
                  <a:schemeClr val="tx1"/>
                </a:solidFill>
                <a:latin typeface="Times New Roman" panose="02020603050405020304" pitchFamily="18" charset="0"/>
                <a:cs typeface="Times New Roman" panose="02020603050405020304" pitchFamily="18" charset="0"/>
              </a:rPr>
              <a:t> is used to exit from a loop (for, while, do-while) or a switch statement. </a:t>
            </a:r>
            <a:endParaRPr lang="en-US" dirty="0" smtClean="0">
              <a:solidFill>
                <a:schemeClr val="tx1"/>
              </a:solidFill>
              <a:latin typeface="Times New Roman" panose="02020603050405020304" pitchFamily="18" charset="0"/>
              <a:cs typeface="Times New Roman" panose="02020603050405020304" pitchFamily="18" charset="0"/>
            </a:endParaRPr>
          </a:p>
          <a:p>
            <a:pPr algn="just">
              <a:lnSpc>
                <a:spcPct val="120000"/>
              </a:lnSpc>
            </a:pPr>
            <a:r>
              <a:rPr lang="en-US" dirty="0" smtClean="0">
                <a:solidFill>
                  <a:schemeClr val="tx1"/>
                </a:solidFill>
                <a:latin typeface="Times New Roman" panose="02020603050405020304" pitchFamily="18" charset="0"/>
                <a:cs typeface="Times New Roman" panose="02020603050405020304" pitchFamily="18" charset="0"/>
              </a:rPr>
              <a:t>When </a:t>
            </a:r>
            <a:r>
              <a:rPr lang="en-US" dirty="0">
                <a:solidFill>
                  <a:schemeClr val="tx1"/>
                </a:solidFill>
                <a:latin typeface="Times New Roman" panose="02020603050405020304" pitchFamily="18" charset="0"/>
                <a:cs typeface="Times New Roman" panose="02020603050405020304" pitchFamily="18" charset="0"/>
              </a:rPr>
              <a:t>encountered, it terminates the loop or switch statement and </a:t>
            </a:r>
            <a:r>
              <a:rPr lang="en-US" dirty="0" smtClean="0">
                <a:solidFill>
                  <a:schemeClr val="tx1"/>
                </a:solidFill>
                <a:latin typeface="Times New Roman" panose="02020603050405020304" pitchFamily="18" charset="0"/>
                <a:cs typeface="Times New Roman" panose="02020603050405020304" pitchFamily="18" charset="0"/>
              </a:rPr>
              <a:t>transfers</a:t>
            </a:r>
          </a:p>
          <a:p>
            <a:pPr algn="just">
              <a:lnSpc>
                <a:spcPct val="120000"/>
              </a:lnSpc>
            </a:pPr>
            <a:r>
              <a:rPr lang="en-US" dirty="0" smtClean="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control to the statement immediately following the loop or switch.</a:t>
            </a:r>
          </a:p>
          <a:p>
            <a:r>
              <a:rPr lang="en-US" b="1" dirty="0">
                <a:solidFill>
                  <a:schemeClr val="tx1"/>
                </a:solidFill>
                <a:latin typeface="Times New Roman" panose="02020603050405020304" pitchFamily="18" charset="0"/>
                <a:cs typeface="Times New Roman" panose="02020603050405020304" pitchFamily="18" charset="0"/>
              </a:rPr>
              <a:t>Syntax</a:t>
            </a:r>
            <a:endParaRPr lang="en-US" dirty="0">
              <a:solidFill>
                <a:schemeClr val="tx1"/>
              </a:solidFill>
              <a:latin typeface="Times New Roman" panose="02020603050405020304" pitchFamily="18" charset="0"/>
              <a:cs typeface="Times New Roman" panose="02020603050405020304" pitchFamily="18" charset="0"/>
            </a:endParaRPr>
          </a:p>
          <a:p>
            <a:pPr lvl="1"/>
            <a:r>
              <a:rPr lang="en-US" sz="1700" i="1" dirty="0">
                <a:solidFill>
                  <a:schemeClr val="tx1"/>
                </a:solidFill>
                <a:latin typeface="Times New Roman" panose="02020603050405020304" pitchFamily="18" charset="0"/>
                <a:cs typeface="Times New Roman" panose="02020603050405020304" pitchFamily="18" charset="0"/>
              </a:rPr>
              <a:t>break</a:t>
            </a:r>
            <a:r>
              <a:rPr lang="en-US" sz="1700" i="1" dirty="0" smtClean="0">
                <a:solidFill>
                  <a:schemeClr val="tx1"/>
                </a:solidFill>
                <a:latin typeface="Times New Roman" panose="02020603050405020304" pitchFamily="18" charset="0"/>
                <a:cs typeface="Times New Roman" panose="02020603050405020304" pitchFamily="18" charset="0"/>
              </a:rPr>
              <a:t>;</a:t>
            </a:r>
            <a:endParaRPr lang="en-US" sz="1700" dirty="0">
              <a:solidFill>
                <a:schemeClr val="tx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7841" y="2950234"/>
            <a:ext cx="3752491" cy="34764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62240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434" y="422694"/>
            <a:ext cx="10749367" cy="786174"/>
          </a:xfrm>
        </p:spPr>
        <p:txBody>
          <a:bodyPr>
            <a:noAutofit/>
          </a:bodyPr>
          <a:lstStyle/>
          <a:p>
            <a:pPr algn="ctr"/>
            <a:r>
              <a:rPr lang="en-IN" sz="4800" b="1" dirty="0">
                <a:latin typeface="Times New Roman" panose="02020603050405020304" pitchFamily="18" charset="0"/>
                <a:cs typeface="Times New Roman" panose="02020603050405020304" pitchFamily="18" charset="0"/>
              </a:rPr>
              <a:t>Jump Statements</a:t>
            </a:r>
            <a:endParaRPr lang="en-IN" sz="4800" dirty="0"/>
          </a:p>
        </p:txBody>
      </p:sp>
      <p:sp>
        <p:nvSpPr>
          <p:cNvPr id="3" name="Content Placeholder 2"/>
          <p:cNvSpPr>
            <a:spLocks noGrp="1"/>
          </p:cNvSpPr>
          <p:nvPr>
            <p:ph idx="1"/>
          </p:nvPr>
        </p:nvSpPr>
        <p:spPr>
          <a:xfrm>
            <a:off x="838201" y="1825624"/>
            <a:ext cx="5657490" cy="4066217"/>
          </a:xfrm>
        </p:spPr>
        <p:txBody>
          <a:bodyPr>
            <a:normAutofit/>
          </a:bodyPr>
          <a:lstStyle/>
          <a:p>
            <a:r>
              <a:rPr lang="en-US" b="1" dirty="0" smtClean="0">
                <a:solidFill>
                  <a:schemeClr val="tx1"/>
                </a:solidFill>
                <a:latin typeface="Times New Roman" panose="02020603050405020304" pitchFamily="18" charset="0"/>
                <a:cs typeface="Times New Roman" panose="02020603050405020304" pitchFamily="18" charset="0"/>
              </a:rPr>
              <a:t>2) 'continue</a:t>
            </a:r>
            <a:r>
              <a:rPr lang="en-US" b="1" dirty="0">
                <a:solidFill>
                  <a:schemeClr val="tx1"/>
                </a:solidFill>
                <a:latin typeface="Times New Roman" panose="02020603050405020304" pitchFamily="18" charset="0"/>
                <a:cs typeface="Times New Roman" panose="02020603050405020304" pitchFamily="18" charset="0"/>
              </a:rPr>
              <a:t>' Statement in Java</a:t>
            </a:r>
          </a:p>
          <a:p>
            <a:r>
              <a:rPr lang="en-US" dirty="0">
                <a:solidFill>
                  <a:schemeClr val="tx1"/>
                </a:solidFill>
                <a:latin typeface="Times New Roman" panose="02020603050405020304" pitchFamily="18" charset="0"/>
                <a:cs typeface="Times New Roman" panose="02020603050405020304" pitchFamily="18" charset="0"/>
              </a:rPr>
              <a:t>The </a:t>
            </a:r>
            <a:r>
              <a:rPr lang="en-US" b="1" dirty="0">
                <a:solidFill>
                  <a:schemeClr val="tx1"/>
                </a:solidFill>
                <a:latin typeface="Times New Roman" panose="02020603050405020304" pitchFamily="18" charset="0"/>
                <a:cs typeface="Times New Roman" panose="02020603050405020304" pitchFamily="18" charset="0"/>
              </a:rPr>
              <a:t>continue </a:t>
            </a:r>
            <a:r>
              <a:rPr lang="en-US" b="1" dirty="0" smtClean="0">
                <a:solidFill>
                  <a:schemeClr val="tx1"/>
                </a:solidFill>
                <a:latin typeface="Times New Roman" panose="02020603050405020304" pitchFamily="18" charset="0"/>
                <a:cs typeface="Times New Roman" panose="02020603050405020304" pitchFamily="18" charset="0"/>
              </a:rPr>
              <a:t>statement  </a:t>
            </a:r>
            <a:r>
              <a:rPr lang="en-US" dirty="0" smtClean="0">
                <a:solidFill>
                  <a:schemeClr val="tx1"/>
                </a:solidFill>
                <a:latin typeface="Times New Roman" panose="02020603050405020304" pitchFamily="18" charset="0"/>
                <a:cs typeface="Times New Roman" panose="02020603050405020304" pitchFamily="18" charset="0"/>
              </a:rPr>
              <a:t>skips </a:t>
            </a:r>
            <a:r>
              <a:rPr lang="en-US" dirty="0">
                <a:solidFill>
                  <a:schemeClr val="tx1"/>
                </a:solidFill>
                <a:latin typeface="Times New Roman" panose="02020603050405020304" pitchFamily="18" charset="0"/>
                <a:cs typeface="Times New Roman" panose="02020603050405020304" pitchFamily="18" charset="0"/>
              </a:rPr>
              <a:t>the current iteration of a loop (for, while, do-while) and proceeds to the next iteration. It effectively jumps to the end of the loop's body and re-evaluates the loop's condition.</a:t>
            </a:r>
          </a:p>
          <a:p>
            <a:r>
              <a:rPr lang="en-US" b="1" dirty="0">
                <a:solidFill>
                  <a:schemeClr val="tx1"/>
                </a:solidFill>
                <a:latin typeface="Times New Roman" panose="02020603050405020304" pitchFamily="18" charset="0"/>
                <a:cs typeface="Times New Roman" panose="02020603050405020304" pitchFamily="18" charset="0"/>
              </a:rPr>
              <a:t>Syntax</a:t>
            </a:r>
            <a:endParaRPr lang="en-US" dirty="0">
              <a:solidFill>
                <a:schemeClr val="tx1"/>
              </a:solidFill>
              <a:latin typeface="Times New Roman" panose="02020603050405020304" pitchFamily="18" charset="0"/>
              <a:cs typeface="Times New Roman" panose="02020603050405020304" pitchFamily="18" charset="0"/>
            </a:endParaRPr>
          </a:p>
          <a:p>
            <a:pPr lvl="1"/>
            <a:r>
              <a:rPr lang="en-US" sz="1800" i="1" dirty="0" smtClean="0">
                <a:solidFill>
                  <a:schemeClr val="tx1"/>
                </a:solidFill>
                <a:latin typeface="Times New Roman" panose="02020603050405020304" pitchFamily="18" charset="0"/>
                <a:cs typeface="Times New Roman" panose="02020603050405020304" pitchFamily="18" charset="0"/>
              </a:rPr>
              <a:t>Continue</a:t>
            </a:r>
            <a:r>
              <a:rPr lang="en-US" sz="1800" i="1" dirty="0">
                <a:solidFill>
                  <a:schemeClr val="tx1"/>
                </a:solidFill>
                <a:latin typeface="Times New Roman" panose="02020603050405020304" pitchFamily="18" charset="0"/>
                <a:cs typeface="Times New Roman" panose="02020603050405020304" pitchFamily="18" charset="0"/>
              </a:rPr>
              <a:t>;</a:t>
            </a:r>
            <a:endParaRPr lang="en-US" sz="1800"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0530" y="3501572"/>
            <a:ext cx="5487821" cy="30070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5969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latin typeface="Times New Roman" panose="02020603050405020304" pitchFamily="18" charset="0"/>
                <a:cs typeface="Times New Roman" panose="02020603050405020304" pitchFamily="18" charset="0"/>
              </a:rPr>
              <a:t>Examples Of Jumping Statement </a:t>
            </a:r>
            <a:endParaRPr lang="en-IN"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0" y="2372264"/>
            <a:ext cx="4226944" cy="2386699"/>
          </a:xfrm>
        </p:spPr>
        <p:txBody>
          <a:bodyPr>
            <a:normAutofit fontScale="92500" lnSpcReduction="20000"/>
          </a:bodyPr>
          <a:lstStyle/>
          <a:p>
            <a:r>
              <a:rPr lang="en-US" sz="1800" dirty="0" smtClean="0">
                <a:latin typeface="Times New Roman" panose="02020603050405020304" pitchFamily="18" charset="0"/>
                <a:cs typeface="Times New Roman" panose="02020603050405020304" pitchFamily="18" charset="0"/>
              </a:rPr>
              <a:t>Examples of break statement </a:t>
            </a:r>
          </a:p>
          <a:p>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for </a:t>
            </a:r>
            <a:r>
              <a:rPr lang="en-US" sz="1800" dirty="0">
                <a:latin typeface="Times New Roman" panose="02020603050405020304" pitchFamily="18" charset="0"/>
                <a:cs typeface="Times New Roman" panose="02020603050405020304" pitchFamily="18" charset="0"/>
              </a:rPr>
              <a:t>(int </a:t>
            </a:r>
            <a:r>
              <a:rPr lang="en-US" sz="1800" dirty="0" err="1">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 = 1; </a:t>
            </a:r>
            <a:r>
              <a:rPr lang="en-US" sz="1800" dirty="0" err="1">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 &lt;= 5; </a:t>
            </a:r>
            <a:r>
              <a:rPr lang="en-US" sz="1800" dirty="0" err="1">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if (</a:t>
            </a:r>
            <a:r>
              <a:rPr lang="en-US" sz="1800" dirty="0" err="1">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 == 3) </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a:t>
            </a:r>
          </a:p>
          <a:p>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break</a:t>
            </a:r>
            <a:r>
              <a:rPr lang="en-US" sz="1800" dirty="0" smtClean="0">
                <a:latin typeface="Times New Roman" panose="02020603050405020304" pitchFamily="18" charset="0"/>
                <a:cs typeface="Times New Roman" panose="02020603050405020304" pitchFamily="18" charset="0"/>
              </a:rPr>
              <a:t>;</a:t>
            </a:r>
          </a:p>
          <a:p>
            <a:r>
              <a:rPr lang="en-US" sz="1800" u="sng" dirty="0" smtClean="0">
                <a:latin typeface="Times New Roman" panose="02020603050405020304" pitchFamily="18" charset="0"/>
                <a:cs typeface="Times New Roman" panose="02020603050405020304" pitchFamily="18" charset="0"/>
              </a:rPr>
              <a:t>}</a:t>
            </a:r>
          </a:p>
          <a:p>
            <a:r>
              <a:rPr lang="en-US" sz="1800" dirty="0" smtClean="0">
                <a:latin typeface="Times New Roman" panose="02020603050405020304" pitchFamily="18" charset="0"/>
                <a:cs typeface="Times New Roman" panose="02020603050405020304" pitchFamily="18" charset="0"/>
              </a:rPr>
              <a:t> System.out.println("Number: " + </a:t>
            </a:r>
            <a:r>
              <a:rPr lang="en-US" sz="1800" dirty="0" err="1" smtClean="0">
                <a:latin typeface="Times New Roman" panose="02020603050405020304" pitchFamily="18" charset="0"/>
                <a:cs typeface="Times New Roman" panose="02020603050405020304" pitchFamily="18" charset="0"/>
              </a:rPr>
              <a:t>i</a:t>
            </a:r>
            <a:r>
              <a:rPr lang="en-US" sz="1800" dirty="0" smtClean="0">
                <a:latin typeface="Times New Roman" panose="02020603050405020304" pitchFamily="18" charset="0"/>
                <a:cs typeface="Times New Roman" panose="02020603050405020304" pitchFamily="18" charset="0"/>
              </a:rPr>
              <a:t>);</a:t>
            </a:r>
          </a:p>
          <a:p>
            <a:r>
              <a:rPr lang="en-US" sz="1800" dirty="0" smtClean="0"/>
              <a:t> }</a:t>
            </a:r>
            <a:endParaRPr lang="en-IN" sz="1800" dirty="0"/>
          </a:p>
        </p:txBody>
      </p:sp>
      <p:sp>
        <p:nvSpPr>
          <p:cNvPr id="4" name="Content Placeholder 3"/>
          <p:cNvSpPr>
            <a:spLocks noGrp="1"/>
          </p:cNvSpPr>
          <p:nvPr>
            <p:ph sz="half" idx="2"/>
          </p:nvPr>
        </p:nvSpPr>
        <p:spPr>
          <a:xfrm>
            <a:off x="3959944" y="2372264"/>
            <a:ext cx="4037162" cy="4041477"/>
          </a:xfrm>
        </p:spPr>
        <p:txBody>
          <a:bodyPr/>
          <a:lstStyle/>
          <a:p>
            <a:pPr marL="0" indent="0">
              <a:buNone/>
            </a:pPr>
            <a:r>
              <a:rPr lang="en-US" b="1" dirty="0" smtClean="0">
                <a:solidFill>
                  <a:schemeClr val="tx1"/>
                </a:solidFill>
                <a:latin typeface="Times New Roman" panose="02020603050405020304" pitchFamily="18" charset="0"/>
                <a:cs typeface="Times New Roman" panose="02020603050405020304" pitchFamily="18" charset="0"/>
              </a:rPr>
              <a:t>Examples of continue statement</a:t>
            </a:r>
          </a:p>
          <a:p>
            <a:pPr marL="0" indent="0">
              <a:buNone/>
            </a:pPr>
            <a:endParaRPr lang="en-US" b="1" dirty="0">
              <a:solidFill>
                <a:schemeClr val="tx1"/>
              </a:solidFill>
              <a:latin typeface="Times New Roman" panose="02020603050405020304" pitchFamily="18" charset="0"/>
              <a:cs typeface="Times New Roman" panose="02020603050405020304" pitchFamily="18" charset="0"/>
            </a:endParaRPr>
          </a:p>
          <a:p>
            <a:pPr marL="0" indent="0">
              <a:buNone/>
            </a:pPr>
            <a:r>
              <a:rPr lang="en-US" b="1" dirty="0" smtClean="0">
                <a:solidFill>
                  <a:schemeClr val="tx1"/>
                </a:solidFill>
                <a:latin typeface="Times New Roman" panose="02020603050405020304" pitchFamily="18" charset="0"/>
                <a:cs typeface="Times New Roman" panose="02020603050405020304" pitchFamily="18" charset="0"/>
              </a:rPr>
              <a:t>for </a:t>
            </a:r>
            <a:r>
              <a:rPr lang="en-US" b="1" dirty="0">
                <a:solidFill>
                  <a:schemeClr val="tx1"/>
                </a:solidFill>
                <a:latin typeface="Times New Roman" panose="02020603050405020304" pitchFamily="18" charset="0"/>
                <a:cs typeface="Times New Roman" panose="02020603050405020304" pitchFamily="18" charset="0"/>
              </a:rPr>
              <a:t>(int </a:t>
            </a:r>
            <a:r>
              <a:rPr lang="en-US" b="1" dirty="0" err="1">
                <a:solidFill>
                  <a:schemeClr val="tx1"/>
                </a:solidFill>
                <a:latin typeface="Times New Roman" panose="02020603050405020304" pitchFamily="18" charset="0"/>
                <a:cs typeface="Times New Roman" panose="02020603050405020304" pitchFamily="18" charset="0"/>
              </a:rPr>
              <a:t>i</a:t>
            </a:r>
            <a:r>
              <a:rPr lang="en-US" b="1" dirty="0">
                <a:solidFill>
                  <a:schemeClr val="tx1"/>
                </a:solidFill>
                <a:latin typeface="Times New Roman" panose="02020603050405020304" pitchFamily="18" charset="0"/>
                <a:cs typeface="Times New Roman" panose="02020603050405020304" pitchFamily="18" charset="0"/>
              </a:rPr>
              <a:t> = 1; </a:t>
            </a:r>
            <a:r>
              <a:rPr lang="en-US" b="1" dirty="0" err="1">
                <a:solidFill>
                  <a:schemeClr val="tx1"/>
                </a:solidFill>
                <a:latin typeface="Times New Roman" panose="02020603050405020304" pitchFamily="18" charset="0"/>
                <a:cs typeface="Times New Roman" panose="02020603050405020304" pitchFamily="18" charset="0"/>
              </a:rPr>
              <a:t>i</a:t>
            </a:r>
            <a:r>
              <a:rPr lang="en-US" b="1" dirty="0">
                <a:solidFill>
                  <a:schemeClr val="tx1"/>
                </a:solidFill>
                <a:latin typeface="Times New Roman" panose="02020603050405020304" pitchFamily="18" charset="0"/>
                <a:cs typeface="Times New Roman" panose="02020603050405020304" pitchFamily="18" charset="0"/>
              </a:rPr>
              <a:t> &lt;= 5; </a:t>
            </a:r>
            <a:r>
              <a:rPr lang="en-US" b="1" dirty="0" err="1">
                <a:solidFill>
                  <a:schemeClr val="tx1"/>
                </a:solidFill>
                <a:latin typeface="Times New Roman" panose="02020603050405020304" pitchFamily="18" charset="0"/>
                <a:cs typeface="Times New Roman" panose="02020603050405020304" pitchFamily="18" charset="0"/>
              </a:rPr>
              <a:t>i</a:t>
            </a:r>
            <a:r>
              <a:rPr lang="en-US" b="1" dirty="0" smtClean="0">
                <a:solidFill>
                  <a:schemeClr val="tx1"/>
                </a:solidFill>
                <a:latin typeface="Times New Roman" panose="02020603050405020304" pitchFamily="18" charset="0"/>
                <a:cs typeface="Times New Roman" panose="02020603050405020304" pitchFamily="18" charset="0"/>
              </a:rPr>
              <a:t>++)</a:t>
            </a:r>
          </a:p>
          <a:p>
            <a:pPr marL="0" indent="0">
              <a:buNone/>
            </a:pPr>
            <a:r>
              <a:rPr lang="en-US" b="1" dirty="0" smtClean="0">
                <a:solidFill>
                  <a:schemeClr val="tx1"/>
                </a:solidFill>
                <a:latin typeface="Times New Roman" panose="02020603050405020304" pitchFamily="18" charset="0"/>
                <a:cs typeface="Times New Roman" panose="02020603050405020304" pitchFamily="18" charset="0"/>
              </a:rPr>
              <a:t> {</a:t>
            </a:r>
          </a:p>
          <a:p>
            <a:pPr marL="0" indent="0">
              <a:buNone/>
            </a:pPr>
            <a:r>
              <a:rPr lang="en-US" b="1" dirty="0" smtClean="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if (</a:t>
            </a:r>
            <a:r>
              <a:rPr lang="en-US" b="1" dirty="0" err="1">
                <a:solidFill>
                  <a:schemeClr val="tx1"/>
                </a:solidFill>
                <a:latin typeface="Times New Roman" panose="02020603050405020304" pitchFamily="18" charset="0"/>
                <a:cs typeface="Times New Roman" panose="02020603050405020304" pitchFamily="18" charset="0"/>
              </a:rPr>
              <a:t>i</a:t>
            </a:r>
            <a:r>
              <a:rPr lang="en-US" b="1" dirty="0">
                <a:solidFill>
                  <a:schemeClr val="tx1"/>
                </a:solidFill>
                <a:latin typeface="Times New Roman" panose="02020603050405020304" pitchFamily="18" charset="0"/>
                <a:cs typeface="Times New Roman" panose="02020603050405020304" pitchFamily="18" charset="0"/>
              </a:rPr>
              <a:t> == 3</a:t>
            </a:r>
            <a:r>
              <a:rPr lang="en-US" b="1" dirty="0" smtClean="0">
                <a:solidFill>
                  <a:schemeClr val="tx1"/>
                </a:solidFill>
                <a:latin typeface="Times New Roman" panose="02020603050405020304" pitchFamily="18" charset="0"/>
                <a:cs typeface="Times New Roman" panose="02020603050405020304" pitchFamily="18" charset="0"/>
              </a:rPr>
              <a:t>)</a:t>
            </a:r>
          </a:p>
          <a:p>
            <a:pPr marL="0" indent="0">
              <a:buNone/>
            </a:pPr>
            <a:r>
              <a:rPr lang="en-US" b="1" dirty="0" smtClean="0">
                <a:solidFill>
                  <a:schemeClr val="tx1"/>
                </a:solidFill>
                <a:latin typeface="Times New Roman" panose="02020603050405020304" pitchFamily="18" charset="0"/>
                <a:cs typeface="Times New Roman" panose="02020603050405020304" pitchFamily="18" charset="0"/>
              </a:rPr>
              <a:t> {</a:t>
            </a:r>
          </a:p>
          <a:p>
            <a:pPr marL="0" indent="0">
              <a:buNone/>
            </a:pPr>
            <a:r>
              <a:rPr lang="en-US" b="1" dirty="0" smtClean="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continue; </a:t>
            </a:r>
            <a:endParaRPr lang="en-US" b="1"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US" b="1" dirty="0" smtClean="0">
                <a:solidFill>
                  <a:schemeClr val="tx1"/>
                </a:solidFill>
                <a:latin typeface="Times New Roman" panose="02020603050405020304" pitchFamily="18" charset="0"/>
                <a:cs typeface="Times New Roman" panose="02020603050405020304" pitchFamily="18" charset="0"/>
              </a:rPr>
              <a:t>}</a:t>
            </a:r>
          </a:p>
          <a:p>
            <a:pPr marL="0" indent="0">
              <a:buNone/>
            </a:pPr>
            <a:r>
              <a:rPr lang="en-US" b="1" dirty="0" smtClean="0">
                <a:solidFill>
                  <a:schemeClr val="tx1"/>
                </a:solidFill>
                <a:latin typeface="Times New Roman" panose="02020603050405020304" pitchFamily="18" charset="0"/>
                <a:cs typeface="Times New Roman" panose="02020603050405020304" pitchFamily="18" charset="0"/>
              </a:rPr>
              <a:t>System.out.println</a:t>
            </a:r>
            <a:r>
              <a:rPr lang="en-US" b="1" dirty="0">
                <a:solidFill>
                  <a:schemeClr val="tx1"/>
                </a:solidFill>
                <a:latin typeface="Times New Roman" panose="02020603050405020304" pitchFamily="18" charset="0"/>
                <a:cs typeface="Times New Roman" panose="02020603050405020304" pitchFamily="18" charset="0"/>
              </a:rPr>
              <a:t>("Number: " + </a:t>
            </a:r>
            <a:r>
              <a:rPr lang="en-US" b="1" dirty="0" err="1">
                <a:solidFill>
                  <a:schemeClr val="tx1"/>
                </a:solidFill>
                <a:latin typeface="Times New Roman" panose="02020603050405020304" pitchFamily="18" charset="0"/>
                <a:cs typeface="Times New Roman" panose="02020603050405020304" pitchFamily="18" charset="0"/>
              </a:rPr>
              <a:t>i</a:t>
            </a:r>
            <a:r>
              <a:rPr lang="en-US" b="1" dirty="0" smtClean="0">
                <a:solidFill>
                  <a:schemeClr val="tx1"/>
                </a:solidFill>
                <a:latin typeface="Times New Roman" panose="02020603050405020304" pitchFamily="18" charset="0"/>
                <a:cs typeface="Times New Roman" panose="02020603050405020304" pitchFamily="18" charset="0"/>
              </a:rPr>
              <a:t>);</a:t>
            </a:r>
          </a:p>
          <a:p>
            <a:pPr marL="0" indent="0">
              <a:buNone/>
            </a:pPr>
            <a:r>
              <a:rPr lang="en-US" b="1" dirty="0" smtClean="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4"/>
          </p:nvPr>
        </p:nvSpPr>
        <p:spPr>
          <a:xfrm>
            <a:off x="7591245" y="2113473"/>
            <a:ext cx="4342803" cy="3978275"/>
          </a:xfrm>
        </p:spPr>
        <p:txBody>
          <a:bodyPr/>
          <a:lstStyle/>
          <a:p>
            <a:pPr marL="0" indent="0">
              <a:buNone/>
            </a:pPr>
            <a:r>
              <a:rPr lang="en-US" b="1" dirty="0" smtClean="0">
                <a:solidFill>
                  <a:schemeClr val="tx1"/>
                </a:solidFill>
                <a:latin typeface="Times New Roman" panose="02020603050405020304" pitchFamily="18" charset="0"/>
                <a:cs typeface="Times New Roman" panose="02020603050405020304" pitchFamily="18" charset="0"/>
              </a:rPr>
              <a:t> </a:t>
            </a:r>
          </a:p>
          <a:p>
            <a:pPr marL="0" indent="0">
              <a:buNone/>
            </a:pPr>
            <a:r>
              <a:rPr lang="en-US" b="1" dirty="0" smtClean="0">
                <a:solidFill>
                  <a:schemeClr val="tx1"/>
                </a:solidFill>
                <a:latin typeface="Times New Roman" panose="02020603050405020304" pitchFamily="18" charset="0"/>
                <a:cs typeface="Times New Roman" panose="02020603050405020304" pitchFamily="18" charset="0"/>
              </a:rPr>
              <a:t>Examples of return statement  </a:t>
            </a:r>
          </a:p>
          <a:p>
            <a:pPr marL="0" indent="0">
              <a:buNone/>
            </a:pPr>
            <a:r>
              <a:rPr lang="en-US" b="1" dirty="0" smtClean="0">
                <a:solidFill>
                  <a:schemeClr val="tx1"/>
                </a:solidFill>
                <a:latin typeface="Times New Roman" panose="02020603050405020304" pitchFamily="18" charset="0"/>
                <a:cs typeface="Times New Roman" panose="02020603050405020304" pitchFamily="18" charset="0"/>
              </a:rPr>
              <a:t> </a:t>
            </a:r>
            <a:endParaRPr lang="en-US" b="1" dirty="0">
              <a:solidFill>
                <a:schemeClr val="tx1"/>
              </a:solidFill>
              <a:latin typeface="Times New Roman" panose="02020603050405020304" pitchFamily="18" charset="0"/>
              <a:cs typeface="Times New Roman" panose="02020603050405020304" pitchFamily="18" charset="0"/>
            </a:endParaRPr>
          </a:p>
          <a:p>
            <a:pPr marL="0" indent="0">
              <a:buNone/>
            </a:pPr>
            <a:r>
              <a:rPr lang="en-US" b="1" dirty="0" smtClean="0">
                <a:solidFill>
                  <a:schemeClr val="tx1"/>
                </a:solidFill>
                <a:latin typeface="Times New Roman" panose="02020603050405020304" pitchFamily="18" charset="0"/>
                <a:cs typeface="Times New Roman" panose="02020603050405020304" pitchFamily="18" charset="0"/>
              </a:rPr>
              <a:t> public </a:t>
            </a:r>
            <a:r>
              <a:rPr lang="en-US" b="1" dirty="0">
                <a:solidFill>
                  <a:schemeClr val="tx1"/>
                </a:solidFill>
                <a:latin typeface="Times New Roman" panose="02020603050405020304" pitchFamily="18" charset="0"/>
                <a:cs typeface="Times New Roman" panose="02020603050405020304" pitchFamily="18" charset="0"/>
              </a:rPr>
              <a:t>class Main </a:t>
            </a:r>
            <a:r>
              <a:rPr lang="en-US" b="1" dirty="0" smtClean="0">
                <a:solidFill>
                  <a:schemeClr val="tx1"/>
                </a:solidFill>
                <a:latin typeface="Times New Roman" panose="02020603050405020304" pitchFamily="18" charset="0"/>
                <a:cs typeface="Times New Roman" panose="02020603050405020304" pitchFamily="18" charset="0"/>
              </a:rPr>
              <a:t>{</a:t>
            </a:r>
          </a:p>
          <a:p>
            <a:pPr marL="0" indent="0">
              <a:buNone/>
            </a:pPr>
            <a:r>
              <a:rPr lang="en-US" b="1" dirty="0" smtClean="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public static void main(String[] args) </a:t>
            </a:r>
            <a:r>
              <a:rPr lang="en-US" b="1" dirty="0" smtClean="0">
                <a:solidFill>
                  <a:schemeClr val="tx1"/>
                </a:solidFill>
                <a:latin typeface="Times New Roman" panose="02020603050405020304" pitchFamily="18" charset="0"/>
                <a:cs typeface="Times New Roman" panose="02020603050405020304" pitchFamily="18" charset="0"/>
              </a:rPr>
              <a:t>{</a:t>
            </a:r>
          </a:p>
          <a:p>
            <a:pPr marL="0" indent="0">
              <a:buNone/>
            </a:pPr>
            <a:r>
              <a:rPr lang="en-US" b="1" dirty="0" smtClean="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int result = addNumbers(5, 10</a:t>
            </a:r>
            <a:r>
              <a:rPr lang="en-US" b="1" dirty="0" smtClean="0">
                <a:solidFill>
                  <a:schemeClr val="tx1"/>
                </a:solidFill>
                <a:latin typeface="Times New Roman" panose="02020603050405020304" pitchFamily="18" charset="0"/>
                <a:cs typeface="Times New Roman" panose="02020603050405020304" pitchFamily="18" charset="0"/>
              </a:rPr>
              <a:t>);</a:t>
            </a:r>
          </a:p>
          <a:p>
            <a:pPr marL="0" indent="0">
              <a:buNone/>
            </a:pPr>
            <a:r>
              <a:rPr lang="en-US" b="1" dirty="0" smtClean="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System.out.println("Result: " + result</a:t>
            </a:r>
            <a:r>
              <a:rPr lang="en-US" b="1" dirty="0" smtClean="0">
                <a:solidFill>
                  <a:schemeClr val="tx1"/>
                </a:solidFill>
                <a:latin typeface="Times New Roman" panose="02020603050405020304" pitchFamily="18" charset="0"/>
                <a:cs typeface="Times New Roman" panose="02020603050405020304" pitchFamily="18" charset="0"/>
              </a:rPr>
              <a:t>);</a:t>
            </a:r>
          </a:p>
          <a:p>
            <a:pPr marL="0" indent="0">
              <a:buNone/>
            </a:pPr>
            <a:r>
              <a:rPr lang="en-US" b="1" dirty="0" smtClean="0">
                <a:solidFill>
                  <a:schemeClr val="tx1"/>
                </a:solidFill>
                <a:latin typeface="Times New Roman" panose="02020603050405020304" pitchFamily="18" charset="0"/>
                <a:cs typeface="Times New Roman" panose="02020603050405020304" pitchFamily="18" charset="0"/>
              </a:rPr>
              <a:t> }</a:t>
            </a:r>
          </a:p>
          <a:p>
            <a:pPr marL="0" indent="0">
              <a:buNone/>
            </a:pPr>
            <a:r>
              <a:rPr lang="en-US" b="1" dirty="0" smtClean="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public static int addNumbers(int a, int b</a:t>
            </a:r>
            <a:r>
              <a:rPr lang="en-US" b="1" dirty="0" smtClean="0">
                <a:solidFill>
                  <a:schemeClr val="tx1"/>
                </a:solidFill>
                <a:latin typeface="Times New Roman" panose="02020603050405020304" pitchFamily="18" charset="0"/>
                <a:cs typeface="Times New Roman" panose="02020603050405020304" pitchFamily="18" charset="0"/>
              </a:rPr>
              <a:t>)</a:t>
            </a:r>
          </a:p>
          <a:p>
            <a:pPr marL="0" indent="0">
              <a:buNone/>
            </a:pPr>
            <a:r>
              <a:rPr lang="en-US" b="1" dirty="0" smtClean="0">
                <a:solidFill>
                  <a:schemeClr val="tx1"/>
                </a:solidFill>
                <a:latin typeface="Times New Roman" panose="02020603050405020304" pitchFamily="18" charset="0"/>
                <a:cs typeface="Times New Roman" panose="02020603050405020304" pitchFamily="18" charset="0"/>
              </a:rPr>
              <a:t> {</a:t>
            </a:r>
          </a:p>
          <a:p>
            <a:pPr marL="0" indent="0">
              <a:buNone/>
            </a:pPr>
            <a:r>
              <a:rPr lang="en-US" b="1" dirty="0" smtClean="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return a + b; // return the sum of a and b </a:t>
            </a:r>
            <a:endParaRPr lang="en-US" b="1"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US" b="1" dirty="0" smtClean="0">
                <a:solidFill>
                  <a:schemeClr val="tx1"/>
                </a:solidFill>
                <a:latin typeface="Times New Roman" panose="02020603050405020304" pitchFamily="18" charset="0"/>
                <a:cs typeface="Times New Roman" panose="02020603050405020304" pitchFamily="18" charset="0"/>
              </a:rPr>
              <a:t> }</a:t>
            </a:r>
          </a:p>
          <a:p>
            <a:pPr marL="0" indent="0">
              <a:buNone/>
            </a:pPr>
            <a:r>
              <a:rPr lang="en-US" b="1" dirty="0" smtClean="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a:t>
            </a:r>
            <a:endParaRPr lang="en-IN"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454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434" y="500332"/>
            <a:ext cx="10749367" cy="708536"/>
          </a:xfrm>
        </p:spPr>
        <p:txBody>
          <a:bodyPr>
            <a:noAutofit/>
          </a:bodyPr>
          <a:lstStyle/>
          <a:p>
            <a:pPr algn="ctr"/>
            <a:r>
              <a:rPr lang="en-IN" sz="4800" b="1" dirty="0">
                <a:latin typeface="Times New Roman" panose="02020603050405020304" pitchFamily="18" charset="0"/>
                <a:cs typeface="Times New Roman" panose="02020603050405020304" pitchFamily="18" charset="0"/>
              </a:rPr>
              <a:t>Jump Statements</a:t>
            </a:r>
            <a:endParaRPr lang="en-IN" sz="4800" dirty="0"/>
          </a:p>
        </p:txBody>
      </p:sp>
      <p:sp>
        <p:nvSpPr>
          <p:cNvPr id="3" name="Content Placeholder 2"/>
          <p:cNvSpPr>
            <a:spLocks noGrp="1"/>
          </p:cNvSpPr>
          <p:nvPr>
            <p:ph idx="1"/>
          </p:nvPr>
        </p:nvSpPr>
        <p:spPr>
          <a:xfrm>
            <a:off x="370936" y="1587260"/>
            <a:ext cx="11335109" cy="5063705"/>
          </a:xfrm>
        </p:spPr>
        <p:txBody>
          <a:bodyPr>
            <a:normAutofit fontScale="77500" lnSpcReduction="20000"/>
          </a:bodyPr>
          <a:lstStyle/>
          <a:p>
            <a:r>
              <a:rPr lang="en-US" b="1" dirty="0"/>
              <a:t> </a:t>
            </a:r>
            <a:r>
              <a:rPr lang="en-US" b="1" dirty="0" smtClean="0"/>
              <a:t>3) </a:t>
            </a:r>
            <a:r>
              <a:rPr lang="en-US" sz="1900" b="1" dirty="0" smtClean="0">
                <a:solidFill>
                  <a:schemeClr val="tx1"/>
                </a:solidFill>
                <a:latin typeface="Times New Roman" panose="02020603050405020304" pitchFamily="18" charset="0"/>
                <a:cs typeface="Times New Roman" panose="02020603050405020304" pitchFamily="18" charset="0"/>
              </a:rPr>
              <a:t>'return</a:t>
            </a:r>
            <a:r>
              <a:rPr lang="en-US" sz="1900" b="1" dirty="0">
                <a:solidFill>
                  <a:schemeClr val="tx1"/>
                </a:solidFill>
                <a:latin typeface="Times New Roman" panose="02020603050405020304" pitchFamily="18" charset="0"/>
                <a:cs typeface="Times New Roman" panose="02020603050405020304" pitchFamily="18" charset="0"/>
              </a:rPr>
              <a:t>' Statement in Java</a:t>
            </a:r>
          </a:p>
          <a:p>
            <a:r>
              <a:rPr lang="en-US" sz="1900" dirty="0">
                <a:solidFill>
                  <a:schemeClr val="tx1"/>
                </a:solidFill>
                <a:latin typeface="Times New Roman" panose="02020603050405020304" pitchFamily="18" charset="0"/>
                <a:cs typeface="Times New Roman" panose="02020603050405020304" pitchFamily="18" charset="0"/>
              </a:rPr>
              <a:t>The </a:t>
            </a:r>
            <a:r>
              <a:rPr lang="en-US" sz="1900" b="1" dirty="0">
                <a:solidFill>
                  <a:schemeClr val="tx1"/>
                </a:solidFill>
                <a:latin typeface="Times New Roman" panose="02020603050405020304" pitchFamily="18" charset="0"/>
                <a:cs typeface="Times New Roman" panose="02020603050405020304" pitchFamily="18" charset="0"/>
              </a:rPr>
              <a:t>return statement</a:t>
            </a:r>
            <a:r>
              <a:rPr lang="en-US" sz="1900" dirty="0">
                <a:solidFill>
                  <a:schemeClr val="tx1"/>
                </a:solidFill>
                <a:latin typeface="Times New Roman" panose="02020603050405020304" pitchFamily="18" charset="0"/>
                <a:cs typeface="Times New Roman" panose="02020603050405020304" pitchFamily="18" charset="0"/>
              </a:rPr>
              <a:t> is used to exit from a method, with or without a value. For methods that return a value, </a:t>
            </a:r>
            <a:r>
              <a:rPr lang="en-US" sz="1900" b="1" dirty="0">
                <a:solidFill>
                  <a:schemeClr val="tx1"/>
                </a:solidFill>
                <a:latin typeface="Times New Roman" panose="02020603050405020304" pitchFamily="18" charset="0"/>
                <a:cs typeface="Times New Roman" panose="02020603050405020304" pitchFamily="18" charset="0"/>
              </a:rPr>
              <a:t>return</a:t>
            </a:r>
            <a:r>
              <a:rPr lang="en-US" sz="1900" dirty="0">
                <a:solidFill>
                  <a:schemeClr val="tx1"/>
                </a:solidFill>
                <a:latin typeface="Times New Roman" panose="02020603050405020304" pitchFamily="18" charset="0"/>
                <a:cs typeface="Times New Roman" panose="02020603050405020304" pitchFamily="18" charset="0"/>
              </a:rPr>
              <a:t> specifies the value to return. For void methods, it causes the method to exit before reaching the end of its body.</a:t>
            </a:r>
          </a:p>
          <a:p>
            <a:r>
              <a:rPr lang="en-US" sz="1900" b="1" dirty="0">
                <a:solidFill>
                  <a:schemeClr val="tx1"/>
                </a:solidFill>
                <a:latin typeface="Times New Roman" panose="02020603050405020304" pitchFamily="18" charset="0"/>
                <a:cs typeface="Times New Roman" panose="02020603050405020304" pitchFamily="18" charset="0"/>
              </a:rPr>
              <a:t>Syntax</a:t>
            </a:r>
            <a:endParaRPr lang="en-US" sz="1900" dirty="0">
              <a:solidFill>
                <a:schemeClr val="tx1"/>
              </a:solidFill>
              <a:latin typeface="Times New Roman" panose="02020603050405020304" pitchFamily="18" charset="0"/>
              <a:cs typeface="Times New Roman" panose="02020603050405020304" pitchFamily="18" charset="0"/>
            </a:endParaRPr>
          </a:p>
          <a:p>
            <a:r>
              <a:rPr lang="en-US" sz="1900" dirty="0">
                <a:solidFill>
                  <a:schemeClr val="tx1"/>
                </a:solidFill>
                <a:latin typeface="Times New Roman" panose="02020603050405020304" pitchFamily="18" charset="0"/>
                <a:cs typeface="Times New Roman" panose="02020603050405020304" pitchFamily="18" charset="0"/>
              </a:rPr>
              <a:t>Syntax for Methods Returning a Value</a:t>
            </a:r>
          </a:p>
          <a:p>
            <a:r>
              <a:rPr lang="en-US" sz="1900" i="1" dirty="0" smtClean="0">
                <a:solidFill>
                  <a:schemeClr val="tx1"/>
                </a:solidFill>
                <a:latin typeface="Times New Roman" panose="02020603050405020304" pitchFamily="18" charset="0"/>
                <a:cs typeface="Times New Roman" panose="02020603050405020304" pitchFamily="18" charset="0"/>
              </a:rPr>
              <a:t>	return </a:t>
            </a:r>
            <a:r>
              <a:rPr lang="en-US" sz="1900" i="1" dirty="0">
                <a:solidFill>
                  <a:schemeClr val="tx1"/>
                </a:solidFill>
                <a:latin typeface="Times New Roman" panose="02020603050405020304" pitchFamily="18" charset="0"/>
                <a:cs typeface="Times New Roman" panose="02020603050405020304" pitchFamily="18" charset="0"/>
              </a:rPr>
              <a:t>expression;</a:t>
            </a:r>
            <a:endParaRPr lang="en-US" sz="1900" dirty="0">
              <a:solidFill>
                <a:schemeClr val="tx1"/>
              </a:solidFill>
              <a:latin typeface="Times New Roman" panose="02020603050405020304" pitchFamily="18" charset="0"/>
              <a:cs typeface="Times New Roman" panose="02020603050405020304" pitchFamily="18" charset="0"/>
            </a:endParaRPr>
          </a:p>
          <a:p>
            <a:r>
              <a:rPr lang="en-US" sz="1900" b="1" dirty="0" smtClean="0">
                <a:solidFill>
                  <a:schemeClr val="tx1"/>
                </a:solidFill>
                <a:latin typeface="Times New Roman" panose="02020603050405020304" pitchFamily="18" charset="0"/>
                <a:cs typeface="Times New Roman" panose="02020603050405020304" pitchFamily="18" charset="0"/>
              </a:rPr>
              <a:t>expression</a:t>
            </a:r>
            <a:r>
              <a:rPr lang="en-US" sz="1900" b="1" dirty="0">
                <a:solidFill>
                  <a:schemeClr val="tx1"/>
                </a:solidFill>
                <a:latin typeface="Times New Roman" panose="02020603050405020304" pitchFamily="18" charset="0"/>
                <a:cs typeface="Times New Roman" panose="02020603050405020304" pitchFamily="18" charset="0"/>
              </a:rPr>
              <a:t>:</a:t>
            </a:r>
            <a:r>
              <a:rPr lang="en-US" sz="1900" dirty="0">
                <a:solidFill>
                  <a:schemeClr val="tx1"/>
                </a:solidFill>
                <a:latin typeface="Times New Roman" panose="02020603050405020304" pitchFamily="18" charset="0"/>
                <a:cs typeface="Times New Roman" panose="02020603050405020304" pitchFamily="18" charset="0"/>
              </a:rPr>
              <a:t> This must evaluate to a value that is compatible with the method's declared return type. If the method is supposed to return an </a:t>
            </a:r>
            <a:r>
              <a:rPr lang="en-US" sz="1900" b="1" dirty="0">
                <a:solidFill>
                  <a:schemeClr val="tx1"/>
                </a:solidFill>
                <a:latin typeface="Times New Roman" panose="02020603050405020304" pitchFamily="18" charset="0"/>
                <a:cs typeface="Times New Roman" panose="02020603050405020304" pitchFamily="18" charset="0"/>
              </a:rPr>
              <a:t>int</a:t>
            </a:r>
            <a:r>
              <a:rPr lang="en-US" sz="1900" dirty="0">
                <a:solidFill>
                  <a:schemeClr val="tx1"/>
                </a:solidFill>
                <a:latin typeface="Times New Roman" panose="02020603050405020304" pitchFamily="18" charset="0"/>
                <a:cs typeface="Times New Roman" panose="02020603050405020304" pitchFamily="18" charset="0"/>
              </a:rPr>
              <a:t>, for example, the expression must evaluate to an integer value.</a:t>
            </a:r>
          </a:p>
          <a:p>
            <a:r>
              <a:rPr lang="en-US" sz="1900" dirty="0">
                <a:solidFill>
                  <a:schemeClr val="tx1"/>
                </a:solidFill>
                <a:latin typeface="Times New Roman" panose="02020603050405020304" pitchFamily="18" charset="0"/>
                <a:cs typeface="Times New Roman" panose="02020603050405020304" pitchFamily="18" charset="0"/>
              </a:rPr>
              <a:t>Syntax for Void Methods</a:t>
            </a:r>
          </a:p>
          <a:p>
            <a:pPr lvl="2"/>
            <a:r>
              <a:rPr lang="en-US" sz="2400" i="1" dirty="0">
                <a:solidFill>
                  <a:schemeClr val="tx1"/>
                </a:solidFill>
                <a:latin typeface="Times New Roman" panose="02020603050405020304" pitchFamily="18" charset="0"/>
                <a:cs typeface="Times New Roman" panose="02020603050405020304" pitchFamily="18" charset="0"/>
              </a:rPr>
              <a:t>return;</a:t>
            </a:r>
            <a:endParaRPr lang="en-US" sz="2400" dirty="0">
              <a:solidFill>
                <a:schemeClr val="tx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1433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434" y="163902"/>
            <a:ext cx="10929083" cy="1044966"/>
          </a:xfrm>
        </p:spPr>
        <p:txBody>
          <a:bodyPr>
            <a:normAutofit/>
          </a:bodyPr>
          <a:lstStyle/>
          <a:p>
            <a:pPr algn="ctr"/>
            <a:r>
              <a:rPr lang="en-US" sz="4400" b="1" dirty="0">
                <a:latin typeface="Times New Roman" panose="02020603050405020304" pitchFamily="18" charset="0"/>
                <a:cs typeface="Times New Roman" panose="02020603050405020304" pitchFamily="18" charset="0"/>
              </a:rPr>
              <a:t>Java Conditional/Control Statements</a:t>
            </a:r>
            <a:endParaRPr lang="en-IN" sz="4400" dirty="0"/>
          </a:p>
        </p:txBody>
      </p:sp>
      <p:sp>
        <p:nvSpPr>
          <p:cNvPr id="3" name="Content Placeholder 2"/>
          <p:cNvSpPr>
            <a:spLocks noGrp="1"/>
          </p:cNvSpPr>
          <p:nvPr>
            <p:ph idx="1"/>
          </p:nvPr>
        </p:nvSpPr>
        <p:spPr>
          <a:xfrm>
            <a:off x="838201" y="1768415"/>
            <a:ext cx="10600425" cy="4408548"/>
          </a:xfrm>
        </p:spPr>
        <p:txBody>
          <a:bodyPr>
            <a:normAutofit/>
          </a:bodyPr>
          <a:lstStyle/>
          <a:p>
            <a:r>
              <a:rPr lang="en-US" sz="1800" dirty="0">
                <a:solidFill>
                  <a:schemeClr val="tx1"/>
                </a:solidFill>
                <a:latin typeface="Times New Roman" panose="02020603050405020304" pitchFamily="18" charset="0"/>
                <a:cs typeface="Times New Roman" panose="02020603050405020304" pitchFamily="18" charset="0"/>
              </a:rPr>
              <a:t>Java compiler executes the code from top to bottom. The statements in the code are executed according to the order in which they appear. However, Java provides statements that can be used to control the flow of Java code. Such statements are called control flow statements. It is one of the fundamental features of Java, which provides a smooth flow of program.</a:t>
            </a:r>
          </a:p>
          <a:p>
            <a:r>
              <a:rPr lang="en-US" sz="1800" dirty="0">
                <a:solidFill>
                  <a:schemeClr val="tx1"/>
                </a:solidFill>
                <a:latin typeface="Times New Roman" panose="02020603050405020304" pitchFamily="18" charset="0"/>
                <a:cs typeface="Times New Roman" panose="02020603050405020304" pitchFamily="18" charset="0"/>
              </a:rPr>
              <a:t>Java provides three types of control flow statements.</a:t>
            </a:r>
          </a:p>
          <a:p>
            <a:pPr marL="800100" lvl="1" indent="-342900">
              <a:buFont typeface="+mj-lt"/>
              <a:buAutoNum type="arabicPeriod"/>
            </a:pPr>
            <a:r>
              <a:rPr lang="en-US" sz="1600" dirty="0">
                <a:solidFill>
                  <a:schemeClr val="tx1"/>
                </a:solidFill>
                <a:latin typeface="Times New Roman" panose="02020603050405020304" pitchFamily="18" charset="0"/>
                <a:cs typeface="Times New Roman" panose="02020603050405020304" pitchFamily="18" charset="0"/>
              </a:rPr>
              <a:t>Decision Making statements</a:t>
            </a:r>
          </a:p>
          <a:p>
            <a:pPr marL="800100" lvl="1" indent="-342900">
              <a:buFont typeface="+mj-lt"/>
              <a:buAutoNum type="arabicPeriod"/>
            </a:pPr>
            <a:r>
              <a:rPr lang="en-US" sz="1600" dirty="0" smtClean="0">
                <a:solidFill>
                  <a:schemeClr val="tx1"/>
                </a:solidFill>
                <a:latin typeface="Times New Roman" panose="02020603050405020304" pitchFamily="18" charset="0"/>
                <a:cs typeface="Times New Roman" panose="02020603050405020304" pitchFamily="18" charset="0"/>
              </a:rPr>
              <a:t>Loop </a:t>
            </a:r>
            <a:r>
              <a:rPr lang="en-US" sz="1600" dirty="0">
                <a:solidFill>
                  <a:schemeClr val="tx1"/>
                </a:solidFill>
                <a:latin typeface="Times New Roman" panose="02020603050405020304" pitchFamily="18" charset="0"/>
                <a:cs typeface="Times New Roman" panose="02020603050405020304" pitchFamily="18" charset="0"/>
              </a:rPr>
              <a:t>statements</a:t>
            </a:r>
          </a:p>
          <a:p>
            <a:pPr marL="800100" lvl="1" indent="-342900">
              <a:buFont typeface="+mj-lt"/>
              <a:buAutoNum type="arabicPeriod"/>
            </a:pPr>
            <a:r>
              <a:rPr lang="en-US" sz="1600" dirty="0" smtClean="0">
                <a:solidFill>
                  <a:schemeClr val="tx1"/>
                </a:solidFill>
                <a:latin typeface="Times New Roman" panose="02020603050405020304" pitchFamily="18" charset="0"/>
                <a:cs typeface="Times New Roman" panose="02020603050405020304" pitchFamily="18" charset="0"/>
              </a:rPr>
              <a:t>Jump </a:t>
            </a:r>
            <a:r>
              <a:rPr lang="en-US" sz="1600" dirty="0">
                <a:solidFill>
                  <a:schemeClr val="tx1"/>
                </a:solidFill>
                <a:latin typeface="Times New Roman" panose="02020603050405020304" pitchFamily="18" charset="0"/>
                <a:cs typeface="Times New Roman" panose="02020603050405020304" pitchFamily="18" charset="0"/>
              </a:rPr>
              <a:t>statements</a:t>
            </a:r>
          </a:p>
          <a:p>
            <a:endParaRPr lang="en-IN" dirty="0"/>
          </a:p>
        </p:txBody>
      </p:sp>
    </p:spTree>
    <p:extLst>
      <p:ext uri="{BB962C8B-B14F-4D97-AF65-F5344CB8AC3E}">
        <p14:creationId xmlns:p14="http://schemas.microsoft.com/office/powerpoint/2010/main" val="494346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smtClean="0">
                <a:latin typeface="Times New Roman" panose="02020603050405020304" pitchFamily="18" charset="0"/>
                <a:cs typeface="Times New Roman" panose="02020603050405020304" pitchFamily="18" charset="0"/>
              </a:rPr>
              <a:t>Control Flow Statements</a:t>
            </a:r>
            <a:endParaRPr lang="en-IN" sz="54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9959" y="2024884"/>
            <a:ext cx="8813061" cy="4419048"/>
          </a:xfrm>
        </p:spPr>
      </p:pic>
    </p:spTree>
    <p:extLst>
      <p:ext uri="{BB962C8B-B14F-4D97-AF65-F5344CB8AC3E}">
        <p14:creationId xmlns:p14="http://schemas.microsoft.com/office/powerpoint/2010/main" val="1581815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566" y="276045"/>
            <a:ext cx="10756555" cy="906943"/>
          </a:xfrm>
        </p:spPr>
        <p:txBody>
          <a:bodyPr/>
          <a:lstStyle/>
          <a:p>
            <a:pPr algn="ctr"/>
            <a:r>
              <a:rPr lang="en-IN" dirty="0" smtClean="0">
                <a:latin typeface="Times New Roman" panose="02020603050405020304" pitchFamily="18" charset="0"/>
                <a:cs typeface="Times New Roman" panose="02020603050405020304" pitchFamily="18" charset="0"/>
              </a:rPr>
              <a:t>  </a:t>
            </a:r>
            <a:r>
              <a:rPr lang="en-IN" b="1" dirty="0" smtClean="0">
                <a:latin typeface="Times New Roman" panose="02020603050405020304" pitchFamily="18" charset="0"/>
                <a:cs typeface="Times New Roman" panose="02020603050405020304" pitchFamily="18" charset="0"/>
              </a:rPr>
              <a:t>DECISION MAKING STATEMENTS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1" y="1825624"/>
            <a:ext cx="10565920" cy="5032375"/>
          </a:xfrm>
        </p:spPr>
        <p:txBody>
          <a:bodyPr>
            <a:normAutofit fontScale="55000" lnSpcReduction="20000"/>
          </a:bodyPr>
          <a:lstStyle/>
          <a:p>
            <a:r>
              <a:rPr lang="en-US" sz="2600" b="1" dirty="0">
                <a:solidFill>
                  <a:schemeClr val="tx1"/>
                </a:solidFill>
                <a:latin typeface="Times New Roman" panose="02020603050405020304" pitchFamily="18" charset="0"/>
                <a:cs typeface="Times New Roman" panose="02020603050405020304" pitchFamily="18" charset="0"/>
              </a:rPr>
              <a:t>Decision-making statements in Java</a:t>
            </a:r>
            <a:r>
              <a:rPr lang="en-US" sz="2600" dirty="0">
                <a:solidFill>
                  <a:schemeClr val="tx1"/>
                </a:solidFill>
                <a:latin typeface="Times New Roman" panose="02020603050405020304" pitchFamily="18" charset="0"/>
                <a:cs typeface="Times New Roman" panose="02020603050405020304" pitchFamily="18" charset="0"/>
              </a:rPr>
              <a:t> are constructs used to control the flow of execution based on certain conditions. They allow a program to execute different parts of code depending on whether a condition (or set of conditions) is true or false. The decision-making statements in Java are primarily of 3 types, namely: </a:t>
            </a:r>
            <a:r>
              <a:rPr lang="en-US" sz="2600" b="1" dirty="0">
                <a:solidFill>
                  <a:schemeClr val="tx1"/>
                </a:solidFill>
                <a:latin typeface="Times New Roman" panose="02020603050405020304" pitchFamily="18" charset="0"/>
                <a:cs typeface="Times New Roman" panose="02020603050405020304" pitchFamily="18" charset="0"/>
              </a:rPr>
              <a:t>if</a:t>
            </a:r>
            <a:r>
              <a:rPr lang="en-US" sz="2600" dirty="0">
                <a:solidFill>
                  <a:schemeClr val="tx1"/>
                </a:solidFill>
                <a:latin typeface="Times New Roman" panose="02020603050405020304" pitchFamily="18" charset="0"/>
                <a:cs typeface="Times New Roman" panose="02020603050405020304" pitchFamily="18" charset="0"/>
              </a:rPr>
              <a:t>,</a:t>
            </a:r>
            <a:r>
              <a:rPr lang="en-US" sz="2600" b="1" dirty="0">
                <a:solidFill>
                  <a:schemeClr val="tx1"/>
                </a:solidFill>
                <a:latin typeface="Times New Roman" panose="02020603050405020304" pitchFamily="18" charset="0"/>
                <a:cs typeface="Times New Roman" panose="02020603050405020304" pitchFamily="18" charset="0"/>
              </a:rPr>
              <a:t> if-else</a:t>
            </a:r>
            <a:r>
              <a:rPr lang="en-US" sz="2600" dirty="0">
                <a:solidFill>
                  <a:schemeClr val="tx1"/>
                </a:solidFill>
                <a:latin typeface="Times New Roman" panose="02020603050405020304" pitchFamily="18" charset="0"/>
                <a:cs typeface="Times New Roman" panose="02020603050405020304" pitchFamily="18" charset="0"/>
              </a:rPr>
              <a:t> and </a:t>
            </a:r>
            <a:r>
              <a:rPr lang="en-US" sz="2600" b="1" dirty="0">
                <a:solidFill>
                  <a:schemeClr val="tx1"/>
                </a:solidFill>
                <a:latin typeface="Times New Roman" panose="02020603050405020304" pitchFamily="18" charset="0"/>
                <a:cs typeface="Times New Roman" panose="02020603050405020304" pitchFamily="18" charset="0"/>
              </a:rPr>
              <a:t>switch</a:t>
            </a:r>
            <a:r>
              <a:rPr lang="en-US" sz="2600" dirty="0">
                <a:solidFill>
                  <a:schemeClr val="tx1"/>
                </a:solidFill>
                <a:latin typeface="Times New Roman" panose="02020603050405020304" pitchFamily="18" charset="0"/>
                <a:cs typeface="Times New Roman" panose="02020603050405020304" pitchFamily="18" charset="0"/>
              </a:rPr>
              <a:t> statements</a:t>
            </a:r>
            <a:r>
              <a:rPr lang="en-US" sz="2600" dirty="0" smtClean="0">
                <a:solidFill>
                  <a:schemeClr val="tx1"/>
                </a:solidFill>
                <a:latin typeface="Times New Roman" panose="02020603050405020304" pitchFamily="18" charset="0"/>
                <a:cs typeface="Times New Roman" panose="02020603050405020304" pitchFamily="18" charset="0"/>
              </a:rPr>
              <a:t>.</a:t>
            </a:r>
          </a:p>
          <a:p>
            <a:r>
              <a:rPr lang="en-IN" sz="2600" b="1" dirty="0" smtClean="0">
                <a:solidFill>
                  <a:schemeClr val="tx1"/>
                </a:solidFill>
                <a:latin typeface="Times New Roman" panose="02020603050405020304" pitchFamily="18" charset="0"/>
                <a:cs typeface="Times New Roman" panose="02020603050405020304" pitchFamily="18" charset="0"/>
              </a:rPr>
              <a:t>1) </a:t>
            </a:r>
            <a:r>
              <a:rPr lang="en-US" sz="2600" b="1" dirty="0" smtClean="0">
                <a:solidFill>
                  <a:schemeClr val="tx1"/>
                </a:solidFill>
                <a:latin typeface="Times New Roman" panose="02020603050405020304" pitchFamily="18" charset="0"/>
                <a:cs typeface="Times New Roman" panose="02020603050405020304" pitchFamily="18" charset="0"/>
              </a:rPr>
              <a:t>'if</a:t>
            </a:r>
            <a:r>
              <a:rPr lang="en-US" sz="2600" b="1" dirty="0">
                <a:solidFill>
                  <a:schemeClr val="tx1"/>
                </a:solidFill>
                <a:latin typeface="Times New Roman" panose="02020603050405020304" pitchFamily="18" charset="0"/>
                <a:cs typeface="Times New Roman" panose="02020603050405020304" pitchFamily="18" charset="0"/>
              </a:rPr>
              <a:t>' Statement in Java</a:t>
            </a:r>
          </a:p>
          <a:p>
            <a:r>
              <a:rPr lang="en-US" sz="2600" dirty="0">
                <a:solidFill>
                  <a:schemeClr val="tx1"/>
                </a:solidFill>
                <a:latin typeface="Times New Roman" panose="02020603050405020304" pitchFamily="18" charset="0"/>
                <a:cs typeface="Times New Roman" panose="02020603050405020304" pitchFamily="18" charset="0"/>
              </a:rPr>
              <a:t>The</a:t>
            </a:r>
            <a:r>
              <a:rPr lang="en-US" sz="2600" b="1" dirty="0">
                <a:solidFill>
                  <a:schemeClr val="tx1"/>
                </a:solidFill>
                <a:latin typeface="Times New Roman" panose="02020603050405020304" pitchFamily="18" charset="0"/>
                <a:cs typeface="Times New Roman" panose="02020603050405020304" pitchFamily="18" charset="0"/>
              </a:rPr>
              <a:t> if statement in Java</a:t>
            </a:r>
            <a:r>
              <a:rPr lang="en-US" sz="2600" dirty="0">
                <a:solidFill>
                  <a:schemeClr val="tx1"/>
                </a:solidFill>
                <a:latin typeface="Times New Roman" panose="02020603050405020304" pitchFamily="18" charset="0"/>
                <a:cs typeface="Times New Roman" panose="02020603050405020304" pitchFamily="18" charset="0"/>
              </a:rPr>
              <a:t> evaluates a boolean condition. If the condition is true, the block of code inside the </a:t>
            </a:r>
            <a:r>
              <a:rPr lang="en-US" sz="2600" b="1" dirty="0">
                <a:solidFill>
                  <a:schemeClr val="tx1"/>
                </a:solidFill>
                <a:latin typeface="Times New Roman" panose="02020603050405020304" pitchFamily="18" charset="0"/>
                <a:cs typeface="Times New Roman" panose="02020603050405020304" pitchFamily="18" charset="0"/>
              </a:rPr>
              <a:t>if</a:t>
            </a:r>
            <a:r>
              <a:rPr lang="en-US" sz="2600" dirty="0">
                <a:solidFill>
                  <a:schemeClr val="tx1"/>
                </a:solidFill>
                <a:latin typeface="Times New Roman" panose="02020603050405020304" pitchFamily="18" charset="0"/>
                <a:cs typeface="Times New Roman" panose="02020603050405020304" pitchFamily="18" charset="0"/>
              </a:rPr>
              <a:t> statement is executed. It's the simplest form of decision-making in programming, allowing for the execution of certain code based on a </a:t>
            </a:r>
            <a:r>
              <a:rPr lang="en-US" sz="2600" dirty="0" smtClean="0">
                <a:solidFill>
                  <a:schemeClr val="tx1"/>
                </a:solidFill>
                <a:latin typeface="Times New Roman" panose="02020603050405020304" pitchFamily="18" charset="0"/>
                <a:cs typeface="Times New Roman" panose="02020603050405020304" pitchFamily="18" charset="0"/>
              </a:rPr>
              <a:t>condition.</a:t>
            </a:r>
          </a:p>
          <a:p>
            <a:r>
              <a:rPr lang="en-US" sz="2900" b="1" u="sng" dirty="0" smtClean="0">
                <a:solidFill>
                  <a:schemeClr val="tx1"/>
                </a:solidFill>
                <a:latin typeface="Times New Roman" panose="02020603050405020304" pitchFamily="18" charset="0"/>
                <a:cs typeface="Times New Roman" panose="02020603050405020304" pitchFamily="18" charset="0"/>
              </a:rPr>
              <a:t>Syntax:</a:t>
            </a:r>
            <a:endParaRPr lang="en-US" sz="2900" u="sng" dirty="0">
              <a:solidFill>
                <a:schemeClr val="tx1"/>
              </a:solidFill>
              <a:latin typeface="Times New Roman" panose="02020603050405020304" pitchFamily="18" charset="0"/>
              <a:cs typeface="Times New Roman" panose="02020603050405020304" pitchFamily="18" charset="0"/>
            </a:endParaRPr>
          </a:p>
          <a:p>
            <a:pPr marL="457200" lvl="1" indent="0">
              <a:buNone/>
            </a:pPr>
            <a:r>
              <a:rPr lang="en-US" sz="2700" i="1" dirty="0">
                <a:solidFill>
                  <a:schemeClr val="tx1"/>
                </a:solidFill>
                <a:latin typeface="Times New Roman" panose="02020603050405020304" pitchFamily="18" charset="0"/>
                <a:cs typeface="Times New Roman" panose="02020603050405020304" pitchFamily="18" charset="0"/>
              </a:rPr>
              <a:t> </a:t>
            </a:r>
            <a:r>
              <a:rPr lang="en-US" sz="2700" i="1" dirty="0" smtClean="0">
                <a:solidFill>
                  <a:schemeClr val="tx1"/>
                </a:solidFill>
                <a:latin typeface="Times New Roman" panose="02020603050405020304" pitchFamily="18" charset="0"/>
                <a:cs typeface="Times New Roman" panose="02020603050405020304" pitchFamily="18" charset="0"/>
              </a:rPr>
              <a:t>  if </a:t>
            </a:r>
            <a:r>
              <a:rPr lang="en-US" sz="2700" i="1" dirty="0">
                <a:solidFill>
                  <a:schemeClr val="tx1"/>
                </a:solidFill>
                <a:latin typeface="Times New Roman" panose="02020603050405020304" pitchFamily="18" charset="0"/>
                <a:cs typeface="Times New Roman" panose="02020603050405020304" pitchFamily="18" charset="0"/>
              </a:rPr>
              <a:t>(condition</a:t>
            </a:r>
            <a:r>
              <a:rPr lang="en-US" sz="2700" i="1" dirty="0" smtClean="0">
                <a:solidFill>
                  <a:schemeClr val="tx1"/>
                </a:solidFill>
                <a:latin typeface="Times New Roman" panose="02020603050405020304" pitchFamily="18" charset="0"/>
                <a:cs typeface="Times New Roman" panose="02020603050405020304" pitchFamily="18" charset="0"/>
              </a:rPr>
              <a:t>)</a:t>
            </a:r>
          </a:p>
          <a:p>
            <a:pPr marL="457200" lvl="1" indent="0">
              <a:buNone/>
            </a:pPr>
            <a:r>
              <a:rPr lang="en-US" sz="2700" i="1" dirty="0" smtClean="0">
                <a:solidFill>
                  <a:schemeClr val="tx1"/>
                </a:solidFill>
                <a:latin typeface="Times New Roman" panose="02020603050405020304" pitchFamily="18" charset="0"/>
                <a:cs typeface="Times New Roman" panose="02020603050405020304" pitchFamily="18" charset="0"/>
              </a:rPr>
              <a:t> </a:t>
            </a:r>
            <a:r>
              <a:rPr lang="en-US" sz="2700" i="1" dirty="0">
                <a:solidFill>
                  <a:schemeClr val="tx1"/>
                </a:solidFill>
                <a:latin typeface="Times New Roman" panose="02020603050405020304" pitchFamily="18" charset="0"/>
                <a:cs typeface="Times New Roman" panose="02020603050405020304" pitchFamily="18" charset="0"/>
              </a:rPr>
              <a:t>{</a:t>
            </a:r>
            <a:r>
              <a:rPr lang="en-US" sz="2700" dirty="0">
                <a:solidFill>
                  <a:schemeClr val="tx1"/>
                </a:solidFill>
                <a:latin typeface="Times New Roman" panose="02020603050405020304" pitchFamily="18" charset="0"/>
                <a:cs typeface="Times New Roman" panose="02020603050405020304" pitchFamily="18" charset="0"/>
              </a:rPr>
              <a:t/>
            </a:r>
            <a:br>
              <a:rPr lang="en-US" sz="2700" dirty="0">
                <a:solidFill>
                  <a:schemeClr val="tx1"/>
                </a:solidFill>
                <a:latin typeface="Times New Roman" panose="02020603050405020304" pitchFamily="18" charset="0"/>
                <a:cs typeface="Times New Roman" panose="02020603050405020304" pitchFamily="18" charset="0"/>
              </a:rPr>
            </a:br>
            <a:r>
              <a:rPr lang="en-US" sz="2700" i="1" dirty="0">
                <a:solidFill>
                  <a:schemeClr val="tx1"/>
                </a:solidFill>
                <a:latin typeface="Times New Roman" panose="02020603050405020304" pitchFamily="18" charset="0"/>
                <a:cs typeface="Times New Roman" panose="02020603050405020304" pitchFamily="18" charset="0"/>
              </a:rPr>
              <a:t>    // Code to execute if the condition is </a:t>
            </a:r>
            <a:r>
              <a:rPr lang="en-US" sz="2700" i="1" dirty="0" smtClean="0">
                <a:solidFill>
                  <a:schemeClr val="tx1"/>
                </a:solidFill>
                <a:latin typeface="Times New Roman" panose="02020603050405020304" pitchFamily="18" charset="0"/>
                <a:cs typeface="Times New Roman" panose="02020603050405020304" pitchFamily="18" charset="0"/>
              </a:rPr>
              <a:t>true</a:t>
            </a:r>
          </a:p>
          <a:p>
            <a:pPr marL="457200" lvl="1" indent="0">
              <a:buNone/>
            </a:pPr>
            <a:r>
              <a:rPr lang="en-US" sz="2700" i="1" dirty="0">
                <a:solidFill>
                  <a:schemeClr val="tx1"/>
                </a:solidFill>
                <a:latin typeface="Times New Roman" panose="02020603050405020304" pitchFamily="18" charset="0"/>
                <a:cs typeface="Times New Roman" panose="02020603050405020304" pitchFamily="18" charset="0"/>
              </a:rPr>
              <a:t>}</a:t>
            </a:r>
            <a:endParaRPr lang="en-US" sz="2700" dirty="0">
              <a:solidFill>
                <a:schemeClr val="tx1"/>
              </a:solidFill>
              <a:latin typeface="Times New Roman" panose="02020603050405020304" pitchFamily="18" charset="0"/>
              <a:cs typeface="Times New Roman" panose="02020603050405020304" pitchFamily="18" charset="0"/>
            </a:endParaRP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7979" y="4154247"/>
            <a:ext cx="2770247" cy="257276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397444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434" y="258792"/>
            <a:ext cx="10749367" cy="950076"/>
          </a:xfrm>
        </p:spPr>
        <p:txBody>
          <a:bodyPr/>
          <a:lstStyle/>
          <a:p>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a:t>
            </a:r>
            <a:r>
              <a:rPr lang="en-IN" b="1" dirty="0" smtClean="0">
                <a:latin typeface="Times New Roman" panose="02020603050405020304" pitchFamily="18" charset="0"/>
                <a:cs typeface="Times New Roman" panose="02020603050405020304" pitchFamily="18" charset="0"/>
              </a:rPr>
              <a:t>DECISION </a:t>
            </a:r>
            <a:r>
              <a:rPr lang="en-IN" b="1" dirty="0">
                <a:latin typeface="Times New Roman" panose="02020603050405020304" pitchFamily="18" charset="0"/>
                <a:cs typeface="Times New Roman" panose="02020603050405020304" pitchFamily="18" charset="0"/>
              </a:rPr>
              <a:t>MAKING STATEMENTS</a:t>
            </a:r>
            <a:endParaRPr lang="en-IN" dirty="0"/>
          </a:p>
        </p:txBody>
      </p:sp>
      <p:sp>
        <p:nvSpPr>
          <p:cNvPr id="3" name="Content Placeholder 2"/>
          <p:cNvSpPr>
            <a:spLocks noGrp="1"/>
          </p:cNvSpPr>
          <p:nvPr>
            <p:ph idx="1"/>
          </p:nvPr>
        </p:nvSpPr>
        <p:spPr>
          <a:xfrm>
            <a:off x="838201" y="1825625"/>
            <a:ext cx="4889739" cy="4644186"/>
          </a:xfrm>
        </p:spPr>
        <p:txBody>
          <a:bodyPr>
            <a:noAutofit/>
          </a:bodyPr>
          <a:lstStyle/>
          <a:p>
            <a:r>
              <a:rPr lang="en-US" sz="1400" b="1" dirty="0" smtClean="0"/>
              <a:t>2)</a:t>
            </a:r>
            <a:r>
              <a:rPr lang="en-US" sz="1400" b="1" dirty="0">
                <a:solidFill>
                  <a:schemeClr val="tx1"/>
                </a:solidFill>
                <a:latin typeface="Times New Roman" panose="02020603050405020304" pitchFamily="18" charset="0"/>
                <a:cs typeface="Times New Roman" panose="02020603050405020304" pitchFamily="18" charset="0"/>
              </a:rPr>
              <a:t> 'if-else' Statement in Java</a:t>
            </a:r>
          </a:p>
          <a:p>
            <a:r>
              <a:rPr lang="en-US" sz="1400" dirty="0">
                <a:solidFill>
                  <a:schemeClr val="tx1"/>
                </a:solidFill>
                <a:latin typeface="Times New Roman" panose="02020603050405020304" pitchFamily="18" charset="0"/>
                <a:cs typeface="Times New Roman" panose="02020603050405020304" pitchFamily="18" charset="0"/>
              </a:rPr>
              <a:t>The </a:t>
            </a:r>
            <a:r>
              <a:rPr lang="en-US" sz="1400" b="1" dirty="0">
                <a:solidFill>
                  <a:schemeClr val="tx1"/>
                </a:solidFill>
                <a:latin typeface="Times New Roman" panose="02020603050405020304" pitchFamily="18" charset="0"/>
                <a:cs typeface="Times New Roman" panose="02020603050405020304" pitchFamily="18" charset="0"/>
              </a:rPr>
              <a:t>if-else statement in Java</a:t>
            </a:r>
            <a:r>
              <a:rPr lang="en-US" sz="1400" dirty="0">
                <a:solidFill>
                  <a:schemeClr val="tx1"/>
                </a:solidFill>
                <a:latin typeface="Times New Roman" panose="02020603050405020304" pitchFamily="18" charset="0"/>
                <a:cs typeface="Times New Roman" panose="02020603050405020304" pitchFamily="18" charset="0"/>
              </a:rPr>
              <a:t> is used for multiple conditions. It comes after an </a:t>
            </a:r>
            <a:r>
              <a:rPr lang="en-US" sz="1400" b="1" dirty="0">
                <a:solidFill>
                  <a:schemeClr val="tx1"/>
                </a:solidFill>
                <a:latin typeface="Times New Roman" panose="02020603050405020304" pitchFamily="18" charset="0"/>
                <a:cs typeface="Times New Roman" panose="02020603050405020304" pitchFamily="18" charset="0"/>
              </a:rPr>
              <a:t>if</a:t>
            </a:r>
            <a:r>
              <a:rPr lang="en-US" sz="1400" dirty="0">
                <a:solidFill>
                  <a:schemeClr val="tx1"/>
                </a:solidFill>
                <a:latin typeface="Times New Roman" panose="02020603050405020304" pitchFamily="18" charset="0"/>
                <a:cs typeface="Times New Roman" panose="02020603050405020304" pitchFamily="18" charset="0"/>
              </a:rPr>
              <a:t> statement and before an </a:t>
            </a:r>
            <a:r>
              <a:rPr lang="en-US" sz="1400" b="1" dirty="0">
                <a:solidFill>
                  <a:schemeClr val="tx1"/>
                </a:solidFill>
                <a:latin typeface="Times New Roman" panose="02020603050405020304" pitchFamily="18" charset="0"/>
                <a:cs typeface="Times New Roman" panose="02020603050405020304" pitchFamily="18" charset="0"/>
              </a:rPr>
              <a:t>else</a:t>
            </a:r>
            <a:r>
              <a:rPr lang="en-US" sz="1400" dirty="0">
                <a:solidFill>
                  <a:schemeClr val="tx1"/>
                </a:solidFill>
                <a:latin typeface="Times New Roman" panose="02020603050405020304" pitchFamily="18" charset="0"/>
                <a:cs typeface="Times New Roman" panose="02020603050405020304" pitchFamily="18" charset="0"/>
              </a:rPr>
              <a:t> statement. If the </a:t>
            </a:r>
            <a:r>
              <a:rPr lang="en-US" sz="1400" b="1" dirty="0">
                <a:solidFill>
                  <a:schemeClr val="tx1"/>
                </a:solidFill>
                <a:latin typeface="Times New Roman" panose="02020603050405020304" pitchFamily="18" charset="0"/>
                <a:cs typeface="Times New Roman" panose="02020603050405020304" pitchFamily="18" charset="0"/>
              </a:rPr>
              <a:t>if</a:t>
            </a:r>
            <a:r>
              <a:rPr lang="en-US" sz="1400" dirty="0">
                <a:solidFill>
                  <a:schemeClr val="tx1"/>
                </a:solidFill>
                <a:latin typeface="Times New Roman" panose="02020603050405020304" pitchFamily="18" charset="0"/>
                <a:cs typeface="Times New Roman" panose="02020603050405020304" pitchFamily="18" charset="0"/>
              </a:rPr>
              <a:t> condition is false, the program checks the</a:t>
            </a:r>
            <a:r>
              <a:rPr lang="en-US" sz="1400" b="1" dirty="0">
                <a:solidFill>
                  <a:schemeClr val="tx1"/>
                </a:solidFill>
                <a:latin typeface="Times New Roman" panose="02020603050405020304" pitchFamily="18" charset="0"/>
                <a:cs typeface="Times New Roman" panose="02020603050405020304" pitchFamily="18" charset="0"/>
              </a:rPr>
              <a:t> if-else</a:t>
            </a:r>
            <a:r>
              <a:rPr lang="en-US" sz="1400" dirty="0">
                <a:solidFill>
                  <a:schemeClr val="tx1"/>
                </a:solidFill>
                <a:latin typeface="Times New Roman" panose="02020603050405020304" pitchFamily="18" charset="0"/>
                <a:cs typeface="Times New Roman" panose="02020603050405020304" pitchFamily="18" charset="0"/>
              </a:rPr>
              <a:t> condition. If the </a:t>
            </a:r>
            <a:r>
              <a:rPr lang="en-US" sz="1400" b="1" dirty="0">
                <a:solidFill>
                  <a:schemeClr val="tx1"/>
                </a:solidFill>
                <a:latin typeface="Times New Roman" panose="02020603050405020304" pitchFamily="18" charset="0"/>
                <a:cs typeface="Times New Roman" panose="02020603050405020304" pitchFamily="18" charset="0"/>
              </a:rPr>
              <a:t>if-else</a:t>
            </a:r>
            <a:r>
              <a:rPr lang="en-US" sz="1400" dirty="0">
                <a:solidFill>
                  <a:schemeClr val="tx1"/>
                </a:solidFill>
                <a:latin typeface="Times New Roman" panose="02020603050405020304" pitchFamily="18" charset="0"/>
                <a:cs typeface="Times New Roman" panose="02020603050405020304" pitchFamily="18" charset="0"/>
              </a:rPr>
              <a:t> condition is true, its code block is executed.</a:t>
            </a:r>
          </a:p>
          <a:p>
            <a:r>
              <a:rPr lang="en-US" sz="1400" b="1" dirty="0">
                <a:solidFill>
                  <a:schemeClr val="tx1"/>
                </a:solidFill>
                <a:latin typeface="Times New Roman" panose="02020603050405020304" pitchFamily="18" charset="0"/>
                <a:cs typeface="Times New Roman" panose="02020603050405020304" pitchFamily="18" charset="0"/>
              </a:rPr>
              <a:t>Syntax</a:t>
            </a:r>
            <a:endParaRPr lang="en-US" sz="1400" dirty="0">
              <a:solidFill>
                <a:schemeClr val="tx1"/>
              </a:solidFill>
              <a:latin typeface="Times New Roman" panose="02020603050405020304" pitchFamily="18" charset="0"/>
              <a:cs typeface="Times New Roman" panose="02020603050405020304" pitchFamily="18" charset="0"/>
            </a:endParaRPr>
          </a:p>
          <a:p>
            <a:pPr marL="457200" lvl="1" indent="0">
              <a:buNone/>
            </a:pPr>
            <a:r>
              <a:rPr lang="en-US" sz="1600" i="1" dirty="0">
                <a:solidFill>
                  <a:schemeClr val="tx1"/>
                </a:solidFill>
                <a:latin typeface="Times New Roman" panose="02020603050405020304" pitchFamily="18" charset="0"/>
                <a:cs typeface="Times New Roman" panose="02020603050405020304" pitchFamily="18" charset="0"/>
              </a:rPr>
              <a:t>if (condition) {</a:t>
            </a:r>
            <a:r>
              <a:rPr lang="en-US" sz="1600" dirty="0">
                <a:solidFill>
                  <a:schemeClr val="tx1"/>
                </a:solidFill>
                <a:latin typeface="Times New Roman" panose="02020603050405020304" pitchFamily="18" charset="0"/>
                <a:cs typeface="Times New Roman" panose="02020603050405020304" pitchFamily="18" charset="0"/>
              </a:rPr>
              <a:t/>
            </a:r>
            <a:br>
              <a:rPr lang="en-US" sz="1600" dirty="0">
                <a:solidFill>
                  <a:schemeClr val="tx1"/>
                </a:solidFill>
                <a:latin typeface="Times New Roman" panose="02020603050405020304" pitchFamily="18" charset="0"/>
                <a:cs typeface="Times New Roman" panose="02020603050405020304" pitchFamily="18" charset="0"/>
              </a:rPr>
            </a:br>
            <a:r>
              <a:rPr lang="en-US" sz="1600" i="1" dirty="0">
                <a:solidFill>
                  <a:schemeClr val="tx1"/>
                </a:solidFill>
                <a:latin typeface="Times New Roman" panose="02020603050405020304" pitchFamily="18" charset="0"/>
                <a:cs typeface="Times New Roman" panose="02020603050405020304" pitchFamily="18" charset="0"/>
              </a:rPr>
              <a:t>    // Code to execute if the condition is true</a:t>
            </a:r>
            <a:r>
              <a:rPr lang="en-US" sz="1600" dirty="0">
                <a:solidFill>
                  <a:schemeClr val="tx1"/>
                </a:solidFill>
                <a:latin typeface="Times New Roman" panose="02020603050405020304" pitchFamily="18" charset="0"/>
                <a:cs typeface="Times New Roman" panose="02020603050405020304" pitchFamily="18" charset="0"/>
              </a:rPr>
              <a:t/>
            </a:r>
            <a:br>
              <a:rPr lang="en-US" sz="1600" dirty="0">
                <a:solidFill>
                  <a:schemeClr val="tx1"/>
                </a:solidFill>
                <a:latin typeface="Times New Roman" panose="02020603050405020304" pitchFamily="18" charset="0"/>
                <a:cs typeface="Times New Roman" panose="02020603050405020304" pitchFamily="18" charset="0"/>
              </a:rPr>
            </a:br>
            <a:r>
              <a:rPr lang="en-US" sz="1600" i="1" dirty="0">
                <a:solidFill>
                  <a:schemeClr val="tx1"/>
                </a:solidFill>
                <a:latin typeface="Times New Roman" panose="02020603050405020304" pitchFamily="18" charset="0"/>
                <a:cs typeface="Times New Roman" panose="02020603050405020304" pitchFamily="18" charset="0"/>
              </a:rPr>
              <a:t>} else {</a:t>
            </a:r>
            <a:r>
              <a:rPr lang="en-US" sz="1600" dirty="0">
                <a:solidFill>
                  <a:schemeClr val="tx1"/>
                </a:solidFill>
                <a:latin typeface="Times New Roman" panose="02020603050405020304" pitchFamily="18" charset="0"/>
                <a:cs typeface="Times New Roman" panose="02020603050405020304" pitchFamily="18" charset="0"/>
              </a:rPr>
              <a:t/>
            </a:r>
            <a:br>
              <a:rPr lang="en-US" sz="1600" dirty="0">
                <a:solidFill>
                  <a:schemeClr val="tx1"/>
                </a:solidFill>
                <a:latin typeface="Times New Roman" panose="02020603050405020304" pitchFamily="18" charset="0"/>
                <a:cs typeface="Times New Roman" panose="02020603050405020304" pitchFamily="18" charset="0"/>
              </a:rPr>
            </a:br>
            <a:r>
              <a:rPr lang="en-US" sz="1600" i="1" dirty="0">
                <a:solidFill>
                  <a:schemeClr val="tx1"/>
                </a:solidFill>
                <a:latin typeface="Times New Roman" panose="02020603050405020304" pitchFamily="18" charset="0"/>
                <a:cs typeface="Times New Roman" panose="02020603050405020304" pitchFamily="18" charset="0"/>
              </a:rPr>
              <a:t>    // Code to execute if the condition is false</a:t>
            </a:r>
            <a:r>
              <a:rPr lang="en-US" sz="1600" dirty="0">
                <a:solidFill>
                  <a:schemeClr val="tx1"/>
                </a:solidFill>
                <a:latin typeface="Times New Roman" panose="02020603050405020304" pitchFamily="18" charset="0"/>
                <a:cs typeface="Times New Roman" panose="02020603050405020304" pitchFamily="18" charset="0"/>
              </a:rPr>
              <a:t/>
            </a:r>
            <a:br>
              <a:rPr lang="en-US" sz="1600" dirty="0">
                <a:solidFill>
                  <a:schemeClr val="tx1"/>
                </a:solidFill>
                <a:latin typeface="Times New Roman" panose="02020603050405020304" pitchFamily="18" charset="0"/>
                <a:cs typeface="Times New Roman" panose="02020603050405020304" pitchFamily="18" charset="0"/>
              </a:rPr>
            </a:br>
            <a:r>
              <a:rPr lang="en-US" sz="1600" i="1" dirty="0">
                <a:solidFill>
                  <a:schemeClr val="tx1"/>
                </a:solidFill>
                <a:latin typeface="Times New Roman" panose="02020603050405020304" pitchFamily="18" charset="0"/>
                <a:cs typeface="Times New Roman" panose="02020603050405020304" pitchFamily="18" charset="0"/>
              </a:rPr>
              <a:t>}</a:t>
            </a:r>
            <a:endParaRPr lang="en-US" sz="1600" dirty="0">
              <a:solidFill>
                <a:schemeClr val="tx1"/>
              </a:solidFill>
              <a:latin typeface="Times New Roman" panose="02020603050405020304" pitchFamily="18" charset="0"/>
              <a:cs typeface="Times New Roman" panose="02020603050405020304" pitchFamily="18" charset="0"/>
            </a:endParaRPr>
          </a:p>
          <a:p>
            <a:endParaRPr lang="en-IN" sz="1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7424" y="1889007"/>
            <a:ext cx="3911360" cy="45808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15244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latin typeface="Times New Roman" panose="02020603050405020304" pitchFamily="18" charset="0"/>
                <a:cs typeface="Times New Roman" panose="02020603050405020304" pitchFamily="18" charset="0"/>
              </a:rPr>
              <a:t>EXAMPLES OF IF &amp; IF-ELSE </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p:txBody>
          <a:bodyPr/>
          <a:lstStyle/>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sz="2000" b="1" dirty="0" smtClean="0">
                <a:solidFill>
                  <a:schemeClr val="tx1"/>
                </a:solidFill>
                <a:latin typeface="Times New Roman" panose="02020603050405020304" pitchFamily="18" charset="0"/>
                <a:cs typeface="Times New Roman" panose="02020603050405020304" pitchFamily="18" charset="0"/>
              </a:rPr>
              <a:t>Example of if statement </a:t>
            </a:r>
            <a:endParaRPr lang="en-US" sz="2000" b="1" dirty="0">
              <a:solidFill>
                <a:schemeClr val="tx1"/>
              </a:solidFill>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457200" lvl="1" indent="0">
              <a:buNone/>
            </a:pPr>
            <a:r>
              <a:rPr lang="en-US" sz="2000" b="1" dirty="0" smtClean="0">
                <a:solidFill>
                  <a:srgbClr val="DD462F"/>
                </a:solidFill>
                <a:latin typeface="Times New Roman" panose="02020603050405020304" pitchFamily="18" charset="0"/>
                <a:cs typeface="Times New Roman" panose="02020603050405020304" pitchFamily="18" charset="0"/>
              </a:rPr>
              <a:t> int </a:t>
            </a:r>
            <a:r>
              <a:rPr lang="en-US" sz="2000" b="1" dirty="0">
                <a:solidFill>
                  <a:srgbClr val="DD462F"/>
                </a:solidFill>
                <a:latin typeface="Times New Roman" panose="02020603050405020304" pitchFamily="18" charset="0"/>
                <a:cs typeface="Times New Roman" panose="02020603050405020304" pitchFamily="18" charset="0"/>
              </a:rPr>
              <a:t>age = </a:t>
            </a:r>
            <a:r>
              <a:rPr lang="en-US" sz="2000" b="1" dirty="0" smtClean="0">
                <a:solidFill>
                  <a:srgbClr val="DD462F"/>
                </a:solidFill>
                <a:latin typeface="Times New Roman" panose="02020603050405020304" pitchFamily="18" charset="0"/>
                <a:cs typeface="Times New Roman" panose="02020603050405020304" pitchFamily="18" charset="0"/>
              </a:rPr>
              <a:t>18;</a:t>
            </a:r>
          </a:p>
          <a:p>
            <a:pPr marL="457200" lvl="1" indent="0">
              <a:buNone/>
            </a:pPr>
            <a:r>
              <a:rPr lang="en-US" sz="2000" b="1" dirty="0" smtClean="0">
                <a:solidFill>
                  <a:srgbClr val="DD462F"/>
                </a:solidFill>
                <a:latin typeface="Times New Roman" panose="02020603050405020304" pitchFamily="18" charset="0"/>
                <a:cs typeface="Times New Roman" panose="02020603050405020304" pitchFamily="18" charset="0"/>
              </a:rPr>
              <a:t> </a:t>
            </a:r>
            <a:r>
              <a:rPr lang="en-US" sz="2000" b="1" dirty="0">
                <a:solidFill>
                  <a:srgbClr val="DD462F"/>
                </a:solidFill>
                <a:latin typeface="Times New Roman" panose="02020603050405020304" pitchFamily="18" charset="0"/>
                <a:cs typeface="Times New Roman" panose="02020603050405020304" pitchFamily="18" charset="0"/>
              </a:rPr>
              <a:t>if (age &gt;= 18</a:t>
            </a:r>
            <a:r>
              <a:rPr lang="en-US" sz="2000" b="1" dirty="0" smtClean="0">
                <a:solidFill>
                  <a:srgbClr val="DD462F"/>
                </a:solidFill>
                <a:latin typeface="Times New Roman" panose="02020603050405020304" pitchFamily="18" charset="0"/>
                <a:cs typeface="Times New Roman" panose="02020603050405020304" pitchFamily="18" charset="0"/>
              </a:rPr>
              <a:t>)</a:t>
            </a:r>
          </a:p>
          <a:p>
            <a:pPr marL="457200" lvl="1" indent="0">
              <a:buNone/>
            </a:pPr>
            <a:r>
              <a:rPr lang="en-US" sz="2000" b="1" dirty="0" smtClean="0">
                <a:solidFill>
                  <a:srgbClr val="DD462F"/>
                </a:solidFill>
                <a:latin typeface="Times New Roman" panose="02020603050405020304" pitchFamily="18" charset="0"/>
                <a:cs typeface="Times New Roman" panose="02020603050405020304" pitchFamily="18" charset="0"/>
              </a:rPr>
              <a:t> </a:t>
            </a:r>
            <a:r>
              <a:rPr lang="en-US" sz="2000" b="1" dirty="0">
                <a:solidFill>
                  <a:srgbClr val="DD462F"/>
                </a:solidFill>
                <a:latin typeface="Times New Roman" panose="02020603050405020304" pitchFamily="18" charset="0"/>
                <a:cs typeface="Times New Roman" panose="02020603050405020304" pitchFamily="18" charset="0"/>
              </a:rPr>
              <a:t>{ </a:t>
            </a:r>
            <a:endParaRPr lang="en-US" sz="2000" b="1" dirty="0" smtClean="0">
              <a:solidFill>
                <a:srgbClr val="DD462F"/>
              </a:solidFill>
              <a:latin typeface="Times New Roman" panose="02020603050405020304" pitchFamily="18" charset="0"/>
              <a:cs typeface="Times New Roman" panose="02020603050405020304" pitchFamily="18" charset="0"/>
            </a:endParaRPr>
          </a:p>
          <a:p>
            <a:pPr marL="457200" lvl="1" indent="0">
              <a:buNone/>
            </a:pPr>
            <a:r>
              <a:rPr lang="en-US" sz="2000" b="1" dirty="0" smtClean="0">
                <a:solidFill>
                  <a:srgbClr val="DD462F"/>
                </a:solidFill>
                <a:latin typeface="Times New Roman" panose="02020603050405020304" pitchFamily="18" charset="0"/>
                <a:cs typeface="Times New Roman" panose="02020603050405020304" pitchFamily="18" charset="0"/>
              </a:rPr>
              <a:t>	</a:t>
            </a:r>
            <a:r>
              <a:rPr lang="en-IN" sz="2000" b="1" dirty="0">
                <a:solidFill>
                  <a:srgbClr val="DD462F"/>
                </a:solidFill>
                <a:latin typeface="Times New Roman" panose="02020603050405020304" pitchFamily="18" charset="0"/>
                <a:cs typeface="Times New Roman" panose="02020603050405020304" pitchFamily="18" charset="0"/>
              </a:rPr>
              <a:t>System.out.println</a:t>
            </a:r>
            <a:r>
              <a:rPr lang="en-IN" sz="2000" dirty="0"/>
              <a:t> </a:t>
            </a:r>
            <a:r>
              <a:rPr lang="en-US" sz="2000" b="1" dirty="0" smtClean="0">
                <a:solidFill>
                  <a:srgbClr val="DD462F"/>
                </a:solidFill>
                <a:latin typeface="Times New Roman" panose="02020603050405020304" pitchFamily="18" charset="0"/>
                <a:cs typeface="Times New Roman" panose="02020603050405020304" pitchFamily="18" charset="0"/>
              </a:rPr>
              <a:t>("</a:t>
            </a:r>
            <a:r>
              <a:rPr lang="en-US" sz="2000" b="1" dirty="0">
                <a:solidFill>
                  <a:srgbClr val="DD462F"/>
                </a:solidFill>
                <a:latin typeface="Times New Roman" panose="02020603050405020304" pitchFamily="18" charset="0"/>
                <a:cs typeface="Times New Roman" panose="02020603050405020304" pitchFamily="18" charset="0"/>
              </a:rPr>
              <a:t>You are an </a:t>
            </a:r>
            <a:r>
              <a:rPr lang="en-US" sz="2000" b="1" dirty="0" smtClean="0">
                <a:solidFill>
                  <a:srgbClr val="DD462F"/>
                </a:solidFill>
                <a:latin typeface="Times New Roman" panose="02020603050405020304" pitchFamily="18" charset="0"/>
                <a:cs typeface="Times New Roman" panose="02020603050405020304" pitchFamily="18" charset="0"/>
              </a:rPr>
              <a:t>	adult.");</a:t>
            </a:r>
          </a:p>
          <a:p>
            <a:pPr marL="457200" lvl="1" indent="0">
              <a:buNone/>
            </a:pPr>
            <a:r>
              <a:rPr lang="en-US" sz="2000" b="1" dirty="0" smtClean="0">
                <a:solidFill>
                  <a:srgbClr val="DD462F"/>
                </a:solidFill>
                <a:latin typeface="Times New Roman" panose="02020603050405020304" pitchFamily="18" charset="0"/>
                <a:cs typeface="Times New Roman" panose="02020603050405020304" pitchFamily="18" charset="0"/>
              </a:rPr>
              <a:t> </a:t>
            </a:r>
            <a:r>
              <a:rPr lang="en-US" sz="2000" b="1" dirty="0">
                <a:solidFill>
                  <a:srgbClr val="DD462F"/>
                </a:solidFill>
                <a:latin typeface="Times New Roman" panose="02020603050405020304" pitchFamily="18" charset="0"/>
                <a:cs typeface="Times New Roman" panose="02020603050405020304" pitchFamily="18" charset="0"/>
              </a:rPr>
              <a:t>}</a:t>
            </a:r>
            <a:endParaRPr lang="en-IN" sz="2000" b="1" dirty="0">
              <a:solidFill>
                <a:srgbClr val="DD462F"/>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normAutofit/>
          </a:bodyPr>
          <a:lstStyle/>
          <a:p>
            <a:r>
              <a:rPr lang="en-US" sz="2000" b="1" dirty="0">
                <a:solidFill>
                  <a:schemeClr val="tx1"/>
                </a:solidFill>
                <a:latin typeface="Times New Roman" panose="02020603050405020304" pitchFamily="18" charset="0"/>
                <a:cs typeface="Times New Roman" panose="02020603050405020304" pitchFamily="18" charset="0"/>
              </a:rPr>
              <a:t>Example of </a:t>
            </a:r>
            <a:r>
              <a:rPr lang="en-US" sz="2000" b="1" dirty="0" smtClean="0">
                <a:solidFill>
                  <a:schemeClr val="tx1"/>
                </a:solidFill>
                <a:latin typeface="Times New Roman" panose="02020603050405020304" pitchFamily="18" charset="0"/>
                <a:cs typeface="Times New Roman" panose="02020603050405020304" pitchFamily="18" charset="0"/>
              </a:rPr>
              <a:t>if – else  </a:t>
            </a:r>
            <a:r>
              <a:rPr lang="en-US" sz="2000" b="1" dirty="0">
                <a:solidFill>
                  <a:schemeClr val="tx1"/>
                </a:solidFill>
                <a:latin typeface="Times New Roman" panose="02020603050405020304" pitchFamily="18" charset="0"/>
                <a:cs typeface="Times New Roman" panose="02020603050405020304" pitchFamily="18" charset="0"/>
              </a:rPr>
              <a:t>statement </a:t>
            </a:r>
          </a:p>
          <a:p>
            <a:endParaRPr lang="en-IN" sz="2000" dirty="0" smtClean="0"/>
          </a:p>
          <a:p>
            <a:pPr marL="457200" lvl="1" indent="0">
              <a:buNone/>
            </a:pPr>
            <a:r>
              <a:rPr lang="en-US" sz="1800" b="1" dirty="0" smtClean="0">
                <a:solidFill>
                  <a:srgbClr val="DD462F"/>
                </a:solidFill>
                <a:latin typeface="Times New Roman" panose="02020603050405020304" pitchFamily="18" charset="0"/>
                <a:cs typeface="Times New Roman" panose="02020603050405020304" pitchFamily="18" charset="0"/>
              </a:rPr>
              <a:t>int </a:t>
            </a:r>
            <a:r>
              <a:rPr lang="en-US" sz="1800" b="1" dirty="0">
                <a:solidFill>
                  <a:srgbClr val="DD462F"/>
                </a:solidFill>
                <a:latin typeface="Times New Roman" panose="02020603050405020304" pitchFamily="18" charset="0"/>
                <a:cs typeface="Times New Roman" panose="02020603050405020304" pitchFamily="18" charset="0"/>
              </a:rPr>
              <a:t>score = 65 </a:t>
            </a:r>
            <a:r>
              <a:rPr lang="en-US" sz="1800" b="1" dirty="0" smtClean="0">
                <a:solidFill>
                  <a:srgbClr val="DD462F"/>
                </a:solidFill>
                <a:latin typeface="Times New Roman" panose="02020603050405020304" pitchFamily="18" charset="0"/>
                <a:cs typeface="Times New Roman" panose="02020603050405020304" pitchFamily="18" charset="0"/>
              </a:rPr>
              <a:t>;</a:t>
            </a:r>
          </a:p>
          <a:p>
            <a:pPr marL="457200" lvl="1" indent="0">
              <a:buNone/>
            </a:pPr>
            <a:r>
              <a:rPr lang="en-US" sz="1800" b="1" dirty="0" smtClean="0">
                <a:solidFill>
                  <a:srgbClr val="DD462F"/>
                </a:solidFill>
                <a:latin typeface="Times New Roman" panose="02020603050405020304" pitchFamily="18" charset="0"/>
                <a:cs typeface="Times New Roman" panose="02020603050405020304" pitchFamily="18" charset="0"/>
              </a:rPr>
              <a:t>if </a:t>
            </a:r>
            <a:r>
              <a:rPr lang="en-US" sz="1800" b="1" dirty="0">
                <a:solidFill>
                  <a:srgbClr val="DD462F"/>
                </a:solidFill>
                <a:latin typeface="Times New Roman" panose="02020603050405020304" pitchFamily="18" charset="0"/>
                <a:cs typeface="Times New Roman" panose="02020603050405020304" pitchFamily="18" charset="0"/>
              </a:rPr>
              <a:t>(score &gt;= 50) </a:t>
            </a:r>
            <a:endParaRPr lang="en-US" sz="1800" b="1" dirty="0" smtClean="0">
              <a:solidFill>
                <a:srgbClr val="DD462F"/>
              </a:solidFill>
              <a:latin typeface="Times New Roman" panose="02020603050405020304" pitchFamily="18" charset="0"/>
              <a:cs typeface="Times New Roman" panose="02020603050405020304" pitchFamily="18" charset="0"/>
            </a:endParaRPr>
          </a:p>
          <a:p>
            <a:pPr marL="457200" lvl="1" indent="0">
              <a:buNone/>
            </a:pPr>
            <a:r>
              <a:rPr lang="en-US" sz="1800" b="1" dirty="0" smtClean="0">
                <a:solidFill>
                  <a:srgbClr val="DD462F"/>
                </a:solidFill>
                <a:latin typeface="Times New Roman" panose="02020603050405020304" pitchFamily="18" charset="0"/>
                <a:cs typeface="Times New Roman" panose="02020603050405020304" pitchFamily="18" charset="0"/>
              </a:rPr>
              <a:t>{ </a:t>
            </a:r>
          </a:p>
          <a:p>
            <a:pPr marL="457200" lvl="1" indent="0">
              <a:buNone/>
            </a:pPr>
            <a:r>
              <a:rPr lang="en-US" sz="1800" b="1" dirty="0" smtClean="0">
                <a:solidFill>
                  <a:srgbClr val="DD462F"/>
                </a:solidFill>
                <a:latin typeface="Times New Roman" panose="02020603050405020304" pitchFamily="18" charset="0"/>
                <a:cs typeface="Times New Roman" panose="02020603050405020304" pitchFamily="18" charset="0"/>
              </a:rPr>
              <a:t>	</a:t>
            </a:r>
            <a:r>
              <a:rPr lang="en-IN" sz="1800" b="1" dirty="0">
                <a:solidFill>
                  <a:srgbClr val="DD462F"/>
                </a:solidFill>
                <a:latin typeface="Times New Roman" panose="02020603050405020304" pitchFamily="18" charset="0"/>
                <a:cs typeface="Times New Roman" panose="02020603050405020304" pitchFamily="18" charset="0"/>
              </a:rPr>
              <a:t> System.out.println</a:t>
            </a:r>
            <a:r>
              <a:rPr lang="en-IN" sz="1800" dirty="0"/>
              <a:t> </a:t>
            </a:r>
            <a:r>
              <a:rPr lang="en-US" sz="1800" b="1" dirty="0" smtClean="0">
                <a:solidFill>
                  <a:srgbClr val="DD462F"/>
                </a:solidFill>
                <a:latin typeface="Times New Roman" panose="02020603050405020304" pitchFamily="18" charset="0"/>
                <a:cs typeface="Times New Roman" panose="02020603050405020304" pitchFamily="18" charset="0"/>
              </a:rPr>
              <a:t>("</a:t>
            </a:r>
            <a:r>
              <a:rPr lang="en-US" sz="1800" b="1" dirty="0">
                <a:solidFill>
                  <a:srgbClr val="DD462F"/>
                </a:solidFill>
                <a:latin typeface="Times New Roman" panose="02020603050405020304" pitchFamily="18" charset="0"/>
                <a:cs typeface="Times New Roman" panose="02020603050405020304" pitchFamily="18" charset="0"/>
              </a:rPr>
              <a:t>You passed the </a:t>
            </a:r>
            <a:r>
              <a:rPr lang="en-US" sz="1800" b="1" dirty="0" smtClean="0">
                <a:solidFill>
                  <a:srgbClr val="DD462F"/>
                </a:solidFill>
                <a:latin typeface="Times New Roman" panose="02020603050405020304" pitchFamily="18" charset="0"/>
                <a:cs typeface="Times New Roman" panose="02020603050405020304" pitchFamily="18" charset="0"/>
              </a:rPr>
              <a:t>		 exam.");</a:t>
            </a:r>
          </a:p>
          <a:p>
            <a:pPr marL="457200" lvl="1" indent="0">
              <a:buNone/>
            </a:pPr>
            <a:r>
              <a:rPr lang="en-US" sz="1800" b="1" dirty="0" smtClean="0">
                <a:solidFill>
                  <a:srgbClr val="DD462F"/>
                </a:solidFill>
                <a:latin typeface="Times New Roman" panose="02020603050405020304" pitchFamily="18" charset="0"/>
                <a:cs typeface="Times New Roman" panose="02020603050405020304" pitchFamily="18" charset="0"/>
              </a:rPr>
              <a:t> }</a:t>
            </a:r>
          </a:p>
          <a:p>
            <a:pPr marL="457200" lvl="1" indent="0">
              <a:buNone/>
            </a:pPr>
            <a:r>
              <a:rPr lang="en-US" sz="1800" b="1" dirty="0" smtClean="0">
                <a:solidFill>
                  <a:srgbClr val="DD462F"/>
                </a:solidFill>
                <a:latin typeface="Times New Roman" panose="02020603050405020304" pitchFamily="18" charset="0"/>
                <a:cs typeface="Times New Roman" panose="02020603050405020304" pitchFamily="18" charset="0"/>
              </a:rPr>
              <a:t> else</a:t>
            </a:r>
          </a:p>
          <a:p>
            <a:pPr marL="457200" lvl="1" indent="0">
              <a:buNone/>
            </a:pPr>
            <a:r>
              <a:rPr lang="en-US" sz="1800" b="1" dirty="0" smtClean="0">
                <a:solidFill>
                  <a:srgbClr val="DD462F"/>
                </a:solidFill>
                <a:latin typeface="Times New Roman" panose="02020603050405020304" pitchFamily="18" charset="0"/>
                <a:cs typeface="Times New Roman" panose="02020603050405020304" pitchFamily="18" charset="0"/>
              </a:rPr>
              <a:t> </a:t>
            </a:r>
            <a:r>
              <a:rPr lang="en-US" sz="1800" b="1" dirty="0">
                <a:solidFill>
                  <a:srgbClr val="DD462F"/>
                </a:solidFill>
                <a:latin typeface="Times New Roman" panose="02020603050405020304" pitchFamily="18" charset="0"/>
                <a:cs typeface="Times New Roman" panose="02020603050405020304" pitchFamily="18" charset="0"/>
              </a:rPr>
              <a:t>{ </a:t>
            </a:r>
            <a:endParaRPr lang="en-US" sz="1800" b="1" dirty="0" smtClean="0">
              <a:solidFill>
                <a:srgbClr val="DD462F"/>
              </a:solidFill>
              <a:latin typeface="Times New Roman" panose="02020603050405020304" pitchFamily="18" charset="0"/>
              <a:cs typeface="Times New Roman" panose="02020603050405020304" pitchFamily="18" charset="0"/>
            </a:endParaRPr>
          </a:p>
          <a:p>
            <a:pPr marL="457200" lvl="1" indent="0">
              <a:buNone/>
            </a:pPr>
            <a:r>
              <a:rPr lang="en-US" sz="1800" b="1" dirty="0" smtClean="0">
                <a:solidFill>
                  <a:srgbClr val="DD462F"/>
                </a:solidFill>
                <a:latin typeface="Times New Roman" panose="02020603050405020304" pitchFamily="18" charset="0"/>
                <a:cs typeface="Times New Roman" panose="02020603050405020304" pitchFamily="18" charset="0"/>
              </a:rPr>
              <a:t>	</a:t>
            </a:r>
            <a:r>
              <a:rPr lang="en-IN" sz="1800" b="1" dirty="0">
                <a:solidFill>
                  <a:srgbClr val="DD462F"/>
                </a:solidFill>
                <a:latin typeface="Times New Roman" panose="02020603050405020304" pitchFamily="18" charset="0"/>
                <a:cs typeface="Times New Roman" panose="02020603050405020304" pitchFamily="18" charset="0"/>
              </a:rPr>
              <a:t> System.out.println</a:t>
            </a:r>
            <a:r>
              <a:rPr lang="en-IN" sz="1800" dirty="0"/>
              <a:t> </a:t>
            </a:r>
            <a:r>
              <a:rPr lang="en-US" sz="1800" b="1" dirty="0" smtClean="0">
                <a:solidFill>
                  <a:srgbClr val="DD462F"/>
                </a:solidFill>
                <a:latin typeface="Times New Roman" panose="02020603050405020304" pitchFamily="18" charset="0"/>
                <a:cs typeface="Times New Roman" panose="02020603050405020304" pitchFamily="18" charset="0"/>
              </a:rPr>
              <a:t>("</a:t>
            </a:r>
            <a:r>
              <a:rPr lang="en-US" sz="1800" b="1" dirty="0">
                <a:solidFill>
                  <a:srgbClr val="DD462F"/>
                </a:solidFill>
                <a:latin typeface="Times New Roman" panose="02020603050405020304" pitchFamily="18" charset="0"/>
                <a:cs typeface="Times New Roman" panose="02020603050405020304" pitchFamily="18" charset="0"/>
              </a:rPr>
              <a:t>You failed the </a:t>
            </a:r>
            <a:r>
              <a:rPr lang="en-US" sz="1800" b="1" dirty="0" smtClean="0">
                <a:solidFill>
                  <a:srgbClr val="DD462F"/>
                </a:solidFill>
                <a:latin typeface="Times New Roman" panose="02020603050405020304" pitchFamily="18" charset="0"/>
                <a:cs typeface="Times New Roman" panose="02020603050405020304" pitchFamily="18" charset="0"/>
              </a:rPr>
              <a:t>	 	  exam</a:t>
            </a:r>
            <a:r>
              <a:rPr lang="en-US" sz="1800" b="1" dirty="0">
                <a:solidFill>
                  <a:srgbClr val="DD462F"/>
                </a:solidFill>
                <a:latin typeface="Times New Roman" panose="02020603050405020304" pitchFamily="18" charset="0"/>
                <a:cs typeface="Times New Roman" panose="02020603050405020304" pitchFamily="18" charset="0"/>
              </a:rPr>
              <a:t>.") </a:t>
            </a:r>
            <a:r>
              <a:rPr lang="en-US" sz="1800" b="1" dirty="0" smtClean="0">
                <a:solidFill>
                  <a:srgbClr val="DD462F"/>
                </a:solidFill>
                <a:latin typeface="Times New Roman" panose="02020603050405020304" pitchFamily="18" charset="0"/>
                <a:cs typeface="Times New Roman" panose="02020603050405020304" pitchFamily="18" charset="0"/>
              </a:rPr>
              <a:t>;</a:t>
            </a:r>
          </a:p>
          <a:p>
            <a:pPr marL="457200" lvl="1" indent="0">
              <a:buNone/>
            </a:pPr>
            <a:r>
              <a:rPr lang="en-US" sz="1800" b="1" dirty="0" smtClean="0">
                <a:solidFill>
                  <a:srgbClr val="DD462F"/>
                </a:solidFill>
                <a:latin typeface="Times New Roman" panose="02020603050405020304" pitchFamily="18" charset="0"/>
                <a:cs typeface="Times New Roman" panose="02020603050405020304" pitchFamily="18" charset="0"/>
              </a:rPr>
              <a:t>  }</a:t>
            </a:r>
            <a:endParaRPr lang="en-IN" sz="1800" b="1" dirty="0">
              <a:solidFill>
                <a:srgbClr val="DD462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6221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434" y="258792"/>
            <a:ext cx="10749367" cy="950076"/>
          </a:xfrm>
        </p:spPr>
        <p:txBody>
          <a:bodyPr/>
          <a:lstStyle/>
          <a:p>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a:t>
            </a:r>
            <a:r>
              <a:rPr lang="en-IN" b="1" dirty="0" smtClean="0">
                <a:latin typeface="Times New Roman" panose="02020603050405020304" pitchFamily="18" charset="0"/>
                <a:cs typeface="Times New Roman" panose="02020603050405020304" pitchFamily="18" charset="0"/>
              </a:rPr>
              <a:t>DECISION </a:t>
            </a:r>
            <a:r>
              <a:rPr lang="en-IN" b="1" dirty="0">
                <a:latin typeface="Times New Roman" panose="02020603050405020304" pitchFamily="18" charset="0"/>
                <a:cs typeface="Times New Roman" panose="02020603050405020304" pitchFamily="18" charset="0"/>
              </a:rPr>
              <a:t>MAKING STATEMENTS</a:t>
            </a:r>
            <a:endParaRPr lang="en-IN" dirty="0"/>
          </a:p>
        </p:txBody>
      </p:sp>
      <p:sp>
        <p:nvSpPr>
          <p:cNvPr id="3" name="Content Placeholder 2"/>
          <p:cNvSpPr>
            <a:spLocks noGrp="1"/>
          </p:cNvSpPr>
          <p:nvPr>
            <p:ph idx="1"/>
          </p:nvPr>
        </p:nvSpPr>
        <p:spPr>
          <a:xfrm>
            <a:off x="122209" y="1290786"/>
            <a:ext cx="11040373" cy="5567213"/>
          </a:xfrm>
        </p:spPr>
        <p:txBody>
          <a:bodyPr>
            <a:noAutofit/>
          </a:bodyPr>
          <a:lstStyle/>
          <a:p>
            <a:r>
              <a:rPr lang="en-US" sz="1400" b="1" dirty="0">
                <a:solidFill>
                  <a:schemeClr val="tx1"/>
                </a:solidFill>
                <a:latin typeface="Times New Roman" panose="02020603050405020304" pitchFamily="18" charset="0"/>
                <a:cs typeface="Times New Roman" panose="02020603050405020304" pitchFamily="18" charset="0"/>
              </a:rPr>
              <a:t>3</a:t>
            </a:r>
            <a:r>
              <a:rPr lang="en-US" sz="1400" b="1" dirty="0" smtClean="0">
                <a:solidFill>
                  <a:schemeClr val="tx1"/>
                </a:solidFill>
                <a:latin typeface="Times New Roman" panose="02020603050405020304" pitchFamily="18" charset="0"/>
                <a:cs typeface="Times New Roman" panose="02020603050405020304" pitchFamily="18" charset="0"/>
              </a:rPr>
              <a:t>)</a:t>
            </a:r>
            <a:r>
              <a:rPr lang="en-US" sz="1400" b="1" dirty="0">
                <a:solidFill>
                  <a:schemeClr val="tx1"/>
                </a:solidFill>
                <a:latin typeface="Times New Roman" panose="02020603050405020304" pitchFamily="18" charset="0"/>
                <a:cs typeface="Times New Roman" panose="02020603050405020304" pitchFamily="18" charset="0"/>
              </a:rPr>
              <a:t> </a:t>
            </a:r>
            <a:r>
              <a:rPr lang="en-US" sz="1400" b="1" dirty="0" smtClean="0">
                <a:solidFill>
                  <a:schemeClr val="tx1"/>
                </a:solidFill>
                <a:latin typeface="Times New Roman" panose="02020603050405020304" pitchFamily="18" charset="0"/>
                <a:cs typeface="Times New Roman" panose="02020603050405020304" pitchFamily="18" charset="0"/>
              </a:rPr>
              <a:t>Nested 'if-else</a:t>
            </a:r>
            <a:r>
              <a:rPr lang="en-US" sz="1400" b="1" dirty="0">
                <a:solidFill>
                  <a:schemeClr val="tx1"/>
                </a:solidFill>
                <a:latin typeface="Times New Roman" panose="02020603050405020304" pitchFamily="18" charset="0"/>
                <a:cs typeface="Times New Roman" panose="02020603050405020304" pitchFamily="18" charset="0"/>
              </a:rPr>
              <a:t>' Statement in </a:t>
            </a:r>
            <a:r>
              <a:rPr lang="en-US" sz="1400" b="1" dirty="0" smtClean="0">
                <a:solidFill>
                  <a:schemeClr val="tx1"/>
                </a:solidFill>
                <a:latin typeface="Times New Roman" panose="02020603050405020304" pitchFamily="18" charset="0"/>
                <a:cs typeface="Times New Roman" panose="02020603050405020304" pitchFamily="18" charset="0"/>
              </a:rPr>
              <a:t>Java</a:t>
            </a:r>
            <a:r>
              <a:rPr lang="en-US" sz="1400" dirty="0" smtClean="0">
                <a:solidFill>
                  <a:schemeClr val="tx1"/>
                </a:solidFill>
                <a:latin typeface="Times New Roman" panose="02020603050405020304" pitchFamily="18" charset="0"/>
                <a:cs typeface="Times New Roman" panose="02020603050405020304" pitchFamily="18" charset="0"/>
              </a:rPr>
              <a:t>.</a:t>
            </a:r>
          </a:p>
          <a:p>
            <a:r>
              <a:rPr lang="en-US" sz="1400" dirty="0" smtClean="0">
                <a:solidFill>
                  <a:schemeClr val="tx1"/>
                </a:solidFill>
                <a:latin typeface="Times New Roman" panose="02020603050405020304" pitchFamily="18" charset="0"/>
                <a:cs typeface="Times New Roman" panose="02020603050405020304" pitchFamily="18" charset="0"/>
              </a:rPr>
              <a:t>In</a:t>
            </a:r>
            <a:r>
              <a:rPr lang="en-US" sz="1400" b="1" dirty="0">
                <a:solidFill>
                  <a:schemeClr val="tx1"/>
                </a:solidFill>
                <a:latin typeface="Times New Roman" panose="02020603050405020304" pitchFamily="18" charset="0"/>
                <a:cs typeface="Times New Roman" panose="02020603050405020304" pitchFamily="18" charset="0"/>
              </a:rPr>
              <a:t> Java</a:t>
            </a:r>
            <a:r>
              <a:rPr lang="en-US" sz="1400" dirty="0">
                <a:solidFill>
                  <a:schemeClr val="tx1"/>
                </a:solidFill>
                <a:latin typeface="Times New Roman" panose="02020603050405020304" pitchFamily="18" charset="0"/>
                <a:cs typeface="Times New Roman" panose="02020603050405020304" pitchFamily="18" charset="0"/>
              </a:rPr>
              <a:t>, a </a:t>
            </a:r>
            <a:r>
              <a:rPr lang="en-US" sz="1400" b="1" dirty="0">
                <a:solidFill>
                  <a:schemeClr val="tx1"/>
                </a:solidFill>
                <a:latin typeface="Times New Roman" panose="02020603050405020304" pitchFamily="18" charset="0"/>
                <a:cs typeface="Times New Roman" panose="02020603050405020304" pitchFamily="18" charset="0"/>
              </a:rPr>
              <a:t>nested if-else </a:t>
            </a:r>
            <a:r>
              <a:rPr lang="en-US" sz="1400" dirty="0">
                <a:solidFill>
                  <a:schemeClr val="tx1"/>
                </a:solidFill>
                <a:latin typeface="Times New Roman" panose="02020603050405020304" pitchFamily="18" charset="0"/>
                <a:cs typeface="Times New Roman" panose="02020603050405020304" pitchFamily="18" charset="0"/>
              </a:rPr>
              <a:t>statement is when you have an </a:t>
            </a:r>
            <a:r>
              <a:rPr lang="en-US" sz="1400" b="1" dirty="0">
                <a:solidFill>
                  <a:schemeClr val="tx1"/>
                </a:solidFill>
                <a:latin typeface="Times New Roman" panose="02020603050405020304" pitchFamily="18" charset="0"/>
                <a:cs typeface="Times New Roman" panose="02020603050405020304" pitchFamily="18" charset="0"/>
              </a:rPr>
              <a:t>if-else</a:t>
            </a:r>
            <a:r>
              <a:rPr lang="en-US" sz="1400" dirty="0">
                <a:solidFill>
                  <a:schemeClr val="tx1"/>
                </a:solidFill>
                <a:latin typeface="Times New Roman" panose="02020603050405020304" pitchFamily="18" charset="0"/>
                <a:cs typeface="Times New Roman" panose="02020603050405020304" pitchFamily="18" charset="0"/>
              </a:rPr>
              <a:t> block inside another </a:t>
            </a:r>
            <a:r>
              <a:rPr lang="en-US" sz="1400" b="1" dirty="0" smtClean="0">
                <a:solidFill>
                  <a:schemeClr val="tx1"/>
                </a:solidFill>
                <a:latin typeface="Times New Roman" panose="02020603050405020304" pitchFamily="18" charset="0"/>
                <a:cs typeface="Times New Roman" panose="02020603050405020304" pitchFamily="18" charset="0"/>
              </a:rPr>
              <a:t>if </a:t>
            </a:r>
            <a:r>
              <a:rPr lang="en-US" sz="1400" dirty="0" smtClean="0">
                <a:solidFill>
                  <a:schemeClr val="tx1"/>
                </a:solidFill>
                <a:latin typeface="Times New Roman" panose="02020603050405020304" pitchFamily="18" charset="0"/>
                <a:cs typeface="Times New Roman" panose="02020603050405020304" pitchFamily="18" charset="0"/>
              </a:rPr>
              <a:t>or</a:t>
            </a:r>
            <a:r>
              <a:rPr lang="en-US" sz="1400" b="1" dirty="0">
                <a:solidFill>
                  <a:schemeClr val="tx1"/>
                </a:solidFill>
                <a:latin typeface="Times New Roman" panose="02020603050405020304" pitchFamily="18" charset="0"/>
                <a:cs typeface="Times New Roman" panose="02020603050405020304" pitchFamily="18" charset="0"/>
              </a:rPr>
              <a:t> else</a:t>
            </a:r>
            <a:r>
              <a:rPr lang="en-US" sz="1400" dirty="0">
                <a:solidFill>
                  <a:schemeClr val="tx1"/>
                </a:solidFill>
                <a:latin typeface="Times New Roman" panose="02020603050405020304" pitchFamily="18" charset="0"/>
                <a:cs typeface="Times New Roman" panose="02020603050405020304" pitchFamily="18" charset="0"/>
              </a:rPr>
              <a:t> block. It's like placing one decision within another decision. You use this when you want to check for a new condition after a previous condition has already been found true (or false</a:t>
            </a:r>
            <a:r>
              <a:rPr lang="en-US" sz="1400" dirty="0" smtClean="0">
                <a:solidFill>
                  <a:schemeClr val="tx1"/>
                </a:solidFill>
                <a:latin typeface="Times New Roman" panose="02020603050405020304" pitchFamily="18" charset="0"/>
                <a:cs typeface="Times New Roman" panose="02020603050405020304" pitchFamily="18" charset="0"/>
              </a:rPr>
              <a:t>).</a:t>
            </a:r>
          </a:p>
          <a:p>
            <a:pPr marL="457200" lvl="1" indent="0">
              <a:buNone/>
            </a:pPr>
            <a:r>
              <a:rPr lang="en-US" b="1" dirty="0" smtClean="0">
                <a:solidFill>
                  <a:schemeClr val="tx1"/>
                </a:solidFill>
                <a:latin typeface="Times New Roman" panose="02020603050405020304" pitchFamily="18" charset="0"/>
                <a:cs typeface="Times New Roman" panose="02020603050405020304" pitchFamily="18" charset="0"/>
              </a:rPr>
              <a:t> </a:t>
            </a:r>
            <a:r>
              <a:rPr lang="en-US" i="1" dirty="0" smtClean="0">
                <a:solidFill>
                  <a:schemeClr val="tx1"/>
                </a:solidFill>
                <a:latin typeface="Times New Roman" panose="02020603050405020304" pitchFamily="18" charset="0"/>
                <a:cs typeface="Times New Roman" panose="02020603050405020304" pitchFamily="18" charset="0"/>
              </a:rPr>
              <a:t>if </a:t>
            </a:r>
            <a:r>
              <a:rPr lang="en-US" i="1" dirty="0">
                <a:solidFill>
                  <a:schemeClr val="tx1"/>
                </a:solidFill>
                <a:latin typeface="Times New Roman" panose="02020603050405020304" pitchFamily="18" charset="0"/>
                <a:cs typeface="Times New Roman" panose="02020603050405020304" pitchFamily="18" charset="0"/>
              </a:rPr>
              <a:t>(condition1) {</a:t>
            </a:r>
            <a:endParaRPr lang="en-US" dirty="0">
              <a:solidFill>
                <a:schemeClr val="tx1"/>
              </a:solidFill>
              <a:latin typeface="Times New Roman" panose="02020603050405020304" pitchFamily="18" charset="0"/>
              <a:cs typeface="Times New Roman" panose="02020603050405020304" pitchFamily="18" charset="0"/>
            </a:endParaRPr>
          </a:p>
          <a:p>
            <a:pPr marL="457200" lvl="1" indent="0">
              <a:lnSpc>
                <a:spcPct val="100000"/>
              </a:lnSpc>
              <a:buNone/>
            </a:pPr>
            <a:r>
              <a:rPr lang="en-US" i="1" dirty="0">
                <a:solidFill>
                  <a:schemeClr val="tx1"/>
                </a:solidFill>
                <a:latin typeface="Times New Roman" panose="02020603050405020304" pitchFamily="18" charset="0"/>
                <a:cs typeface="Times New Roman" panose="02020603050405020304" pitchFamily="18" charset="0"/>
              </a:rPr>
              <a:t>    // Statements to execute if condition1 is true</a:t>
            </a:r>
            <a:endParaRPr lang="en-US" dirty="0">
              <a:solidFill>
                <a:schemeClr val="tx1"/>
              </a:solidFill>
              <a:latin typeface="Times New Roman" panose="02020603050405020304" pitchFamily="18" charset="0"/>
              <a:cs typeface="Times New Roman" panose="02020603050405020304" pitchFamily="18" charset="0"/>
            </a:endParaRPr>
          </a:p>
          <a:p>
            <a:pPr marL="457200" lvl="1" indent="0">
              <a:lnSpc>
                <a:spcPct val="100000"/>
              </a:lnSpc>
              <a:buNone/>
            </a:pPr>
            <a:r>
              <a:rPr lang="en-US" i="1" dirty="0">
                <a:solidFill>
                  <a:schemeClr val="tx1"/>
                </a:solidFill>
                <a:latin typeface="Times New Roman" panose="02020603050405020304" pitchFamily="18" charset="0"/>
                <a:cs typeface="Times New Roman" panose="02020603050405020304" pitchFamily="18" charset="0"/>
              </a:rPr>
              <a:t>  if (condition2) {</a:t>
            </a:r>
            <a:endParaRPr lang="en-US" dirty="0">
              <a:solidFill>
                <a:schemeClr val="tx1"/>
              </a:solidFill>
              <a:latin typeface="Times New Roman" panose="02020603050405020304" pitchFamily="18" charset="0"/>
              <a:cs typeface="Times New Roman" panose="02020603050405020304" pitchFamily="18" charset="0"/>
            </a:endParaRPr>
          </a:p>
          <a:p>
            <a:pPr marL="457200" lvl="1" indent="0">
              <a:lnSpc>
                <a:spcPct val="100000"/>
              </a:lnSpc>
              <a:buNone/>
            </a:pPr>
            <a:r>
              <a:rPr lang="en-US" i="1" dirty="0">
                <a:solidFill>
                  <a:schemeClr val="tx1"/>
                </a:solidFill>
                <a:latin typeface="Times New Roman" panose="02020603050405020304" pitchFamily="18" charset="0"/>
                <a:cs typeface="Times New Roman" panose="02020603050405020304" pitchFamily="18" charset="0"/>
              </a:rPr>
              <a:t>        // Statements to execute if condition1 and condition2 are both true</a:t>
            </a:r>
            <a:endParaRPr lang="en-US" dirty="0">
              <a:solidFill>
                <a:schemeClr val="tx1"/>
              </a:solidFill>
              <a:latin typeface="Times New Roman" panose="02020603050405020304" pitchFamily="18" charset="0"/>
              <a:cs typeface="Times New Roman" panose="02020603050405020304" pitchFamily="18" charset="0"/>
            </a:endParaRPr>
          </a:p>
          <a:p>
            <a:pPr marL="457200" lvl="1" indent="0">
              <a:lnSpc>
                <a:spcPct val="100000"/>
              </a:lnSpc>
              <a:buNone/>
            </a:pPr>
            <a:r>
              <a:rPr lang="en-US" i="1" dirty="0">
                <a:solidFill>
                  <a:schemeClr val="tx1"/>
                </a:solidFill>
                <a:latin typeface="Times New Roman" panose="02020603050405020304" pitchFamily="18" charset="0"/>
                <a:cs typeface="Times New Roman" panose="02020603050405020304" pitchFamily="18" charset="0"/>
              </a:rPr>
              <a:t>    } else {</a:t>
            </a:r>
            <a:endParaRPr lang="en-US" dirty="0">
              <a:solidFill>
                <a:schemeClr val="tx1"/>
              </a:solidFill>
              <a:latin typeface="Times New Roman" panose="02020603050405020304" pitchFamily="18" charset="0"/>
              <a:cs typeface="Times New Roman" panose="02020603050405020304" pitchFamily="18" charset="0"/>
            </a:endParaRPr>
          </a:p>
          <a:p>
            <a:pPr marL="457200" lvl="1" indent="0">
              <a:lnSpc>
                <a:spcPct val="100000"/>
              </a:lnSpc>
              <a:buNone/>
            </a:pPr>
            <a:r>
              <a:rPr lang="en-US" i="1" dirty="0">
                <a:solidFill>
                  <a:schemeClr val="tx1"/>
                </a:solidFill>
                <a:latin typeface="Times New Roman" panose="02020603050405020304" pitchFamily="18" charset="0"/>
                <a:cs typeface="Times New Roman" panose="02020603050405020304" pitchFamily="18" charset="0"/>
              </a:rPr>
              <a:t>        // Statements to execute if condition1 is true and condition2 is false</a:t>
            </a:r>
            <a:endParaRPr lang="en-US" dirty="0">
              <a:solidFill>
                <a:schemeClr val="tx1"/>
              </a:solidFill>
              <a:latin typeface="Times New Roman" panose="02020603050405020304" pitchFamily="18" charset="0"/>
              <a:cs typeface="Times New Roman" panose="02020603050405020304" pitchFamily="18" charset="0"/>
            </a:endParaRPr>
          </a:p>
          <a:p>
            <a:pPr marL="457200" lvl="1" indent="0">
              <a:lnSpc>
                <a:spcPct val="100000"/>
              </a:lnSpc>
              <a:buNone/>
            </a:pPr>
            <a:r>
              <a:rPr lang="en-US" i="1" dirty="0">
                <a:solidFill>
                  <a:schemeClr val="tx1"/>
                </a:solidFill>
                <a:latin typeface="Times New Roman" panose="02020603050405020304" pitchFamily="18" charset="0"/>
                <a:cs typeface="Times New Roman" panose="02020603050405020304" pitchFamily="18" charset="0"/>
              </a:rPr>
              <a:t>} else {</a:t>
            </a:r>
            <a:endParaRPr lang="en-US" dirty="0">
              <a:solidFill>
                <a:schemeClr val="tx1"/>
              </a:solidFill>
              <a:latin typeface="Times New Roman" panose="02020603050405020304" pitchFamily="18" charset="0"/>
              <a:cs typeface="Times New Roman" panose="02020603050405020304" pitchFamily="18" charset="0"/>
            </a:endParaRPr>
          </a:p>
          <a:p>
            <a:pPr marL="457200" lvl="1" indent="0">
              <a:lnSpc>
                <a:spcPct val="100000"/>
              </a:lnSpc>
              <a:buNone/>
            </a:pPr>
            <a:r>
              <a:rPr lang="en-US" i="1" dirty="0">
                <a:solidFill>
                  <a:schemeClr val="tx1"/>
                </a:solidFill>
                <a:latin typeface="Times New Roman" panose="02020603050405020304" pitchFamily="18" charset="0"/>
                <a:cs typeface="Times New Roman" panose="02020603050405020304" pitchFamily="18" charset="0"/>
              </a:rPr>
              <a:t>    // Statements to execute if condition1 is false</a:t>
            </a:r>
            <a:endParaRPr lang="en-US" dirty="0">
              <a:solidFill>
                <a:schemeClr val="tx1"/>
              </a:solidFill>
              <a:latin typeface="Times New Roman" panose="02020603050405020304" pitchFamily="18" charset="0"/>
              <a:cs typeface="Times New Roman" panose="02020603050405020304" pitchFamily="18" charset="0"/>
            </a:endParaRPr>
          </a:p>
          <a:p>
            <a:pPr marL="457200" lvl="1" indent="0">
              <a:lnSpc>
                <a:spcPct val="100000"/>
              </a:lnSpc>
              <a:buNone/>
            </a:pPr>
            <a:r>
              <a:rPr lang="en-US" i="1" dirty="0" smtClean="0">
                <a:solidFill>
                  <a:schemeClr val="tx1"/>
                </a:solidFill>
                <a:latin typeface="Times New Roman" panose="02020603050405020304" pitchFamily="18" charset="0"/>
                <a:cs typeface="Times New Roman" panose="02020603050405020304" pitchFamily="18" charset="0"/>
              </a:rPr>
              <a:t>}</a:t>
            </a:r>
            <a:endParaRPr lang="en-US" sz="1200" dirty="0" smtClean="0">
              <a:solidFill>
                <a:schemeClr val="tx1"/>
              </a:solidFill>
              <a:latin typeface="Times New Roman" panose="02020603050405020304" pitchFamily="18" charset="0"/>
              <a:cs typeface="Times New Roman" panose="02020603050405020304" pitchFamily="18" charset="0"/>
            </a:endParaRPr>
          </a:p>
          <a:p>
            <a:pPr marL="457200" lvl="1" indent="0">
              <a:lnSpc>
                <a:spcPct val="100000"/>
              </a:lnSpc>
              <a:buNone/>
            </a:pPr>
            <a:r>
              <a:rPr lang="en-US" i="1" dirty="0" smtClean="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a:p>
            <a:endParaRPr lang="en-US" sz="1400" b="1" dirty="0">
              <a:solidFill>
                <a:schemeClr val="tx1"/>
              </a:solidFill>
              <a:latin typeface="Times New Roman" panose="02020603050405020304" pitchFamily="18" charset="0"/>
              <a:cs typeface="Times New Roman" panose="02020603050405020304" pitchFamily="18" charset="0"/>
            </a:endParaRPr>
          </a:p>
          <a:p>
            <a:pPr>
              <a:lnSpc>
                <a:spcPct val="100000"/>
              </a:lnSpc>
            </a:pPr>
            <a:endParaRPr lang="en-IN" sz="1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355" y="2718579"/>
            <a:ext cx="4532953" cy="3699474"/>
          </a:xfrm>
          <a:prstGeom prst="rect">
            <a:avLst/>
          </a:prstGeom>
        </p:spPr>
      </p:pic>
    </p:spTree>
    <p:extLst>
      <p:ext uri="{BB962C8B-B14F-4D97-AF65-F5344CB8AC3E}">
        <p14:creationId xmlns:p14="http://schemas.microsoft.com/office/powerpoint/2010/main" val="3696020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434" y="310550"/>
            <a:ext cx="10749367" cy="898317"/>
          </a:xfrm>
        </p:spPr>
        <p:txBody>
          <a:bodyPr/>
          <a:lstStyle/>
          <a:p>
            <a:r>
              <a:rPr lang="en-IN" b="1" dirty="0" smtClean="0">
                <a:latin typeface="Times New Roman" panose="02020603050405020304" pitchFamily="18" charset="0"/>
                <a:cs typeface="Times New Roman" panose="02020603050405020304" pitchFamily="18" charset="0"/>
              </a:rPr>
              <a:t>		DECISION </a:t>
            </a:r>
            <a:r>
              <a:rPr lang="en-IN" b="1" dirty="0">
                <a:latin typeface="Times New Roman" panose="02020603050405020304" pitchFamily="18" charset="0"/>
                <a:cs typeface="Times New Roman" panose="02020603050405020304" pitchFamily="18" charset="0"/>
              </a:rPr>
              <a:t>MAKING STATEMENTS</a:t>
            </a:r>
            <a:endParaRPr lang="en-IN" dirty="0"/>
          </a:p>
        </p:txBody>
      </p:sp>
      <p:sp>
        <p:nvSpPr>
          <p:cNvPr id="3" name="Content Placeholder 2"/>
          <p:cNvSpPr>
            <a:spLocks noGrp="1"/>
          </p:cNvSpPr>
          <p:nvPr>
            <p:ph idx="1"/>
          </p:nvPr>
        </p:nvSpPr>
        <p:spPr>
          <a:xfrm>
            <a:off x="510397" y="1609963"/>
            <a:ext cx="11816749" cy="5377433"/>
          </a:xfrm>
        </p:spPr>
        <p:txBody>
          <a:bodyPr>
            <a:noAutofit/>
          </a:bodyPr>
          <a:lstStyle/>
          <a:p>
            <a:r>
              <a:rPr lang="en-US" b="1" dirty="0">
                <a:solidFill>
                  <a:schemeClr val="tx1"/>
                </a:solidFill>
                <a:latin typeface="Times New Roman" panose="02020603050405020304" pitchFamily="18" charset="0"/>
                <a:cs typeface="Times New Roman" panose="02020603050405020304" pitchFamily="18" charset="0"/>
              </a:rPr>
              <a:t>4</a:t>
            </a:r>
            <a:r>
              <a:rPr lang="en-US" b="1" dirty="0" smtClean="0">
                <a:solidFill>
                  <a:schemeClr val="tx1"/>
                </a:solidFill>
                <a:latin typeface="Times New Roman" panose="02020603050405020304" pitchFamily="18" charset="0"/>
                <a:cs typeface="Times New Roman" panose="02020603050405020304" pitchFamily="18" charset="0"/>
              </a:rPr>
              <a:t>)'switch</a:t>
            </a:r>
            <a:r>
              <a:rPr lang="en-US" b="1" dirty="0">
                <a:solidFill>
                  <a:schemeClr val="tx1"/>
                </a:solidFill>
                <a:latin typeface="Times New Roman" panose="02020603050405020304" pitchFamily="18" charset="0"/>
                <a:cs typeface="Times New Roman" panose="02020603050405020304" pitchFamily="18" charset="0"/>
              </a:rPr>
              <a:t>' Statement in Java</a:t>
            </a:r>
          </a:p>
          <a:p>
            <a:r>
              <a:rPr lang="en-US" dirty="0">
                <a:solidFill>
                  <a:schemeClr val="tx1"/>
                </a:solidFill>
                <a:latin typeface="Times New Roman" panose="02020603050405020304" pitchFamily="18" charset="0"/>
                <a:cs typeface="Times New Roman" panose="02020603050405020304" pitchFamily="18" charset="0"/>
              </a:rPr>
              <a:t>The </a:t>
            </a:r>
            <a:r>
              <a:rPr lang="en-US" b="1" dirty="0">
                <a:solidFill>
                  <a:schemeClr val="tx1"/>
                </a:solidFill>
                <a:latin typeface="Times New Roman" panose="02020603050405020304" pitchFamily="18" charset="0"/>
                <a:cs typeface="Times New Roman" panose="02020603050405020304" pitchFamily="18" charset="0"/>
              </a:rPr>
              <a:t>switch statement in Java </a:t>
            </a:r>
            <a:r>
              <a:rPr lang="en-US" dirty="0">
                <a:solidFill>
                  <a:schemeClr val="tx1"/>
                </a:solidFill>
                <a:latin typeface="Times New Roman" panose="02020603050405020304" pitchFamily="18" charset="0"/>
                <a:cs typeface="Times New Roman" panose="02020603050405020304" pitchFamily="18" charset="0"/>
              </a:rPr>
              <a:t>allows for the selection of a block of code to be executed based on the value of a variable or expression. It is an alternative to a series of </a:t>
            </a:r>
            <a:r>
              <a:rPr lang="en-US" b="1" dirty="0">
                <a:solidFill>
                  <a:schemeClr val="tx1"/>
                </a:solidFill>
                <a:latin typeface="Times New Roman" panose="02020603050405020304" pitchFamily="18" charset="0"/>
                <a:cs typeface="Times New Roman" panose="02020603050405020304" pitchFamily="18" charset="0"/>
              </a:rPr>
              <a:t>if</a:t>
            </a:r>
            <a:r>
              <a:rPr lang="en-US" dirty="0">
                <a:solidFill>
                  <a:schemeClr val="tx1"/>
                </a:solidFill>
                <a:latin typeface="Times New Roman" panose="02020603050405020304" pitchFamily="18" charset="0"/>
                <a:cs typeface="Times New Roman" panose="02020603050405020304" pitchFamily="18" charset="0"/>
              </a:rPr>
              <a:t> statements and is often more concise and easier to </a:t>
            </a:r>
            <a:r>
              <a:rPr lang="en-US" dirty="0" smtClean="0">
                <a:solidFill>
                  <a:schemeClr val="tx1"/>
                </a:solidFill>
                <a:latin typeface="Times New Roman" panose="02020603050405020304" pitchFamily="18" charset="0"/>
                <a:cs typeface="Times New Roman" panose="02020603050405020304" pitchFamily="18" charset="0"/>
              </a:rPr>
              <a:t>read.</a:t>
            </a:r>
          </a:p>
          <a:p>
            <a:pPr lvl="1"/>
            <a:r>
              <a:rPr lang="en-US" i="1" dirty="0" smtClean="0">
                <a:solidFill>
                  <a:schemeClr val="tx1"/>
                </a:solidFill>
                <a:latin typeface="Times New Roman" panose="02020603050405020304" pitchFamily="18" charset="0"/>
                <a:cs typeface="Times New Roman" panose="02020603050405020304" pitchFamily="18" charset="0"/>
              </a:rPr>
              <a:t>switch </a:t>
            </a:r>
            <a:r>
              <a:rPr lang="en-US" i="1" dirty="0">
                <a:solidFill>
                  <a:schemeClr val="tx1"/>
                </a:solidFill>
                <a:latin typeface="Times New Roman" panose="02020603050405020304" pitchFamily="18" charset="0"/>
                <a:cs typeface="Times New Roman" panose="02020603050405020304" pitchFamily="18" charset="0"/>
              </a:rPr>
              <a:t>(expression) {</a:t>
            </a:r>
            <a:r>
              <a:rPr lang="en-US" dirty="0">
                <a:solidFill>
                  <a:schemeClr val="tx1"/>
                </a:solidFill>
                <a:latin typeface="Times New Roman" panose="02020603050405020304" pitchFamily="18" charset="0"/>
                <a:cs typeface="Times New Roman" panose="02020603050405020304" pitchFamily="18" charset="0"/>
              </a:rPr>
              <a:t/>
            </a:r>
            <a:br>
              <a:rPr lang="en-US" dirty="0">
                <a:solidFill>
                  <a:schemeClr val="tx1"/>
                </a:solidFill>
                <a:latin typeface="Times New Roman" panose="02020603050405020304" pitchFamily="18" charset="0"/>
                <a:cs typeface="Times New Roman" panose="02020603050405020304" pitchFamily="18" charset="0"/>
              </a:rPr>
            </a:br>
            <a:r>
              <a:rPr lang="en-US" i="1" dirty="0">
                <a:solidFill>
                  <a:schemeClr val="tx1"/>
                </a:solidFill>
                <a:latin typeface="Times New Roman" panose="02020603050405020304" pitchFamily="18" charset="0"/>
                <a:cs typeface="Times New Roman" panose="02020603050405020304" pitchFamily="18" charset="0"/>
              </a:rPr>
              <a:t>    case value1:</a:t>
            </a:r>
            <a:r>
              <a:rPr lang="en-US" dirty="0">
                <a:solidFill>
                  <a:schemeClr val="tx1"/>
                </a:solidFill>
                <a:latin typeface="Times New Roman" panose="02020603050405020304" pitchFamily="18" charset="0"/>
                <a:cs typeface="Times New Roman" panose="02020603050405020304" pitchFamily="18" charset="0"/>
              </a:rPr>
              <a:t/>
            </a:r>
            <a:br>
              <a:rPr lang="en-US" dirty="0">
                <a:solidFill>
                  <a:schemeClr val="tx1"/>
                </a:solidFill>
                <a:latin typeface="Times New Roman" panose="02020603050405020304" pitchFamily="18" charset="0"/>
                <a:cs typeface="Times New Roman" panose="02020603050405020304" pitchFamily="18" charset="0"/>
              </a:rPr>
            </a:br>
            <a:r>
              <a:rPr lang="en-US" i="1" dirty="0">
                <a:solidFill>
                  <a:schemeClr val="tx1"/>
                </a:solidFill>
                <a:latin typeface="Times New Roman" panose="02020603050405020304" pitchFamily="18" charset="0"/>
                <a:cs typeface="Times New Roman" panose="02020603050405020304" pitchFamily="18" charset="0"/>
              </a:rPr>
              <a:t>        // Code to be executed if expression equals value1</a:t>
            </a:r>
            <a:r>
              <a:rPr lang="en-US" dirty="0">
                <a:solidFill>
                  <a:schemeClr val="tx1"/>
                </a:solidFill>
                <a:latin typeface="Times New Roman" panose="02020603050405020304" pitchFamily="18" charset="0"/>
                <a:cs typeface="Times New Roman" panose="02020603050405020304" pitchFamily="18" charset="0"/>
              </a:rPr>
              <a:t/>
            </a:r>
            <a:br>
              <a:rPr lang="en-US" dirty="0">
                <a:solidFill>
                  <a:schemeClr val="tx1"/>
                </a:solidFill>
                <a:latin typeface="Times New Roman" panose="02020603050405020304" pitchFamily="18" charset="0"/>
                <a:cs typeface="Times New Roman" panose="02020603050405020304" pitchFamily="18" charset="0"/>
              </a:rPr>
            </a:br>
            <a:r>
              <a:rPr lang="en-US" i="1" dirty="0">
                <a:solidFill>
                  <a:schemeClr val="tx1"/>
                </a:solidFill>
                <a:latin typeface="Times New Roman" panose="02020603050405020304" pitchFamily="18" charset="0"/>
                <a:cs typeface="Times New Roman" panose="02020603050405020304" pitchFamily="18" charset="0"/>
              </a:rPr>
              <a:t>        break;</a:t>
            </a:r>
            <a:r>
              <a:rPr lang="en-US" dirty="0">
                <a:solidFill>
                  <a:schemeClr val="tx1"/>
                </a:solidFill>
                <a:latin typeface="Times New Roman" panose="02020603050405020304" pitchFamily="18" charset="0"/>
                <a:cs typeface="Times New Roman" panose="02020603050405020304" pitchFamily="18" charset="0"/>
              </a:rPr>
              <a:t/>
            </a:r>
            <a:br>
              <a:rPr lang="en-US" dirty="0">
                <a:solidFill>
                  <a:schemeClr val="tx1"/>
                </a:solidFill>
                <a:latin typeface="Times New Roman" panose="02020603050405020304" pitchFamily="18" charset="0"/>
                <a:cs typeface="Times New Roman" panose="02020603050405020304" pitchFamily="18" charset="0"/>
              </a:rPr>
            </a:br>
            <a:r>
              <a:rPr lang="en-US" i="1" dirty="0">
                <a:solidFill>
                  <a:schemeClr val="tx1"/>
                </a:solidFill>
                <a:latin typeface="Times New Roman" panose="02020603050405020304" pitchFamily="18" charset="0"/>
                <a:cs typeface="Times New Roman" panose="02020603050405020304" pitchFamily="18" charset="0"/>
              </a:rPr>
              <a:t>    case value2:</a:t>
            </a:r>
            <a:r>
              <a:rPr lang="en-US" dirty="0">
                <a:solidFill>
                  <a:schemeClr val="tx1"/>
                </a:solidFill>
                <a:latin typeface="Times New Roman" panose="02020603050405020304" pitchFamily="18" charset="0"/>
                <a:cs typeface="Times New Roman" panose="02020603050405020304" pitchFamily="18" charset="0"/>
              </a:rPr>
              <a:t/>
            </a:r>
            <a:br>
              <a:rPr lang="en-US" dirty="0">
                <a:solidFill>
                  <a:schemeClr val="tx1"/>
                </a:solidFill>
                <a:latin typeface="Times New Roman" panose="02020603050405020304" pitchFamily="18" charset="0"/>
                <a:cs typeface="Times New Roman" panose="02020603050405020304" pitchFamily="18" charset="0"/>
              </a:rPr>
            </a:br>
            <a:r>
              <a:rPr lang="en-US" i="1" dirty="0">
                <a:solidFill>
                  <a:schemeClr val="tx1"/>
                </a:solidFill>
                <a:latin typeface="Times New Roman" panose="02020603050405020304" pitchFamily="18" charset="0"/>
                <a:cs typeface="Times New Roman" panose="02020603050405020304" pitchFamily="18" charset="0"/>
              </a:rPr>
              <a:t>        // Code to be executed if expression equals value2</a:t>
            </a:r>
            <a:r>
              <a:rPr lang="en-US" dirty="0">
                <a:solidFill>
                  <a:schemeClr val="tx1"/>
                </a:solidFill>
                <a:latin typeface="Times New Roman" panose="02020603050405020304" pitchFamily="18" charset="0"/>
                <a:cs typeface="Times New Roman" panose="02020603050405020304" pitchFamily="18" charset="0"/>
              </a:rPr>
              <a:t/>
            </a:r>
            <a:br>
              <a:rPr lang="en-US" dirty="0">
                <a:solidFill>
                  <a:schemeClr val="tx1"/>
                </a:solidFill>
                <a:latin typeface="Times New Roman" panose="02020603050405020304" pitchFamily="18" charset="0"/>
                <a:cs typeface="Times New Roman" panose="02020603050405020304" pitchFamily="18" charset="0"/>
              </a:rPr>
            </a:br>
            <a:r>
              <a:rPr lang="en-US" i="1" dirty="0">
                <a:solidFill>
                  <a:schemeClr val="tx1"/>
                </a:solidFill>
                <a:latin typeface="Times New Roman" panose="02020603050405020304" pitchFamily="18" charset="0"/>
                <a:cs typeface="Times New Roman" panose="02020603050405020304" pitchFamily="18" charset="0"/>
              </a:rPr>
              <a:t>        break;</a:t>
            </a:r>
            <a:r>
              <a:rPr lang="en-US" dirty="0">
                <a:solidFill>
                  <a:schemeClr val="tx1"/>
                </a:solidFill>
                <a:latin typeface="Times New Roman" panose="02020603050405020304" pitchFamily="18" charset="0"/>
                <a:cs typeface="Times New Roman" panose="02020603050405020304" pitchFamily="18" charset="0"/>
              </a:rPr>
              <a:t/>
            </a:r>
            <a:br>
              <a:rPr lang="en-US" dirty="0">
                <a:solidFill>
                  <a:schemeClr val="tx1"/>
                </a:solidFill>
                <a:latin typeface="Times New Roman" panose="02020603050405020304" pitchFamily="18" charset="0"/>
                <a:cs typeface="Times New Roman" panose="02020603050405020304" pitchFamily="18" charset="0"/>
              </a:rPr>
            </a:br>
            <a:r>
              <a:rPr lang="en-US" i="1" dirty="0">
                <a:solidFill>
                  <a:schemeClr val="tx1"/>
                </a:solidFill>
                <a:latin typeface="Times New Roman" panose="02020603050405020304" pitchFamily="18" charset="0"/>
                <a:cs typeface="Times New Roman" panose="02020603050405020304" pitchFamily="18" charset="0"/>
              </a:rPr>
              <a:t>    // ...</a:t>
            </a:r>
            <a:r>
              <a:rPr lang="en-US" dirty="0">
                <a:solidFill>
                  <a:schemeClr val="tx1"/>
                </a:solidFill>
                <a:latin typeface="Times New Roman" panose="02020603050405020304" pitchFamily="18" charset="0"/>
                <a:cs typeface="Times New Roman" panose="02020603050405020304" pitchFamily="18" charset="0"/>
              </a:rPr>
              <a:t/>
            </a:r>
            <a:br>
              <a:rPr lang="en-US" dirty="0">
                <a:solidFill>
                  <a:schemeClr val="tx1"/>
                </a:solidFill>
                <a:latin typeface="Times New Roman" panose="02020603050405020304" pitchFamily="18" charset="0"/>
                <a:cs typeface="Times New Roman" panose="02020603050405020304" pitchFamily="18" charset="0"/>
              </a:rPr>
            </a:br>
            <a:r>
              <a:rPr lang="en-US" i="1" dirty="0">
                <a:solidFill>
                  <a:schemeClr val="tx1"/>
                </a:solidFill>
                <a:latin typeface="Times New Roman" panose="02020603050405020304" pitchFamily="18" charset="0"/>
                <a:cs typeface="Times New Roman" panose="02020603050405020304" pitchFamily="18" charset="0"/>
              </a:rPr>
              <a:t>    default:</a:t>
            </a:r>
            <a:r>
              <a:rPr lang="en-US" dirty="0">
                <a:solidFill>
                  <a:schemeClr val="tx1"/>
                </a:solidFill>
                <a:latin typeface="Times New Roman" panose="02020603050405020304" pitchFamily="18" charset="0"/>
                <a:cs typeface="Times New Roman" panose="02020603050405020304" pitchFamily="18" charset="0"/>
              </a:rPr>
              <a:t/>
            </a:r>
            <a:br>
              <a:rPr lang="en-US" dirty="0">
                <a:solidFill>
                  <a:schemeClr val="tx1"/>
                </a:solidFill>
                <a:latin typeface="Times New Roman" panose="02020603050405020304" pitchFamily="18" charset="0"/>
                <a:cs typeface="Times New Roman" panose="02020603050405020304" pitchFamily="18" charset="0"/>
              </a:rPr>
            </a:br>
            <a:r>
              <a:rPr lang="en-US" i="1" dirty="0">
                <a:solidFill>
                  <a:schemeClr val="tx1"/>
                </a:solidFill>
                <a:latin typeface="Times New Roman" panose="02020603050405020304" pitchFamily="18" charset="0"/>
                <a:cs typeface="Times New Roman" panose="02020603050405020304" pitchFamily="18" charset="0"/>
              </a:rPr>
              <a:t>        // Code to be executed if expression does not match any case</a:t>
            </a:r>
            <a:r>
              <a:rPr lang="en-US" dirty="0">
                <a:solidFill>
                  <a:schemeClr val="tx1"/>
                </a:solidFill>
                <a:latin typeface="Times New Roman" panose="02020603050405020304" pitchFamily="18" charset="0"/>
                <a:cs typeface="Times New Roman" panose="02020603050405020304" pitchFamily="18" charset="0"/>
              </a:rPr>
              <a:t/>
            </a:r>
            <a:br>
              <a:rPr lang="en-US" dirty="0">
                <a:solidFill>
                  <a:schemeClr val="tx1"/>
                </a:solidFill>
                <a:latin typeface="Times New Roman" panose="02020603050405020304" pitchFamily="18" charset="0"/>
                <a:cs typeface="Times New Roman" panose="02020603050405020304" pitchFamily="18" charset="0"/>
              </a:rPr>
            </a:br>
            <a:r>
              <a:rPr lang="en-US" i="1" dirty="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2632" y="2589152"/>
            <a:ext cx="4121270" cy="413945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93784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  EXAMPLES </a:t>
            </a:r>
            <a:r>
              <a:rPr lang="en-IN" b="1" dirty="0">
                <a:latin typeface="Times New Roman" panose="02020603050405020304" pitchFamily="18" charset="0"/>
                <a:cs typeface="Times New Roman" panose="02020603050405020304" pitchFamily="18" charset="0"/>
              </a:rPr>
              <a:t>OF </a:t>
            </a:r>
            <a:r>
              <a:rPr lang="en-IN" b="1" dirty="0" smtClean="0">
                <a:latin typeface="Times New Roman" panose="02020603050405020304" pitchFamily="18" charset="0"/>
                <a:cs typeface="Times New Roman" panose="02020603050405020304" pitchFamily="18" charset="0"/>
              </a:rPr>
              <a:t>NESTED IF-ELSE &amp; SWITCH</a:t>
            </a:r>
            <a:endParaRPr lang="en-IN" dirty="0"/>
          </a:p>
        </p:txBody>
      </p:sp>
      <p:sp>
        <p:nvSpPr>
          <p:cNvPr id="3" name="Text Placeholder 2"/>
          <p:cNvSpPr>
            <a:spLocks noGrp="1"/>
          </p:cNvSpPr>
          <p:nvPr>
            <p:ph type="body" idx="1"/>
          </p:nvPr>
        </p:nvSpPr>
        <p:spPr/>
        <p:txBody>
          <a:bodyPr>
            <a:normAutofit fontScale="85000" lnSpcReduction="20000"/>
          </a:bodyPr>
          <a:lstStyle/>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Example </a:t>
            </a:r>
            <a:r>
              <a:rPr lang="en-US" dirty="0">
                <a:latin typeface="Times New Roman" panose="02020603050405020304" pitchFamily="18" charset="0"/>
                <a:cs typeface="Times New Roman" panose="02020603050405020304" pitchFamily="18" charset="0"/>
              </a:rPr>
              <a:t>of </a:t>
            </a:r>
            <a:r>
              <a:rPr lang="en-US" dirty="0" smtClean="0">
                <a:latin typeface="Times New Roman" panose="02020603050405020304" pitchFamily="18" charset="0"/>
                <a:cs typeface="Times New Roman" panose="02020603050405020304" pitchFamily="18" charset="0"/>
              </a:rPr>
              <a:t>nested if – else  </a:t>
            </a:r>
            <a:r>
              <a:rPr lang="en-US" dirty="0">
                <a:latin typeface="Times New Roman" panose="02020603050405020304" pitchFamily="18" charset="0"/>
                <a:cs typeface="Times New Roman" panose="02020603050405020304" pitchFamily="18" charset="0"/>
              </a:rPr>
              <a:t>statement </a:t>
            </a:r>
          </a:p>
          <a:p>
            <a:endParaRPr lang="en-IN" dirty="0"/>
          </a:p>
        </p:txBody>
      </p:sp>
      <p:sp>
        <p:nvSpPr>
          <p:cNvPr id="4" name="Content Placeholder 3"/>
          <p:cNvSpPr>
            <a:spLocks noGrp="1"/>
          </p:cNvSpPr>
          <p:nvPr>
            <p:ph sz="half" idx="2"/>
          </p:nvPr>
        </p:nvSpPr>
        <p:spPr>
          <a:xfrm>
            <a:off x="831851" y="1828801"/>
            <a:ext cx="5156200" cy="4934308"/>
          </a:xfrm>
        </p:spPr>
        <p:txBody>
          <a:bodyPr>
            <a:normAutofit/>
          </a:bodyPr>
          <a:lstStyle/>
          <a:p>
            <a:pPr marL="457200" lvl="1" indent="0">
              <a:buNone/>
            </a:pPr>
            <a:r>
              <a:rPr lang="en-IN" sz="1600" b="1" dirty="0">
                <a:solidFill>
                  <a:srgbClr val="C00000"/>
                </a:solidFill>
                <a:latin typeface="Times New Roman" panose="02020603050405020304" pitchFamily="18" charset="0"/>
                <a:cs typeface="Times New Roman" panose="02020603050405020304" pitchFamily="18" charset="0"/>
              </a:rPr>
              <a:t>int marks = 85</a:t>
            </a:r>
            <a:r>
              <a:rPr lang="en-IN" sz="1600" b="1" dirty="0" smtClean="0">
                <a:solidFill>
                  <a:srgbClr val="C00000"/>
                </a:solidFill>
                <a:latin typeface="Times New Roman" panose="02020603050405020304" pitchFamily="18" charset="0"/>
                <a:cs typeface="Times New Roman" panose="02020603050405020304" pitchFamily="18" charset="0"/>
              </a:rPr>
              <a:t>;</a:t>
            </a:r>
          </a:p>
          <a:p>
            <a:pPr marL="457200" lvl="1" indent="0">
              <a:buNone/>
            </a:pPr>
            <a:r>
              <a:rPr lang="en-IN" sz="1600" b="1" dirty="0" smtClean="0">
                <a:solidFill>
                  <a:srgbClr val="C00000"/>
                </a:solidFill>
                <a:latin typeface="Times New Roman" panose="02020603050405020304" pitchFamily="18" charset="0"/>
                <a:cs typeface="Times New Roman" panose="02020603050405020304" pitchFamily="18" charset="0"/>
              </a:rPr>
              <a:t> </a:t>
            </a:r>
            <a:r>
              <a:rPr lang="en-IN" sz="1600" b="1" dirty="0">
                <a:solidFill>
                  <a:srgbClr val="C00000"/>
                </a:solidFill>
                <a:latin typeface="Times New Roman" panose="02020603050405020304" pitchFamily="18" charset="0"/>
                <a:cs typeface="Times New Roman" panose="02020603050405020304" pitchFamily="18" charset="0"/>
              </a:rPr>
              <a:t>if (marks &gt;= 90</a:t>
            </a:r>
            <a:r>
              <a:rPr lang="en-IN" sz="1600" b="1" dirty="0" smtClean="0">
                <a:solidFill>
                  <a:srgbClr val="C00000"/>
                </a:solidFill>
                <a:latin typeface="Times New Roman" panose="02020603050405020304" pitchFamily="18" charset="0"/>
                <a:cs typeface="Times New Roman" panose="02020603050405020304" pitchFamily="18" charset="0"/>
              </a:rPr>
              <a:t>)</a:t>
            </a:r>
          </a:p>
          <a:p>
            <a:pPr marL="457200" lvl="1" indent="0">
              <a:buNone/>
            </a:pPr>
            <a:r>
              <a:rPr lang="en-IN" sz="1600" b="1" dirty="0" smtClean="0">
                <a:solidFill>
                  <a:srgbClr val="C00000"/>
                </a:solidFill>
                <a:latin typeface="Times New Roman" panose="02020603050405020304" pitchFamily="18" charset="0"/>
                <a:cs typeface="Times New Roman" panose="02020603050405020304" pitchFamily="18" charset="0"/>
              </a:rPr>
              <a:t> </a:t>
            </a:r>
            <a:r>
              <a:rPr lang="en-IN" sz="1600" b="1" dirty="0">
                <a:solidFill>
                  <a:srgbClr val="C00000"/>
                </a:solidFill>
                <a:latin typeface="Times New Roman" panose="02020603050405020304" pitchFamily="18" charset="0"/>
                <a:cs typeface="Times New Roman" panose="02020603050405020304" pitchFamily="18" charset="0"/>
              </a:rPr>
              <a:t>{ </a:t>
            </a:r>
            <a:endParaRPr lang="en-IN" sz="1600" b="1" dirty="0" smtClean="0">
              <a:solidFill>
                <a:srgbClr val="C00000"/>
              </a:solidFill>
              <a:latin typeface="Times New Roman" panose="02020603050405020304" pitchFamily="18" charset="0"/>
              <a:cs typeface="Times New Roman" panose="02020603050405020304" pitchFamily="18" charset="0"/>
            </a:endParaRPr>
          </a:p>
          <a:p>
            <a:pPr marL="457200" lvl="1" indent="0">
              <a:buNone/>
            </a:pPr>
            <a:r>
              <a:rPr lang="en-IN" sz="1600" b="1" dirty="0" smtClean="0">
                <a:solidFill>
                  <a:srgbClr val="C00000"/>
                </a:solidFill>
                <a:latin typeface="Times New Roman" panose="02020603050405020304" pitchFamily="18" charset="0"/>
                <a:cs typeface="Times New Roman" panose="02020603050405020304" pitchFamily="18" charset="0"/>
              </a:rPr>
              <a:t>System.out.println</a:t>
            </a:r>
            <a:r>
              <a:rPr lang="en-IN" sz="1600" b="1" dirty="0">
                <a:solidFill>
                  <a:srgbClr val="C00000"/>
                </a:solidFill>
                <a:latin typeface="Times New Roman" panose="02020603050405020304" pitchFamily="18" charset="0"/>
                <a:cs typeface="Times New Roman" panose="02020603050405020304" pitchFamily="18" charset="0"/>
              </a:rPr>
              <a:t>("Grade A</a:t>
            </a:r>
            <a:r>
              <a:rPr lang="en-IN" sz="1600" b="1" dirty="0" smtClean="0">
                <a:solidFill>
                  <a:srgbClr val="C00000"/>
                </a:solidFill>
                <a:latin typeface="Times New Roman" panose="02020603050405020304" pitchFamily="18" charset="0"/>
                <a:cs typeface="Times New Roman" panose="02020603050405020304" pitchFamily="18" charset="0"/>
              </a:rPr>
              <a:t>");</a:t>
            </a:r>
          </a:p>
          <a:p>
            <a:pPr marL="457200" lvl="1" indent="0">
              <a:buNone/>
            </a:pPr>
            <a:r>
              <a:rPr lang="en-IN" sz="1600" b="1" dirty="0" smtClean="0">
                <a:solidFill>
                  <a:srgbClr val="C00000"/>
                </a:solidFill>
                <a:latin typeface="Times New Roman" panose="02020603050405020304" pitchFamily="18" charset="0"/>
                <a:cs typeface="Times New Roman" panose="02020603050405020304" pitchFamily="18" charset="0"/>
              </a:rPr>
              <a:t> </a:t>
            </a:r>
            <a:r>
              <a:rPr lang="en-IN" sz="1600" b="1" dirty="0">
                <a:solidFill>
                  <a:srgbClr val="C00000"/>
                </a:solidFill>
                <a:latin typeface="Times New Roman" panose="02020603050405020304" pitchFamily="18" charset="0"/>
                <a:cs typeface="Times New Roman" panose="02020603050405020304" pitchFamily="18" charset="0"/>
              </a:rPr>
              <a:t>} </a:t>
            </a:r>
            <a:endParaRPr lang="en-IN" sz="1600" b="1" dirty="0" smtClean="0">
              <a:solidFill>
                <a:srgbClr val="C00000"/>
              </a:solidFill>
              <a:latin typeface="Times New Roman" panose="02020603050405020304" pitchFamily="18" charset="0"/>
              <a:cs typeface="Times New Roman" panose="02020603050405020304" pitchFamily="18" charset="0"/>
            </a:endParaRPr>
          </a:p>
          <a:p>
            <a:pPr marL="457200" lvl="1" indent="0">
              <a:buNone/>
            </a:pPr>
            <a:r>
              <a:rPr lang="en-IN" sz="1600" b="1" dirty="0" smtClean="0">
                <a:solidFill>
                  <a:srgbClr val="C00000"/>
                </a:solidFill>
                <a:latin typeface="Times New Roman" panose="02020603050405020304" pitchFamily="18" charset="0"/>
                <a:cs typeface="Times New Roman" panose="02020603050405020304" pitchFamily="18" charset="0"/>
              </a:rPr>
              <a:t>else </a:t>
            </a:r>
            <a:r>
              <a:rPr lang="en-IN" sz="1600" b="1" dirty="0">
                <a:solidFill>
                  <a:srgbClr val="C00000"/>
                </a:solidFill>
                <a:latin typeface="Times New Roman" panose="02020603050405020304" pitchFamily="18" charset="0"/>
                <a:cs typeface="Times New Roman" panose="02020603050405020304" pitchFamily="18" charset="0"/>
              </a:rPr>
              <a:t>if (marks &gt;= 75</a:t>
            </a:r>
            <a:r>
              <a:rPr lang="en-IN" sz="1600" b="1" dirty="0" smtClean="0">
                <a:solidFill>
                  <a:srgbClr val="C00000"/>
                </a:solidFill>
                <a:latin typeface="Times New Roman" panose="02020603050405020304" pitchFamily="18" charset="0"/>
                <a:cs typeface="Times New Roman" panose="02020603050405020304" pitchFamily="18" charset="0"/>
              </a:rPr>
              <a:t>)</a:t>
            </a:r>
          </a:p>
          <a:p>
            <a:pPr marL="457200" lvl="1" indent="0">
              <a:buNone/>
            </a:pPr>
            <a:r>
              <a:rPr lang="en-IN" sz="1600" b="1" dirty="0" smtClean="0">
                <a:solidFill>
                  <a:srgbClr val="C00000"/>
                </a:solidFill>
                <a:latin typeface="Times New Roman" panose="02020603050405020304" pitchFamily="18" charset="0"/>
                <a:cs typeface="Times New Roman" panose="02020603050405020304" pitchFamily="18" charset="0"/>
              </a:rPr>
              <a:t> </a:t>
            </a:r>
            <a:r>
              <a:rPr lang="en-IN" sz="1600" b="1" dirty="0">
                <a:solidFill>
                  <a:srgbClr val="C00000"/>
                </a:solidFill>
                <a:latin typeface="Times New Roman" panose="02020603050405020304" pitchFamily="18" charset="0"/>
                <a:cs typeface="Times New Roman" panose="02020603050405020304" pitchFamily="18" charset="0"/>
              </a:rPr>
              <a:t>{ </a:t>
            </a:r>
            <a:endParaRPr lang="en-IN" sz="1600" b="1" dirty="0" smtClean="0">
              <a:solidFill>
                <a:srgbClr val="C00000"/>
              </a:solidFill>
              <a:latin typeface="Times New Roman" panose="02020603050405020304" pitchFamily="18" charset="0"/>
              <a:cs typeface="Times New Roman" panose="02020603050405020304" pitchFamily="18" charset="0"/>
            </a:endParaRPr>
          </a:p>
          <a:p>
            <a:pPr marL="457200" lvl="1" indent="0">
              <a:buNone/>
            </a:pPr>
            <a:r>
              <a:rPr lang="en-IN" sz="1600" b="1" dirty="0" smtClean="0">
                <a:solidFill>
                  <a:srgbClr val="C00000"/>
                </a:solidFill>
                <a:latin typeface="Times New Roman" panose="02020603050405020304" pitchFamily="18" charset="0"/>
                <a:cs typeface="Times New Roman" panose="02020603050405020304" pitchFamily="18" charset="0"/>
              </a:rPr>
              <a:t>System.out.println</a:t>
            </a:r>
            <a:r>
              <a:rPr lang="en-IN" sz="1600" b="1" dirty="0">
                <a:solidFill>
                  <a:srgbClr val="C00000"/>
                </a:solidFill>
                <a:latin typeface="Times New Roman" panose="02020603050405020304" pitchFamily="18" charset="0"/>
                <a:cs typeface="Times New Roman" panose="02020603050405020304" pitchFamily="18" charset="0"/>
              </a:rPr>
              <a:t>("Grade B"); </a:t>
            </a:r>
            <a:endParaRPr lang="en-IN" sz="1600" b="1" dirty="0" smtClean="0">
              <a:solidFill>
                <a:srgbClr val="C00000"/>
              </a:solidFill>
              <a:latin typeface="Times New Roman" panose="02020603050405020304" pitchFamily="18" charset="0"/>
              <a:cs typeface="Times New Roman" panose="02020603050405020304" pitchFamily="18" charset="0"/>
            </a:endParaRPr>
          </a:p>
          <a:p>
            <a:pPr marL="457200" lvl="1" indent="0">
              <a:buNone/>
            </a:pPr>
            <a:r>
              <a:rPr lang="en-IN" sz="1600" b="1" dirty="0" smtClean="0">
                <a:solidFill>
                  <a:srgbClr val="C00000"/>
                </a:solidFill>
                <a:latin typeface="Times New Roman" panose="02020603050405020304" pitchFamily="18" charset="0"/>
                <a:cs typeface="Times New Roman" panose="02020603050405020304" pitchFamily="18" charset="0"/>
              </a:rPr>
              <a:t>} </a:t>
            </a:r>
          </a:p>
          <a:p>
            <a:pPr marL="457200" lvl="1" indent="0">
              <a:buNone/>
            </a:pPr>
            <a:r>
              <a:rPr lang="en-IN" sz="1600" b="1" dirty="0" smtClean="0">
                <a:solidFill>
                  <a:srgbClr val="C00000"/>
                </a:solidFill>
                <a:latin typeface="Times New Roman" panose="02020603050405020304" pitchFamily="18" charset="0"/>
                <a:cs typeface="Times New Roman" panose="02020603050405020304" pitchFamily="18" charset="0"/>
              </a:rPr>
              <a:t>else </a:t>
            </a:r>
            <a:r>
              <a:rPr lang="en-IN" sz="1600" b="1" dirty="0">
                <a:solidFill>
                  <a:srgbClr val="C00000"/>
                </a:solidFill>
                <a:latin typeface="Times New Roman" panose="02020603050405020304" pitchFamily="18" charset="0"/>
                <a:cs typeface="Times New Roman" panose="02020603050405020304" pitchFamily="18" charset="0"/>
              </a:rPr>
              <a:t>if (marks &gt;= 50</a:t>
            </a:r>
            <a:r>
              <a:rPr lang="en-IN" sz="1600" b="1" dirty="0" smtClean="0">
                <a:solidFill>
                  <a:srgbClr val="C00000"/>
                </a:solidFill>
                <a:latin typeface="Times New Roman" panose="02020603050405020304" pitchFamily="18" charset="0"/>
                <a:cs typeface="Times New Roman" panose="02020603050405020304" pitchFamily="18" charset="0"/>
              </a:rPr>
              <a:t>)</a:t>
            </a:r>
          </a:p>
          <a:p>
            <a:pPr marL="457200" lvl="1" indent="0">
              <a:buNone/>
            </a:pPr>
            <a:r>
              <a:rPr lang="en-IN" sz="1600" b="1" dirty="0" smtClean="0">
                <a:solidFill>
                  <a:srgbClr val="C00000"/>
                </a:solidFill>
                <a:latin typeface="Times New Roman" panose="02020603050405020304" pitchFamily="18" charset="0"/>
                <a:cs typeface="Times New Roman" panose="02020603050405020304" pitchFamily="18" charset="0"/>
              </a:rPr>
              <a:t> </a:t>
            </a:r>
            <a:r>
              <a:rPr lang="en-IN" sz="1600" b="1" dirty="0">
                <a:solidFill>
                  <a:srgbClr val="C00000"/>
                </a:solidFill>
                <a:latin typeface="Times New Roman" panose="02020603050405020304" pitchFamily="18" charset="0"/>
                <a:cs typeface="Times New Roman" panose="02020603050405020304" pitchFamily="18" charset="0"/>
              </a:rPr>
              <a:t>{ </a:t>
            </a:r>
            <a:endParaRPr lang="en-IN" sz="1600" b="1" dirty="0" smtClean="0">
              <a:solidFill>
                <a:srgbClr val="C00000"/>
              </a:solidFill>
              <a:latin typeface="Times New Roman" panose="02020603050405020304" pitchFamily="18" charset="0"/>
              <a:cs typeface="Times New Roman" panose="02020603050405020304" pitchFamily="18" charset="0"/>
            </a:endParaRPr>
          </a:p>
          <a:p>
            <a:pPr marL="457200" lvl="1" indent="0">
              <a:buNone/>
            </a:pPr>
            <a:r>
              <a:rPr lang="en-IN" sz="1600" b="1" dirty="0" smtClean="0">
                <a:solidFill>
                  <a:srgbClr val="C00000"/>
                </a:solidFill>
                <a:latin typeface="Times New Roman" panose="02020603050405020304" pitchFamily="18" charset="0"/>
                <a:cs typeface="Times New Roman" panose="02020603050405020304" pitchFamily="18" charset="0"/>
              </a:rPr>
              <a:t>System.out.println</a:t>
            </a:r>
            <a:r>
              <a:rPr lang="en-IN" sz="1600" b="1" dirty="0">
                <a:solidFill>
                  <a:srgbClr val="C00000"/>
                </a:solidFill>
                <a:latin typeface="Times New Roman" panose="02020603050405020304" pitchFamily="18" charset="0"/>
                <a:cs typeface="Times New Roman" panose="02020603050405020304" pitchFamily="18" charset="0"/>
              </a:rPr>
              <a:t>("Grade C</a:t>
            </a:r>
            <a:r>
              <a:rPr lang="en-IN" sz="1600" b="1" dirty="0" smtClean="0">
                <a:solidFill>
                  <a:srgbClr val="C00000"/>
                </a:solidFill>
                <a:latin typeface="Times New Roman" panose="02020603050405020304" pitchFamily="18" charset="0"/>
                <a:cs typeface="Times New Roman" panose="02020603050405020304" pitchFamily="18" charset="0"/>
              </a:rPr>
              <a:t>");</a:t>
            </a:r>
          </a:p>
          <a:p>
            <a:pPr marL="457200" lvl="1" indent="0">
              <a:buNone/>
            </a:pPr>
            <a:r>
              <a:rPr lang="en-IN" sz="1600" b="1" dirty="0" smtClean="0">
                <a:solidFill>
                  <a:srgbClr val="C00000"/>
                </a:solidFill>
                <a:latin typeface="Times New Roman" panose="02020603050405020304" pitchFamily="18" charset="0"/>
                <a:cs typeface="Times New Roman" panose="02020603050405020304" pitchFamily="18" charset="0"/>
              </a:rPr>
              <a:t> }</a:t>
            </a:r>
          </a:p>
          <a:p>
            <a:pPr marL="457200" lvl="1" indent="0">
              <a:buNone/>
            </a:pPr>
            <a:r>
              <a:rPr lang="en-IN" sz="1600" b="1" dirty="0" smtClean="0">
                <a:solidFill>
                  <a:srgbClr val="C00000"/>
                </a:solidFill>
                <a:latin typeface="Times New Roman" panose="02020603050405020304" pitchFamily="18" charset="0"/>
                <a:cs typeface="Times New Roman" panose="02020603050405020304" pitchFamily="18" charset="0"/>
              </a:rPr>
              <a:t> </a:t>
            </a:r>
            <a:r>
              <a:rPr lang="en-IN" sz="1600" b="1" dirty="0">
                <a:solidFill>
                  <a:srgbClr val="C00000"/>
                </a:solidFill>
                <a:latin typeface="Times New Roman" panose="02020603050405020304" pitchFamily="18" charset="0"/>
                <a:cs typeface="Times New Roman" panose="02020603050405020304" pitchFamily="18" charset="0"/>
              </a:rPr>
              <a:t>else { </a:t>
            </a:r>
            <a:endParaRPr lang="en-IN" sz="1600" b="1" dirty="0" smtClean="0">
              <a:solidFill>
                <a:srgbClr val="C00000"/>
              </a:solidFill>
              <a:latin typeface="Times New Roman" panose="02020603050405020304" pitchFamily="18" charset="0"/>
              <a:cs typeface="Times New Roman" panose="02020603050405020304" pitchFamily="18" charset="0"/>
            </a:endParaRPr>
          </a:p>
          <a:p>
            <a:pPr marL="457200" lvl="1" indent="0">
              <a:buNone/>
            </a:pPr>
            <a:r>
              <a:rPr lang="en-IN" sz="1600" b="1" dirty="0" smtClean="0">
                <a:solidFill>
                  <a:srgbClr val="C00000"/>
                </a:solidFill>
                <a:latin typeface="Times New Roman" panose="02020603050405020304" pitchFamily="18" charset="0"/>
                <a:cs typeface="Times New Roman" panose="02020603050405020304" pitchFamily="18" charset="0"/>
              </a:rPr>
              <a:t>System.out.println</a:t>
            </a:r>
            <a:r>
              <a:rPr lang="en-IN" sz="1600" b="1" dirty="0">
                <a:solidFill>
                  <a:srgbClr val="C00000"/>
                </a:solidFill>
                <a:latin typeface="Times New Roman" panose="02020603050405020304" pitchFamily="18" charset="0"/>
                <a:cs typeface="Times New Roman" panose="02020603050405020304" pitchFamily="18" charset="0"/>
              </a:rPr>
              <a:t>("Fail</a:t>
            </a:r>
            <a:r>
              <a:rPr lang="en-IN" sz="1600" b="1" dirty="0" smtClean="0">
                <a:solidFill>
                  <a:srgbClr val="C00000"/>
                </a:solidFill>
                <a:latin typeface="Times New Roman" panose="02020603050405020304" pitchFamily="18" charset="0"/>
                <a:cs typeface="Times New Roman" panose="02020603050405020304" pitchFamily="18" charset="0"/>
              </a:rPr>
              <a:t>");</a:t>
            </a:r>
          </a:p>
          <a:p>
            <a:pPr marL="457200" lvl="1" indent="0">
              <a:buNone/>
            </a:pPr>
            <a:r>
              <a:rPr lang="en-IN" sz="1600" b="1" dirty="0" smtClean="0">
                <a:solidFill>
                  <a:srgbClr val="C00000"/>
                </a:solidFill>
                <a:latin typeface="Times New Roman" panose="02020603050405020304" pitchFamily="18" charset="0"/>
                <a:cs typeface="Times New Roman" panose="02020603050405020304" pitchFamily="18" charset="0"/>
              </a:rPr>
              <a:t> </a:t>
            </a:r>
            <a:r>
              <a:rPr lang="en-IN" sz="1600" b="1" dirty="0">
                <a:solidFill>
                  <a:srgbClr val="C00000"/>
                </a:solidFill>
                <a:latin typeface="Times New Roman" panose="02020603050405020304" pitchFamily="18" charset="0"/>
                <a:cs typeface="Times New Roman" panose="02020603050405020304" pitchFamily="18" charset="0"/>
              </a:rPr>
              <a:t>}</a:t>
            </a:r>
          </a:p>
        </p:txBody>
      </p:sp>
      <p:sp>
        <p:nvSpPr>
          <p:cNvPr id="5" name="Text Placeholder 4"/>
          <p:cNvSpPr>
            <a:spLocks noGrp="1"/>
          </p:cNvSpPr>
          <p:nvPr>
            <p:ph type="body" sz="quarter" idx="3"/>
          </p:nvPr>
        </p:nvSpPr>
        <p:spPr>
          <a:xfrm>
            <a:off x="7776924" y="1352851"/>
            <a:ext cx="5157787" cy="641350"/>
          </a:xfrm>
        </p:spPr>
        <p:txBody>
          <a:bodyPr>
            <a:normAutofit fontScale="85000" lnSpcReduction="20000"/>
          </a:bodyPr>
          <a:lstStyle/>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Example </a:t>
            </a:r>
            <a:r>
              <a:rPr lang="en-US" dirty="0">
                <a:latin typeface="Times New Roman" panose="02020603050405020304" pitchFamily="18" charset="0"/>
                <a:cs typeface="Times New Roman" panose="02020603050405020304" pitchFamily="18" charset="0"/>
              </a:rPr>
              <a:t>of </a:t>
            </a:r>
            <a:r>
              <a:rPr lang="en-US" dirty="0" smtClean="0">
                <a:latin typeface="Times New Roman" panose="02020603050405020304" pitchFamily="18" charset="0"/>
                <a:cs typeface="Times New Roman" panose="02020603050405020304" pitchFamily="18" charset="0"/>
              </a:rPr>
              <a:t>is switch  </a:t>
            </a:r>
            <a:r>
              <a:rPr lang="en-US" dirty="0">
                <a:latin typeface="Times New Roman" panose="02020603050405020304" pitchFamily="18" charset="0"/>
                <a:cs typeface="Times New Roman" panose="02020603050405020304" pitchFamily="18" charset="0"/>
              </a:rPr>
              <a:t>statement </a:t>
            </a:r>
          </a:p>
          <a:p>
            <a:endParaRPr lang="en-IN" dirty="0"/>
          </a:p>
        </p:txBody>
      </p:sp>
      <p:sp>
        <p:nvSpPr>
          <p:cNvPr id="6" name="Content Placeholder 5"/>
          <p:cNvSpPr>
            <a:spLocks noGrp="1"/>
          </p:cNvSpPr>
          <p:nvPr>
            <p:ph sz="quarter" idx="4"/>
          </p:nvPr>
        </p:nvSpPr>
        <p:spPr>
          <a:xfrm>
            <a:off x="5676182" y="1673526"/>
            <a:ext cx="5671270" cy="4934308"/>
          </a:xfrm>
        </p:spPr>
        <p:txBody>
          <a:bodyPr>
            <a:noAutofit/>
          </a:bodyPr>
          <a:lstStyle/>
          <a:p>
            <a:pPr marL="0" indent="0">
              <a:buNone/>
            </a:pPr>
            <a:r>
              <a:rPr lang="en-IN" sz="1100" b="1" dirty="0">
                <a:solidFill>
                  <a:srgbClr val="C00000"/>
                </a:solidFill>
                <a:latin typeface="Times New Roman" panose="02020603050405020304" pitchFamily="18" charset="0"/>
                <a:cs typeface="Times New Roman" panose="02020603050405020304" pitchFamily="18" charset="0"/>
              </a:rPr>
              <a:t>int day = 3; </a:t>
            </a:r>
            <a:endParaRPr lang="en-IN" sz="1100" b="1" dirty="0" smtClean="0">
              <a:solidFill>
                <a:srgbClr val="C00000"/>
              </a:solidFill>
              <a:latin typeface="Times New Roman" panose="02020603050405020304" pitchFamily="18" charset="0"/>
              <a:cs typeface="Times New Roman" panose="02020603050405020304" pitchFamily="18" charset="0"/>
            </a:endParaRPr>
          </a:p>
          <a:p>
            <a:pPr marL="0" indent="0">
              <a:buNone/>
            </a:pPr>
            <a:r>
              <a:rPr lang="en-IN" sz="1100" b="1" dirty="0" smtClean="0">
                <a:solidFill>
                  <a:srgbClr val="C00000"/>
                </a:solidFill>
                <a:latin typeface="Times New Roman" panose="02020603050405020304" pitchFamily="18" charset="0"/>
                <a:cs typeface="Times New Roman" panose="02020603050405020304" pitchFamily="18" charset="0"/>
              </a:rPr>
              <a:t>switch </a:t>
            </a:r>
            <a:r>
              <a:rPr lang="en-IN" sz="1100" b="1" dirty="0">
                <a:solidFill>
                  <a:srgbClr val="C00000"/>
                </a:solidFill>
                <a:latin typeface="Times New Roman" panose="02020603050405020304" pitchFamily="18" charset="0"/>
                <a:cs typeface="Times New Roman" panose="02020603050405020304" pitchFamily="18" charset="0"/>
              </a:rPr>
              <a:t>(day</a:t>
            </a:r>
            <a:r>
              <a:rPr lang="en-IN" sz="1100" b="1" dirty="0" smtClean="0">
                <a:solidFill>
                  <a:srgbClr val="C00000"/>
                </a:solidFill>
                <a:latin typeface="Times New Roman" panose="02020603050405020304" pitchFamily="18" charset="0"/>
                <a:cs typeface="Times New Roman" panose="02020603050405020304" pitchFamily="18" charset="0"/>
              </a:rPr>
              <a:t>)</a:t>
            </a:r>
          </a:p>
          <a:p>
            <a:pPr marL="0" indent="0">
              <a:buNone/>
            </a:pPr>
            <a:r>
              <a:rPr lang="en-IN" sz="1200" b="1" dirty="0" smtClean="0">
                <a:solidFill>
                  <a:srgbClr val="C00000"/>
                </a:solidFill>
                <a:latin typeface="Times New Roman" panose="02020603050405020304" pitchFamily="18" charset="0"/>
                <a:cs typeface="Times New Roman" panose="02020603050405020304" pitchFamily="18" charset="0"/>
              </a:rPr>
              <a:t> </a:t>
            </a:r>
            <a:r>
              <a:rPr lang="en-IN" sz="1200" b="1" dirty="0">
                <a:solidFill>
                  <a:srgbClr val="C00000"/>
                </a:solidFill>
                <a:latin typeface="Times New Roman" panose="02020603050405020304" pitchFamily="18" charset="0"/>
                <a:cs typeface="Times New Roman" panose="02020603050405020304" pitchFamily="18" charset="0"/>
              </a:rPr>
              <a:t>{ </a:t>
            </a:r>
            <a:endParaRPr lang="en-IN" sz="1200" b="1" dirty="0" smtClean="0">
              <a:solidFill>
                <a:srgbClr val="C00000"/>
              </a:solidFill>
              <a:latin typeface="Times New Roman" panose="02020603050405020304" pitchFamily="18" charset="0"/>
              <a:cs typeface="Times New Roman" panose="02020603050405020304" pitchFamily="18" charset="0"/>
            </a:endParaRPr>
          </a:p>
          <a:p>
            <a:pPr marL="0" indent="0">
              <a:buNone/>
            </a:pPr>
            <a:r>
              <a:rPr lang="en-IN" sz="1200" b="1" dirty="0" smtClean="0">
                <a:solidFill>
                  <a:srgbClr val="C00000"/>
                </a:solidFill>
                <a:latin typeface="Times New Roman" panose="02020603050405020304" pitchFamily="18" charset="0"/>
                <a:cs typeface="Times New Roman" panose="02020603050405020304" pitchFamily="18" charset="0"/>
              </a:rPr>
              <a:t>case </a:t>
            </a:r>
            <a:r>
              <a:rPr lang="en-IN" sz="1200" b="1" dirty="0">
                <a:solidFill>
                  <a:srgbClr val="C00000"/>
                </a:solidFill>
                <a:latin typeface="Times New Roman" panose="02020603050405020304" pitchFamily="18" charset="0"/>
                <a:cs typeface="Times New Roman" panose="02020603050405020304" pitchFamily="18" charset="0"/>
              </a:rPr>
              <a:t>1: </a:t>
            </a:r>
            <a:endParaRPr lang="en-IN" sz="1200" b="1" dirty="0" smtClean="0">
              <a:solidFill>
                <a:srgbClr val="C00000"/>
              </a:solidFill>
              <a:latin typeface="Times New Roman" panose="02020603050405020304" pitchFamily="18" charset="0"/>
              <a:cs typeface="Times New Roman" panose="02020603050405020304" pitchFamily="18" charset="0"/>
            </a:endParaRPr>
          </a:p>
          <a:p>
            <a:pPr marL="457200" lvl="1" indent="0">
              <a:buNone/>
            </a:pPr>
            <a:r>
              <a:rPr lang="en-IN" sz="1000" b="1" dirty="0" smtClean="0">
                <a:solidFill>
                  <a:srgbClr val="C00000"/>
                </a:solidFill>
                <a:latin typeface="Times New Roman" panose="02020603050405020304" pitchFamily="18" charset="0"/>
                <a:cs typeface="Times New Roman" panose="02020603050405020304" pitchFamily="18" charset="0"/>
              </a:rPr>
              <a:t>System.out.println</a:t>
            </a:r>
            <a:r>
              <a:rPr lang="en-IN" sz="1000" b="1" dirty="0">
                <a:solidFill>
                  <a:srgbClr val="C00000"/>
                </a:solidFill>
                <a:latin typeface="Times New Roman" panose="02020603050405020304" pitchFamily="18" charset="0"/>
                <a:cs typeface="Times New Roman" panose="02020603050405020304" pitchFamily="18" charset="0"/>
              </a:rPr>
              <a:t>("Monday</a:t>
            </a:r>
            <a:r>
              <a:rPr lang="en-IN" sz="1000" b="1" dirty="0" smtClean="0">
                <a:solidFill>
                  <a:srgbClr val="C00000"/>
                </a:solidFill>
                <a:latin typeface="Times New Roman" panose="02020603050405020304" pitchFamily="18" charset="0"/>
                <a:cs typeface="Times New Roman" panose="02020603050405020304" pitchFamily="18" charset="0"/>
              </a:rPr>
              <a:t>");</a:t>
            </a:r>
          </a:p>
          <a:p>
            <a:pPr marL="457200" lvl="1" indent="0">
              <a:buNone/>
            </a:pPr>
            <a:r>
              <a:rPr lang="en-IN" sz="1000" b="1" dirty="0" smtClean="0">
                <a:solidFill>
                  <a:srgbClr val="C00000"/>
                </a:solidFill>
                <a:latin typeface="Times New Roman" panose="02020603050405020304" pitchFamily="18" charset="0"/>
                <a:cs typeface="Times New Roman" panose="02020603050405020304" pitchFamily="18" charset="0"/>
              </a:rPr>
              <a:t> </a:t>
            </a:r>
            <a:r>
              <a:rPr lang="en-IN" sz="1000" b="1" dirty="0">
                <a:solidFill>
                  <a:srgbClr val="C00000"/>
                </a:solidFill>
                <a:latin typeface="Times New Roman" panose="02020603050405020304" pitchFamily="18" charset="0"/>
                <a:cs typeface="Times New Roman" panose="02020603050405020304" pitchFamily="18" charset="0"/>
              </a:rPr>
              <a:t>break</a:t>
            </a:r>
            <a:r>
              <a:rPr lang="en-IN" sz="1000" b="1" dirty="0" smtClean="0">
                <a:solidFill>
                  <a:srgbClr val="C00000"/>
                </a:solidFill>
                <a:latin typeface="Times New Roman" panose="02020603050405020304" pitchFamily="18" charset="0"/>
                <a:cs typeface="Times New Roman" panose="02020603050405020304" pitchFamily="18" charset="0"/>
              </a:rPr>
              <a:t>;</a:t>
            </a:r>
          </a:p>
          <a:p>
            <a:pPr marL="0" indent="0">
              <a:buNone/>
            </a:pPr>
            <a:r>
              <a:rPr lang="en-IN" sz="1200" b="1" dirty="0" smtClean="0">
                <a:solidFill>
                  <a:srgbClr val="C00000"/>
                </a:solidFill>
                <a:latin typeface="Times New Roman" panose="02020603050405020304" pitchFamily="18" charset="0"/>
                <a:cs typeface="Times New Roman" panose="02020603050405020304" pitchFamily="18" charset="0"/>
              </a:rPr>
              <a:t> </a:t>
            </a:r>
            <a:r>
              <a:rPr lang="en-IN" sz="1200" b="1" dirty="0">
                <a:solidFill>
                  <a:srgbClr val="C00000"/>
                </a:solidFill>
                <a:latin typeface="Times New Roman" panose="02020603050405020304" pitchFamily="18" charset="0"/>
                <a:cs typeface="Times New Roman" panose="02020603050405020304" pitchFamily="18" charset="0"/>
              </a:rPr>
              <a:t>case 2</a:t>
            </a:r>
            <a:r>
              <a:rPr lang="en-IN" sz="1200" b="1" dirty="0" smtClean="0">
                <a:solidFill>
                  <a:srgbClr val="C00000"/>
                </a:solidFill>
                <a:latin typeface="Times New Roman" panose="02020603050405020304" pitchFamily="18" charset="0"/>
                <a:cs typeface="Times New Roman" panose="02020603050405020304" pitchFamily="18" charset="0"/>
              </a:rPr>
              <a:t>:</a:t>
            </a:r>
          </a:p>
          <a:p>
            <a:pPr marL="457200" lvl="1" indent="0">
              <a:buNone/>
            </a:pPr>
            <a:r>
              <a:rPr lang="en-IN" sz="1000" b="1" dirty="0" smtClean="0">
                <a:solidFill>
                  <a:srgbClr val="C00000"/>
                </a:solidFill>
                <a:latin typeface="Times New Roman" panose="02020603050405020304" pitchFamily="18" charset="0"/>
                <a:cs typeface="Times New Roman" panose="02020603050405020304" pitchFamily="18" charset="0"/>
              </a:rPr>
              <a:t> </a:t>
            </a:r>
            <a:r>
              <a:rPr lang="en-IN" sz="1000" b="1" dirty="0">
                <a:solidFill>
                  <a:srgbClr val="C00000"/>
                </a:solidFill>
                <a:latin typeface="Times New Roman" panose="02020603050405020304" pitchFamily="18" charset="0"/>
                <a:cs typeface="Times New Roman" panose="02020603050405020304" pitchFamily="18" charset="0"/>
              </a:rPr>
              <a:t>System.out.println("Tuesday</a:t>
            </a:r>
            <a:r>
              <a:rPr lang="en-IN" sz="1000" b="1" dirty="0" smtClean="0">
                <a:solidFill>
                  <a:srgbClr val="C00000"/>
                </a:solidFill>
                <a:latin typeface="Times New Roman" panose="02020603050405020304" pitchFamily="18" charset="0"/>
                <a:cs typeface="Times New Roman" panose="02020603050405020304" pitchFamily="18" charset="0"/>
              </a:rPr>
              <a:t>");</a:t>
            </a:r>
          </a:p>
          <a:p>
            <a:pPr marL="457200" lvl="1" indent="0">
              <a:buNone/>
            </a:pPr>
            <a:r>
              <a:rPr lang="en-IN" sz="1000" b="1" dirty="0" smtClean="0">
                <a:solidFill>
                  <a:srgbClr val="C00000"/>
                </a:solidFill>
                <a:latin typeface="Times New Roman" panose="02020603050405020304" pitchFamily="18" charset="0"/>
                <a:cs typeface="Times New Roman" panose="02020603050405020304" pitchFamily="18" charset="0"/>
              </a:rPr>
              <a:t> </a:t>
            </a:r>
            <a:r>
              <a:rPr lang="en-IN" sz="1000" b="1" dirty="0">
                <a:solidFill>
                  <a:srgbClr val="C00000"/>
                </a:solidFill>
                <a:latin typeface="Times New Roman" panose="02020603050405020304" pitchFamily="18" charset="0"/>
                <a:cs typeface="Times New Roman" panose="02020603050405020304" pitchFamily="18" charset="0"/>
              </a:rPr>
              <a:t>break; </a:t>
            </a:r>
            <a:endParaRPr lang="en-IN" sz="1000" b="1" dirty="0" smtClean="0">
              <a:solidFill>
                <a:srgbClr val="C00000"/>
              </a:solidFill>
              <a:latin typeface="Times New Roman" panose="02020603050405020304" pitchFamily="18" charset="0"/>
              <a:cs typeface="Times New Roman" panose="02020603050405020304" pitchFamily="18" charset="0"/>
            </a:endParaRPr>
          </a:p>
          <a:p>
            <a:pPr marL="0" indent="0">
              <a:buNone/>
            </a:pPr>
            <a:r>
              <a:rPr lang="en-IN" sz="1200" b="1" dirty="0" smtClean="0">
                <a:solidFill>
                  <a:srgbClr val="C00000"/>
                </a:solidFill>
                <a:latin typeface="Times New Roman" panose="02020603050405020304" pitchFamily="18" charset="0"/>
                <a:cs typeface="Times New Roman" panose="02020603050405020304" pitchFamily="18" charset="0"/>
              </a:rPr>
              <a:t>case </a:t>
            </a:r>
            <a:r>
              <a:rPr lang="en-IN" sz="1200" b="1" dirty="0">
                <a:solidFill>
                  <a:srgbClr val="C00000"/>
                </a:solidFill>
                <a:latin typeface="Times New Roman" panose="02020603050405020304" pitchFamily="18" charset="0"/>
                <a:cs typeface="Times New Roman" panose="02020603050405020304" pitchFamily="18" charset="0"/>
              </a:rPr>
              <a:t>3</a:t>
            </a:r>
            <a:r>
              <a:rPr lang="en-IN" sz="1200" b="1" dirty="0" smtClean="0">
                <a:solidFill>
                  <a:srgbClr val="C00000"/>
                </a:solidFill>
                <a:latin typeface="Times New Roman" panose="02020603050405020304" pitchFamily="18" charset="0"/>
                <a:cs typeface="Times New Roman" panose="02020603050405020304" pitchFamily="18" charset="0"/>
              </a:rPr>
              <a:t>:</a:t>
            </a:r>
          </a:p>
          <a:p>
            <a:pPr marL="457200" lvl="1" indent="0">
              <a:buNone/>
            </a:pPr>
            <a:r>
              <a:rPr lang="en-IN" sz="1000" b="1" dirty="0" smtClean="0">
                <a:solidFill>
                  <a:srgbClr val="C00000"/>
                </a:solidFill>
                <a:latin typeface="Times New Roman" panose="02020603050405020304" pitchFamily="18" charset="0"/>
                <a:cs typeface="Times New Roman" panose="02020603050405020304" pitchFamily="18" charset="0"/>
              </a:rPr>
              <a:t> </a:t>
            </a:r>
            <a:r>
              <a:rPr lang="en-IN" sz="1000" b="1" dirty="0" err="1" smtClean="0">
                <a:solidFill>
                  <a:srgbClr val="C00000"/>
                </a:solidFill>
                <a:latin typeface="Times New Roman" panose="02020603050405020304" pitchFamily="18" charset="0"/>
                <a:cs typeface="Times New Roman" panose="02020603050405020304" pitchFamily="18" charset="0"/>
              </a:rPr>
              <a:t>System.out.println</a:t>
            </a:r>
            <a:r>
              <a:rPr lang="en-IN" sz="1000" b="1" dirty="0" smtClean="0">
                <a:solidFill>
                  <a:srgbClr val="C00000"/>
                </a:solidFill>
                <a:latin typeface="Times New Roman" panose="02020603050405020304" pitchFamily="18" charset="0"/>
                <a:cs typeface="Times New Roman" panose="02020603050405020304" pitchFamily="18" charset="0"/>
              </a:rPr>
              <a:t>("Wednesday"); </a:t>
            </a:r>
            <a:endParaRPr lang="en-IN" sz="1000" b="1" dirty="0" smtClean="0">
              <a:solidFill>
                <a:srgbClr val="C00000"/>
              </a:solidFill>
              <a:latin typeface="Times New Roman" panose="02020603050405020304" pitchFamily="18" charset="0"/>
              <a:cs typeface="Times New Roman" panose="02020603050405020304" pitchFamily="18" charset="0"/>
            </a:endParaRPr>
          </a:p>
          <a:p>
            <a:pPr marL="457200" lvl="1" indent="0">
              <a:buNone/>
            </a:pPr>
            <a:r>
              <a:rPr lang="en-IN" sz="1000" b="1" dirty="0" smtClean="0">
                <a:solidFill>
                  <a:srgbClr val="C00000"/>
                </a:solidFill>
                <a:latin typeface="Times New Roman" panose="02020603050405020304" pitchFamily="18" charset="0"/>
                <a:cs typeface="Times New Roman" panose="02020603050405020304" pitchFamily="18" charset="0"/>
              </a:rPr>
              <a:t>break</a:t>
            </a:r>
            <a:r>
              <a:rPr lang="en-IN" sz="1000" b="1" dirty="0" smtClean="0">
                <a:solidFill>
                  <a:srgbClr val="C00000"/>
                </a:solidFill>
                <a:latin typeface="Times New Roman" panose="02020603050405020304" pitchFamily="18" charset="0"/>
                <a:cs typeface="Times New Roman" panose="02020603050405020304" pitchFamily="18" charset="0"/>
              </a:rPr>
              <a:t>;</a:t>
            </a:r>
            <a:endParaRPr lang="en-IN" sz="1000" b="1" dirty="0" smtClean="0">
              <a:solidFill>
                <a:srgbClr val="C00000"/>
              </a:solidFill>
              <a:latin typeface="Times New Roman" panose="02020603050405020304" pitchFamily="18" charset="0"/>
              <a:cs typeface="Times New Roman" panose="02020603050405020304" pitchFamily="18" charset="0"/>
            </a:endParaRPr>
          </a:p>
          <a:p>
            <a:pPr marL="0" indent="0">
              <a:buNone/>
            </a:pPr>
            <a:r>
              <a:rPr lang="en-IN" sz="1200" b="1" dirty="0" smtClean="0">
                <a:solidFill>
                  <a:srgbClr val="C00000"/>
                </a:solidFill>
                <a:latin typeface="Times New Roman" panose="02020603050405020304" pitchFamily="18" charset="0"/>
                <a:cs typeface="Times New Roman" panose="02020603050405020304" pitchFamily="18" charset="0"/>
              </a:rPr>
              <a:t> </a:t>
            </a:r>
            <a:r>
              <a:rPr lang="en-IN" sz="1200" b="1" dirty="0">
                <a:solidFill>
                  <a:srgbClr val="C00000"/>
                </a:solidFill>
                <a:latin typeface="Times New Roman" panose="02020603050405020304" pitchFamily="18" charset="0"/>
                <a:cs typeface="Times New Roman" panose="02020603050405020304" pitchFamily="18" charset="0"/>
              </a:rPr>
              <a:t>case 4: </a:t>
            </a:r>
            <a:endParaRPr lang="en-IN" sz="1200" b="1" dirty="0" smtClean="0">
              <a:solidFill>
                <a:srgbClr val="C00000"/>
              </a:solidFill>
              <a:latin typeface="Times New Roman" panose="02020603050405020304" pitchFamily="18" charset="0"/>
              <a:cs typeface="Times New Roman" panose="02020603050405020304" pitchFamily="18" charset="0"/>
            </a:endParaRPr>
          </a:p>
          <a:p>
            <a:pPr marL="457200" lvl="1" indent="0">
              <a:buNone/>
            </a:pPr>
            <a:r>
              <a:rPr lang="en-IN" sz="1000" b="1" dirty="0" smtClean="0">
                <a:solidFill>
                  <a:srgbClr val="C00000"/>
                </a:solidFill>
                <a:latin typeface="Times New Roman" panose="02020603050405020304" pitchFamily="18" charset="0"/>
                <a:cs typeface="Times New Roman" panose="02020603050405020304" pitchFamily="18" charset="0"/>
              </a:rPr>
              <a:t>System.out.println</a:t>
            </a:r>
            <a:r>
              <a:rPr lang="en-IN" sz="1000" b="1" dirty="0">
                <a:solidFill>
                  <a:srgbClr val="C00000"/>
                </a:solidFill>
                <a:latin typeface="Times New Roman" panose="02020603050405020304" pitchFamily="18" charset="0"/>
                <a:cs typeface="Times New Roman" panose="02020603050405020304" pitchFamily="18" charset="0"/>
              </a:rPr>
              <a:t>("Thursday</a:t>
            </a:r>
            <a:r>
              <a:rPr lang="en-IN" sz="1000" b="1" dirty="0" smtClean="0">
                <a:solidFill>
                  <a:srgbClr val="C00000"/>
                </a:solidFill>
                <a:latin typeface="Times New Roman" panose="02020603050405020304" pitchFamily="18" charset="0"/>
                <a:cs typeface="Times New Roman" panose="02020603050405020304" pitchFamily="18" charset="0"/>
              </a:rPr>
              <a:t>");</a:t>
            </a:r>
          </a:p>
          <a:p>
            <a:pPr marL="457200" lvl="1" indent="0">
              <a:buNone/>
            </a:pPr>
            <a:r>
              <a:rPr lang="en-IN" sz="1000" b="1" dirty="0" smtClean="0">
                <a:solidFill>
                  <a:srgbClr val="C00000"/>
                </a:solidFill>
                <a:latin typeface="Times New Roman" panose="02020603050405020304" pitchFamily="18" charset="0"/>
                <a:cs typeface="Times New Roman" panose="02020603050405020304" pitchFamily="18" charset="0"/>
              </a:rPr>
              <a:t> </a:t>
            </a:r>
            <a:r>
              <a:rPr lang="en-IN" sz="1000" b="1" dirty="0">
                <a:solidFill>
                  <a:srgbClr val="C00000"/>
                </a:solidFill>
                <a:latin typeface="Times New Roman" panose="02020603050405020304" pitchFamily="18" charset="0"/>
                <a:cs typeface="Times New Roman" panose="02020603050405020304" pitchFamily="18" charset="0"/>
              </a:rPr>
              <a:t>break; </a:t>
            </a:r>
            <a:endParaRPr lang="en-IN" sz="1000" b="1" dirty="0" smtClean="0">
              <a:solidFill>
                <a:srgbClr val="C00000"/>
              </a:solidFill>
              <a:latin typeface="Times New Roman" panose="02020603050405020304" pitchFamily="18" charset="0"/>
              <a:cs typeface="Times New Roman" panose="02020603050405020304" pitchFamily="18" charset="0"/>
            </a:endParaRPr>
          </a:p>
          <a:p>
            <a:pPr marL="0" indent="0">
              <a:buNone/>
            </a:pPr>
            <a:r>
              <a:rPr lang="en-IN" sz="1200" b="1" dirty="0" smtClean="0">
                <a:solidFill>
                  <a:srgbClr val="C00000"/>
                </a:solidFill>
                <a:latin typeface="Times New Roman" panose="02020603050405020304" pitchFamily="18" charset="0"/>
                <a:cs typeface="Times New Roman" panose="02020603050405020304" pitchFamily="18" charset="0"/>
              </a:rPr>
              <a:t>case </a:t>
            </a:r>
            <a:r>
              <a:rPr lang="en-IN" sz="1200" b="1" dirty="0">
                <a:solidFill>
                  <a:srgbClr val="C00000"/>
                </a:solidFill>
                <a:latin typeface="Times New Roman" panose="02020603050405020304" pitchFamily="18" charset="0"/>
                <a:cs typeface="Times New Roman" panose="02020603050405020304" pitchFamily="18" charset="0"/>
              </a:rPr>
              <a:t>5</a:t>
            </a:r>
            <a:r>
              <a:rPr lang="en-IN" sz="1200" b="1" dirty="0" smtClean="0">
                <a:solidFill>
                  <a:srgbClr val="C00000"/>
                </a:solidFill>
                <a:latin typeface="Times New Roman" panose="02020603050405020304" pitchFamily="18" charset="0"/>
                <a:cs typeface="Times New Roman" panose="02020603050405020304" pitchFamily="18" charset="0"/>
              </a:rPr>
              <a:t>:</a:t>
            </a:r>
          </a:p>
          <a:p>
            <a:pPr marL="457200" lvl="1" indent="0">
              <a:buNone/>
            </a:pPr>
            <a:r>
              <a:rPr lang="en-IN" sz="1000" b="1" dirty="0" smtClean="0">
                <a:solidFill>
                  <a:srgbClr val="C00000"/>
                </a:solidFill>
                <a:latin typeface="Times New Roman" panose="02020603050405020304" pitchFamily="18" charset="0"/>
                <a:cs typeface="Times New Roman" panose="02020603050405020304" pitchFamily="18" charset="0"/>
              </a:rPr>
              <a:t> </a:t>
            </a:r>
            <a:r>
              <a:rPr lang="en-IN" sz="1000" b="1" dirty="0">
                <a:solidFill>
                  <a:srgbClr val="C00000"/>
                </a:solidFill>
                <a:latin typeface="Times New Roman" panose="02020603050405020304" pitchFamily="18" charset="0"/>
                <a:cs typeface="Times New Roman" panose="02020603050405020304" pitchFamily="18" charset="0"/>
              </a:rPr>
              <a:t>System.out.println("Friday</a:t>
            </a:r>
            <a:r>
              <a:rPr lang="en-IN" sz="1000" b="1" dirty="0" smtClean="0">
                <a:solidFill>
                  <a:srgbClr val="C00000"/>
                </a:solidFill>
                <a:latin typeface="Times New Roman" panose="02020603050405020304" pitchFamily="18" charset="0"/>
                <a:cs typeface="Times New Roman" panose="02020603050405020304" pitchFamily="18" charset="0"/>
              </a:rPr>
              <a:t>");</a:t>
            </a:r>
          </a:p>
          <a:p>
            <a:pPr marL="457200" lvl="1" indent="0">
              <a:buNone/>
            </a:pPr>
            <a:r>
              <a:rPr lang="en-IN" sz="1000" b="1" dirty="0" smtClean="0">
                <a:solidFill>
                  <a:srgbClr val="C00000"/>
                </a:solidFill>
                <a:latin typeface="Times New Roman" panose="02020603050405020304" pitchFamily="18" charset="0"/>
                <a:cs typeface="Times New Roman" panose="02020603050405020304" pitchFamily="18" charset="0"/>
              </a:rPr>
              <a:t> </a:t>
            </a:r>
            <a:r>
              <a:rPr lang="en-IN" sz="1000" b="1" dirty="0">
                <a:solidFill>
                  <a:srgbClr val="C00000"/>
                </a:solidFill>
                <a:latin typeface="Times New Roman" panose="02020603050405020304" pitchFamily="18" charset="0"/>
                <a:cs typeface="Times New Roman" panose="02020603050405020304" pitchFamily="18" charset="0"/>
              </a:rPr>
              <a:t>break; </a:t>
            </a:r>
            <a:endParaRPr lang="en-IN" sz="1000" b="1" dirty="0" smtClean="0">
              <a:solidFill>
                <a:srgbClr val="C00000"/>
              </a:solidFill>
              <a:latin typeface="Times New Roman" panose="02020603050405020304" pitchFamily="18" charset="0"/>
              <a:cs typeface="Times New Roman" panose="02020603050405020304" pitchFamily="18" charset="0"/>
            </a:endParaRPr>
          </a:p>
          <a:p>
            <a:pPr marL="0" indent="0">
              <a:buNone/>
            </a:pPr>
            <a:r>
              <a:rPr lang="en-IN" sz="1200" b="1" dirty="0" smtClean="0">
                <a:solidFill>
                  <a:srgbClr val="C00000"/>
                </a:solidFill>
                <a:latin typeface="Times New Roman" panose="02020603050405020304" pitchFamily="18" charset="0"/>
                <a:cs typeface="Times New Roman" panose="02020603050405020304" pitchFamily="18" charset="0"/>
              </a:rPr>
              <a:t>case </a:t>
            </a:r>
            <a:r>
              <a:rPr lang="en-IN" sz="1200" b="1" dirty="0">
                <a:solidFill>
                  <a:srgbClr val="C00000"/>
                </a:solidFill>
                <a:latin typeface="Times New Roman" panose="02020603050405020304" pitchFamily="18" charset="0"/>
                <a:cs typeface="Times New Roman" panose="02020603050405020304" pitchFamily="18" charset="0"/>
              </a:rPr>
              <a:t>6: </a:t>
            </a:r>
            <a:endParaRPr lang="en-IN" sz="1200" b="1" dirty="0" smtClean="0">
              <a:solidFill>
                <a:srgbClr val="C00000"/>
              </a:solidFill>
              <a:latin typeface="Times New Roman" panose="02020603050405020304" pitchFamily="18" charset="0"/>
              <a:cs typeface="Times New Roman" panose="02020603050405020304" pitchFamily="18" charset="0"/>
            </a:endParaRPr>
          </a:p>
          <a:p>
            <a:pPr marL="457200" lvl="1" indent="0">
              <a:buNone/>
            </a:pPr>
            <a:r>
              <a:rPr lang="en-IN" sz="1000" b="1" dirty="0" smtClean="0">
                <a:solidFill>
                  <a:srgbClr val="C00000"/>
                </a:solidFill>
                <a:latin typeface="Times New Roman" panose="02020603050405020304" pitchFamily="18" charset="0"/>
                <a:cs typeface="Times New Roman" panose="02020603050405020304" pitchFamily="18" charset="0"/>
              </a:rPr>
              <a:t>System.out.println</a:t>
            </a:r>
            <a:r>
              <a:rPr lang="en-IN" sz="1000" b="1" dirty="0">
                <a:solidFill>
                  <a:srgbClr val="C00000"/>
                </a:solidFill>
                <a:latin typeface="Times New Roman" panose="02020603050405020304" pitchFamily="18" charset="0"/>
                <a:cs typeface="Times New Roman" panose="02020603050405020304" pitchFamily="18" charset="0"/>
              </a:rPr>
              <a:t>("Saturday</a:t>
            </a:r>
            <a:r>
              <a:rPr lang="en-IN" sz="1000" b="1" dirty="0" smtClean="0">
                <a:solidFill>
                  <a:srgbClr val="C00000"/>
                </a:solidFill>
                <a:latin typeface="Times New Roman" panose="02020603050405020304" pitchFamily="18" charset="0"/>
                <a:cs typeface="Times New Roman" panose="02020603050405020304" pitchFamily="18" charset="0"/>
              </a:rPr>
              <a:t>");</a:t>
            </a:r>
          </a:p>
          <a:p>
            <a:pPr marL="457200" lvl="1" indent="0">
              <a:buNone/>
            </a:pPr>
            <a:r>
              <a:rPr lang="en-IN" sz="1000" b="1" dirty="0" smtClean="0">
                <a:solidFill>
                  <a:srgbClr val="C00000"/>
                </a:solidFill>
                <a:latin typeface="Times New Roman" panose="02020603050405020304" pitchFamily="18" charset="0"/>
                <a:cs typeface="Times New Roman" panose="02020603050405020304" pitchFamily="18" charset="0"/>
              </a:rPr>
              <a:t> </a:t>
            </a:r>
            <a:r>
              <a:rPr lang="en-IN" sz="1000" b="1" dirty="0">
                <a:solidFill>
                  <a:srgbClr val="C00000"/>
                </a:solidFill>
                <a:latin typeface="Times New Roman" panose="02020603050405020304" pitchFamily="18" charset="0"/>
                <a:cs typeface="Times New Roman" panose="02020603050405020304" pitchFamily="18" charset="0"/>
              </a:rPr>
              <a:t>break</a:t>
            </a:r>
            <a:r>
              <a:rPr lang="en-IN" sz="1000" b="1" dirty="0" smtClean="0">
                <a:solidFill>
                  <a:srgbClr val="C00000"/>
                </a:solidFill>
                <a:latin typeface="Times New Roman" panose="02020603050405020304" pitchFamily="18" charset="0"/>
                <a:cs typeface="Times New Roman" panose="02020603050405020304" pitchFamily="18" charset="0"/>
              </a:rPr>
              <a:t>;</a:t>
            </a:r>
          </a:p>
          <a:p>
            <a:pPr marL="0" indent="0">
              <a:buNone/>
            </a:pPr>
            <a:r>
              <a:rPr lang="en-IN" sz="1200" b="1" dirty="0" smtClean="0">
                <a:solidFill>
                  <a:srgbClr val="C00000"/>
                </a:solidFill>
                <a:latin typeface="Times New Roman" panose="02020603050405020304" pitchFamily="18" charset="0"/>
                <a:cs typeface="Times New Roman" panose="02020603050405020304" pitchFamily="18" charset="0"/>
              </a:rPr>
              <a:t> </a:t>
            </a:r>
            <a:r>
              <a:rPr lang="en-IN" sz="1200" b="1" dirty="0">
                <a:solidFill>
                  <a:srgbClr val="C00000"/>
                </a:solidFill>
                <a:latin typeface="Times New Roman" panose="02020603050405020304" pitchFamily="18" charset="0"/>
                <a:cs typeface="Times New Roman" panose="02020603050405020304" pitchFamily="18" charset="0"/>
              </a:rPr>
              <a:t>case 7</a:t>
            </a:r>
            <a:r>
              <a:rPr lang="en-IN" sz="1200" b="1" dirty="0" smtClean="0">
                <a:solidFill>
                  <a:srgbClr val="C00000"/>
                </a:solidFill>
                <a:latin typeface="Times New Roman" panose="02020603050405020304" pitchFamily="18" charset="0"/>
                <a:cs typeface="Times New Roman" panose="02020603050405020304" pitchFamily="18" charset="0"/>
              </a:rPr>
              <a:t>:</a:t>
            </a:r>
          </a:p>
          <a:p>
            <a:pPr marL="457200" lvl="1" indent="0">
              <a:buNone/>
            </a:pPr>
            <a:r>
              <a:rPr lang="en-IN" sz="1000" b="1" dirty="0" smtClean="0">
                <a:solidFill>
                  <a:srgbClr val="C00000"/>
                </a:solidFill>
                <a:latin typeface="Times New Roman" panose="02020603050405020304" pitchFamily="18" charset="0"/>
                <a:cs typeface="Times New Roman" panose="02020603050405020304" pitchFamily="18" charset="0"/>
              </a:rPr>
              <a:t> </a:t>
            </a:r>
            <a:r>
              <a:rPr lang="en-IN" sz="1000" b="1" dirty="0">
                <a:solidFill>
                  <a:srgbClr val="C00000"/>
                </a:solidFill>
                <a:latin typeface="Times New Roman" panose="02020603050405020304" pitchFamily="18" charset="0"/>
                <a:cs typeface="Times New Roman" panose="02020603050405020304" pitchFamily="18" charset="0"/>
              </a:rPr>
              <a:t>System.out.println("Sunday</a:t>
            </a:r>
            <a:r>
              <a:rPr lang="en-IN" sz="1000" b="1" dirty="0" smtClean="0">
                <a:solidFill>
                  <a:srgbClr val="C00000"/>
                </a:solidFill>
                <a:latin typeface="Times New Roman" panose="02020603050405020304" pitchFamily="18" charset="0"/>
                <a:cs typeface="Times New Roman" panose="02020603050405020304" pitchFamily="18" charset="0"/>
              </a:rPr>
              <a:t>");</a:t>
            </a:r>
          </a:p>
          <a:p>
            <a:pPr marL="457200" lvl="1" indent="0">
              <a:buNone/>
            </a:pPr>
            <a:r>
              <a:rPr lang="en-IN" sz="1000" b="1" dirty="0">
                <a:solidFill>
                  <a:srgbClr val="C00000"/>
                </a:solidFill>
                <a:latin typeface="Times New Roman" panose="02020603050405020304" pitchFamily="18" charset="0"/>
                <a:cs typeface="Times New Roman" panose="02020603050405020304" pitchFamily="18" charset="0"/>
              </a:rPr>
              <a:t> </a:t>
            </a:r>
            <a:r>
              <a:rPr lang="en-IN" sz="1000" b="1" dirty="0" smtClean="0">
                <a:solidFill>
                  <a:srgbClr val="C00000"/>
                </a:solidFill>
                <a:latin typeface="Times New Roman" panose="02020603050405020304" pitchFamily="18" charset="0"/>
                <a:cs typeface="Times New Roman" panose="02020603050405020304" pitchFamily="18" charset="0"/>
              </a:rPr>
              <a:t> break</a:t>
            </a:r>
            <a:r>
              <a:rPr lang="en-IN" sz="1000" b="1" dirty="0">
                <a:solidFill>
                  <a:srgbClr val="C00000"/>
                </a:solidFill>
                <a:latin typeface="Times New Roman" panose="02020603050405020304" pitchFamily="18" charset="0"/>
                <a:cs typeface="Times New Roman" panose="02020603050405020304" pitchFamily="18" charset="0"/>
              </a:rPr>
              <a:t>; </a:t>
            </a:r>
            <a:endParaRPr lang="en-IN" sz="1000" b="1" dirty="0" smtClean="0">
              <a:solidFill>
                <a:srgbClr val="C00000"/>
              </a:solidFill>
              <a:latin typeface="Times New Roman" panose="02020603050405020304" pitchFamily="18" charset="0"/>
              <a:cs typeface="Times New Roman" panose="02020603050405020304" pitchFamily="18" charset="0"/>
            </a:endParaRPr>
          </a:p>
          <a:p>
            <a:pPr marL="0" indent="0">
              <a:buNone/>
            </a:pPr>
            <a:r>
              <a:rPr lang="en-IN" sz="1100" b="1" dirty="0" smtClean="0">
                <a:solidFill>
                  <a:srgbClr val="C00000"/>
                </a:solidFill>
                <a:latin typeface="Times New Roman" panose="02020603050405020304" pitchFamily="18" charset="0"/>
                <a:cs typeface="Times New Roman" panose="02020603050405020304" pitchFamily="18" charset="0"/>
              </a:rPr>
              <a:t>default</a:t>
            </a:r>
            <a:r>
              <a:rPr lang="en-IN" sz="1100" b="1" dirty="0">
                <a:solidFill>
                  <a:srgbClr val="C00000"/>
                </a:solidFill>
                <a:latin typeface="Times New Roman" panose="02020603050405020304" pitchFamily="18" charset="0"/>
                <a:cs typeface="Times New Roman" panose="02020603050405020304" pitchFamily="18" charset="0"/>
              </a:rPr>
              <a:t>: </a:t>
            </a:r>
            <a:endParaRPr lang="en-IN" sz="1100" b="1" dirty="0" smtClean="0">
              <a:solidFill>
                <a:srgbClr val="C00000"/>
              </a:solidFill>
              <a:latin typeface="Times New Roman" panose="02020603050405020304" pitchFamily="18" charset="0"/>
              <a:cs typeface="Times New Roman" panose="02020603050405020304" pitchFamily="18" charset="0"/>
            </a:endParaRPr>
          </a:p>
          <a:p>
            <a:pPr marL="0" indent="0">
              <a:buNone/>
            </a:pPr>
            <a:r>
              <a:rPr lang="en-IN" sz="1100" b="1" dirty="0" smtClean="0">
                <a:solidFill>
                  <a:srgbClr val="C00000"/>
                </a:solidFill>
                <a:latin typeface="Times New Roman" panose="02020603050405020304" pitchFamily="18" charset="0"/>
                <a:cs typeface="Times New Roman" panose="02020603050405020304" pitchFamily="18" charset="0"/>
              </a:rPr>
              <a:t>             System.out.println</a:t>
            </a:r>
            <a:r>
              <a:rPr lang="en-IN" sz="1100" b="1" dirty="0">
                <a:solidFill>
                  <a:srgbClr val="C00000"/>
                </a:solidFill>
                <a:latin typeface="Times New Roman" panose="02020603050405020304" pitchFamily="18" charset="0"/>
                <a:cs typeface="Times New Roman" panose="02020603050405020304" pitchFamily="18" charset="0"/>
              </a:rPr>
              <a:t>("Invalid day"); break</a:t>
            </a:r>
            <a:r>
              <a:rPr lang="en-IN" sz="1100" b="1" dirty="0" smtClean="0">
                <a:solidFill>
                  <a:srgbClr val="C00000"/>
                </a:solidFill>
                <a:latin typeface="Times New Roman" panose="02020603050405020304" pitchFamily="18" charset="0"/>
                <a:cs typeface="Times New Roman" panose="02020603050405020304" pitchFamily="18" charset="0"/>
              </a:rPr>
              <a:t>;</a:t>
            </a:r>
          </a:p>
          <a:p>
            <a:pPr marL="0" indent="0">
              <a:buNone/>
            </a:pPr>
            <a:r>
              <a:rPr lang="en-IN" sz="1100" b="1" dirty="0" smtClean="0">
                <a:solidFill>
                  <a:srgbClr val="C00000"/>
                </a:solidFill>
                <a:latin typeface="Times New Roman" panose="02020603050405020304" pitchFamily="18" charset="0"/>
                <a:cs typeface="Times New Roman" panose="02020603050405020304" pitchFamily="18" charset="0"/>
              </a:rPr>
              <a:t> }</a:t>
            </a:r>
          </a:p>
          <a:p>
            <a:pPr marL="0" indent="0">
              <a:buNone/>
            </a:pPr>
            <a:r>
              <a:rPr lang="en-IN" sz="1200" b="1" dirty="0" smtClean="0">
                <a:solidFill>
                  <a:srgbClr val="C00000"/>
                </a:solidFill>
                <a:latin typeface="Times New Roman" panose="02020603050405020304" pitchFamily="18" charset="0"/>
                <a:cs typeface="Times New Roman" panose="02020603050405020304" pitchFamily="18" charset="0"/>
              </a:rPr>
              <a:t> </a:t>
            </a:r>
            <a:endParaRPr lang="en-IN" sz="12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3249792"/>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1584528</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2012-06-20T23:39:00+00:00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TP102923943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843282</LocLastLocAttemptVersionLookup>
    <IsSearchable xmlns="4873beb7-5857-4685-be1f-d57550cc96cc">true</IsSearchable>
    <TemplateTemplateType xmlns="4873beb7-5857-4685-be1f-d57550cc96cc">PowerPoint Template - Slideshow Launch</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LocMarketGroupTiers2 xmlns="4873beb7-5857-4685-be1f-d57550cc96cc" xsi:nil="true"/>
    <APAuthor xmlns="4873beb7-5857-4685-be1f-d57550cc96cc">
      <UserInfo>
        <DisplayName>REDMOND\v-sa</DisplayName>
        <AccountId>2467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B970C04F-E7AC-41AB-9C6D-1B1BB88BFF7F}">
  <ds:schemaRefs>
    <ds:schemaRef ds:uri="http://purl.org/dc/terms/"/>
    <ds:schemaRef ds:uri="http://purl.org/dc/dcmitype/"/>
    <ds:schemaRef ds:uri="http://schemas.microsoft.com/office/2006/metadata/properties"/>
    <ds:schemaRef ds:uri="4873beb7-5857-4685-be1f-d57550cc96cc"/>
    <ds:schemaRef ds:uri="http://www.w3.org/XML/1998/namespace"/>
    <ds:schemaRef ds:uri="http://schemas.microsoft.com/office/infopath/2007/PartnerControls"/>
    <ds:schemaRef ds:uri="http://purl.org/dc/elements/1.1/"/>
    <ds:schemaRef ds:uri="http://schemas.microsoft.com/office/2006/documentManagement/types"/>
    <ds:schemaRef ds:uri="http://schemas.openxmlformats.org/package/2006/metadata/core-properties"/>
  </ds:schemaRefs>
</ds:datastoreItem>
</file>

<file path=customXml/itemProps2.xml><?xml version="1.0" encoding="utf-8"?>
<ds:datastoreItem xmlns:ds="http://schemas.openxmlformats.org/officeDocument/2006/customXml" ds:itemID="{63EE7759-C66F-4EA4-9863-7EBA32518D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3DEC53A-9DF1-4780-BE92-17E971B7A9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Welcome to PowerPoint 2013</Template>
  <TotalTime>693</TotalTime>
  <Words>620</Words>
  <Application>Microsoft Office PowerPoint</Application>
  <PresentationFormat>Widescreen</PresentationFormat>
  <Paragraphs>227</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Segoe UI</vt:lpstr>
      <vt:lpstr>Segoe UI Light</vt:lpstr>
      <vt:lpstr>Times New Roman</vt:lpstr>
      <vt:lpstr>WelcomeDoc</vt:lpstr>
      <vt:lpstr>Java Conditional/Control Statements Examples, Java Conditional/Control Loops, Jump Statements, and Examples.</vt:lpstr>
      <vt:lpstr>Java Conditional/Control Statements</vt:lpstr>
      <vt:lpstr>Control Flow Statements</vt:lpstr>
      <vt:lpstr>  DECISION MAKING STATEMENTS</vt:lpstr>
      <vt:lpstr>   DECISION MAKING STATEMENTS</vt:lpstr>
      <vt:lpstr>EXAMPLES OF IF &amp; IF-ELSE </vt:lpstr>
      <vt:lpstr>   DECISION MAKING STATEMENTS</vt:lpstr>
      <vt:lpstr>  DECISION MAKING STATEMENTS</vt:lpstr>
      <vt:lpstr>  EXAMPLES OF NESTED IF-ELSE &amp; SWITCH</vt:lpstr>
      <vt:lpstr>Looping Statements In Java </vt:lpstr>
      <vt:lpstr>Looping Statements In Java </vt:lpstr>
      <vt:lpstr>   Looping Statements In Java</vt:lpstr>
      <vt:lpstr>  Looping Statements In Java</vt:lpstr>
      <vt:lpstr>PowerPoint Presentation</vt:lpstr>
      <vt:lpstr>       Jump Statements </vt:lpstr>
      <vt:lpstr>Jump Statements</vt:lpstr>
      <vt:lpstr>Examples Of Jumping Statement </vt:lpstr>
      <vt:lpstr>Jump Statements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Conditional/Control Statements Examples, Java Conditional/Control Loops, Jump Statements, and Examples.</dc:title>
  <dc:creator>Microsoft account</dc:creator>
  <cp:keywords/>
  <cp:lastModifiedBy>Microsoft account</cp:lastModifiedBy>
  <cp:revision>21</cp:revision>
  <dcterms:created xsi:type="dcterms:W3CDTF">2024-10-10T08:56:36Z</dcterms:created>
  <dcterms:modified xsi:type="dcterms:W3CDTF">2024-10-11T13:34:24Z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_TemplateID">
    <vt:lpwstr>TC029239449991</vt:lpwstr>
  </property>
  <property fmtid="{D5CDD505-2E9C-101B-9397-08002B2CF9AE}" pid="4" name="ContentTypeId">
    <vt:lpwstr>0x0101006EDDDB5EE6D98C44930B742096920B300400F5B6D36B3EF94B4E9A635CDF2A18F5B8</vt:lpwstr>
  </property>
  <property fmtid="{D5CDD505-2E9C-101B-9397-08002B2CF9AE}" pid="5" name="FeatureTags">
    <vt:lpwstr/>
  </property>
  <property fmtid="{D5CDD505-2E9C-101B-9397-08002B2CF9AE}" pid="6" name="LocalizationTags">
    <vt:lpwstr/>
  </property>
  <property fmtid="{D5CDD505-2E9C-101B-9397-08002B2CF9AE}" pid="7" name="ScenarioTags">
    <vt:lpwstr/>
  </property>
  <property fmtid="{D5CDD505-2E9C-101B-9397-08002B2CF9AE}" pid="8" name="CampaignTags">
    <vt:lpwstr/>
  </property>
</Properties>
</file>