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9" d="100"/>
          <a:sy n="89"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280" y="629729"/>
            <a:ext cx="9443468" cy="3661112"/>
          </a:xfrm>
        </p:spPr>
        <p:txBody>
          <a:bodyPr>
            <a:no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Encapsulation </a:t>
            </a:r>
            <a:r>
              <a:rPr lang="en-US" b="1" dirty="0">
                <a:latin typeface="Times New Roman" panose="02020603050405020304" pitchFamily="18" charset="0"/>
                <a:cs typeface="Times New Roman" panose="02020603050405020304" pitchFamily="18" charset="0"/>
              </a:rPr>
              <a:t>and examples, Inheritance and Types, super </a:t>
            </a:r>
            <a:r>
              <a:rPr lang="en-US" b="1" dirty="0" smtClean="0">
                <a:latin typeface="Times New Roman" panose="02020603050405020304" pitchFamily="18" charset="0"/>
                <a:cs typeface="Times New Roman" panose="02020603050405020304" pitchFamily="18" charset="0"/>
              </a:rPr>
              <a:t>keyword</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super() method</a:t>
            </a:r>
            <a:r>
              <a:rPr lang="en-US" sz="8000" dirty="0">
                <a:latin typeface="Times New Roman" panose="02020603050405020304" pitchFamily="18" charset="0"/>
                <a:cs typeface="Times New Roman" panose="02020603050405020304" pitchFamily="18" charset="0"/>
              </a:rPr>
              <a:t>.</a:t>
            </a:r>
            <a:endParaRPr lang="en-IN" sz="8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-SAYALI YADAV</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53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Hybrid Inheritance</a:t>
            </a:r>
            <a:r>
              <a:rPr lang="en-IN" dirty="0"/>
              <a:t/>
            </a:r>
            <a:br>
              <a:rPr lang="en-IN" dirty="0"/>
            </a:br>
            <a:endParaRPr lang="en-IN" dirty="0"/>
          </a:p>
        </p:txBody>
      </p:sp>
      <p:sp>
        <p:nvSpPr>
          <p:cNvPr id="3" name="Content Placeholder 2"/>
          <p:cNvSpPr>
            <a:spLocks noGrp="1"/>
          </p:cNvSpPr>
          <p:nvPr>
            <p:ph idx="1"/>
          </p:nvPr>
        </p:nvSpPr>
        <p:spPr>
          <a:xfrm>
            <a:off x="685802" y="2142067"/>
            <a:ext cx="5482086" cy="3649133"/>
          </a:xfrm>
        </p:spPr>
        <p:txBody>
          <a:bodyPr/>
          <a:lstStyle/>
          <a:p>
            <a:r>
              <a:rPr lang="en-US" dirty="0">
                <a:latin typeface="Times New Roman" panose="02020603050405020304" pitchFamily="18" charset="0"/>
                <a:cs typeface="Times New Roman" panose="02020603050405020304" pitchFamily="18" charset="0"/>
              </a:rPr>
              <a:t>In general, the meaning of hybrid (mixture) is made of more than one thing. In Java, the hybrid inheritance is the composition of two or more types of inheritance. The main purpose of using hybrid inheritance is to modularize the code into well-defined classes. It also provides the code reusability.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 xmlns:a16="http://schemas.microsoft.com/office/drawing/2014/main" id="{868454FE-B449-4B37-38C1-8D36FA74670E}"/>
              </a:ext>
            </a:extLst>
          </p:cNvPr>
          <p:cNvSpPr/>
          <p:nvPr/>
        </p:nvSpPr>
        <p:spPr>
          <a:xfrm>
            <a:off x="6630286" y="0"/>
            <a:ext cx="5742038" cy="67547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class X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disp</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("X");</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Y extends X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disp</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Z extends X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disp</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("Z");</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W extends Y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disp</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("W");</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W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new W(); // Object of class W</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obj.disp</a:t>
            </a:r>
            <a:r>
              <a:rPr lang="en-IN" dirty="0">
                <a:latin typeface="Times New Roman" panose="02020603050405020304" pitchFamily="18" charset="0"/>
                <a:cs typeface="Times New Roman" panose="02020603050405020304" pitchFamily="18" charset="0"/>
              </a:rPr>
              <a:t>();      // Calls </a:t>
            </a:r>
            <a:r>
              <a:rPr lang="en-IN" dirty="0" err="1">
                <a:latin typeface="Times New Roman" panose="02020603050405020304" pitchFamily="18" charset="0"/>
                <a:cs typeface="Times New Roman" panose="02020603050405020304" pitchFamily="18" charset="0"/>
              </a:rPr>
              <a:t>disp</a:t>
            </a:r>
            <a:r>
              <a:rPr lang="en-IN" dirty="0">
                <a:latin typeface="Times New Roman" panose="02020603050405020304" pitchFamily="18" charset="0"/>
                <a:cs typeface="Times New Roman" panose="02020603050405020304" pitchFamily="18" charset="0"/>
              </a:rPr>
              <a:t>() method of class W</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0043"/>
          <a:stretch/>
        </p:blipFill>
        <p:spPr>
          <a:xfrm>
            <a:off x="2463716" y="4119127"/>
            <a:ext cx="2088961" cy="2347148"/>
          </a:xfrm>
          <a:prstGeom prst="rect">
            <a:avLst/>
          </a:prstGeom>
        </p:spPr>
      </p:pic>
    </p:spTree>
    <p:extLst>
      <p:ext uri="{BB962C8B-B14F-4D97-AF65-F5344CB8AC3E}">
        <p14:creationId xmlns:p14="http://schemas.microsoft.com/office/powerpoint/2010/main" val="341783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Super Keyword</a:t>
            </a:r>
            <a:r>
              <a:rPr lang="en-IN" dirty="0"/>
              <a:t/>
            </a:r>
            <a:br>
              <a:rPr lang="en-IN" dirty="0"/>
            </a:br>
            <a:endParaRPr lang="en-IN" dirty="0"/>
          </a:p>
        </p:txBody>
      </p:sp>
      <p:sp>
        <p:nvSpPr>
          <p:cNvPr id="3" name="Content Placeholder 2"/>
          <p:cNvSpPr>
            <a:spLocks noGrp="1"/>
          </p:cNvSpPr>
          <p:nvPr>
            <p:ph idx="1"/>
          </p:nvPr>
        </p:nvSpPr>
        <p:spPr/>
        <p:txBody>
          <a:bodyPr/>
          <a:lstStyle/>
          <a:p>
            <a:pPr>
              <a:spcBef>
                <a:spcPts val="1000"/>
              </a:spcBef>
              <a:buClr>
                <a:schemeClr val="accent1"/>
              </a:buClr>
            </a:pPr>
            <a:r>
              <a:rPr lang="en-US" dirty="0">
                <a:latin typeface="Times New Roman" panose="02020603050405020304" pitchFamily="18" charset="0"/>
                <a:cs typeface="Times New Roman" panose="02020603050405020304" pitchFamily="18" charset="0"/>
              </a:rPr>
              <a:t>The super keyword can be used in three primary contexts:</a:t>
            </a:r>
          </a:p>
          <a:p>
            <a:pPr marL="342900" indent="-342900">
              <a:spcBef>
                <a:spcPts val="1000"/>
              </a:spcBef>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call the superclass constructor.</a:t>
            </a:r>
          </a:p>
          <a:p>
            <a:pPr marL="342900" indent="-342900">
              <a:spcBef>
                <a:spcPts val="1000"/>
              </a:spcBef>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access a method from the superclass that has been overridden in the subclass.</a:t>
            </a:r>
          </a:p>
          <a:p>
            <a:pPr marL="342900" indent="-342900">
              <a:spcBef>
                <a:spcPts val="1000"/>
              </a:spcBef>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access a field from the superclass when it is hidden by a field of the same name in the subclass</a:t>
            </a:r>
            <a:r>
              <a:rPr lang="en-US" dirty="0"/>
              <a:t>.</a:t>
            </a:r>
            <a:endParaRPr lang="en-IN" dirty="0"/>
          </a:p>
        </p:txBody>
      </p:sp>
    </p:spTree>
    <p:extLst>
      <p:ext uri="{BB962C8B-B14F-4D97-AF65-F5344CB8AC3E}">
        <p14:creationId xmlns:p14="http://schemas.microsoft.com/office/powerpoint/2010/main" val="299699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3">
            <a:extLst>
              <a:ext uri="{FF2B5EF4-FFF2-40B4-BE49-F238E27FC236}">
                <a16:creationId xmlns="" xmlns:a16="http://schemas.microsoft.com/office/drawing/2014/main" id="{22473A00-4AAF-B152-760A-2C77DED3153D}"/>
              </a:ext>
            </a:extLst>
          </p:cNvPr>
          <p:cNvSpPr/>
          <p:nvPr/>
        </p:nvSpPr>
        <p:spPr>
          <a:xfrm>
            <a:off x="530943" y="304800"/>
            <a:ext cx="5722374" cy="59386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Animal {</a:t>
            </a:r>
          </a:p>
          <a:p>
            <a:r>
              <a:rPr lang="en-IN" dirty="0"/>
              <a:t>    void sound() {</a:t>
            </a:r>
          </a:p>
          <a:p>
            <a:r>
              <a:rPr lang="en-IN" dirty="0"/>
              <a:t>        </a:t>
            </a:r>
            <a:r>
              <a:rPr lang="en-IN" dirty="0" err="1"/>
              <a:t>System.out.println</a:t>
            </a:r>
            <a:r>
              <a:rPr lang="en-IN" dirty="0"/>
              <a:t>("Animal makes a sound");</a:t>
            </a:r>
          </a:p>
          <a:p>
            <a:r>
              <a:rPr lang="en-IN" dirty="0"/>
              <a:t>    }</a:t>
            </a:r>
          </a:p>
          <a:p>
            <a:r>
              <a:rPr lang="en-IN" dirty="0"/>
              <a:t>}</a:t>
            </a:r>
          </a:p>
          <a:p>
            <a:endParaRPr lang="en-IN" dirty="0"/>
          </a:p>
          <a:p>
            <a:r>
              <a:rPr lang="en-IN" dirty="0"/>
              <a:t>class Dog extends Animal {</a:t>
            </a:r>
          </a:p>
          <a:p>
            <a:r>
              <a:rPr lang="en-IN" dirty="0"/>
              <a:t>    void sound() {</a:t>
            </a:r>
          </a:p>
          <a:p>
            <a:r>
              <a:rPr lang="en-IN" dirty="0"/>
              <a:t>        </a:t>
            </a:r>
            <a:r>
              <a:rPr lang="en-IN" dirty="0" err="1"/>
              <a:t>super.sound</a:t>
            </a:r>
            <a:r>
              <a:rPr lang="en-IN" dirty="0"/>
              <a:t>(); // Calls the sound() method of Animal class</a:t>
            </a:r>
          </a:p>
          <a:p>
            <a:r>
              <a:rPr lang="en-IN" dirty="0"/>
              <a:t>        </a:t>
            </a:r>
            <a:r>
              <a:rPr lang="en-IN" dirty="0" err="1"/>
              <a:t>System.out.println</a:t>
            </a:r>
            <a:r>
              <a:rPr lang="en-IN" dirty="0"/>
              <a:t>("Dog barks");</a:t>
            </a:r>
          </a:p>
          <a:p>
            <a:r>
              <a:rPr lang="en-IN" dirty="0"/>
              <a:t>    }</a:t>
            </a:r>
          </a:p>
          <a:p>
            <a:r>
              <a:rPr lang="en-IN" dirty="0"/>
              <a:t>}</a:t>
            </a:r>
          </a:p>
          <a:p>
            <a:endParaRPr lang="en-IN" dirty="0"/>
          </a:p>
          <a:p>
            <a:r>
              <a:rPr lang="en-IN" dirty="0"/>
              <a:t>public class </a:t>
            </a:r>
            <a:r>
              <a:rPr lang="en-IN" dirty="0" err="1"/>
              <a:t>TestSuper</a:t>
            </a:r>
            <a:r>
              <a:rPr lang="en-IN" dirty="0"/>
              <a:t> {</a:t>
            </a:r>
          </a:p>
          <a:p>
            <a:r>
              <a:rPr lang="en-IN" dirty="0"/>
              <a:t>    public static void main(String[] </a:t>
            </a:r>
            <a:r>
              <a:rPr lang="en-IN" dirty="0" err="1"/>
              <a:t>args</a:t>
            </a:r>
            <a:r>
              <a:rPr lang="en-IN" dirty="0"/>
              <a:t>) {</a:t>
            </a:r>
          </a:p>
          <a:p>
            <a:r>
              <a:rPr lang="en-IN" dirty="0"/>
              <a:t>        Dog d = new Dog();</a:t>
            </a:r>
          </a:p>
          <a:p>
            <a:r>
              <a:rPr lang="en-IN" dirty="0"/>
              <a:t>        </a:t>
            </a:r>
            <a:r>
              <a:rPr lang="en-IN" dirty="0" err="1"/>
              <a:t>d.sound</a:t>
            </a:r>
            <a:r>
              <a:rPr lang="en-IN" dirty="0"/>
              <a:t>(); // Output: Animal makes a sound</a:t>
            </a:r>
          </a:p>
          <a:p>
            <a:r>
              <a:rPr lang="en-IN" dirty="0"/>
              <a:t>                   //         Dog barks</a:t>
            </a:r>
          </a:p>
          <a:p>
            <a:r>
              <a:rPr lang="en-IN" dirty="0"/>
              <a:t>    }</a:t>
            </a:r>
          </a:p>
          <a:p>
            <a:r>
              <a:rPr lang="en-IN" dirty="0"/>
              <a:t>}</a:t>
            </a:r>
          </a:p>
        </p:txBody>
      </p:sp>
      <p:sp>
        <p:nvSpPr>
          <p:cNvPr id="6" name="Rectangle 5">
            <a:extLst>
              <a:ext uri="{FF2B5EF4-FFF2-40B4-BE49-F238E27FC236}">
                <a16:creationId xmlns="" xmlns:a16="http://schemas.microsoft.com/office/drawing/2014/main" id="{4704DB25-FFFC-9552-F084-78BBEC269B4F}"/>
              </a:ext>
            </a:extLst>
          </p:cNvPr>
          <p:cNvSpPr/>
          <p:nvPr/>
        </p:nvSpPr>
        <p:spPr>
          <a:xfrm>
            <a:off x="6567948" y="353961"/>
            <a:ext cx="5397910" cy="5919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t>class Animal {</a:t>
            </a:r>
          </a:p>
          <a:p>
            <a:r>
              <a:rPr lang="en-IN" dirty="0"/>
              <a:t>    String </a:t>
            </a:r>
            <a:r>
              <a:rPr lang="en-IN" dirty="0" err="1"/>
              <a:t>color</a:t>
            </a:r>
            <a:r>
              <a:rPr lang="en-IN" dirty="0"/>
              <a:t> = "White";</a:t>
            </a:r>
          </a:p>
          <a:p>
            <a:r>
              <a:rPr lang="en-IN" dirty="0"/>
              <a:t>}</a:t>
            </a:r>
          </a:p>
          <a:p>
            <a:endParaRPr lang="en-IN" dirty="0"/>
          </a:p>
          <a:p>
            <a:r>
              <a:rPr lang="en-IN" dirty="0"/>
              <a:t>class Dog extends Animal {</a:t>
            </a:r>
          </a:p>
          <a:p>
            <a:r>
              <a:rPr lang="en-IN" dirty="0"/>
              <a:t>    String </a:t>
            </a:r>
            <a:r>
              <a:rPr lang="en-IN" dirty="0" err="1"/>
              <a:t>color</a:t>
            </a:r>
            <a:r>
              <a:rPr lang="en-IN" dirty="0"/>
              <a:t> = "Black";</a:t>
            </a:r>
          </a:p>
          <a:p>
            <a:endParaRPr lang="en-IN" dirty="0"/>
          </a:p>
          <a:p>
            <a:r>
              <a:rPr lang="en-IN" dirty="0"/>
              <a:t>    void </a:t>
            </a:r>
            <a:r>
              <a:rPr lang="en-IN" dirty="0" err="1"/>
              <a:t>displayColor</a:t>
            </a:r>
            <a:r>
              <a:rPr lang="en-IN" dirty="0"/>
              <a:t>() {</a:t>
            </a:r>
          </a:p>
          <a:p>
            <a:r>
              <a:rPr lang="en-IN" dirty="0"/>
              <a:t>        </a:t>
            </a:r>
            <a:r>
              <a:rPr lang="en-IN" dirty="0" err="1"/>
              <a:t>System.out.println</a:t>
            </a:r>
            <a:r>
              <a:rPr lang="en-IN" dirty="0"/>
              <a:t>("Dog's </a:t>
            </a:r>
            <a:r>
              <a:rPr lang="en-IN" dirty="0" err="1"/>
              <a:t>color</a:t>
            </a:r>
            <a:r>
              <a:rPr lang="en-IN" dirty="0"/>
              <a:t>: " + </a:t>
            </a:r>
            <a:r>
              <a:rPr lang="en-IN" dirty="0" err="1"/>
              <a:t>color</a:t>
            </a:r>
            <a:r>
              <a:rPr lang="en-IN" dirty="0"/>
              <a:t>);        // Refers to the child class variable</a:t>
            </a:r>
          </a:p>
          <a:p>
            <a:r>
              <a:rPr lang="en-IN" dirty="0"/>
              <a:t>        </a:t>
            </a:r>
            <a:r>
              <a:rPr lang="en-IN" dirty="0" err="1"/>
              <a:t>System.out.println</a:t>
            </a:r>
            <a:r>
              <a:rPr lang="en-IN" dirty="0"/>
              <a:t>("Animal's </a:t>
            </a:r>
            <a:r>
              <a:rPr lang="en-IN" dirty="0" err="1"/>
              <a:t>color</a:t>
            </a:r>
            <a:r>
              <a:rPr lang="en-IN" dirty="0"/>
              <a:t>: " + </a:t>
            </a:r>
            <a:r>
              <a:rPr lang="en-IN" dirty="0" err="1"/>
              <a:t>super.color</a:t>
            </a:r>
            <a:r>
              <a:rPr lang="en-IN" dirty="0"/>
              <a:t>); // Refers to the parent class variable</a:t>
            </a:r>
          </a:p>
          <a:p>
            <a:r>
              <a:rPr lang="en-IN" dirty="0"/>
              <a:t>    }</a:t>
            </a:r>
          </a:p>
          <a:p>
            <a:r>
              <a:rPr lang="en-IN" dirty="0"/>
              <a:t>}</a:t>
            </a:r>
          </a:p>
          <a:p>
            <a:endParaRPr lang="en-IN" dirty="0"/>
          </a:p>
          <a:p>
            <a:r>
              <a:rPr lang="en-IN" dirty="0"/>
              <a:t>public class Main {</a:t>
            </a:r>
          </a:p>
          <a:p>
            <a:r>
              <a:rPr lang="en-IN" dirty="0"/>
              <a:t>    public static void main(String[] </a:t>
            </a:r>
            <a:r>
              <a:rPr lang="en-IN" dirty="0" err="1"/>
              <a:t>args</a:t>
            </a:r>
            <a:r>
              <a:rPr lang="en-IN" dirty="0"/>
              <a:t>) {</a:t>
            </a:r>
          </a:p>
          <a:p>
            <a:r>
              <a:rPr lang="en-IN" dirty="0"/>
              <a:t>        Dog </a:t>
            </a:r>
            <a:r>
              <a:rPr lang="en-IN" dirty="0" err="1"/>
              <a:t>dog</a:t>
            </a:r>
            <a:r>
              <a:rPr lang="en-IN" dirty="0"/>
              <a:t> = new Dog();</a:t>
            </a:r>
          </a:p>
          <a:p>
            <a:r>
              <a:rPr lang="en-IN" dirty="0"/>
              <a:t>        </a:t>
            </a:r>
            <a:r>
              <a:rPr lang="en-IN" dirty="0" err="1"/>
              <a:t>dog.displayColor</a:t>
            </a:r>
            <a:r>
              <a:rPr lang="en-IN" dirty="0"/>
              <a:t>();</a:t>
            </a:r>
          </a:p>
          <a:p>
            <a:r>
              <a:rPr lang="en-IN" dirty="0"/>
              <a:t>    }</a:t>
            </a:r>
          </a:p>
          <a:p>
            <a:r>
              <a:rPr lang="en-IN" dirty="0"/>
              <a:t>}</a:t>
            </a:r>
          </a:p>
        </p:txBody>
      </p:sp>
    </p:spTree>
    <p:extLst>
      <p:ext uri="{BB962C8B-B14F-4D97-AF65-F5344CB8AC3E}">
        <p14:creationId xmlns:p14="http://schemas.microsoft.com/office/powerpoint/2010/main" val="97335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Super</a:t>
            </a:r>
            <a:r>
              <a:rPr lang="en-IN" dirty="0">
                <a:latin typeface="Times New Roman" panose="02020603050405020304" pitchFamily="18" charset="0"/>
                <a:cs typeface="Times New Roman" panose="02020603050405020304" pitchFamily="18" charset="0"/>
              </a:rPr>
              <a:t>() Statement</a:t>
            </a:r>
            <a:endParaRPr lang="en-IN"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Key Points About super():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must be the first statement in the child class constructor.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Used to invoke the parent class constructor, either the default constructor or a parameterized one.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a parent class has a parameterized constructor and no default constructor, you must explicitly use super() to call the appropriate constructor.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not called explicitly, Java will automatically call the no-argument constructor of the parent class (if it exists).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346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a:extLst>
              <a:ext uri="{FF2B5EF4-FFF2-40B4-BE49-F238E27FC236}">
                <a16:creationId xmlns="" xmlns:a16="http://schemas.microsoft.com/office/drawing/2014/main" id="{FDF671ED-16A3-54E6-E957-9943689F1E06}"/>
              </a:ext>
            </a:extLst>
          </p:cNvPr>
          <p:cNvSpPr/>
          <p:nvPr/>
        </p:nvSpPr>
        <p:spPr>
          <a:xfrm>
            <a:off x="3481087" y="406926"/>
            <a:ext cx="5211095" cy="5928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class Animal {</a:t>
            </a:r>
          </a:p>
          <a:p>
            <a:r>
              <a:rPr lang="en-IN" dirty="0">
                <a:latin typeface="Times New Roman" panose="02020603050405020304" pitchFamily="18" charset="0"/>
                <a:cs typeface="Times New Roman" panose="02020603050405020304" pitchFamily="18" charset="0"/>
              </a:rPr>
              <a:t>    Animal(String type)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("Animal constructor called: " + type);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Dog extends Animal {</a:t>
            </a:r>
          </a:p>
          <a:p>
            <a:r>
              <a:rPr lang="en-IN" dirty="0">
                <a:latin typeface="Times New Roman" panose="02020603050405020304" pitchFamily="18" charset="0"/>
                <a:cs typeface="Times New Roman" panose="02020603050405020304" pitchFamily="18" charset="0"/>
              </a:rPr>
              <a:t>    Dog(String name) {</a:t>
            </a:r>
          </a:p>
          <a:p>
            <a:r>
              <a:rPr lang="en-IN" dirty="0">
                <a:latin typeface="Times New Roman" panose="02020603050405020304" pitchFamily="18" charset="0"/>
                <a:cs typeface="Times New Roman" panose="02020603050405020304" pitchFamily="18" charset="0"/>
              </a:rPr>
              <a:t>        super("Dog"); // Calls the parameterized constructor of the parent class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("Dog constructor called: " + name);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public class Main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Dog </a:t>
            </a:r>
            <a:r>
              <a:rPr lang="en-IN" dirty="0" err="1">
                <a:latin typeface="Times New Roman" panose="02020603050405020304" pitchFamily="18" charset="0"/>
                <a:cs typeface="Times New Roman" panose="02020603050405020304" pitchFamily="18" charset="0"/>
              </a:rPr>
              <a:t>dog</a:t>
            </a:r>
            <a:r>
              <a:rPr lang="en-IN" dirty="0">
                <a:latin typeface="Times New Roman" panose="02020603050405020304" pitchFamily="18" charset="0"/>
                <a:cs typeface="Times New Roman" panose="02020603050405020304" pitchFamily="18" charset="0"/>
              </a:rPr>
              <a:t> = new Dog("Buddy"); // Calls Animal constructor first, then Dog constructor</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800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85" y="513363"/>
            <a:ext cx="10131425" cy="1456267"/>
          </a:xfrm>
        </p:spPr>
        <p:txBody>
          <a:bodyPr/>
          <a:lstStyle/>
          <a:p>
            <a:r>
              <a:rPr lang="en-US"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Encapsulation</a:t>
            </a:r>
            <a:endParaRPr lang="en-IN" dirty="0"/>
          </a:p>
        </p:txBody>
      </p:sp>
      <p:sp>
        <p:nvSpPr>
          <p:cNvPr id="3" name="Content Placeholder 2"/>
          <p:cNvSpPr>
            <a:spLocks noGrp="1"/>
          </p:cNvSpPr>
          <p:nvPr>
            <p:ph idx="1"/>
          </p:nvPr>
        </p:nvSpPr>
        <p:spPr>
          <a:xfrm>
            <a:off x="823824" y="1106988"/>
            <a:ext cx="10131425" cy="3649133"/>
          </a:xfrm>
        </p:spPr>
        <p:txBody>
          <a:bodyPr/>
          <a:lstStyle/>
          <a:p>
            <a:r>
              <a:rPr lang="en-US" dirty="0">
                <a:latin typeface="Times New Roman" panose="02020603050405020304" pitchFamily="18" charset="0"/>
                <a:cs typeface="Times New Roman" panose="02020603050405020304" pitchFamily="18" charset="0"/>
              </a:rPr>
              <a:t>Encapsulation in Java refers to integrating data (variables) and code (methods) into a single unit. In encapsulation, a class's variables are hidden from other classes and can only be accessed by the methods of the class in which they are found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Encapsulation in Java refers to the bundling of data and methods that operate on the data within a single unit, typically a class. This concept helps in hiding the internal state of an object and only exposing necessary functionalities through methods. By encapsulating data, Java ensures better data security and code maintainability.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200" y="4166903"/>
            <a:ext cx="3636672" cy="2302509"/>
          </a:xfrm>
          <a:prstGeom prst="rect">
            <a:avLst/>
          </a:prstGeom>
          <a:ln>
            <a:noFill/>
          </a:ln>
          <a:effectLst>
            <a:softEdge rad="112500"/>
          </a:effectLst>
        </p:spPr>
      </p:pic>
    </p:spTree>
    <p:extLst>
      <p:ext uri="{BB962C8B-B14F-4D97-AF65-F5344CB8AC3E}">
        <p14:creationId xmlns:p14="http://schemas.microsoft.com/office/powerpoint/2010/main" val="397031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Need for Encapsulation in Java</a:t>
            </a:r>
            <a:r>
              <a:rPr lang="en-US" dirty="0"/>
              <a:t/>
            </a:r>
            <a:br>
              <a:rPr lang="en-US"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884" y="1796481"/>
            <a:ext cx="6610753" cy="3960784"/>
          </a:xfrm>
        </p:spPr>
      </p:pic>
    </p:spTree>
    <p:extLst>
      <p:ext uri="{BB962C8B-B14F-4D97-AF65-F5344CB8AC3E}">
        <p14:creationId xmlns:p14="http://schemas.microsoft.com/office/powerpoint/2010/main" val="69033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5" name="Rectangle 4">
            <a:extLst>
              <a:ext uri="{FF2B5EF4-FFF2-40B4-BE49-F238E27FC236}">
                <a16:creationId xmlns="" xmlns:a16="http://schemas.microsoft.com/office/drawing/2014/main" id="{CEA8C84F-2945-AC03-CACB-207BECA96168}"/>
              </a:ext>
            </a:extLst>
          </p:cNvPr>
          <p:cNvSpPr/>
          <p:nvPr/>
        </p:nvSpPr>
        <p:spPr>
          <a:xfrm>
            <a:off x="3072314" y="379529"/>
            <a:ext cx="6149592" cy="61342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spcBef>
                <a:spcPts val="0"/>
              </a:spcBef>
            </a:pPr>
            <a:r>
              <a:rPr lang="en-IN" sz="1800" dirty="0">
                <a:latin typeface="Times New Roman" panose="02020603050405020304" pitchFamily="18" charset="0"/>
                <a:cs typeface="Times New Roman" panose="02020603050405020304" pitchFamily="18" charset="0"/>
              </a:rPr>
              <a:t>class Area {</a:t>
            </a:r>
          </a:p>
          <a:p>
            <a:pPr>
              <a:spcBef>
                <a:spcPts val="0"/>
              </a:spcBef>
            </a:pPr>
            <a:r>
              <a:rPr lang="en-IN" sz="1800" dirty="0">
                <a:latin typeface="Times New Roman" panose="02020603050405020304" pitchFamily="18" charset="0"/>
                <a:cs typeface="Times New Roman" panose="02020603050405020304" pitchFamily="18" charset="0"/>
              </a:rPr>
              <a:t>  // fields to calculate area</a:t>
            </a:r>
          </a:p>
          <a:p>
            <a:pPr>
              <a:spcBef>
                <a:spcPts val="0"/>
              </a:spcBef>
            </a:pPr>
            <a:r>
              <a:rPr lang="en-IN" sz="1800" dirty="0">
                <a:latin typeface="Times New Roman" panose="02020603050405020304" pitchFamily="18" charset="0"/>
                <a:cs typeface="Times New Roman" panose="02020603050405020304" pitchFamily="18" charset="0"/>
              </a:rPr>
              <a:t> int length;</a:t>
            </a:r>
          </a:p>
          <a:p>
            <a:pPr>
              <a:spcBef>
                <a:spcPts val="0"/>
              </a:spcBef>
            </a:pPr>
            <a:r>
              <a:rPr lang="en-IN" sz="1800" dirty="0">
                <a:latin typeface="Times New Roman" panose="02020603050405020304" pitchFamily="18" charset="0"/>
                <a:cs typeface="Times New Roman" panose="02020603050405020304" pitchFamily="18" charset="0"/>
              </a:rPr>
              <a:t>  int breadth;</a:t>
            </a:r>
          </a:p>
          <a:p>
            <a:pPr>
              <a:spcBef>
                <a:spcPts val="0"/>
              </a:spcBef>
            </a:pPr>
            <a:r>
              <a:rPr lang="en-IN" sz="1800" dirty="0">
                <a:latin typeface="Times New Roman" panose="02020603050405020304" pitchFamily="18" charset="0"/>
                <a:cs typeface="Times New Roman" panose="02020603050405020304" pitchFamily="18" charset="0"/>
              </a:rPr>
              <a:t>  // constructor to initialize values</a:t>
            </a:r>
          </a:p>
          <a:p>
            <a:pPr>
              <a:spcBef>
                <a:spcPts val="0"/>
              </a:spcBef>
            </a:pPr>
            <a:r>
              <a:rPr lang="en-IN" sz="1800" dirty="0">
                <a:latin typeface="Times New Roman" panose="02020603050405020304" pitchFamily="18" charset="0"/>
                <a:cs typeface="Times New Roman" panose="02020603050405020304" pitchFamily="18" charset="0"/>
              </a:rPr>
              <a:t>  Area(int length, int breadth) {</a:t>
            </a:r>
          </a:p>
          <a:p>
            <a:pPr>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this.length</a:t>
            </a:r>
            <a:r>
              <a:rPr lang="en-IN" sz="1800" dirty="0">
                <a:latin typeface="Times New Roman" panose="02020603050405020304" pitchFamily="18" charset="0"/>
                <a:cs typeface="Times New Roman" panose="02020603050405020304" pitchFamily="18" charset="0"/>
              </a:rPr>
              <a:t> = length;</a:t>
            </a:r>
          </a:p>
          <a:p>
            <a:pPr>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this.breadth</a:t>
            </a:r>
            <a:r>
              <a:rPr lang="en-IN" sz="1800" dirty="0">
                <a:latin typeface="Times New Roman" panose="02020603050405020304" pitchFamily="18" charset="0"/>
                <a:cs typeface="Times New Roman" panose="02020603050405020304" pitchFamily="18" charset="0"/>
              </a:rPr>
              <a:t> = breadth;</a:t>
            </a:r>
          </a:p>
          <a:p>
            <a:pPr>
              <a:spcBef>
                <a:spcPts val="0"/>
              </a:spcBef>
            </a:pPr>
            <a:r>
              <a:rPr lang="en-IN" sz="1800" dirty="0">
                <a:latin typeface="Times New Roman" panose="02020603050405020304" pitchFamily="18" charset="0"/>
                <a:cs typeface="Times New Roman" panose="02020603050405020304" pitchFamily="18" charset="0"/>
              </a:rPr>
              <a:t>  }</a:t>
            </a:r>
          </a:p>
          <a:p>
            <a:pPr>
              <a:spcBef>
                <a:spcPts val="0"/>
              </a:spcBef>
            </a:pPr>
            <a:r>
              <a:rPr lang="en-IN" sz="1800" dirty="0">
                <a:latin typeface="Times New Roman" panose="02020603050405020304" pitchFamily="18" charset="0"/>
                <a:cs typeface="Times New Roman" panose="02020603050405020304" pitchFamily="18" charset="0"/>
              </a:rPr>
              <a:t>  // method to calculate area</a:t>
            </a:r>
          </a:p>
          <a:p>
            <a:pPr>
              <a:spcBef>
                <a:spcPts val="0"/>
              </a:spcBef>
            </a:pPr>
            <a:r>
              <a:rPr lang="en-IN" sz="1800" dirty="0">
                <a:latin typeface="Times New Roman" panose="02020603050405020304" pitchFamily="18" charset="0"/>
                <a:cs typeface="Times New Roman" panose="02020603050405020304" pitchFamily="18" charset="0"/>
              </a:rPr>
              <a:t>  public void </a:t>
            </a:r>
            <a:r>
              <a:rPr lang="en-IN" sz="1800" dirty="0" err="1">
                <a:latin typeface="Times New Roman" panose="02020603050405020304" pitchFamily="18" charset="0"/>
                <a:cs typeface="Times New Roman" panose="02020603050405020304" pitchFamily="18" charset="0"/>
              </a:rPr>
              <a:t>getArea</a:t>
            </a:r>
            <a:r>
              <a:rPr lang="en-IN" sz="1800" dirty="0">
                <a:latin typeface="Times New Roman" panose="02020603050405020304" pitchFamily="18" charset="0"/>
                <a:cs typeface="Times New Roman" panose="02020603050405020304" pitchFamily="18" charset="0"/>
              </a:rPr>
              <a:t>() {</a:t>
            </a:r>
          </a:p>
          <a:p>
            <a:pPr>
              <a:spcBef>
                <a:spcPts val="0"/>
              </a:spcBef>
            </a:pPr>
            <a:r>
              <a:rPr lang="en-IN" sz="1800" dirty="0">
                <a:latin typeface="Times New Roman" panose="02020603050405020304" pitchFamily="18" charset="0"/>
                <a:cs typeface="Times New Roman" panose="02020603050405020304" pitchFamily="18" charset="0"/>
              </a:rPr>
              <a:t>    int area = length * breadth;</a:t>
            </a:r>
          </a:p>
          <a:p>
            <a:pPr>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("Area: " + area);</a:t>
            </a:r>
          </a:p>
          <a:p>
            <a:pPr>
              <a:spcBef>
                <a:spcPts val="0"/>
              </a:spcBef>
            </a:pPr>
            <a:r>
              <a:rPr lang="en-IN" sz="1800" dirty="0">
                <a:latin typeface="Times New Roman" panose="02020603050405020304" pitchFamily="18" charset="0"/>
                <a:cs typeface="Times New Roman" panose="02020603050405020304" pitchFamily="18" charset="0"/>
              </a:rPr>
              <a:t>  }</a:t>
            </a:r>
          </a:p>
          <a:p>
            <a:pPr>
              <a:spcBef>
                <a:spcPts val="0"/>
              </a:spcBef>
            </a:pPr>
            <a:r>
              <a:rPr lang="en-IN" sz="1800" dirty="0">
                <a:latin typeface="Times New Roman" panose="02020603050405020304" pitchFamily="18" charset="0"/>
                <a:cs typeface="Times New Roman" panose="02020603050405020304" pitchFamily="18" charset="0"/>
              </a:rPr>
              <a:t>}class Main {</a:t>
            </a:r>
          </a:p>
          <a:p>
            <a:pPr>
              <a:spcBef>
                <a:spcPts val="0"/>
              </a:spcBef>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a:t>
            </a:r>
          </a:p>
          <a:p>
            <a:pPr marL="0" indent="0">
              <a:spcBef>
                <a:spcPts val="0"/>
              </a:spcBef>
              <a:buNone/>
            </a:pPr>
            <a:r>
              <a:rPr lang="en-IN" sz="1800" dirty="0">
                <a:latin typeface="Times New Roman" panose="02020603050405020304" pitchFamily="18" charset="0"/>
                <a:cs typeface="Times New Roman" panose="02020603050405020304" pitchFamily="18" charset="0"/>
              </a:rPr>
              <a:t> // create object of Area</a:t>
            </a:r>
          </a:p>
          <a:p>
            <a:pPr>
              <a:spcBef>
                <a:spcPts val="0"/>
              </a:spcBef>
            </a:pPr>
            <a:r>
              <a:rPr lang="en-IN" sz="1800" dirty="0">
                <a:latin typeface="Times New Roman" panose="02020603050405020304" pitchFamily="18" charset="0"/>
                <a:cs typeface="Times New Roman" panose="02020603050405020304" pitchFamily="18" charset="0"/>
              </a:rPr>
              <a:t>    // pass value of length and breadth</a:t>
            </a:r>
          </a:p>
          <a:p>
            <a:pPr>
              <a:spcBef>
                <a:spcPts val="0"/>
              </a:spcBef>
            </a:pPr>
            <a:r>
              <a:rPr lang="en-IN" sz="1800" dirty="0">
                <a:latin typeface="Times New Roman" panose="02020603050405020304" pitchFamily="18" charset="0"/>
                <a:cs typeface="Times New Roman" panose="02020603050405020304" pitchFamily="18" charset="0"/>
              </a:rPr>
              <a:t>    Area rectangle = new Area(5, 6);</a:t>
            </a:r>
          </a:p>
          <a:p>
            <a:pPr>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rectangle.getArea</a:t>
            </a:r>
            <a:r>
              <a:rPr lang="en-IN" sz="1800" dirty="0">
                <a:latin typeface="Times New Roman" panose="02020603050405020304" pitchFamily="18" charset="0"/>
                <a:cs typeface="Times New Roman" panose="02020603050405020304" pitchFamily="18" charset="0"/>
              </a:rPr>
              <a:t>();</a:t>
            </a:r>
          </a:p>
          <a:p>
            <a:pPr>
              <a:spcBef>
                <a:spcPts val="0"/>
              </a:spcBef>
            </a:pPr>
            <a:r>
              <a:rPr lang="en-IN" sz="1800" dirty="0">
                <a:latin typeface="Times New Roman" panose="02020603050405020304" pitchFamily="18" charset="0"/>
                <a:cs typeface="Times New Roman" panose="02020603050405020304" pitchFamily="18" charset="0"/>
              </a:rPr>
              <a:t>  }</a:t>
            </a:r>
          </a:p>
          <a:p>
            <a:pPr>
              <a:spcBef>
                <a:spcPts val="0"/>
              </a:spcBef>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122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Inheritance</a:t>
            </a:r>
            <a:endParaRPr lang="en-IN" dirty="0"/>
          </a:p>
        </p:txBody>
      </p:sp>
      <p:sp>
        <p:nvSpPr>
          <p:cNvPr id="3" name="Content Placeholder 2"/>
          <p:cNvSpPr>
            <a:spLocks noGrp="1"/>
          </p:cNvSpPr>
          <p:nvPr>
            <p:ph idx="1"/>
          </p:nvPr>
        </p:nvSpPr>
        <p:spPr>
          <a:xfrm>
            <a:off x="1151627" y="1854679"/>
            <a:ext cx="10131425" cy="4195313"/>
          </a:xfrm>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Inheritance</a:t>
            </a:r>
            <a:r>
              <a:rPr lang="en-US" dirty="0">
                <a:latin typeface="Times New Roman" panose="02020603050405020304" pitchFamily="18" charset="0"/>
                <a:cs typeface="Times New Roman" panose="02020603050405020304" pitchFamily="18" charset="0"/>
              </a:rPr>
              <a:t> is another fundamental concept of Object-Oriented Programming (OOP).</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allows a new class (called a </a:t>
            </a:r>
            <a:r>
              <a:rPr lang="en-US" b="1" dirty="0">
                <a:latin typeface="Times New Roman" panose="02020603050405020304" pitchFamily="18" charset="0"/>
                <a:cs typeface="Times New Roman" panose="02020603050405020304" pitchFamily="18" charset="0"/>
              </a:rPr>
              <a:t>subclass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child class</a:t>
            </a:r>
            <a:r>
              <a:rPr lang="en-US" dirty="0">
                <a:latin typeface="Times New Roman" panose="02020603050405020304" pitchFamily="18" charset="0"/>
                <a:cs typeface="Times New Roman" panose="02020603050405020304" pitchFamily="18" charset="0"/>
              </a:rPr>
              <a:t>) to inherit properties and methods from an existing class (called a </a:t>
            </a:r>
            <a:r>
              <a:rPr lang="en-US" b="1" dirty="0">
                <a:latin typeface="Times New Roman" panose="02020603050405020304" pitchFamily="18" charset="0"/>
                <a:cs typeface="Times New Roman" panose="02020603050405020304" pitchFamily="18" charset="0"/>
              </a:rPr>
              <a:t>superclass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parent class</a:t>
            </a: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promotes code reusability and helps in building a relationship between classes, like "is-a" (a cat is an animal).</a:t>
            </a:r>
          </a:p>
          <a:p>
            <a:pPr marL="0" indent="0">
              <a:buNone/>
            </a:pPr>
            <a:r>
              <a:rPr lang="en-US" b="1" dirty="0">
                <a:latin typeface="Times New Roman" panose="02020603050405020304" pitchFamily="18" charset="0"/>
                <a:cs typeface="Times New Roman" panose="02020603050405020304" pitchFamily="18" charset="0"/>
              </a:rPr>
              <a:t>Types Of Inheritance:</a:t>
            </a:r>
          </a:p>
          <a:p>
            <a:pPr marL="0" indent="0">
              <a:buNone/>
            </a:pPr>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Single Inheritance</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Multilevel Inheritance</a:t>
            </a:r>
          </a:p>
          <a:p>
            <a:pPr marL="0" indent="0">
              <a:buNone/>
            </a:pPr>
            <a:r>
              <a:rPr lang="en-US"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Hierarchical Inheritance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Multiple Inheritance</a:t>
            </a:r>
          </a:p>
          <a:p>
            <a:pPr marL="0" indent="0">
              <a:buNone/>
            </a:pPr>
            <a:r>
              <a:rPr lang="en-US"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Hybrid Inheritance</a:t>
            </a:r>
            <a:endParaRPr lang="en-IN" dirty="0"/>
          </a:p>
        </p:txBody>
      </p:sp>
    </p:spTree>
    <p:extLst>
      <p:ext uri="{BB962C8B-B14F-4D97-AF65-F5344CB8AC3E}">
        <p14:creationId xmlns:p14="http://schemas.microsoft.com/office/powerpoint/2010/main" val="2208611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Single Inheritance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2" y="2142067"/>
            <a:ext cx="4533180" cy="3649133"/>
          </a:xfrm>
        </p:spPr>
        <p:txBody>
          <a:bodyPr/>
          <a:lstStyle/>
          <a:p>
            <a:r>
              <a:rPr lang="en-US" dirty="0">
                <a:latin typeface="Times New Roman" panose="02020603050405020304" pitchFamily="18" charset="0"/>
                <a:cs typeface="Times New Roman" panose="02020603050405020304" pitchFamily="18" charset="0"/>
              </a:rPr>
              <a:t>In single inheritance, a subclass inherits from one superclass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5813"/>
          <a:stretch/>
        </p:blipFill>
        <p:spPr>
          <a:xfrm>
            <a:off x="1672008" y="3212475"/>
            <a:ext cx="1727835" cy="2352675"/>
          </a:xfrm>
          <a:prstGeom prst="rect">
            <a:avLst/>
          </a:prstGeom>
        </p:spPr>
      </p:pic>
      <p:sp>
        <p:nvSpPr>
          <p:cNvPr id="6" name="Rectangle 5">
            <a:extLst>
              <a:ext uri="{FF2B5EF4-FFF2-40B4-BE49-F238E27FC236}">
                <a16:creationId xmlns="" xmlns:a16="http://schemas.microsoft.com/office/drawing/2014/main" id="{15C06A18-58A7-F374-BC29-F383D7055327}"/>
              </a:ext>
            </a:extLst>
          </p:cNvPr>
          <p:cNvSpPr/>
          <p:nvPr/>
        </p:nvSpPr>
        <p:spPr>
          <a:xfrm>
            <a:off x="5860025" y="2016324"/>
            <a:ext cx="4945625" cy="36821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class Vehicle {</a:t>
            </a:r>
          </a:p>
          <a:p>
            <a:r>
              <a:rPr lang="en-IN" dirty="0">
                <a:latin typeface="Times New Roman" panose="02020603050405020304" pitchFamily="18" charset="0"/>
                <a:cs typeface="Times New Roman" panose="02020603050405020304" pitchFamily="18" charset="0"/>
              </a:rPr>
              <a:t>    void start()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("Vehicle starts");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Car extends Vehicle { // Car inherits from Vehicle</a:t>
            </a:r>
          </a:p>
          <a:p>
            <a:r>
              <a:rPr lang="en-IN" dirty="0">
                <a:latin typeface="Times New Roman" panose="02020603050405020304" pitchFamily="18" charset="0"/>
                <a:cs typeface="Times New Roman" panose="02020603050405020304" pitchFamily="18" charset="0"/>
              </a:rPr>
              <a:t>    void drive()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("Car drives");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398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Multilevel Inheritance</a:t>
            </a:r>
            <a:br>
              <a:rPr lang="en-US"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 xmlns:a16="http://schemas.microsoft.com/office/drawing/2014/main" id="{BB0AE8EE-9731-7795-ED92-74A1FFFC7748}"/>
              </a:ext>
            </a:extLst>
          </p:cNvPr>
          <p:cNvSpPr>
            <a:spLocks noGrp="1"/>
          </p:cNvSpPr>
          <p:nvPr>
            <p:ph idx="1"/>
          </p:nvPr>
        </p:nvSpPr>
        <p:spPr>
          <a:xfrm>
            <a:off x="685801" y="2142067"/>
            <a:ext cx="4550433" cy="3649133"/>
          </a:xfrm>
        </p:spPr>
        <p:txBody>
          <a:bodyPr/>
          <a:lstStyle/>
          <a:p>
            <a:r>
              <a:rPr lang="en-US" dirty="0">
                <a:latin typeface="Times New Roman" panose="02020603050405020304" pitchFamily="18" charset="0"/>
                <a:cs typeface="Times New Roman" panose="02020603050405020304" pitchFamily="18" charset="0"/>
              </a:rPr>
              <a:t>In multilevel inheritance, a class is derived from another derived class (like a chain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3803" r="46118"/>
          <a:stretch/>
        </p:blipFill>
        <p:spPr>
          <a:xfrm>
            <a:off x="2229238" y="3243970"/>
            <a:ext cx="1629016" cy="2873883"/>
          </a:xfrm>
          <a:prstGeom prst="rect">
            <a:avLst/>
          </a:prstGeom>
        </p:spPr>
      </p:pic>
      <p:sp>
        <p:nvSpPr>
          <p:cNvPr id="7" name="Rectangle 6">
            <a:extLst>
              <a:ext uri="{FF2B5EF4-FFF2-40B4-BE49-F238E27FC236}">
                <a16:creationId xmlns="" xmlns:a16="http://schemas.microsoft.com/office/drawing/2014/main" id="{B4D7390A-208B-A738-8A7F-D99CC14C468D}"/>
              </a:ext>
            </a:extLst>
          </p:cNvPr>
          <p:cNvSpPr/>
          <p:nvPr/>
        </p:nvSpPr>
        <p:spPr>
          <a:xfrm>
            <a:off x="7383932" y="804188"/>
            <a:ext cx="4650659" cy="58501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class Appliance {</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powerOn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("Appliance powers on");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WashingMachine</a:t>
            </a:r>
            <a:r>
              <a:rPr lang="en-IN" dirty="0">
                <a:latin typeface="Times New Roman" panose="02020603050405020304" pitchFamily="18" charset="0"/>
                <a:cs typeface="Times New Roman" panose="02020603050405020304" pitchFamily="18" charset="0"/>
              </a:rPr>
              <a:t> extends Appliance { </a:t>
            </a:r>
          </a:p>
          <a:p>
            <a:r>
              <a:rPr lang="en-IN" dirty="0">
                <a:latin typeface="Times New Roman" panose="02020603050405020304" pitchFamily="18" charset="0"/>
                <a:cs typeface="Times New Roman" panose="02020603050405020304" pitchFamily="18" charset="0"/>
              </a:rPr>
              <a:t>    void wash()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("Washing clothes");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SmartWashingMachine</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WashingMachine</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connectToWifi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("Connecting to Wi-Fi");</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01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Hierarchical Inheritance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1" y="2142067"/>
            <a:ext cx="4791973" cy="3649133"/>
          </a:xfrm>
        </p:spPr>
        <p:txBody>
          <a:bodyPr/>
          <a:lstStyle/>
          <a:p>
            <a:r>
              <a:rPr lang="en-US" dirty="0">
                <a:latin typeface="Times New Roman" panose="02020603050405020304" pitchFamily="18" charset="0"/>
                <a:cs typeface="Times New Roman" panose="02020603050405020304" pitchFamily="18" charset="0"/>
              </a:rPr>
              <a:t>In hierarchical inheritance, multiple subclasses inherit from the same superclass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2475" b="27327"/>
          <a:stretch/>
        </p:blipFill>
        <p:spPr>
          <a:xfrm>
            <a:off x="1048454" y="3112389"/>
            <a:ext cx="3395091" cy="2755011"/>
          </a:xfrm>
          <a:prstGeom prst="rect">
            <a:avLst/>
          </a:prstGeom>
        </p:spPr>
      </p:pic>
      <p:sp>
        <p:nvSpPr>
          <p:cNvPr id="5" name="Rectangle 4">
            <a:extLst>
              <a:ext uri="{FF2B5EF4-FFF2-40B4-BE49-F238E27FC236}">
                <a16:creationId xmlns="" xmlns:a16="http://schemas.microsoft.com/office/drawing/2014/main" id="{19FDC80B-7635-B941-2BB4-CBE81FBA9D00}"/>
              </a:ext>
            </a:extLst>
          </p:cNvPr>
          <p:cNvSpPr/>
          <p:nvPr/>
        </p:nvSpPr>
        <p:spPr>
          <a:xfrm>
            <a:off x="7550340" y="1466491"/>
            <a:ext cx="4404852" cy="5186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class Shape {</a:t>
            </a:r>
          </a:p>
          <a:p>
            <a:r>
              <a:rPr lang="en-IN" dirty="0">
                <a:latin typeface="Times New Roman" panose="02020603050405020304" pitchFamily="18" charset="0"/>
                <a:cs typeface="Times New Roman" panose="02020603050405020304" pitchFamily="18" charset="0"/>
              </a:rPr>
              <a:t>    void draw()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("Drawing a shape");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Circle extends Shape { // Circle inherits Shape</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calculateArea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("Area of Circle");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Square extends Shape { // Square inherits Shape</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calculateArea</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("Area of Square");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23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Multiple Inheritance</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85801" y="2142067"/>
            <a:ext cx="4093233" cy="3649133"/>
          </a:xfrm>
        </p:spPr>
        <p:txBody>
          <a:bodyPr/>
          <a:lstStyle/>
          <a:p>
            <a:r>
              <a:rPr lang="en-US" dirty="0">
                <a:latin typeface="Times New Roman" panose="02020603050405020304" pitchFamily="18" charset="0"/>
                <a:cs typeface="Times New Roman" panose="02020603050405020304" pitchFamily="18" charset="0"/>
              </a:rPr>
              <a:t>Multiple inheritance is when a class inherits from more than one class. Java doesn't support multiple inheritance with classes to avoid the Diamond Problem. However, it supports multiple inheritance through interfaces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3357" b="21107"/>
          <a:stretch/>
        </p:blipFill>
        <p:spPr>
          <a:xfrm>
            <a:off x="1377962" y="4129652"/>
            <a:ext cx="2529459" cy="2401494"/>
          </a:xfrm>
          <a:prstGeom prst="rect">
            <a:avLst/>
          </a:prstGeom>
        </p:spPr>
      </p:pic>
      <p:sp>
        <p:nvSpPr>
          <p:cNvPr id="5" name="Rectangle 4">
            <a:extLst>
              <a:ext uri="{FF2B5EF4-FFF2-40B4-BE49-F238E27FC236}">
                <a16:creationId xmlns="" xmlns:a16="http://schemas.microsoft.com/office/drawing/2014/main" id="{D126EFA1-BF99-B031-5ADC-BF34B96262E6}"/>
              </a:ext>
            </a:extLst>
          </p:cNvPr>
          <p:cNvSpPr/>
          <p:nvPr/>
        </p:nvSpPr>
        <p:spPr>
          <a:xfrm>
            <a:off x="6968715" y="825631"/>
            <a:ext cx="4998720" cy="5388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a:latin typeface="Times New Roman" panose="02020603050405020304" pitchFamily="18" charset="0"/>
                <a:cs typeface="Times New Roman" panose="02020603050405020304" pitchFamily="18" charset="0"/>
              </a:rPr>
              <a:t>interface Playable {</a:t>
            </a:r>
          </a:p>
          <a:p>
            <a:r>
              <a:rPr lang="en-IN" dirty="0">
                <a:latin typeface="Times New Roman" panose="02020603050405020304" pitchFamily="18" charset="0"/>
                <a:cs typeface="Times New Roman" panose="02020603050405020304" pitchFamily="18" charset="0"/>
              </a:rPr>
              <a:t>    void play();</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interface Recordable {</a:t>
            </a:r>
          </a:p>
          <a:p>
            <a:r>
              <a:rPr lang="en-IN" dirty="0">
                <a:latin typeface="Times New Roman" panose="02020603050405020304" pitchFamily="18" charset="0"/>
                <a:cs typeface="Times New Roman" panose="02020603050405020304" pitchFamily="18" charset="0"/>
              </a:rPr>
              <a:t>    void record();</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MediaPlayer</a:t>
            </a:r>
            <a:r>
              <a:rPr lang="en-IN" dirty="0">
                <a:latin typeface="Times New Roman" panose="02020603050405020304" pitchFamily="18" charset="0"/>
                <a:cs typeface="Times New Roman" panose="02020603050405020304" pitchFamily="18" charset="0"/>
              </a:rPr>
              <a:t> implements Playable, Recordable { // </a:t>
            </a:r>
            <a:r>
              <a:rPr lang="en-IN" dirty="0" err="1">
                <a:latin typeface="Times New Roman" panose="02020603050405020304" pitchFamily="18" charset="0"/>
                <a:cs typeface="Times New Roman" panose="02020603050405020304" pitchFamily="18" charset="0"/>
              </a:rPr>
              <a:t>MediaPlayer</a:t>
            </a:r>
            <a:r>
              <a:rPr lang="en-IN" dirty="0">
                <a:latin typeface="Times New Roman" panose="02020603050405020304" pitchFamily="18" charset="0"/>
                <a:cs typeface="Times New Roman" panose="02020603050405020304" pitchFamily="18" charset="0"/>
              </a:rPr>
              <a:t> implements both Playable and Recordable</a:t>
            </a:r>
          </a:p>
          <a:p>
            <a:r>
              <a:rPr lang="en-IN" dirty="0">
                <a:latin typeface="Times New Roman" panose="02020603050405020304" pitchFamily="18" charset="0"/>
                <a:cs typeface="Times New Roman" panose="02020603050405020304" pitchFamily="18" charset="0"/>
              </a:rPr>
              <a:t>    public void play()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("Playing media");</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void record()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("Recording media");</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7834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172</TotalTime>
  <Words>1207</Words>
  <Application>Microsoft Office PowerPoint</Application>
  <PresentationFormat>Widescreen</PresentationFormat>
  <Paragraphs>222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Celestial</vt:lpstr>
      <vt:lpstr>     Encapsulation and examples, Inheritance and Types, super keyword and super() method.</vt:lpstr>
      <vt:lpstr>      Encapsulation</vt:lpstr>
      <vt:lpstr>Need for Encapsulation in Java </vt:lpstr>
      <vt:lpstr>PowerPoint Presentation</vt:lpstr>
      <vt:lpstr>       Inheritance</vt:lpstr>
      <vt:lpstr>     1. Single Inheritance </vt:lpstr>
      <vt:lpstr>2. Multilevel Inheritance </vt:lpstr>
      <vt:lpstr>3. Hierarchical Inheritance </vt:lpstr>
      <vt:lpstr>4. Multiple Inheritance </vt:lpstr>
      <vt:lpstr>5. Hybrid Inheritance </vt:lpstr>
      <vt:lpstr>Super Keyword </vt:lpstr>
      <vt:lpstr>PowerPoint Presentation</vt:lpstr>
      <vt:lpstr>     Super() 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  IN JAVA</dc:title>
  <dc:creator>Microsoft account</dc:creator>
  <cp:lastModifiedBy>Microsoft account</cp:lastModifiedBy>
  <cp:revision>8</cp:revision>
  <dcterms:created xsi:type="dcterms:W3CDTF">2024-10-21T07:25:56Z</dcterms:created>
  <dcterms:modified xsi:type="dcterms:W3CDTF">2024-10-21T10:18:14Z</dcterms:modified>
</cp:coreProperties>
</file>