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10/30/2024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32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99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10/30/2024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46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10/30/2024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417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10/30/2024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95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84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94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54648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10/30/2024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1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22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10/30/2024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5840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57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83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90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7740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52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10/30/2024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27790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719653"/>
            <a:ext cx="9448800" cy="1825096"/>
          </a:xfrm>
        </p:spPr>
        <p:txBody>
          <a:bodyPr>
            <a:noAutofit/>
          </a:bodyPr>
          <a:lstStyle/>
          <a:p>
            <a:r>
              <a:rPr lang="en-US" sz="6600" dirty="0">
                <a:latin typeface="Times New Roman" panose="02020603050405020304" pitchFamily="18" charset="0"/>
                <a:cs typeface="Times New Roman" panose="02020603050405020304" pitchFamily="18" charset="0"/>
              </a:rPr>
              <a:t>About Java Association, Types of Association</a:t>
            </a:r>
            <a:endParaRPr lang="en-IN"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467600" y="4762262"/>
            <a:ext cx="9448800" cy="685800"/>
          </a:xfrm>
        </p:spPr>
        <p:txBody>
          <a:bodyPr/>
          <a:lstStyle/>
          <a:p>
            <a:r>
              <a:rPr lang="en-IN" dirty="0" smtClean="0"/>
              <a:t>-</a:t>
            </a:r>
            <a:r>
              <a:rPr lang="en-IN" sz="2400" dirty="0" err="1" smtClean="0">
                <a:latin typeface="Times New Roman" panose="02020603050405020304" pitchFamily="18" charset="0"/>
                <a:cs typeface="Times New Roman" panose="02020603050405020304" pitchFamily="18" charset="0"/>
              </a:rPr>
              <a:t>Sayali</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Yadav</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50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1" y="764373"/>
            <a:ext cx="10738449" cy="1293028"/>
          </a:xfrm>
        </p:spPr>
        <p:txBody>
          <a:bodyPr/>
          <a:lstStyle/>
          <a:p>
            <a:pPr algn="ctr"/>
            <a:r>
              <a:rPr lang="en-US" dirty="0">
                <a:latin typeface="Times New Roman" panose="02020603050405020304" pitchFamily="18" charset="0"/>
                <a:cs typeface="Times New Roman" panose="02020603050405020304" pitchFamily="18" charset="0"/>
              </a:rPr>
              <a:t>About Java Association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Java, </a:t>
            </a:r>
            <a:r>
              <a:rPr lang="en-US" b="1" dirty="0">
                <a:latin typeface="Times New Roman" panose="02020603050405020304" pitchFamily="18" charset="0"/>
                <a:cs typeface="Times New Roman" panose="02020603050405020304" pitchFamily="18" charset="0"/>
              </a:rPr>
              <a:t>association</a:t>
            </a:r>
            <a:r>
              <a:rPr lang="en-US" dirty="0">
                <a:latin typeface="Times New Roman" panose="02020603050405020304" pitchFamily="18" charset="0"/>
                <a:cs typeface="Times New Roman" panose="02020603050405020304" pitchFamily="18" charset="0"/>
              </a:rPr>
              <a:t> represents a relationship between two separate classes that are established through their objects. Association allows one object instance to use or communicate with another instance of a different class. This relationship is also sometimes known as a “has-a” relationship and can vary based on the relationship's characteristics.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Types </a:t>
            </a:r>
            <a:r>
              <a:rPr lang="en-US" b="1" dirty="0">
                <a:latin typeface="Times New Roman" panose="02020603050405020304" pitchFamily="18" charset="0"/>
                <a:cs typeface="Times New Roman" panose="02020603050405020304" pitchFamily="18" charset="0"/>
              </a:rPr>
              <a:t>of Association in Java</a:t>
            </a:r>
          </a:p>
          <a:p>
            <a:pPr marL="0" indent="0">
              <a:buNone/>
            </a:pPr>
            <a:r>
              <a:rPr lang="en-US" dirty="0">
                <a:latin typeface="Times New Roman" panose="02020603050405020304" pitchFamily="18" charset="0"/>
                <a:cs typeface="Times New Roman" panose="02020603050405020304" pitchFamily="18" charset="0"/>
              </a:rPr>
              <a:t>Association can be further categorized into </a:t>
            </a:r>
            <a:r>
              <a:rPr lang="en-US" b="1" dirty="0">
                <a:latin typeface="Times New Roman" panose="02020603050405020304" pitchFamily="18" charset="0"/>
                <a:cs typeface="Times New Roman" panose="02020603050405020304" pitchFamily="18" charset="0"/>
              </a:rPr>
              <a:t>two main types</a:t>
            </a:r>
            <a:r>
              <a:rPr lang="en-US" dirty="0">
                <a:latin typeface="Times New Roman" panose="02020603050405020304" pitchFamily="18" charset="0"/>
                <a:cs typeface="Times New Roman" panose="02020603050405020304" pitchFamily="18" charset="0"/>
              </a:rPr>
              <a:t> based on the relationship's nature:</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Aggregation</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Composition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06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373" y="195029"/>
            <a:ext cx="8610600" cy="1293028"/>
          </a:xfrm>
        </p:spPr>
        <p:txBody>
          <a:bodyPr/>
          <a:lstStyle/>
          <a:p>
            <a:pPr algn="ctr"/>
            <a:r>
              <a:rPr lang="en-IN" dirty="0">
                <a:latin typeface="Times New Roman" panose="02020603050405020304" pitchFamily="18" charset="0"/>
                <a:cs typeface="Times New Roman" panose="02020603050405020304" pitchFamily="18" charset="0"/>
              </a:rPr>
              <a:t>Aggregation</a:t>
            </a:r>
          </a:p>
        </p:txBody>
      </p:sp>
      <p:sp>
        <p:nvSpPr>
          <p:cNvPr id="3" name="Content Placeholder 2"/>
          <p:cNvSpPr>
            <a:spLocks noGrp="1"/>
          </p:cNvSpPr>
          <p:nvPr>
            <p:ph idx="1"/>
          </p:nvPr>
        </p:nvSpPr>
        <p:spPr>
          <a:xfrm>
            <a:off x="685800" y="1173193"/>
            <a:ext cx="11235906" cy="5572664"/>
          </a:xfrm>
        </p:spPr>
        <p:txBody>
          <a:bodyPr>
            <a:normAutofit lnSpcReduction="10000"/>
          </a:bodyPr>
          <a:lstStyle/>
          <a:p>
            <a:pPr>
              <a:lnSpc>
                <a:spcPct val="110000"/>
              </a:lnSpc>
            </a:pPr>
            <a:r>
              <a:rPr lang="en-US" b="1" dirty="0">
                <a:latin typeface="Times New Roman" panose="02020603050405020304" pitchFamily="18" charset="0"/>
                <a:cs typeface="Times New Roman" panose="02020603050405020304" pitchFamily="18" charset="0"/>
              </a:rPr>
              <a:t>Aggregation</a:t>
            </a:r>
            <a:r>
              <a:rPr lang="en-US" dirty="0">
                <a:latin typeface="Times New Roman" panose="02020603050405020304" pitchFamily="18" charset="0"/>
                <a:cs typeface="Times New Roman" panose="02020603050405020304" pitchFamily="18" charset="0"/>
              </a:rPr>
              <a:t> is a type of association that represents a </a:t>
            </a:r>
            <a:r>
              <a:rPr lang="en-US" b="1" dirty="0">
                <a:latin typeface="Times New Roman" panose="02020603050405020304" pitchFamily="18" charset="0"/>
                <a:cs typeface="Times New Roman" panose="02020603050405020304" pitchFamily="18" charset="0"/>
              </a:rPr>
              <a:t>weaker relationship</a:t>
            </a:r>
            <a:r>
              <a:rPr lang="en-US" dirty="0">
                <a:latin typeface="Times New Roman" panose="02020603050405020304" pitchFamily="18" charset="0"/>
                <a:cs typeface="Times New Roman" panose="02020603050405020304" pitchFamily="18" charset="0"/>
              </a:rPr>
              <a:t> between the classes. In aggregation, the associated objects are independent of each other, meaning they can exist independently. This type of association is often referred to as a </a:t>
            </a:r>
            <a:r>
              <a:rPr lang="en-US" b="1" dirty="0">
                <a:latin typeface="Times New Roman" panose="02020603050405020304" pitchFamily="18" charset="0"/>
                <a:cs typeface="Times New Roman" panose="02020603050405020304" pitchFamily="18" charset="0"/>
              </a:rPr>
              <a:t>"has-a" relationship</a:t>
            </a:r>
            <a:r>
              <a:rPr lang="en-US" dirty="0">
                <a:latin typeface="Times New Roman" panose="02020603050405020304" pitchFamily="18" charset="0"/>
                <a:cs typeface="Times New Roman" panose="02020603050405020304" pitchFamily="18" charset="0"/>
              </a:rPr>
              <a:t> but allows for more </a:t>
            </a:r>
            <a:r>
              <a:rPr lang="en-US" dirty="0" smtClean="0">
                <a:latin typeface="Times New Roman" panose="02020603050405020304" pitchFamily="18" charset="0"/>
                <a:cs typeface="Times New Roman" panose="02020603050405020304" pitchFamily="18" charset="0"/>
              </a:rPr>
              <a:t>flexibility </a:t>
            </a:r>
            <a:r>
              <a:rPr lang="en-US" dirty="0">
                <a:latin typeface="Times New Roman" panose="02020603050405020304" pitchFamily="18" charset="0"/>
                <a:cs typeface="Times New Roman" panose="02020603050405020304" pitchFamily="18" charset="0"/>
              </a:rPr>
              <a:t>because each object can exist separately outside the association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Library {</a:t>
            </a:r>
          </a:p>
          <a:p>
            <a:pPr marL="457200" lvl="1" indent="0">
              <a:buNone/>
            </a:pPr>
            <a:r>
              <a:rPr lang="en-US" dirty="0">
                <a:latin typeface="Times New Roman" panose="02020603050405020304" pitchFamily="18" charset="0"/>
                <a:cs typeface="Times New Roman" panose="02020603050405020304" pitchFamily="18" charset="0"/>
              </a:rPr>
              <a:t>    private String </a:t>
            </a:r>
            <a:r>
              <a:rPr lang="en-US" dirty="0" err="1">
                <a:latin typeface="Times New Roman" panose="02020603050405020304" pitchFamily="18" charset="0"/>
                <a:cs typeface="Times New Roman" panose="02020603050405020304" pitchFamily="18" charset="0"/>
              </a:rPr>
              <a:t>libraryName</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private List&lt;Book&gt; books;</a:t>
            </a:r>
          </a:p>
          <a:p>
            <a:pPr marL="457200" lvl="1" indent="0">
              <a:buNone/>
            </a:pPr>
            <a:r>
              <a:rPr lang="en-US" dirty="0">
                <a:latin typeface="Times New Roman" panose="02020603050405020304" pitchFamily="18" charset="0"/>
                <a:cs typeface="Times New Roman" panose="02020603050405020304" pitchFamily="18" charset="0"/>
              </a:rPr>
              <a:t>    // Constructor, getters, and other methods</a:t>
            </a:r>
          </a:p>
          <a:p>
            <a:pPr marL="457200" lvl="1" indent="0">
              <a:buNone/>
            </a:pP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class Book {</a:t>
            </a:r>
          </a:p>
          <a:p>
            <a:pPr marL="457200" lvl="1" indent="0">
              <a:buNone/>
            </a:pPr>
            <a:r>
              <a:rPr lang="en-US" dirty="0">
                <a:latin typeface="Times New Roman" panose="02020603050405020304" pitchFamily="18" charset="0"/>
                <a:cs typeface="Times New Roman" panose="02020603050405020304" pitchFamily="18" charset="0"/>
              </a:rPr>
              <a:t>    private String title;</a:t>
            </a:r>
          </a:p>
          <a:p>
            <a:pPr marL="457200" lvl="1" indent="0">
              <a:buNone/>
            </a:pPr>
            <a:r>
              <a:rPr lang="en-US" dirty="0">
                <a:latin typeface="Times New Roman" panose="02020603050405020304" pitchFamily="18" charset="0"/>
                <a:cs typeface="Times New Roman" panose="02020603050405020304" pitchFamily="18" charset="0"/>
              </a:rPr>
              <a:t>    private String author;</a:t>
            </a:r>
          </a:p>
          <a:p>
            <a:pPr marL="457200" lvl="1" indent="0">
              <a:buNone/>
            </a:pPr>
            <a:r>
              <a:rPr lang="en-US" dirty="0">
                <a:latin typeface="Times New Roman" panose="02020603050405020304" pitchFamily="18" charset="0"/>
                <a:cs typeface="Times New Roman" panose="02020603050405020304" pitchFamily="18" charset="0"/>
              </a:rPr>
              <a:t>    // Constructor, getters, and other methods</a:t>
            </a:r>
          </a:p>
          <a:p>
            <a:pPr marL="457200" lvl="1" indent="0">
              <a:buNone/>
            </a:pPr>
            <a:r>
              <a:rPr lang="en-US" dirty="0">
                <a:latin typeface="Times New Roman" panose="02020603050405020304" pitchFamily="18" charset="0"/>
                <a:cs typeface="Times New Roman" panose="02020603050405020304" pitchFamily="18" charset="0"/>
              </a:rPr>
              <a:t>}</a:t>
            </a: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35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36" y="281294"/>
            <a:ext cx="8610600" cy="736623"/>
          </a:xfrm>
        </p:spPr>
        <p:txBody>
          <a:bodyPr>
            <a:normAutofit/>
          </a:bodyPr>
          <a:lstStyle/>
          <a:p>
            <a:pPr algn="ctr"/>
            <a:r>
              <a:rPr lang="en-IN" sz="4400" dirty="0">
                <a:latin typeface="Times New Roman" panose="02020603050405020304" pitchFamily="18" charset="0"/>
                <a:cs typeface="Times New Roman" panose="02020603050405020304" pitchFamily="18" charset="0"/>
              </a:rPr>
              <a:t>Composition</a:t>
            </a:r>
          </a:p>
        </p:txBody>
      </p:sp>
      <p:sp>
        <p:nvSpPr>
          <p:cNvPr id="3" name="Content Placeholder 2"/>
          <p:cNvSpPr>
            <a:spLocks noGrp="1"/>
          </p:cNvSpPr>
          <p:nvPr>
            <p:ph idx="1"/>
          </p:nvPr>
        </p:nvSpPr>
        <p:spPr>
          <a:xfrm>
            <a:off x="685799" y="879895"/>
            <a:ext cx="11054751" cy="5338792"/>
          </a:xfrm>
        </p:spPr>
        <p:txBody>
          <a:bodyPr>
            <a:normAutofit lnSpcReduction="10000"/>
          </a:bodyPr>
          <a:lstStyle/>
          <a:p>
            <a:r>
              <a:rPr lang="en-US" b="1" dirty="0">
                <a:latin typeface="Times New Roman" panose="02020603050405020304" pitchFamily="18" charset="0"/>
                <a:cs typeface="Times New Roman" panose="02020603050405020304" pitchFamily="18" charset="0"/>
              </a:rPr>
              <a:t>Composition</a:t>
            </a:r>
            <a:r>
              <a:rPr lang="en-US" dirty="0">
                <a:latin typeface="Times New Roman" panose="02020603050405020304" pitchFamily="18" charset="0"/>
                <a:cs typeface="Times New Roman" panose="02020603050405020304" pitchFamily="18" charset="0"/>
              </a:rPr>
              <a:t> represents a </a:t>
            </a:r>
            <a:r>
              <a:rPr lang="en-US" b="1" dirty="0">
                <a:latin typeface="Times New Roman" panose="02020603050405020304" pitchFamily="18" charset="0"/>
                <a:cs typeface="Times New Roman" panose="02020603050405020304" pitchFamily="18" charset="0"/>
              </a:rPr>
              <a:t>stronger relationship</a:t>
            </a:r>
            <a:r>
              <a:rPr lang="en-US" dirty="0">
                <a:latin typeface="Times New Roman" panose="02020603050405020304" pitchFamily="18" charset="0"/>
                <a:cs typeface="Times New Roman" panose="02020603050405020304" pitchFamily="18" charset="0"/>
              </a:rPr>
              <a:t> between two classes where one cannot exist without the other. This type of association is also a “has-a” relationship, but it’s more restrictive. In composition, the “contained” object depends entirely on the “container” object, and its lifecycle is tied to it. When the “container” is destroyed, the “contained” object is destroyed as well</a:t>
            </a:r>
            <a:r>
              <a:rPr lang="en-US" dirty="0" smtClean="0">
                <a:latin typeface="Times New Roman" panose="02020603050405020304" pitchFamily="18" charset="0"/>
                <a:cs typeface="Times New Roman" panose="02020603050405020304" pitchFamily="18" charset="0"/>
              </a:rPr>
              <a:t>.</a:t>
            </a: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Library {</a:t>
            </a:r>
          </a:p>
          <a:p>
            <a:pPr marL="457200" lvl="1" indent="0">
              <a:buNone/>
            </a:pPr>
            <a:r>
              <a:rPr lang="en-US" dirty="0">
                <a:latin typeface="Times New Roman" panose="02020603050405020304" pitchFamily="18" charset="0"/>
                <a:cs typeface="Times New Roman" panose="02020603050405020304" pitchFamily="18" charset="0"/>
              </a:rPr>
              <a:t>    private String </a:t>
            </a:r>
            <a:r>
              <a:rPr lang="en-US" dirty="0" err="1">
                <a:latin typeface="Times New Roman" panose="02020603050405020304" pitchFamily="18" charset="0"/>
                <a:cs typeface="Times New Roman" panose="02020603050405020304" pitchFamily="18" charset="0"/>
              </a:rPr>
              <a:t>libraryName</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private List&lt;Book&gt; books;</a:t>
            </a:r>
          </a:p>
          <a:p>
            <a:pPr marL="457200" lvl="1" indent="0">
              <a:buNone/>
            </a:pPr>
            <a:r>
              <a:rPr lang="en-US" dirty="0">
                <a:latin typeface="Times New Roman" panose="02020603050405020304" pitchFamily="18" charset="0"/>
                <a:cs typeface="Times New Roman" panose="02020603050405020304" pitchFamily="18" charset="0"/>
              </a:rPr>
              <a:t>    // Constructor, getters, and other methods</a:t>
            </a:r>
          </a:p>
          <a:p>
            <a:pPr marL="457200" lvl="1" indent="0">
              <a:buNone/>
            </a:pP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class Book {</a:t>
            </a:r>
          </a:p>
          <a:p>
            <a:pPr marL="457200" lvl="1" indent="0">
              <a:buNone/>
            </a:pPr>
            <a:r>
              <a:rPr lang="en-US" dirty="0">
                <a:latin typeface="Times New Roman" panose="02020603050405020304" pitchFamily="18" charset="0"/>
                <a:cs typeface="Times New Roman" panose="02020603050405020304" pitchFamily="18" charset="0"/>
              </a:rPr>
              <a:t>    private String title;</a:t>
            </a:r>
          </a:p>
          <a:p>
            <a:pPr marL="457200" lvl="1" indent="0">
              <a:buNone/>
            </a:pPr>
            <a:r>
              <a:rPr lang="en-US" dirty="0">
                <a:latin typeface="Times New Roman" panose="02020603050405020304" pitchFamily="18" charset="0"/>
                <a:cs typeface="Times New Roman" panose="02020603050405020304" pitchFamily="18" charset="0"/>
              </a:rPr>
              <a:t>    private String author;</a:t>
            </a:r>
          </a:p>
          <a:p>
            <a:pPr marL="457200" lvl="1" indent="0">
              <a:buNone/>
            </a:pPr>
            <a:r>
              <a:rPr lang="en-US" dirty="0">
                <a:latin typeface="Times New Roman" panose="02020603050405020304" pitchFamily="18" charset="0"/>
                <a:cs typeface="Times New Roman" panose="02020603050405020304" pitchFamily="18" charset="0"/>
              </a:rPr>
              <a:t>    // Constructor, getters, and other methods</a:t>
            </a:r>
          </a:p>
          <a:p>
            <a:pPr marL="457200" lvl="1" indent="0">
              <a:buNone/>
            </a:pP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95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9" y="763450"/>
            <a:ext cx="10591791" cy="1295400"/>
          </a:xfrm>
        </p:spPr>
        <p:txBody>
          <a:bodyPr>
            <a:normAutofit/>
          </a:bodyPr>
          <a:lstStyle/>
          <a:p>
            <a:pPr algn="ctr"/>
            <a:r>
              <a:rPr lang="en-US" dirty="0">
                <a:latin typeface="Times New Roman" panose="02020603050405020304" pitchFamily="18" charset="0"/>
                <a:cs typeface="Times New Roman" panose="02020603050405020304" pitchFamily="18" charset="0"/>
              </a:rPr>
              <a:t>Differences Between Aggregation and Composition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1934" y="2202374"/>
            <a:ext cx="5079991" cy="823912"/>
          </a:xfrm>
        </p:spPr>
        <p:txBody>
          <a:bodyPr/>
          <a:lstStyle/>
          <a:p>
            <a:r>
              <a:rPr lang="en-IN" dirty="0" smtClean="0">
                <a:latin typeface="Times New Roman" panose="02020603050405020304" pitchFamily="18" charset="0"/>
                <a:cs typeface="Times New Roman" panose="02020603050405020304" pitchFamily="18" charset="0"/>
              </a:rPr>
              <a:t>	AGGREGATION</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87393" y="3546734"/>
            <a:ext cx="5311775" cy="3086019"/>
          </a:xfrm>
        </p:spPr>
        <p:txBody>
          <a:bodyPr/>
          <a:lstStyle/>
          <a:p>
            <a:pPr>
              <a:lnSpc>
                <a:spcPct val="150000"/>
              </a:lnSpc>
            </a:pPr>
            <a:r>
              <a:rPr lang="en-IN" dirty="0">
                <a:latin typeface="Times New Roman" panose="02020603050405020304" pitchFamily="18" charset="0"/>
                <a:cs typeface="Times New Roman" panose="02020603050405020304" pitchFamily="18" charset="0"/>
              </a:rPr>
              <a:t>Weaker relationship; independent objects</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Objects can live independently</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smtClean="0">
                <a:latin typeface="Times New Roman" panose="02020603050405020304" pitchFamily="18" charset="0"/>
                <a:cs typeface="Times New Roman" panose="02020603050405020304" pitchFamily="18" charset="0"/>
              </a:rPr>
              <a:t>“has- a ” relationship </a:t>
            </a:r>
            <a:r>
              <a:rPr lang="en-IN" dirty="0">
                <a:latin typeface="Times New Roman" panose="02020603050405020304" pitchFamily="18" charset="0"/>
                <a:cs typeface="Times New Roman" panose="02020603050405020304" pitchFamily="18" charset="0"/>
              </a:rPr>
              <a:t>with flexibility.</a:t>
            </a:r>
          </a:p>
        </p:txBody>
      </p:sp>
      <p:sp>
        <p:nvSpPr>
          <p:cNvPr id="5" name="Text Placeholder 4"/>
          <p:cNvSpPr>
            <a:spLocks noGrp="1"/>
          </p:cNvSpPr>
          <p:nvPr>
            <p:ph type="body" sz="quarter" idx="3"/>
          </p:nvPr>
        </p:nvSpPr>
        <p:spPr/>
        <p:txBody>
          <a:bodyPr/>
          <a:lstStyle/>
          <a:p>
            <a:r>
              <a:rPr lang="en-IN" dirty="0" smtClean="0">
                <a:latin typeface="Times New Roman" panose="02020603050405020304" pitchFamily="18" charset="0"/>
                <a:cs typeface="Times New Roman" panose="02020603050405020304" pitchFamily="18" charset="0"/>
              </a:rPr>
              <a:t>	COMPOSITION</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210304" y="3539385"/>
            <a:ext cx="5334000" cy="3086019"/>
          </a:xfrm>
        </p:spPr>
        <p:txBody>
          <a:bodyPr/>
          <a:lstStyle/>
          <a:p>
            <a:pPr>
              <a:lnSpc>
                <a:spcPct val="150000"/>
              </a:lnSpc>
            </a:pPr>
            <a:r>
              <a:rPr lang="en-IN" dirty="0">
                <a:latin typeface="Times New Roman" panose="02020603050405020304" pitchFamily="18" charset="0"/>
                <a:cs typeface="Times New Roman" panose="02020603050405020304" pitchFamily="18" charset="0"/>
              </a:rPr>
              <a:t>Strong relationship; dependent objects</a:t>
            </a:r>
            <a:r>
              <a:rPr lang="en-IN" dirty="0" smtClean="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Contained object’s lifecycle depends on the container</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relationship but with stronger containment.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88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174</TotalTime>
  <Words>369</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Times New Roman</vt:lpstr>
      <vt:lpstr>Vapor Trail</vt:lpstr>
      <vt:lpstr>About Java Association, Types of Association</vt:lpstr>
      <vt:lpstr>About Java Association</vt:lpstr>
      <vt:lpstr>Aggregation</vt:lpstr>
      <vt:lpstr>Composition</vt:lpstr>
      <vt:lpstr>Differences Between Aggregation and Composition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Java Association, Types of Association</dc:title>
  <dc:creator>Microsoft account</dc:creator>
  <cp:lastModifiedBy>Microsoft account</cp:lastModifiedBy>
  <cp:revision>7</cp:revision>
  <dcterms:created xsi:type="dcterms:W3CDTF">2024-10-30T04:16:51Z</dcterms:created>
  <dcterms:modified xsi:type="dcterms:W3CDTF">2024-10-30T07:11:40Z</dcterms:modified>
</cp:coreProperties>
</file>