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67" r:id="rId5"/>
    <p:sldId id="268" r:id="rId6"/>
    <p:sldId id="269" r:id="rId7"/>
    <p:sldId id="270" r:id="rId8"/>
    <p:sldId id="259" r:id="rId9"/>
    <p:sldId id="260" r:id="rId10"/>
    <p:sldId id="261" r:id="rId11"/>
    <p:sldId id="262" r:id="rId12"/>
    <p:sldId id="263" r:id="rId13"/>
    <p:sldId id="264" r:id="rId14"/>
    <p:sldId id="265"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2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89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8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399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0253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150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4241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968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171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56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682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734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792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44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20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4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817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3782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513" y="621102"/>
            <a:ext cx="9900099" cy="415627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 </a:t>
            </a:r>
            <a:r>
              <a:rPr lang="en-US" b="1" dirty="0" smtClean="0">
                <a:solidFill>
                  <a:srgbClr val="C00000"/>
                </a:solidFill>
                <a:latin typeface="Times New Roman" panose="02020603050405020304" pitchFamily="18" charset="0"/>
                <a:cs typeface="Times New Roman" panose="02020603050405020304" pitchFamily="18" charset="0"/>
              </a:rPr>
              <a:t>Java Object Oriented Programming, Class, Class Properties, Objects, New Keyword, Object Creation And Instanceof Keyword</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322790" y="5731717"/>
            <a:ext cx="8915399" cy="1126283"/>
          </a:xfrm>
        </p:spPr>
        <p:txBody>
          <a:bodyPr/>
          <a:lstStyle/>
          <a:p>
            <a:r>
              <a:rPr lang="en-IN" b="1" dirty="0" smtClean="0">
                <a:latin typeface="Times New Roman" panose="02020603050405020304" pitchFamily="18" charset="0"/>
                <a:cs typeface="Times New Roman" panose="02020603050405020304" pitchFamily="18" charset="0"/>
              </a:rPr>
              <a:t>-SAYALI YADAV</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084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rgbClr val="C00000"/>
                </a:solidFill>
                <a:latin typeface="Times New Roman" panose="02020603050405020304" pitchFamily="18" charset="0"/>
                <a:cs typeface="Times New Roman" panose="02020603050405020304" pitchFamily="18" charset="0"/>
              </a:rPr>
              <a:t>Class Properties</a:t>
            </a:r>
            <a:endParaRPr lang="en-IN" sz="4400" dirty="0"/>
          </a:p>
        </p:txBody>
      </p:sp>
      <p:sp>
        <p:nvSpPr>
          <p:cNvPr id="3" name="Content Placeholder 2"/>
          <p:cNvSpPr>
            <a:spLocks noGrp="1"/>
          </p:cNvSpPr>
          <p:nvPr>
            <p:ph idx="1"/>
          </p:nvPr>
        </p:nvSpPr>
        <p:spPr>
          <a:xfrm>
            <a:off x="1276709" y="1552755"/>
            <a:ext cx="10227903" cy="4865297"/>
          </a:xfrm>
        </p:spPr>
        <p:txBody>
          <a:bodyPr>
            <a:normAutofit fontScale="92500" lnSpcReduction="10000"/>
          </a:bodyPr>
          <a:lstStyle/>
          <a:p>
            <a:pPr marL="0" indent="0">
              <a:buNone/>
            </a:pPr>
            <a:r>
              <a:rPr lang="en-US" sz="2200" dirty="0" smtClean="0">
                <a:latin typeface="Times New Roman" panose="02020603050405020304" pitchFamily="18" charset="0"/>
                <a:cs typeface="Times New Roman" panose="02020603050405020304" pitchFamily="18" charset="0"/>
              </a:rPr>
              <a:t>	Class </a:t>
            </a:r>
            <a:r>
              <a:rPr lang="en-US" sz="2200" dirty="0">
                <a:latin typeface="Times New Roman" panose="02020603050405020304" pitchFamily="18" charset="0"/>
                <a:cs typeface="Times New Roman" panose="02020603050405020304" pitchFamily="18" charset="0"/>
              </a:rPr>
              <a:t>properties in Java can be categorized based on their association with the class itself or </a:t>
            </a:r>
            <a:r>
              <a:rPr lang="en-US" sz="2200" dirty="0" smtClean="0">
                <a:latin typeface="Times New Roman" panose="02020603050405020304" pitchFamily="18" charset="0"/>
                <a:cs typeface="Times New Roman" panose="02020603050405020304" pitchFamily="18" charset="0"/>
              </a:rPr>
              <a:t>	its </a:t>
            </a:r>
            <a:r>
              <a:rPr lang="en-US" sz="2200" dirty="0">
                <a:latin typeface="Times New Roman" panose="02020603050405020304" pitchFamily="18" charset="0"/>
                <a:cs typeface="Times New Roman" panose="02020603050405020304" pitchFamily="18" charset="0"/>
              </a:rPr>
              <a:t>instances.</a:t>
            </a:r>
          </a:p>
          <a:p>
            <a:r>
              <a:rPr lang="en-US" sz="2200" b="1" dirty="0">
                <a:latin typeface="Times New Roman" panose="02020603050405020304" pitchFamily="18" charset="0"/>
                <a:cs typeface="Times New Roman" panose="02020603050405020304" pitchFamily="18" charset="0"/>
              </a:rPr>
              <a:t>Instance Variables</a:t>
            </a:r>
          </a:p>
          <a:p>
            <a:pPr marL="400050" lvl="1" indent="0">
              <a:buNone/>
            </a:pPr>
            <a:r>
              <a:rPr lang="en-US" sz="1900" b="1" dirty="0">
                <a:latin typeface="Times New Roman" panose="02020603050405020304" pitchFamily="18" charset="0"/>
                <a:cs typeface="Times New Roman" panose="02020603050405020304" pitchFamily="18" charset="0"/>
              </a:rPr>
              <a:t>Instance variables</a:t>
            </a:r>
            <a:r>
              <a:rPr lang="en-US" sz="1900" dirty="0">
                <a:latin typeface="Times New Roman" panose="02020603050405020304" pitchFamily="18" charset="0"/>
                <a:cs typeface="Times New Roman" panose="02020603050405020304" pitchFamily="18" charset="0"/>
              </a:rPr>
              <a:t> are properties that belong to individual instances (objects) of a class. Each object has its own copy of these variables.</a:t>
            </a:r>
          </a:p>
          <a:p>
            <a:pPr marL="0" indent="0">
              <a:buNone/>
            </a:pPr>
            <a:r>
              <a:rPr lang="en-US" sz="2200" b="1" dirty="0" smtClean="0">
                <a:latin typeface="Times New Roman" panose="02020603050405020304" pitchFamily="18" charset="0"/>
                <a:cs typeface="Times New Roman" panose="02020603050405020304" pitchFamily="18" charset="0"/>
              </a:rPr>
              <a:t>	Characteristics</a:t>
            </a:r>
            <a:r>
              <a:rPr lang="en-US" sz="2200" b="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Each </a:t>
            </a:r>
            <a:r>
              <a:rPr lang="en-US" sz="2200" dirty="0">
                <a:latin typeface="Times New Roman" panose="02020603050405020304" pitchFamily="18" charset="0"/>
                <a:cs typeface="Times New Roman" panose="02020603050405020304" pitchFamily="18" charset="0"/>
              </a:rPr>
              <a:t>object maintains its own state.</a:t>
            </a:r>
          </a:p>
          <a:p>
            <a:r>
              <a:rPr lang="en-US" sz="2200" b="1" dirty="0">
                <a:latin typeface="Times New Roman" panose="02020603050405020304" pitchFamily="18" charset="0"/>
                <a:cs typeface="Times New Roman" panose="02020603050405020304" pitchFamily="18" charset="0"/>
              </a:rPr>
              <a:t>Static Variables</a:t>
            </a:r>
          </a:p>
          <a:p>
            <a:pPr marL="400050" lvl="1" indent="0">
              <a:buNone/>
            </a:pPr>
            <a:r>
              <a:rPr lang="en-US" sz="1900" b="1" dirty="0">
                <a:latin typeface="Times New Roman" panose="02020603050405020304" pitchFamily="18" charset="0"/>
                <a:cs typeface="Times New Roman" panose="02020603050405020304" pitchFamily="18" charset="0"/>
              </a:rPr>
              <a:t>Static </a:t>
            </a:r>
            <a:r>
              <a:rPr lang="en-US" sz="1900" b="1" dirty="0" smtClean="0">
                <a:latin typeface="Times New Roman" panose="02020603050405020304" pitchFamily="18" charset="0"/>
                <a:cs typeface="Times New Roman" panose="02020603050405020304" pitchFamily="18" charset="0"/>
              </a:rPr>
              <a:t>variables</a:t>
            </a:r>
            <a:r>
              <a:rPr lang="en-US" sz="1900" dirty="0">
                <a:latin typeface="Times New Roman" panose="02020603050405020304" pitchFamily="18" charset="0"/>
                <a:cs typeface="Times New Roman" panose="02020603050405020304" pitchFamily="18" charset="0"/>
              </a:rPr>
              <a:t>, also known as </a:t>
            </a:r>
            <a:r>
              <a:rPr lang="en-US" sz="1900" b="1" dirty="0">
                <a:latin typeface="Times New Roman" panose="02020603050405020304" pitchFamily="18" charset="0"/>
                <a:cs typeface="Times New Roman" panose="02020603050405020304" pitchFamily="18" charset="0"/>
              </a:rPr>
              <a:t>class variables</a:t>
            </a:r>
            <a:r>
              <a:rPr lang="en-US" sz="1900" dirty="0">
                <a:latin typeface="Times New Roman" panose="02020603050405020304" pitchFamily="18" charset="0"/>
                <a:cs typeface="Times New Roman" panose="02020603050405020304" pitchFamily="18" charset="0"/>
              </a:rPr>
              <a:t>, belong to the class itself rather than any particular instance. They are shared among all instances of the class.</a:t>
            </a:r>
          </a:p>
          <a:p>
            <a:pPr marL="0" indent="0">
              <a:buNone/>
            </a:pPr>
            <a:r>
              <a:rPr lang="en-US" sz="2200" b="1" dirty="0" smtClean="0">
                <a:latin typeface="Times New Roman" panose="02020603050405020304" pitchFamily="18" charset="0"/>
                <a:cs typeface="Times New Roman" panose="02020603050405020304" pitchFamily="18" charset="0"/>
              </a:rPr>
              <a:t>	Characteristics</a:t>
            </a:r>
            <a:r>
              <a:rPr lang="en-US" sz="2200" b="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00050" lvl="1" indent="0">
              <a:buNone/>
            </a:pPr>
            <a:r>
              <a:rPr lang="en-US" sz="1900" dirty="0">
                <a:latin typeface="Times New Roman" panose="02020603050405020304" pitchFamily="18" charset="0"/>
                <a:cs typeface="Times New Roman" panose="02020603050405020304" pitchFamily="18" charset="0"/>
              </a:rPr>
              <a:t>Defined with the static </a:t>
            </a:r>
            <a:r>
              <a:rPr lang="en-US" sz="1900" dirty="0" smtClean="0">
                <a:latin typeface="Times New Roman" panose="02020603050405020304" pitchFamily="18" charset="0"/>
                <a:cs typeface="Times New Roman" panose="02020603050405020304" pitchFamily="18" charset="0"/>
              </a:rPr>
              <a:t>keyword.</a:t>
            </a:r>
          </a:p>
          <a:p>
            <a:pPr marL="400050" lvl="1" indent="0">
              <a:buNone/>
            </a:pPr>
            <a:r>
              <a:rPr lang="en-US" sz="1900" dirty="0">
                <a:latin typeface="Times New Roman" panose="02020603050405020304" pitchFamily="18" charset="0"/>
                <a:cs typeface="Times New Roman" panose="02020603050405020304" pitchFamily="18" charset="0"/>
              </a:rPr>
              <a:t>Only one copy exists, regardless of the number of objects created. Accessed using the class name.</a:t>
            </a:r>
          </a:p>
          <a:p>
            <a:endParaRPr lang="en-IN" dirty="0"/>
          </a:p>
        </p:txBody>
      </p:sp>
    </p:spTree>
    <p:extLst>
      <p:ext uri="{BB962C8B-B14F-4D97-AF65-F5344CB8AC3E}">
        <p14:creationId xmlns:p14="http://schemas.microsoft.com/office/powerpoint/2010/main" val="3645679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140" y="365318"/>
            <a:ext cx="8911687" cy="1280890"/>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Class Properties</a:t>
            </a:r>
            <a:endParaRPr lang="en-IN" dirty="0"/>
          </a:p>
        </p:txBody>
      </p:sp>
      <p:sp>
        <p:nvSpPr>
          <p:cNvPr id="3" name="Content Placeholder 2"/>
          <p:cNvSpPr>
            <a:spLocks noGrp="1"/>
          </p:cNvSpPr>
          <p:nvPr>
            <p:ph idx="1"/>
          </p:nvPr>
        </p:nvSpPr>
        <p:spPr>
          <a:xfrm>
            <a:off x="1362973" y="1078302"/>
            <a:ext cx="10478069" cy="5227608"/>
          </a:xfrm>
        </p:spPr>
        <p:txBody>
          <a:bodyPr>
            <a:noAutofit/>
          </a:bodyPr>
          <a:lstStyle/>
          <a:p>
            <a:r>
              <a:rPr lang="en-US" sz="1600" b="1" dirty="0">
                <a:latin typeface="Times New Roman" panose="02020603050405020304" pitchFamily="18" charset="0"/>
                <a:cs typeface="Times New Roman" panose="02020603050405020304" pitchFamily="18" charset="0"/>
              </a:rPr>
              <a:t>Access Modifiers</a:t>
            </a:r>
          </a:p>
          <a:p>
            <a:pPr marL="0" indent="0">
              <a:buNone/>
            </a:pPr>
            <a:r>
              <a:rPr lang="en-US" sz="1600" dirty="0" smtClean="0">
                <a:latin typeface="Times New Roman" panose="02020603050405020304" pitchFamily="18" charset="0"/>
                <a:cs typeface="Times New Roman" panose="02020603050405020304" pitchFamily="18" charset="0"/>
              </a:rPr>
              <a:t>	Access </a:t>
            </a:r>
            <a:r>
              <a:rPr lang="en-US" sz="1600" dirty="0">
                <a:latin typeface="Times New Roman" panose="02020603050405020304" pitchFamily="18" charset="0"/>
                <a:cs typeface="Times New Roman" panose="02020603050405020304" pitchFamily="18" charset="0"/>
              </a:rPr>
              <a:t>modifiers in Java control the visibility and accessibility of class properties from other parts of the program. The </a:t>
            </a:r>
            <a:r>
              <a:rPr lang="en-US" sz="1600" dirty="0" smtClean="0">
                <a:latin typeface="Times New Roman" panose="02020603050405020304" pitchFamily="18" charset="0"/>
                <a:cs typeface="Times New Roman" panose="02020603050405020304" pitchFamily="18" charset="0"/>
              </a:rPr>
              <a:t>	four </a:t>
            </a:r>
            <a:r>
              <a:rPr lang="en-US" sz="1600" dirty="0">
                <a:latin typeface="Times New Roman" panose="02020603050405020304" pitchFamily="18" charset="0"/>
                <a:cs typeface="Times New Roman" panose="02020603050405020304" pitchFamily="18" charset="0"/>
              </a:rPr>
              <a:t>main access modifiers are</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1) public</a:t>
            </a:r>
          </a:p>
          <a:p>
            <a:pPr marL="400050" lvl="1" indent="0">
              <a:buNone/>
            </a:pPr>
            <a:r>
              <a:rPr lang="en-US" sz="1400" b="1" dirty="0">
                <a:latin typeface="Times New Roman" panose="02020603050405020304" pitchFamily="18" charset="0"/>
                <a:cs typeface="Times New Roman" panose="02020603050405020304" pitchFamily="18" charset="0"/>
              </a:rPr>
              <a:t>Visibility</a:t>
            </a:r>
            <a:r>
              <a:rPr lang="en-US" sz="1400" dirty="0">
                <a:latin typeface="Times New Roman" panose="02020603050405020304" pitchFamily="18" charset="0"/>
                <a:cs typeface="Times New Roman" panose="02020603050405020304" pitchFamily="18" charset="0"/>
              </a:rPr>
              <a:t>: Accessible from any other class</a:t>
            </a:r>
            <a:r>
              <a:rPr lang="en-US" sz="1400" dirty="0" smtClean="0">
                <a:latin typeface="Times New Roman" panose="02020603050405020304" pitchFamily="18" charset="0"/>
                <a:cs typeface="Times New Roman" panose="02020603050405020304" pitchFamily="18" charset="0"/>
              </a:rPr>
              <a:t>.</a:t>
            </a:r>
          </a:p>
          <a:p>
            <a:pPr marL="400050" lvl="1" indent="0">
              <a:buNone/>
            </a:pPr>
            <a:r>
              <a:rPr lang="en-US" sz="1400" b="1" dirty="0">
                <a:latin typeface="Times New Roman" panose="02020603050405020304" pitchFamily="18" charset="0"/>
                <a:cs typeface="Times New Roman" panose="02020603050405020304" pitchFamily="18" charset="0"/>
              </a:rPr>
              <a:t>Usage</a:t>
            </a:r>
            <a:r>
              <a:rPr lang="en-US" sz="1400" dirty="0">
                <a:latin typeface="Times New Roman" panose="02020603050405020304" pitchFamily="18" charset="0"/>
                <a:cs typeface="Times New Roman" panose="02020603050405020304" pitchFamily="18" charset="0"/>
              </a:rPr>
              <a:t>: When a property needs to be accessible universally.</a:t>
            </a:r>
            <a:endParaRPr lang="en-US" sz="14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2) protected</a:t>
            </a:r>
          </a:p>
          <a:p>
            <a:pPr marL="400050" lvl="1" indent="0">
              <a:buNone/>
            </a:pPr>
            <a:r>
              <a:rPr lang="en-US" sz="1400" b="1" dirty="0">
                <a:latin typeface="Times New Roman" panose="02020603050405020304" pitchFamily="18" charset="0"/>
                <a:cs typeface="Times New Roman" panose="02020603050405020304" pitchFamily="18" charset="0"/>
              </a:rPr>
              <a:t>Visibility</a:t>
            </a:r>
            <a:r>
              <a:rPr lang="en-US" sz="1400" dirty="0">
                <a:latin typeface="Times New Roman" panose="02020603050405020304" pitchFamily="18" charset="0"/>
                <a:cs typeface="Times New Roman" panose="02020603050405020304" pitchFamily="18" charset="0"/>
              </a:rPr>
              <a:t>: Accessible within the same package and subclasses in different packages</a:t>
            </a:r>
            <a:r>
              <a:rPr lang="en-US" sz="1400" dirty="0" smtClean="0">
                <a:latin typeface="Times New Roman" panose="02020603050405020304" pitchFamily="18" charset="0"/>
                <a:cs typeface="Times New Roman" panose="02020603050405020304" pitchFamily="18" charset="0"/>
              </a:rPr>
              <a:t>.</a:t>
            </a:r>
          </a:p>
          <a:p>
            <a:pPr marL="400050" lvl="1" indent="0">
              <a:buNone/>
            </a:pPr>
            <a:r>
              <a:rPr lang="en-US" sz="1400" b="1" dirty="0">
                <a:latin typeface="Times New Roman" panose="02020603050405020304" pitchFamily="18" charset="0"/>
                <a:cs typeface="Times New Roman" panose="02020603050405020304" pitchFamily="18" charset="0"/>
              </a:rPr>
              <a:t>Usage</a:t>
            </a:r>
            <a:r>
              <a:rPr lang="en-US" sz="1400" dirty="0">
                <a:latin typeface="Times New Roman" panose="02020603050405020304" pitchFamily="18" charset="0"/>
                <a:cs typeface="Times New Roman" panose="02020603050405020304" pitchFamily="18" charset="0"/>
              </a:rPr>
              <a:t>: When a property should be accessible to derived classes but not universally.</a:t>
            </a:r>
            <a:endParaRPr lang="en-US" sz="1400"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3) private</a:t>
            </a:r>
          </a:p>
          <a:p>
            <a:pPr marL="400050" lvl="1" indent="0">
              <a:buNone/>
            </a:pPr>
            <a:r>
              <a:rPr lang="en-US" sz="1400" b="1" dirty="0">
                <a:latin typeface="Times New Roman" panose="02020603050405020304" pitchFamily="18" charset="0"/>
                <a:cs typeface="Times New Roman" panose="02020603050405020304" pitchFamily="18" charset="0"/>
              </a:rPr>
              <a:t>Visibility</a:t>
            </a:r>
            <a:r>
              <a:rPr lang="en-US" sz="1400" dirty="0">
                <a:latin typeface="Times New Roman" panose="02020603050405020304" pitchFamily="18" charset="0"/>
                <a:cs typeface="Times New Roman" panose="02020603050405020304" pitchFamily="18" charset="0"/>
              </a:rPr>
              <a:t>: Accessible only within the declared </a:t>
            </a:r>
            <a:r>
              <a:rPr lang="en-US" sz="1400" dirty="0" smtClean="0">
                <a:latin typeface="Times New Roman" panose="02020603050405020304" pitchFamily="18" charset="0"/>
                <a:cs typeface="Times New Roman" panose="02020603050405020304" pitchFamily="18" charset="0"/>
              </a:rPr>
              <a:t>class.</a:t>
            </a:r>
          </a:p>
          <a:p>
            <a:pPr marL="400050" lvl="1" indent="0">
              <a:buNone/>
            </a:pPr>
            <a:r>
              <a:rPr lang="en-US" sz="1400" b="1" dirty="0">
                <a:latin typeface="Times New Roman" panose="02020603050405020304" pitchFamily="18" charset="0"/>
                <a:cs typeface="Times New Roman" panose="02020603050405020304" pitchFamily="18" charset="0"/>
              </a:rPr>
              <a:t>Usage</a:t>
            </a:r>
            <a:r>
              <a:rPr lang="en-US" sz="1400" dirty="0">
                <a:latin typeface="Times New Roman" panose="02020603050405020304" pitchFamily="18" charset="0"/>
                <a:cs typeface="Times New Roman" panose="02020603050405020304" pitchFamily="18" charset="0"/>
              </a:rPr>
              <a:t>: When a property should be encapsulated and not exposed outside the class.</a:t>
            </a:r>
            <a:endParaRPr lang="en-US" sz="14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4) default</a:t>
            </a:r>
          </a:p>
          <a:p>
            <a:pPr marL="400050" lvl="1" indent="0">
              <a:buNone/>
            </a:pPr>
            <a:r>
              <a:rPr lang="en-US" sz="1400" b="1" dirty="0">
                <a:latin typeface="Times New Roman" panose="02020603050405020304" pitchFamily="18" charset="0"/>
                <a:cs typeface="Times New Roman" panose="02020603050405020304" pitchFamily="18" charset="0"/>
              </a:rPr>
              <a:t>Visibility</a:t>
            </a:r>
            <a:r>
              <a:rPr lang="en-US" sz="1400" dirty="0">
                <a:latin typeface="Times New Roman" panose="02020603050405020304" pitchFamily="18" charset="0"/>
                <a:cs typeface="Times New Roman" panose="02020603050405020304" pitchFamily="18" charset="0"/>
              </a:rPr>
              <a:t>: Accessible only within the same package</a:t>
            </a:r>
            <a:r>
              <a:rPr lang="en-US" sz="1400" dirty="0" smtClean="0">
                <a:latin typeface="Times New Roman" panose="02020603050405020304" pitchFamily="18" charset="0"/>
                <a:cs typeface="Times New Roman" panose="02020603050405020304" pitchFamily="18" charset="0"/>
              </a:rPr>
              <a:t>.</a:t>
            </a:r>
          </a:p>
          <a:p>
            <a:pPr marL="400050" lvl="1" indent="0">
              <a:buNone/>
            </a:pPr>
            <a:r>
              <a:rPr lang="en-US" sz="1400" b="1" dirty="0">
                <a:latin typeface="Times New Roman" panose="02020603050405020304" pitchFamily="18" charset="0"/>
                <a:cs typeface="Times New Roman" panose="02020603050405020304" pitchFamily="18" charset="0"/>
              </a:rPr>
              <a:t>Usage</a:t>
            </a:r>
            <a:r>
              <a:rPr lang="en-US" sz="1400" dirty="0">
                <a:latin typeface="Times New Roman" panose="02020603050405020304" pitchFamily="18" charset="0"/>
                <a:cs typeface="Times New Roman" panose="02020603050405020304" pitchFamily="18" charset="0"/>
              </a:rPr>
              <a:t>: When a property should be restricted to classes within the same package.</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733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C00000"/>
                </a:solidFill>
                <a:latin typeface="Times New Roman" panose="02020603050405020304" pitchFamily="18" charset="0"/>
                <a:cs typeface="Times New Roman" panose="02020603050405020304" pitchFamily="18" charset="0"/>
              </a:rPr>
              <a:t>Objects</a:t>
            </a:r>
            <a:endParaRPr lang="en-IN" sz="4800"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What Are Objects in Java?</a:t>
            </a:r>
          </a:p>
          <a:p>
            <a:r>
              <a:rPr lang="en-US" dirty="0">
                <a:latin typeface="Times New Roman" panose="02020603050405020304" pitchFamily="18" charset="0"/>
                <a:cs typeface="Times New Roman" panose="02020603050405020304" pitchFamily="18" charset="0"/>
              </a:rPr>
              <a:t>In Java, an </a:t>
            </a:r>
            <a:r>
              <a:rPr lang="en-US" b="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is an instance of a </a:t>
            </a: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It represents a real-world entity with </a:t>
            </a:r>
            <a:r>
              <a:rPr lang="en-US" b="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(attributes or properties) and </a:t>
            </a:r>
            <a:r>
              <a:rPr lang="en-US" b="1" dirty="0">
                <a:latin typeface="Times New Roman" panose="02020603050405020304" pitchFamily="18" charset="0"/>
                <a:cs typeface="Times New Roman" panose="02020603050405020304" pitchFamily="18" charset="0"/>
              </a:rPr>
              <a:t>behavior</a:t>
            </a:r>
            <a:r>
              <a:rPr lang="en-US" dirty="0">
                <a:latin typeface="Times New Roman" panose="02020603050405020304" pitchFamily="18" charset="0"/>
                <a:cs typeface="Times New Roman" panose="02020603050405020304" pitchFamily="18" charset="0"/>
              </a:rPr>
              <a:t> (methods). Objects are the fundamental units of Java programs, enabling modularity, reusability, and maintainability through the principles of Object-Oriented Programming.</a:t>
            </a:r>
          </a:p>
          <a:p>
            <a:endParaRPr lang="en-I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60880883"/>
              </p:ext>
            </p:extLst>
          </p:nvPr>
        </p:nvGraphicFramePr>
        <p:xfrm>
          <a:off x="2830752" y="3891232"/>
          <a:ext cx="8915400" cy="2181765"/>
        </p:xfrm>
        <a:graphic>
          <a:graphicData uri="http://schemas.openxmlformats.org/drawingml/2006/table">
            <a:tbl>
              <a:tblPr/>
              <a:tblGrid>
                <a:gridCol w="4457700"/>
                <a:gridCol w="4457700"/>
              </a:tblGrid>
              <a:tr h="459319">
                <a:tc>
                  <a:txBody>
                    <a:bodyPr/>
                    <a:lstStyle/>
                    <a:p>
                      <a:pPr algn="ctr"/>
                      <a:r>
                        <a:rPr lang="en-IN" b="1" dirty="0">
                          <a:latin typeface="Times New Roman" panose="02020603050405020304" pitchFamily="18" charset="0"/>
                          <a:cs typeface="Times New Roman" panose="02020603050405020304" pitchFamily="18" charset="0"/>
                        </a:rPr>
                        <a:t>Class</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pPr algn="ctr"/>
                      <a:r>
                        <a:rPr lang="en-IN" b="1" dirty="0">
                          <a:latin typeface="Times New Roman" panose="02020603050405020304" pitchFamily="18" charset="0"/>
                          <a:cs typeface="Times New Roman" panose="02020603050405020304" pitchFamily="18" charset="0"/>
                        </a:rPr>
                        <a:t>Object</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r>
              <a:tr h="803808">
                <a:tc>
                  <a:txBody>
                    <a:bodyPr/>
                    <a:lstStyle/>
                    <a:p>
                      <a:r>
                        <a:rPr lang="en-US" dirty="0">
                          <a:latin typeface="Times New Roman" panose="02020603050405020304" pitchFamily="18" charset="0"/>
                          <a:cs typeface="Times New Roman" panose="02020603050405020304" pitchFamily="18" charset="0"/>
                        </a:rPr>
                        <a:t>A blueprint or template that defines properties (fields) and behaviors (methods).</a:t>
                      </a:r>
                    </a:p>
                  </a:txBody>
                  <a:tcPr anchor="ctr">
                    <a:lnL>
                      <a:noFill/>
                    </a:lnL>
                    <a:lnR>
                      <a:noFill/>
                    </a:lnR>
                    <a:lnT>
                      <a:noFill/>
                    </a:lnT>
                    <a:lnB>
                      <a:noFill/>
                    </a:lnB>
                  </a:tcPr>
                </a:tc>
                <a:tc>
                  <a:txBody>
                    <a:bodyPr/>
                    <a:lstStyle/>
                    <a:p>
                      <a:r>
                        <a:rPr lang="en-US" dirty="0">
                          <a:latin typeface="Times New Roman" panose="02020603050405020304" pitchFamily="18" charset="0"/>
                          <a:cs typeface="Times New Roman" panose="02020603050405020304" pitchFamily="18" charset="0"/>
                        </a:rPr>
                        <a:t>An instance of a class that encapsulates actual data and can perform actions.</a:t>
                      </a:r>
                    </a:p>
                  </a:txBody>
                  <a:tcPr anchor="ctr">
                    <a:lnL>
                      <a:noFill/>
                    </a:lnL>
                    <a:lnR>
                      <a:noFill/>
                    </a:lnR>
                    <a:lnT>
                      <a:noFill/>
                    </a:lnT>
                    <a:lnB>
                      <a:noFill/>
                    </a:lnB>
                  </a:tcPr>
                </a:tc>
              </a:tr>
              <a:tr h="459319">
                <a:tc>
                  <a:txBody>
                    <a:bodyPr/>
                    <a:lstStyle/>
                    <a:p>
                      <a:r>
                        <a:rPr lang="en-US">
                          <a:latin typeface="Times New Roman" panose="02020603050405020304" pitchFamily="18" charset="0"/>
                          <a:cs typeface="Times New Roman" panose="02020603050405020304" pitchFamily="18" charset="0"/>
                        </a:rPr>
                        <a:t>Does not occupy memory on its own.</a:t>
                      </a:r>
                    </a:p>
                  </a:txBody>
                  <a:tcPr anchor="ctr">
                    <a:lnL>
                      <a:noFill/>
                    </a:lnL>
                    <a:lnR>
                      <a:noFill/>
                    </a:lnR>
                    <a:lnT>
                      <a:noFill/>
                    </a:lnT>
                    <a:lnB>
                      <a:noFill/>
                    </a:lnB>
                  </a:tcPr>
                </a:tc>
                <a:tc>
                  <a:txBody>
                    <a:bodyPr/>
                    <a:lstStyle/>
                    <a:p>
                      <a:r>
                        <a:rPr lang="en-IN" dirty="0">
                          <a:latin typeface="Times New Roman" panose="02020603050405020304" pitchFamily="18" charset="0"/>
                          <a:cs typeface="Times New Roman" panose="02020603050405020304" pitchFamily="18" charset="0"/>
                        </a:rPr>
                        <a:t>Occupies memory when instantiated.</a:t>
                      </a:r>
                    </a:p>
                  </a:txBody>
                  <a:tcPr anchor="ctr">
                    <a:lnL>
                      <a:noFill/>
                    </a:lnL>
                    <a:lnR>
                      <a:noFill/>
                    </a:lnR>
                    <a:lnT>
                      <a:noFill/>
                    </a:lnT>
                    <a:lnB>
                      <a:noFill/>
                    </a:lnB>
                  </a:tcPr>
                </a:tc>
              </a:tr>
              <a:tr h="459319">
                <a:tc>
                  <a:txBody>
                    <a:bodyPr/>
                    <a:lstStyle/>
                    <a:p>
                      <a:r>
                        <a:rPr lang="en-US">
                          <a:latin typeface="Times New Roman" panose="02020603050405020304" pitchFamily="18" charset="0"/>
                          <a:cs typeface="Times New Roman" panose="02020603050405020304" pitchFamily="18" charset="0"/>
                        </a:rPr>
                        <a:t>Defines the structure and capabilities.</a:t>
                      </a:r>
                    </a:p>
                  </a:txBody>
                  <a:tcPr anchor="ctr">
                    <a:lnL>
                      <a:noFill/>
                    </a:lnL>
                    <a:lnR>
                      <a:noFill/>
                    </a:lnR>
                    <a:lnT>
                      <a:noFill/>
                    </a:lnT>
                    <a:lnB>
                      <a:noFill/>
                    </a:lnB>
                  </a:tcPr>
                </a:tc>
                <a:tc>
                  <a:txBody>
                    <a:bodyPr/>
                    <a:lstStyle/>
                    <a:p>
                      <a:r>
                        <a:rPr lang="en-US" dirty="0">
                          <a:latin typeface="Times New Roman" panose="02020603050405020304" pitchFamily="18" charset="0"/>
                          <a:cs typeface="Times New Roman" panose="02020603050405020304" pitchFamily="18" charset="0"/>
                        </a:rPr>
                        <a:t>Represents a specific entity with its own state.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015077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52" y="1331344"/>
            <a:ext cx="5080957" cy="3163018"/>
          </a:xfrm>
        </p:spPr>
        <p:txBody>
          <a:bodyPr>
            <a:normAutofit fontScale="90000"/>
          </a:bodyPr>
          <a:lstStyle/>
          <a:p>
            <a:r>
              <a:rPr lang="en-US" sz="2000" dirty="0">
                <a:solidFill>
                  <a:schemeClr val="tx1"/>
                </a:solidFill>
                <a:latin typeface="Times New Roman" panose="02020603050405020304" pitchFamily="18" charset="0"/>
                <a:cs typeface="Times New Roman" panose="02020603050405020304" pitchFamily="18" charset="0"/>
              </a:rPr>
              <a:t>There are many ways to create an object in java</a:t>
            </a:r>
            <a:r>
              <a:rPr lang="en-US" sz="2000" dirty="0" smtClean="0">
                <a:solidFill>
                  <a:schemeClr val="tx1"/>
                </a:solidFill>
                <a:latin typeface="Times New Roman" panose="02020603050405020304" pitchFamily="18" charset="0"/>
                <a:cs typeface="Times New Roman" panose="02020603050405020304" pitchFamily="18" charset="0"/>
              </a:rPr>
              <a:t>.</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They </a:t>
            </a:r>
            <a:r>
              <a:rPr lang="en-US" sz="2000" dirty="0">
                <a:solidFill>
                  <a:schemeClr val="tx1"/>
                </a:solidFill>
                <a:latin typeface="Times New Roman" panose="02020603050405020304" pitchFamily="18" charset="0"/>
                <a:cs typeface="Times New Roman" panose="02020603050405020304" pitchFamily="18" charset="0"/>
              </a:rPr>
              <a:t>are</a:t>
            </a:r>
            <a:r>
              <a:rPr lang="en-US" sz="2000" dirty="0" smtClean="0">
                <a:solidFill>
                  <a:schemeClr val="tx1"/>
                </a:solidFill>
                <a:latin typeface="Times New Roman" panose="02020603050405020304" pitchFamily="18" charset="0"/>
                <a:cs typeface="Times New Roman" panose="02020603050405020304" pitchFamily="18" charset="0"/>
              </a:rPr>
              <a:t>:</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1)By </a:t>
            </a:r>
            <a:r>
              <a:rPr lang="en-US" sz="2000" dirty="0">
                <a:solidFill>
                  <a:schemeClr val="tx1"/>
                </a:solidFill>
                <a:latin typeface="Times New Roman" panose="02020603050405020304" pitchFamily="18" charset="0"/>
                <a:cs typeface="Times New Roman" panose="02020603050405020304" pitchFamily="18" charset="0"/>
              </a:rPr>
              <a:t>new keyword</a:t>
            </a:r>
            <a:br>
              <a:rPr lang="en-US" sz="2000" dirty="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2)By </a:t>
            </a:r>
            <a:r>
              <a:rPr lang="en-US" sz="2000" dirty="0">
                <a:solidFill>
                  <a:schemeClr val="tx1"/>
                </a:solidFill>
                <a:latin typeface="Times New Roman" panose="02020603050405020304" pitchFamily="18" charset="0"/>
                <a:cs typeface="Times New Roman" panose="02020603050405020304" pitchFamily="18" charset="0"/>
              </a:rPr>
              <a:t>newInstance() method</a:t>
            </a:r>
            <a:br>
              <a:rPr lang="en-US" sz="2000" dirty="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3)By </a:t>
            </a:r>
            <a:r>
              <a:rPr lang="en-US" sz="2000" dirty="0">
                <a:solidFill>
                  <a:schemeClr val="tx1"/>
                </a:solidFill>
                <a:latin typeface="Times New Roman" panose="02020603050405020304" pitchFamily="18" charset="0"/>
                <a:cs typeface="Times New Roman" panose="02020603050405020304" pitchFamily="18" charset="0"/>
              </a:rPr>
              <a:t>clone() method</a:t>
            </a:r>
            <a:br>
              <a:rPr lang="en-US" sz="2000" dirty="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4)By </a:t>
            </a:r>
            <a:r>
              <a:rPr lang="en-US" sz="2000" dirty="0">
                <a:solidFill>
                  <a:schemeClr val="tx1"/>
                </a:solidFill>
                <a:latin typeface="Times New Roman" panose="02020603050405020304" pitchFamily="18" charset="0"/>
                <a:cs typeface="Times New Roman" panose="02020603050405020304" pitchFamily="18" charset="0"/>
              </a:rPr>
              <a:t>deserialization</a:t>
            </a:r>
            <a:br>
              <a:rPr lang="en-US" sz="2000" dirty="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5)By </a:t>
            </a:r>
            <a:r>
              <a:rPr lang="en-US" sz="2000" dirty="0">
                <a:solidFill>
                  <a:schemeClr val="tx1"/>
                </a:solidFill>
                <a:latin typeface="Times New Roman" panose="02020603050405020304" pitchFamily="18" charset="0"/>
                <a:cs typeface="Times New Roman" panose="02020603050405020304" pitchFamily="18" charset="0"/>
              </a:rPr>
              <a:t>factory method etc</a:t>
            </a:r>
            <a:r>
              <a:rPr lang="en-US" sz="2000" dirty="0" smtClean="0">
                <a:solidFill>
                  <a:schemeClr val="tx1"/>
                </a:solidFill>
                <a:latin typeface="Times New Roman" panose="02020603050405020304" pitchFamily="18" charset="0"/>
                <a:cs typeface="Times New Roman" panose="02020603050405020304" pitchFamily="18" charset="0"/>
              </a:rPr>
              <a:t>.</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en-US" sz="2000" b="1" dirty="0" smtClean="0">
                <a:solidFill>
                  <a:schemeClr val="tx1"/>
                </a:solidFill>
                <a:latin typeface="Times New Roman" panose="02020603050405020304" pitchFamily="18" charset="0"/>
                <a:cs typeface="Times New Roman" panose="02020603050405020304" pitchFamily="18" charset="0"/>
              </a:rPr>
              <a:t>Creating object by using new keyword</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18717" y="1434861"/>
            <a:ext cx="3925019" cy="4603630"/>
          </a:xfrm>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 Class Definition</a:t>
            </a:r>
          </a:p>
          <a:p>
            <a:pPr marL="0" indent="0">
              <a:buNone/>
            </a:pPr>
            <a:r>
              <a:rPr lang="en-US" sz="1400" b="1" dirty="0">
                <a:latin typeface="Times New Roman" panose="02020603050405020304" pitchFamily="18" charset="0"/>
                <a:cs typeface="Times New Roman" panose="02020603050405020304" pitchFamily="18" charset="0"/>
              </a:rPr>
              <a:t>public class Dog {</a:t>
            </a:r>
          </a:p>
          <a:p>
            <a:pPr marL="0" indent="0">
              <a:buNone/>
            </a:pPr>
            <a:r>
              <a:rPr lang="en-US" sz="1400" b="1" dirty="0">
                <a:latin typeface="Times New Roman" panose="02020603050405020304" pitchFamily="18" charset="0"/>
                <a:cs typeface="Times New Roman" panose="02020603050405020304" pitchFamily="18" charset="0"/>
              </a:rPr>
              <a:t>    String name;</a:t>
            </a:r>
          </a:p>
          <a:p>
            <a:pPr marL="0" indent="0">
              <a:buNone/>
            </a:pPr>
            <a:r>
              <a:rPr lang="en-US" sz="1400" b="1" dirty="0">
                <a:latin typeface="Times New Roman" panose="02020603050405020304" pitchFamily="18" charset="0"/>
                <a:cs typeface="Times New Roman" panose="02020603050405020304" pitchFamily="18" charset="0"/>
              </a:rPr>
              <a:t>    int age;</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void bark() {</a:t>
            </a:r>
          </a:p>
          <a:p>
            <a:pPr marL="0" indent="0">
              <a:buNone/>
            </a:pPr>
            <a:r>
              <a:rPr lang="en-US" sz="1400" b="1" dirty="0">
                <a:latin typeface="Times New Roman" panose="02020603050405020304" pitchFamily="18" charset="0"/>
                <a:cs typeface="Times New Roman" panose="02020603050405020304" pitchFamily="18" charset="0"/>
              </a:rPr>
              <a:t>        System.out.println("Woof!");</a:t>
            </a:r>
          </a:p>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r>
              <a:rPr lang="en-US" sz="1400" b="1" dirty="0">
                <a:latin typeface="Times New Roman" panose="02020603050405020304" pitchFamily="18" charset="0"/>
                <a:cs typeface="Times New Roman" panose="02020603050405020304" pitchFamily="18" charset="0"/>
              </a:rPr>
              <a:t>}</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Creating Objects</a:t>
            </a:r>
          </a:p>
          <a:p>
            <a:pPr marL="0" indent="0">
              <a:buNone/>
            </a:pPr>
            <a:r>
              <a:rPr lang="en-US" sz="1400" b="1" dirty="0">
                <a:latin typeface="Times New Roman" panose="02020603050405020304" pitchFamily="18" charset="0"/>
                <a:cs typeface="Times New Roman" panose="02020603050405020304" pitchFamily="18" charset="0"/>
              </a:rPr>
              <a:t>Dog dog1 = new Dog();</a:t>
            </a:r>
          </a:p>
          <a:p>
            <a:pPr marL="0" indent="0">
              <a:buNone/>
            </a:pPr>
            <a:r>
              <a:rPr lang="en-US" sz="1400" b="1" dirty="0">
                <a:latin typeface="Times New Roman" panose="02020603050405020304" pitchFamily="18" charset="0"/>
                <a:cs typeface="Times New Roman" panose="02020603050405020304" pitchFamily="18" charset="0"/>
              </a:rPr>
              <a:t>Dog dog2 = new Dog();</a:t>
            </a: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7752" y="4382219"/>
            <a:ext cx="5641675" cy="677108"/>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ClassName objectName = new ClassName();</a:t>
            </a:r>
          </a:p>
          <a:p>
            <a:endParaRPr lang="en-IN" b="1" dirty="0"/>
          </a:p>
        </p:txBody>
      </p:sp>
    </p:spTree>
    <p:extLst>
      <p:ext uri="{BB962C8B-B14F-4D97-AF65-F5344CB8AC3E}">
        <p14:creationId xmlns:p14="http://schemas.microsoft.com/office/powerpoint/2010/main" val="252065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rgbClr val="C00000"/>
                </a:solidFill>
                <a:latin typeface="Times New Roman" panose="02020603050405020304" pitchFamily="18" charset="0"/>
                <a:cs typeface="Times New Roman" panose="02020603050405020304" pitchFamily="18" charset="0"/>
              </a:rPr>
              <a:t>New Keyword</a:t>
            </a:r>
            <a:endParaRPr lang="en-IN" sz="4400" dirty="0"/>
          </a:p>
        </p:txBody>
      </p:sp>
      <p:sp>
        <p:nvSpPr>
          <p:cNvPr id="3" name="Content Placeholder 2"/>
          <p:cNvSpPr>
            <a:spLocks noGrp="1"/>
          </p:cNvSpPr>
          <p:nvPr>
            <p:ph idx="1"/>
          </p:nvPr>
        </p:nvSpPr>
        <p:spPr/>
        <p:txBody>
          <a:bodyPr>
            <a:noAutofit/>
          </a:bodyPr>
          <a:lstStyle/>
          <a:p>
            <a:r>
              <a:rPr lang="en-IN" sz="2000" dirty="0">
                <a:latin typeface="Times New Roman" panose="02020603050405020304" pitchFamily="18" charset="0"/>
                <a:cs typeface="Times New Roman" panose="02020603050405020304" pitchFamily="18" charset="0"/>
              </a:rPr>
              <a:t>In Java, </a:t>
            </a:r>
            <a:r>
              <a:rPr lang="en-IN" sz="2000" dirty="0" smtClean="0">
                <a:latin typeface="Times New Roman" panose="02020603050405020304" pitchFamily="18" charset="0"/>
                <a:cs typeface="Times New Roman" panose="02020603050405020304" pitchFamily="18" charset="0"/>
              </a:rPr>
              <a:t>the new </a:t>
            </a:r>
            <a:r>
              <a:rPr lang="en-US" sz="2000" dirty="0">
                <a:latin typeface="Times New Roman" panose="02020603050405020304" pitchFamily="18" charset="0"/>
                <a:cs typeface="Times New Roman" panose="02020603050405020304" pitchFamily="18" charset="0"/>
              </a:rPr>
              <a:t>keyword is an </a:t>
            </a:r>
            <a:r>
              <a:rPr lang="en-US" sz="2000" b="1" dirty="0">
                <a:latin typeface="Times New Roman" panose="02020603050405020304" pitchFamily="18" charset="0"/>
                <a:cs typeface="Times New Roman" panose="02020603050405020304" pitchFamily="18" charset="0"/>
              </a:rPr>
              <a:t>operator</a:t>
            </a:r>
            <a:r>
              <a:rPr lang="en-US" sz="2000" dirty="0">
                <a:latin typeface="Times New Roman" panose="02020603050405020304" pitchFamily="18" charset="0"/>
                <a:cs typeface="Times New Roman" panose="02020603050405020304" pitchFamily="18" charset="0"/>
              </a:rPr>
              <a:t> used to</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Create new objects</a:t>
            </a:r>
            <a:r>
              <a:rPr lang="en-US" sz="2000" dirty="0">
                <a:latin typeface="Times New Roman" panose="02020603050405020304" pitchFamily="18" charset="0"/>
                <a:cs typeface="Times New Roman" panose="02020603050405020304" pitchFamily="18" charset="0"/>
              </a:rPr>
              <a:t> by allocating memory for instances of classes</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Instantiate arrays</a:t>
            </a:r>
            <a:r>
              <a:rPr lang="en-US" sz="2000" dirty="0">
                <a:latin typeface="Times New Roman" panose="02020603050405020304" pitchFamily="18" charset="0"/>
                <a:cs typeface="Times New Roman" panose="02020603050405020304" pitchFamily="18" charset="0"/>
              </a:rPr>
              <a:t> by allocating memory for </a:t>
            </a:r>
            <a:r>
              <a:rPr lang="en-US" sz="2000" dirty="0" smtClean="0">
                <a:latin typeface="Times New Roman" panose="02020603050405020304" pitchFamily="18" charset="0"/>
                <a:cs typeface="Times New Roman" panose="02020603050405020304" pitchFamily="18" charset="0"/>
              </a:rPr>
              <a:t>array </a:t>
            </a:r>
            <a:r>
              <a:rPr lang="en-US" sz="2000" dirty="0">
                <a:latin typeface="Times New Roman" panose="02020603050405020304" pitchFamily="18" charset="0"/>
                <a:cs typeface="Times New Roman" panose="02020603050405020304" pitchFamily="18" charset="0"/>
              </a:rPr>
              <a:t>elements</a:t>
            </a:r>
            <a:r>
              <a:rPr lang="en-US" sz="2000" dirty="0" smtClean="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Key Points</a:t>
            </a:r>
            <a:r>
              <a:rPr lang="en-IN" sz="2000" dirty="0" smtClean="0">
                <a:latin typeface="Times New Roman" panose="02020603050405020304" pitchFamily="18" charset="0"/>
                <a:cs typeface="Times New Roman" panose="02020603050405020304" pitchFamily="18" charset="0"/>
              </a:rPr>
              <a:t>:</a:t>
            </a:r>
          </a:p>
          <a:p>
            <a:pPr lvl="1"/>
            <a:r>
              <a:rPr lang="en-IN" sz="1800" dirty="0" smtClean="0">
                <a:latin typeface="Times New Roman" panose="02020603050405020304" pitchFamily="18" charset="0"/>
                <a:cs typeface="Times New Roman" panose="02020603050405020304" pitchFamily="18" charset="0"/>
              </a:rPr>
              <a:t>The new </a:t>
            </a:r>
            <a:r>
              <a:rPr lang="en-US" sz="1800" dirty="0" smtClean="0">
                <a:latin typeface="Times New Roman" panose="02020603050405020304" pitchFamily="18" charset="0"/>
                <a:cs typeface="Times New Roman" panose="02020603050405020304" pitchFamily="18" charset="0"/>
              </a:rPr>
              <a:t>operator </a:t>
            </a:r>
            <a:r>
              <a:rPr lang="en-US" sz="1800" dirty="0">
                <a:latin typeface="Times New Roman" panose="02020603050405020304" pitchFamily="18" charset="0"/>
                <a:cs typeface="Times New Roman" panose="02020603050405020304" pitchFamily="18" charset="0"/>
              </a:rPr>
              <a:t>allocates memory on the </a:t>
            </a:r>
            <a:r>
              <a:rPr lang="en-US" sz="1800" b="1" dirty="0">
                <a:latin typeface="Times New Roman" panose="02020603050405020304" pitchFamily="18" charset="0"/>
                <a:cs typeface="Times New Roman" panose="02020603050405020304" pitchFamily="18" charset="0"/>
              </a:rPr>
              <a:t>heap</a:t>
            </a:r>
            <a:r>
              <a:rPr lang="en-US" sz="1800" dirty="0" smtClean="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It returns a </a:t>
            </a:r>
            <a:r>
              <a:rPr lang="en-US" sz="1800" b="1" dirty="0">
                <a:latin typeface="Times New Roman" panose="02020603050405020304" pitchFamily="18" charset="0"/>
                <a:cs typeface="Times New Roman" panose="02020603050405020304" pitchFamily="18" charset="0"/>
              </a:rPr>
              <a:t>reference</a:t>
            </a:r>
            <a:r>
              <a:rPr lang="en-US" sz="1800" dirty="0">
                <a:latin typeface="Times New Roman" panose="02020603050405020304" pitchFamily="18" charset="0"/>
                <a:cs typeface="Times New Roman" panose="02020603050405020304" pitchFamily="18" charset="0"/>
              </a:rPr>
              <a:t> to the newly created object or array</a:t>
            </a:r>
            <a:r>
              <a:rPr lang="en-US" sz="1800" dirty="0" smtClean="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The allocated memory remains until the object is no longer referenced and is eligible for </a:t>
            </a:r>
            <a:r>
              <a:rPr lang="en-US" sz="1800" b="1" dirty="0">
                <a:latin typeface="Times New Roman" panose="02020603050405020304" pitchFamily="18" charset="0"/>
                <a:cs typeface="Times New Roman" panose="02020603050405020304" pitchFamily="18" charset="0"/>
              </a:rPr>
              <a:t>garbage collection</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390182" y="5650302"/>
            <a:ext cx="5641675" cy="677108"/>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ClassName objectName = </a:t>
            </a:r>
            <a:r>
              <a:rPr lang="en-IN" sz="2000" b="1" u="sng" dirty="0">
                <a:latin typeface="Times New Roman" panose="02020603050405020304" pitchFamily="18" charset="0"/>
                <a:cs typeface="Times New Roman" panose="02020603050405020304" pitchFamily="18" charset="0"/>
              </a:rPr>
              <a:t>new</a:t>
            </a:r>
            <a:r>
              <a:rPr lang="en-IN" sz="2000" b="1" dirty="0">
                <a:latin typeface="Times New Roman" panose="02020603050405020304" pitchFamily="18" charset="0"/>
                <a:cs typeface="Times New Roman" panose="02020603050405020304" pitchFamily="18" charset="0"/>
              </a:rPr>
              <a:t> ClassName();</a:t>
            </a:r>
          </a:p>
          <a:p>
            <a:endParaRPr lang="en-IN" b="1" dirty="0"/>
          </a:p>
        </p:txBody>
      </p:sp>
    </p:spTree>
    <p:extLst>
      <p:ext uri="{BB962C8B-B14F-4D97-AF65-F5344CB8AC3E}">
        <p14:creationId xmlns:p14="http://schemas.microsoft.com/office/powerpoint/2010/main" val="2772021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Java Stack and Heap Memory « Java Top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577" y="1381634"/>
            <a:ext cx="7063038" cy="3983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736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Object Creation And Instanceof Keyword</a:t>
            </a:r>
            <a:endParaRPr lang="en-IN" sz="4000" dirty="0"/>
          </a:p>
        </p:txBody>
      </p:sp>
      <p:sp>
        <p:nvSpPr>
          <p:cNvPr id="3" name="Content Placeholder 2"/>
          <p:cNvSpPr>
            <a:spLocks noGrp="1"/>
          </p:cNvSpPr>
          <p:nvPr>
            <p:ph idx="1"/>
          </p:nvPr>
        </p:nvSpPr>
        <p:spPr>
          <a:xfrm>
            <a:off x="1337094" y="2216989"/>
            <a:ext cx="10236529" cy="440809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java instanceof operator</a:t>
            </a:r>
            <a:r>
              <a:rPr lang="en-US" dirty="0">
                <a:latin typeface="Times New Roman" panose="02020603050405020304" pitchFamily="18" charset="0"/>
                <a:cs typeface="Times New Roman" panose="02020603050405020304" pitchFamily="18" charset="0"/>
              </a:rPr>
              <a:t> is used to test whether the object is an instance of the specified type (class or subclass or interface).</a:t>
            </a:r>
          </a:p>
          <a:p>
            <a:r>
              <a:rPr lang="en-US" dirty="0">
                <a:latin typeface="Times New Roman" panose="02020603050405020304" pitchFamily="18" charset="0"/>
                <a:cs typeface="Times New Roman" panose="02020603050405020304" pitchFamily="18" charset="0"/>
              </a:rPr>
              <a:t>The instanceof in java is also known as type </a:t>
            </a:r>
            <a:r>
              <a:rPr lang="en-US" i="1" dirty="0">
                <a:latin typeface="Times New Roman" panose="02020603050405020304" pitchFamily="18" charset="0"/>
                <a:cs typeface="Times New Roman" panose="02020603050405020304" pitchFamily="18" charset="0"/>
              </a:rPr>
              <a:t>comparison operator</a:t>
            </a:r>
            <a:r>
              <a:rPr lang="en-US" dirty="0">
                <a:latin typeface="Times New Roman" panose="02020603050405020304" pitchFamily="18" charset="0"/>
                <a:cs typeface="Times New Roman" panose="02020603050405020304" pitchFamily="18" charset="0"/>
              </a:rPr>
              <a:t> because it compares the instance with type. It returns either true or false. If we apply the instanceof operator with any variable that has null value, it returns false.</a:t>
            </a:r>
          </a:p>
          <a:p>
            <a:pPr marL="800100" lvl="2" indent="0">
              <a:buNone/>
            </a:pPr>
            <a:r>
              <a:rPr lang="en-US" sz="1800" dirty="0">
                <a:solidFill>
                  <a:srgbClr val="C00000"/>
                </a:solidFill>
                <a:latin typeface="Times New Roman" panose="02020603050405020304" pitchFamily="18" charset="0"/>
                <a:cs typeface="Times New Roman" panose="02020603050405020304" pitchFamily="18" charset="0"/>
              </a:rPr>
              <a:t>class </a:t>
            </a:r>
            <a:r>
              <a:rPr lang="en-US" sz="1800" dirty="0" smtClean="0">
                <a:solidFill>
                  <a:srgbClr val="C00000"/>
                </a:solidFill>
                <a:latin typeface="Times New Roman" panose="02020603050405020304" pitchFamily="18" charset="0"/>
                <a:cs typeface="Times New Roman" panose="02020603050405020304" pitchFamily="18" charset="0"/>
              </a:rPr>
              <a:t>Simple1</a:t>
            </a:r>
          </a:p>
          <a:p>
            <a:pPr marL="800100" lvl="2" indent="0">
              <a:buNone/>
            </a:pPr>
            <a:r>
              <a:rPr lang="en-US" sz="1800" dirty="0" smtClean="0">
                <a:solidFill>
                  <a:srgbClr val="C00000"/>
                </a:solidFill>
                <a:latin typeface="Times New Roman" panose="02020603050405020304" pitchFamily="18" charset="0"/>
                <a:cs typeface="Times New Roman" panose="02020603050405020304" pitchFamily="18" charset="0"/>
              </a:rPr>
              <a:t>{</a:t>
            </a:r>
            <a:r>
              <a:rPr lang="en-US" sz="1800" dirty="0">
                <a:solidFill>
                  <a:srgbClr val="C00000"/>
                </a:solidFill>
                <a:latin typeface="Times New Roman" panose="02020603050405020304" pitchFamily="18" charset="0"/>
                <a:cs typeface="Times New Roman" panose="02020603050405020304" pitchFamily="18" charset="0"/>
              </a:rPr>
              <a:t>  </a:t>
            </a:r>
          </a:p>
          <a:p>
            <a:pPr marL="1257300" lvl="3" indent="0">
              <a:buNone/>
            </a:pPr>
            <a:r>
              <a:rPr lang="en-US" sz="1600" dirty="0" smtClean="0">
                <a:solidFill>
                  <a:srgbClr val="C00000"/>
                </a:solidFill>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 </a:t>
            </a:r>
            <a:r>
              <a:rPr lang="en-US" sz="1600" b="1" dirty="0">
                <a:solidFill>
                  <a:srgbClr val="C00000"/>
                </a:solidFill>
                <a:latin typeface="Times New Roman" panose="02020603050405020304" pitchFamily="18" charset="0"/>
                <a:cs typeface="Times New Roman" panose="02020603050405020304" pitchFamily="18" charset="0"/>
              </a:rPr>
              <a:t>public</a:t>
            </a:r>
            <a:r>
              <a:rPr lang="en-US" sz="1600" dirty="0">
                <a:solidFill>
                  <a:srgbClr val="C00000"/>
                </a:solidFill>
                <a:latin typeface="Times New Roman" panose="02020603050405020304" pitchFamily="18" charset="0"/>
                <a:cs typeface="Times New Roman" panose="02020603050405020304" pitchFamily="18" charset="0"/>
              </a:rPr>
              <a:t> </a:t>
            </a:r>
            <a:r>
              <a:rPr lang="en-US" sz="1600" b="1" dirty="0">
                <a:solidFill>
                  <a:srgbClr val="C00000"/>
                </a:solidFill>
                <a:latin typeface="Times New Roman" panose="02020603050405020304" pitchFamily="18" charset="0"/>
                <a:cs typeface="Times New Roman" panose="02020603050405020304" pitchFamily="18" charset="0"/>
              </a:rPr>
              <a:t>static</a:t>
            </a:r>
            <a:r>
              <a:rPr lang="en-US" sz="1600" dirty="0">
                <a:solidFill>
                  <a:srgbClr val="C00000"/>
                </a:solidFill>
                <a:latin typeface="Times New Roman" panose="02020603050405020304" pitchFamily="18" charset="0"/>
                <a:cs typeface="Times New Roman" panose="02020603050405020304" pitchFamily="18" charset="0"/>
              </a:rPr>
              <a:t> </a:t>
            </a:r>
            <a:r>
              <a:rPr lang="en-US" sz="1600" b="1" dirty="0">
                <a:solidFill>
                  <a:srgbClr val="C00000"/>
                </a:solidFill>
                <a:latin typeface="Times New Roman" panose="02020603050405020304" pitchFamily="18" charset="0"/>
                <a:cs typeface="Times New Roman" panose="02020603050405020304" pitchFamily="18" charset="0"/>
              </a:rPr>
              <a:t>void</a:t>
            </a:r>
            <a:r>
              <a:rPr lang="en-US" sz="1600" dirty="0">
                <a:solidFill>
                  <a:srgbClr val="C00000"/>
                </a:solidFill>
                <a:latin typeface="Times New Roman" panose="02020603050405020304" pitchFamily="18" charset="0"/>
                <a:cs typeface="Times New Roman" panose="02020603050405020304" pitchFamily="18" charset="0"/>
              </a:rPr>
              <a:t> main(String args</a:t>
            </a:r>
            <a:r>
              <a:rPr lang="en-US" sz="1600" dirty="0" smtClean="0">
                <a:solidFill>
                  <a:srgbClr val="C00000"/>
                </a:solidFill>
                <a:latin typeface="Times New Roman" panose="02020603050405020304" pitchFamily="18" charset="0"/>
                <a:cs typeface="Times New Roman" panose="02020603050405020304" pitchFamily="18" charset="0"/>
              </a:rPr>
              <a:t>[])</a:t>
            </a:r>
          </a:p>
          <a:p>
            <a:pPr marL="1257300" lvl="3" indent="0">
              <a:buNone/>
            </a:pPr>
            <a:r>
              <a:rPr lang="en-US" sz="1600" dirty="0" smtClean="0">
                <a:solidFill>
                  <a:srgbClr val="C00000"/>
                </a:solidFill>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  </a:t>
            </a:r>
          </a:p>
          <a:p>
            <a:pPr marL="1257300" lvl="3" indent="0">
              <a:buNone/>
            </a:pP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		Simple1</a:t>
            </a:r>
            <a:r>
              <a:rPr lang="en-US" sz="1600" dirty="0">
                <a:solidFill>
                  <a:srgbClr val="C00000"/>
                </a:solidFill>
                <a:latin typeface="Times New Roman" panose="02020603050405020304" pitchFamily="18" charset="0"/>
                <a:cs typeface="Times New Roman" panose="02020603050405020304" pitchFamily="18" charset="0"/>
              </a:rPr>
              <a:t> s=</a:t>
            </a:r>
            <a:r>
              <a:rPr lang="en-US" sz="1600" b="1" dirty="0">
                <a:solidFill>
                  <a:srgbClr val="C00000"/>
                </a:solidFill>
                <a:latin typeface="Times New Roman" panose="02020603050405020304" pitchFamily="18" charset="0"/>
                <a:cs typeface="Times New Roman" panose="02020603050405020304" pitchFamily="18" charset="0"/>
              </a:rPr>
              <a:t>new</a:t>
            </a:r>
            <a:r>
              <a:rPr lang="en-US" sz="1600" dirty="0">
                <a:solidFill>
                  <a:srgbClr val="C00000"/>
                </a:solidFill>
                <a:latin typeface="Times New Roman" panose="02020603050405020304" pitchFamily="18" charset="0"/>
                <a:cs typeface="Times New Roman" panose="02020603050405020304" pitchFamily="18" charset="0"/>
              </a:rPr>
              <a:t> Simple1();  </a:t>
            </a:r>
          </a:p>
          <a:p>
            <a:pPr marL="1257300" lvl="3" indent="0">
              <a:buNone/>
            </a:pP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		System.out.println(s</a:t>
            </a:r>
            <a:r>
              <a:rPr lang="en-US" sz="1600" dirty="0">
                <a:solidFill>
                  <a:srgbClr val="C00000"/>
                </a:solidFill>
                <a:latin typeface="Times New Roman" panose="02020603050405020304" pitchFamily="18" charset="0"/>
                <a:cs typeface="Times New Roman" panose="02020603050405020304" pitchFamily="18" charset="0"/>
              </a:rPr>
              <a:t> </a:t>
            </a:r>
            <a:r>
              <a:rPr lang="en-US" sz="1600" b="1" dirty="0">
                <a:solidFill>
                  <a:srgbClr val="C00000"/>
                </a:solidFill>
                <a:latin typeface="Times New Roman" panose="02020603050405020304" pitchFamily="18" charset="0"/>
                <a:cs typeface="Times New Roman" panose="02020603050405020304" pitchFamily="18" charset="0"/>
              </a:rPr>
              <a:t>instanceof</a:t>
            </a:r>
            <a:r>
              <a:rPr lang="en-US" sz="1600" dirty="0">
                <a:solidFill>
                  <a:srgbClr val="C00000"/>
                </a:solidFill>
                <a:latin typeface="Times New Roman" panose="02020603050405020304" pitchFamily="18" charset="0"/>
                <a:cs typeface="Times New Roman" panose="02020603050405020304" pitchFamily="18" charset="0"/>
              </a:rPr>
              <a:t> Simple1</a:t>
            </a:r>
            <a:r>
              <a:rPr lang="en-US" sz="1600" dirty="0" smtClean="0">
                <a:solidFill>
                  <a:srgbClr val="C00000"/>
                </a:solidFill>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true  </a:t>
            </a:r>
          </a:p>
          <a:p>
            <a:pPr marL="1257300" lvl="3" indent="0">
              <a:buNone/>
            </a:pP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  </a:t>
            </a:r>
          </a:p>
          <a:p>
            <a:pPr marL="800100" lvl="2" indent="0">
              <a:buNone/>
            </a:pPr>
            <a:r>
              <a:rPr lang="en-US" sz="1800" dirty="0">
                <a:solidFill>
                  <a:srgbClr val="C00000"/>
                </a:solidFill>
                <a:latin typeface="Times New Roman" panose="02020603050405020304" pitchFamily="18" charset="0"/>
                <a:cs typeface="Times New Roman" panose="02020603050405020304" pitchFamily="18" charset="0"/>
              </a:rPr>
              <a:t>}  </a:t>
            </a:r>
          </a:p>
          <a:p>
            <a:pPr marL="800100" lvl="2" indent="0">
              <a:buNone/>
            </a:pPr>
            <a:endParaRPr lang="en-IN" sz="1800" dirty="0">
              <a:solidFill>
                <a:srgbClr val="C00000"/>
              </a:solidFill>
            </a:endParaRPr>
          </a:p>
        </p:txBody>
      </p:sp>
    </p:spTree>
    <p:extLst>
      <p:ext uri="{BB962C8B-B14F-4D97-AF65-F5344CB8AC3E}">
        <p14:creationId xmlns:p14="http://schemas.microsoft.com/office/powerpoint/2010/main" val="3012019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650" y="218669"/>
            <a:ext cx="8911687" cy="1280890"/>
          </a:xfrm>
        </p:spPr>
        <p:txBody>
          <a:bodyPr>
            <a:normAutofit fontScale="90000"/>
          </a:bodyPr>
          <a:lstStyle/>
          <a:p>
            <a:pPr algn="ctr"/>
            <a:r>
              <a:rPr lang="en-US" sz="4900" b="1" dirty="0" smtClean="0">
                <a:solidFill>
                  <a:srgbClr val="C00000"/>
                </a:solidFill>
                <a:latin typeface="Times New Roman" panose="02020603050405020304" pitchFamily="18" charset="0"/>
                <a:cs typeface="Times New Roman" panose="02020603050405020304" pitchFamily="18" charset="0"/>
              </a:rPr>
              <a:t>Java </a:t>
            </a:r>
            <a:r>
              <a:rPr lang="en-US" sz="4900" b="1" dirty="0">
                <a:solidFill>
                  <a:srgbClr val="C00000"/>
                </a:solidFill>
                <a:latin typeface="Times New Roman" panose="02020603050405020304" pitchFamily="18" charset="0"/>
                <a:cs typeface="Times New Roman" panose="02020603050405020304" pitchFamily="18" charset="0"/>
              </a:rPr>
              <a:t>Object Oriented Programming</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4951" y="1374475"/>
            <a:ext cx="10452189" cy="5285118"/>
          </a:xfrm>
        </p:spPr>
        <p:txBody>
          <a:bodyPr>
            <a:normAutofit/>
          </a:bodyPr>
          <a:lstStyle/>
          <a:p>
            <a:r>
              <a:rPr lang="en-US" sz="2000" dirty="0" smtClean="0">
                <a:latin typeface="Times New Roman" panose="02020603050405020304" pitchFamily="18" charset="0"/>
                <a:cs typeface="Times New Roman" panose="02020603050405020304" pitchFamily="18" charset="0"/>
              </a:rPr>
              <a:t>Java </a:t>
            </a:r>
            <a:r>
              <a:rPr lang="en-US" sz="2000" dirty="0">
                <a:latin typeface="Times New Roman" panose="02020603050405020304" pitchFamily="18" charset="0"/>
                <a:cs typeface="Times New Roman" panose="02020603050405020304" pitchFamily="18" charset="0"/>
              </a:rPr>
              <a:t>Object-Oriented Programming (OOP) is a programming paradigm based on the concept of "objects," which contain both data and methods. Java is known for its strong support for OOP principles, and the key features of OOP in Java include:</a:t>
            </a:r>
          </a:p>
          <a:p>
            <a:r>
              <a:rPr lang="en-US" sz="2000" b="1" dirty="0" smtClean="0">
                <a:latin typeface="Times New Roman" panose="02020603050405020304" pitchFamily="18" charset="0"/>
                <a:cs typeface="Times New Roman" panose="02020603050405020304" pitchFamily="18" charset="0"/>
              </a:rPr>
              <a:t>Classes </a:t>
            </a:r>
            <a:r>
              <a:rPr lang="en-US" sz="2000" b="1" dirty="0">
                <a:latin typeface="Times New Roman" panose="02020603050405020304" pitchFamily="18" charset="0"/>
                <a:cs typeface="Times New Roman" panose="02020603050405020304" pitchFamily="18" charset="0"/>
              </a:rPr>
              <a:t>and Objects</a:t>
            </a:r>
          </a:p>
          <a:p>
            <a:pPr lvl="1"/>
            <a:r>
              <a:rPr lang="en-US" sz="1800" b="1" dirty="0">
                <a:latin typeface="Times New Roman" panose="02020603050405020304" pitchFamily="18" charset="0"/>
                <a:cs typeface="Times New Roman" panose="02020603050405020304" pitchFamily="18" charset="0"/>
              </a:rPr>
              <a:t>Class</a:t>
            </a:r>
            <a:r>
              <a:rPr lang="en-US" sz="1800" dirty="0">
                <a:latin typeface="Times New Roman" panose="02020603050405020304" pitchFamily="18" charset="0"/>
                <a:cs typeface="Times New Roman" panose="02020603050405020304" pitchFamily="18" charset="0"/>
              </a:rPr>
              <a:t>: A blueprint for creating objects. It defines a data structure by bundling data (fields or attributes) and methods that operate on the data.</a:t>
            </a:r>
          </a:p>
          <a:p>
            <a:pPr lvl="1"/>
            <a:r>
              <a:rPr lang="en-US" sz="1800" b="1" dirty="0">
                <a:latin typeface="Times New Roman" panose="02020603050405020304" pitchFamily="18" charset="0"/>
                <a:cs typeface="Times New Roman" panose="02020603050405020304" pitchFamily="18" charset="0"/>
              </a:rPr>
              <a:t>Object</a:t>
            </a:r>
            <a:r>
              <a:rPr lang="en-US" sz="1800" dirty="0">
                <a:latin typeface="Times New Roman" panose="02020603050405020304" pitchFamily="18" charset="0"/>
                <a:cs typeface="Times New Roman" panose="02020603050405020304" pitchFamily="18" charset="0"/>
              </a:rPr>
              <a:t>: An instance of a class. Objects are created using </a:t>
            </a:r>
            <a:r>
              <a:rPr lang="en-US" sz="1800" dirty="0" smtClean="0">
                <a:latin typeface="Times New Roman" panose="02020603050405020304" pitchFamily="18" charset="0"/>
                <a:cs typeface="Times New Roman" panose="02020603050405020304" pitchFamily="18" charset="0"/>
              </a:rPr>
              <a:t>the new keyword in java</a:t>
            </a:r>
          </a:p>
          <a:p>
            <a:r>
              <a:rPr lang="en-US" sz="2000" b="1" dirty="0">
                <a:latin typeface="Times New Roman" panose="02020603050405020304" pitchFamily="18" charset="0"/>
                <a:cs typeface="Times New Roman" panose="02020603050405020304" pitchFamily="18" charset="0"/>
              </a:rPr>
              <a:t>Key OOP Principles in Java:</a:t>
            </a:r>
          </a:p>
          <a:p>
            <a:pPr lvl="1"/>
            <a:r>
              <a:rPr lang="en-US" sz="1800" b="1" dirty="0">
                <a:latin typeface="Times New Roman" panose="02020603050405020304" pitchFamily="18" charset="0"/>
                <a:cs typeface="Times New Roman" panose="02020603050405020304" pitchFamily="18" charset="0"/>
              </a:rPr>
              <a:t>Encapsulation</a:t>
            </a:r>
            <a:r>
              <a:rPr lang="en-US" sz="1800" dirty="0">
                <a:latin typeface="Times New Roman" panose="02020603050405020304" pitchFamily="18" charset="0"/>
                <a:cs typeface="Times New Roman" panose="02020603050405020304" pitchFamily="18" charset="0"/>
              </a:rPr>
              <a:t>: Hides internal details, providing control over the data.</a:t>
            </a:r>
          </a:p>
          <a:p>
            <a:pPr lvl="1"/>
            <a:r>
              <a:rPr lang="en-US" sz="1800" b="1" dirty="0">
                <a:latin typeface="Times New Roman" panose="02020603050405020304" pitchFamily="18" charset="0"/>
                <a:cs typeface="Times New Roman" panose="02020603050405020304" pitchFamily="18" charset="0"/>
              </a:rPr>
              <a:t>Inheritance</a:t>
            </a:r>
            <a:r>
              <a:rPr lang="en-US" sz="1800" dirty="0">
                <a:latin typeface="Times New Roman" panose="02020603050405020304" pitchFamily="18" charset="0"/>
                <a:cs typeface="Times New Roman" panose="02020603050405020304" pitchFamily="18" charset="0"/>
              </a:rPr>
              <a:t>: Promotes code reuse and hierarchical classification.</a:t>
            </a:r>
          </a:p>
          <a:p>
            <a:pPr lvl="1"/>
            <a:r>
              <a:rPr lang="en-US" sz="1800" b="1" dirty="0">
                <a:latin typeface="Times New Roman" panose="02020603050405020304" pitchFamily="18" charset="0"/>
                <a:cs typeface="Times New Roman" panose="02020603050405020304" pitchFamily="18" charset="0"/>
              </a:rPr>
              <a:t>Polymorphism</a:t>
            </a:r>
            <a:r>
              <a:rPr lang="en-US" sz="1800" dirty="0">
                <a:latin typeface="Times New Roman" panose="02020603050405020304" pitchFamily="18" charset="0"/>
                <a:cs typeface="Times New Roman" panose="02020603050405020304" pitchFamily="18" charset="0"/>
              </a:rPr>
              <a:t>: Allows one interface to be used for a general class of actions.</a:t>
            </a:r>
          </a:p>
          <a:p>
            <a:pPr lvl="1"/>
            <a:r>
              <a:rPr lang="en-US" sz="1800" b="1" dirty="0">
                <a:latin typeface="Times New Roman" panose="02020603050405020304" pitchFamily="18" charset="0"/>
                <a:cs typeface="Times New Roman" panose="02020603050405020304" pitchFamily="18" charset="0"/>
              </a:rPr>
              <a:t>Abstraction</a:t>
            </a:r>
            <a:r>
              <a:rPr lang="en-US" sz="1800" dirty="0">
                <a:latin typeface="Times New Roman" panose="02020603050405020304" pitchFamily="18" charset="0"/>
                <a:cs typeface="Times New Roman" panose="02020603050405020304" pitchFamily="18" charset="0"/>
              </a:rPr>
              <a:t>: Focuses on essential qualities of an object rather than implementation.</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789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555" y="482968"/>
            <a:ext cx="6488889" cy="5892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63761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637" y="171223"/>
            <a:ext cx="8911687" cy="1280890"/>
          </a:xfrm>
        </p:spPr>
        <p:txBody>
          <a:bodyPr>
            <a:normAutofit/>
          </a:bodyPr>
          <a:lstStyle/>
          <a:p>
            <a:pPr algn="ctr"/>
            <a:r>
              <a:rPr lang="en-US" sz="4400" b="1" dirty="0">
                <a:latin typeface="Times New Roman" panose="02020603050405020304" pitchFamily="18" charset="0"/>
                <a:cs typeface="Times New Roman" panose="02020603050405020304" pitchFamily="18" charset="0"/>
              </a:rPr>
              <a:t>Inheritance</a:t>
            </a:r>
            <a:endParaRPr lang="en-IN" sz="4400" dirty="0"/>
          </a:p>
        </p:txBody>
      </p:sp>
      <p:sp>
        <p:nvSpPr>
          <p:cNvPr id="3" name="Content Placeholder 2"/>
          <p:cNvSpPr>
            <a:spLocks noGrp="1"/>
          </p:cNvSpPr>
          <p:nvPr>
            <p:ph idx="1"/>
          </p:nvPr>
        </p:nvSpPr>
        <p:spPr>
          <a:xfrm>
            <a:off x="2548924" y="934529"/>
            <a:ext cx="8915400" cy="3777622"/>
          </a:xfrm>
        </p:spPr>
        <p:txBody>
          <a:bodyPr/>
          <a:lstStyle/>
          <a:p>
            <a:pPr fontAlgn="base"/>
            <a:r>
              <a:rPr lang="en-US" dirty="0">
                <a:latin typeface="Times New Roman" panose="02020603050405020304" pitchFamily="18" charset="0"/>
                <a:cs typeface="Times New Roman" panose="02020603050405020304" pitchFamily="18" charset="0"/>
              </a:rPr>
              <a:t>Inheritance allows us to create a new class based on an existing one. The new class, which is called a derived class or subclass, inherits the properties and behaviors of the existing class, called a base class or superclass. It promotes code reuse, modularity, and extensibility.</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678394" y="2027991"/>
            <a:ext cx="4353463" cy="4678204"/>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dirty="0">
                <a:latin typeface="Times New Roman" panose="02020603050405020304" pitchFamily="18" charset="0"/>
                <a:cs typeface="Times New Roman" panose="02020603050405020304" pitchFamily="18" charset="0"/>
              </a:rPr>
              <a:t>// Parent class</a:t>
            </a:r>
          </a:p>
          <a:p>
            <a:r>
              <a:rPr lang="en-IN" sz="1400" dirty="0">
                <a:latin typeface="Times New Roman" panose="02020603050405020304" pitchFamily="18" charset="0"/>
                <a:cs typeface="Times New Roman" panose="02020603050405020304" pitchFamily="18" charset="0"/>
              </a:rPr>
              <a:t>class Animal {</a:t>
            </a:r>
          </a:p>
          <a:p>
            <a:r>
              <a:rPr lang="en-IN" sz="1400" dirty="0">
                <a:latin typeface="Times New Roman" panose="02020603050405020304" pitchFamily="18" charset="0"/>
                <a:cs typeface="Times New Roman" panose="02020603050405020304" pitchFamily="18" charset="0"/>
              </a:rPr>
              <a:t>    public void </a:t>
            </a:r>
            <a:r>
              <a:rPr lang="en-IN" sz="1400" dirty="0" err="1">
                <a:latin typeface="Times New Roman" panose="02020603050405020304" pitchFamily="18" charset="0"/>
                <a:cs typeface="Times New Roman" panose="02020603050405020304" pitchFamily="18" charset="0"/>
              </a:rPr>
              <a:t>makeSound</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("Animal makes a sound");</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Child class (inherits from Animal)</a:t>
            </a:r>
          </a:p>
          <a:p>
            <a:r>
              <a:rPr lang="en-IN" sz="1400" dirty="0">
                <a:latin typeface="Times New Roman" panose="02020603050405020304" pitchFamily="18" charset="0"/>
                <a:cs typeface="Times New Roman" panose="02020603050405020304" pitchFamily="18" charset="0"/>
              </a:rPr>
              <a:t>class Dog extends Animal {</a:t>
            </a:r>
          </a:p>
          <a:p>
            <a:r>
              <a:rPr lang="en-IN" sz="1400" dirty="0">
                <a:latin typeface="Times New Roman" panose="02020603050405020304" pitchFamily="18" charset="0"/>
                <a:cs typeface="Times New Roman" panose="02020603050405020304" pitchFamily="18" charset="0"/>
              </a:rPr>
              <a:t>    public void </a:t>
            </a:r>
            <a:r>
              <a:rPr lang="en-IN" sz="1400" dirty="0" err="1">
                <a:latin typeface="Times New Roman" panose="02020603050405020304" pitchFamily="18" charset="0"/>
                <a:cs typeface="Times New Roman" panose="02020603050405020304" pitchFamily="18" charset="0"/>
              </a:rPr>
              <a:t>makeSound</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("Dog barks");</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public class Main {</a:t>
            </a:r>
          </a:p>
          <a:p>
            <a:r>
              <a:rPr lang="en-IN" sz="1400" dirty="0">
                <a:latin typeface="Times New Roman" panose="02020603050405020304" pitchFamily="18" charset="0"/>
                <a:cs typeface="Times New Roman" panose="02020603050405020304" pitchFamily="18" charset="0"/>
              </a:rPr>
              <a:t>    public static void main(String[] </a:t>
            </a:r>
            <a:r>
              <a:rPr lang="en-IN" sz="1400" dirty="0" err="1">
                <a:latin typeface="Times New Roman" panose="02020603050405020304" pitchFamily="18" charset="0"/>
                <a:cs typeface="Times New Roman" panose="02020603050405020304" pitchFamily="18" charset="0"/>
              </a:rPr>
              <a:t>args</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Dog </a:t>
            </a:r>
            <a:r>
              <a:rPr lang="en-IN" sz="1400" dirty="0" err="1">
                <a:latin typeface="Times New Roman" panose="02020603050405020304" pitchFamily="18" charset="0"/>
                <a:cs typeface="Times New Roman" panose="02020603050405020304" pitchFamily="18" charset="0"/>
              </a:rPr>
              <a:t>myDog</a:t>
            </a:r>
            <a:r>
              <a:rPr lang="en-IN" sz="1400" dirty="0">
                <a:latin typeface="Times New Roman" panose="02020603050405020304" pitchFamily="18" charset="0"/>
                <a:cs typeface="Times New Roman" panose="02020603050405020304" pitchFamily="18" charset="0"/>
              </a:rPr>
              <a:t> = new Dog();  // Create a Dog </a:t>
            </a:r>
            <a:r>
              <a:rPr lang="en-IN" sz="1400" dirty="0" smtClean="0">
                <a:latin typeface="Times New Roman" panose="02020603050405020304" pitchFamily="18" charset="0"/>
                <a:cs typeface="Times New Roman" panose="02020603050405020304" pitchFamily="18" charset="0"/>
              </a:rPr>
              <a:t>object</a:t>
            </a:r>
          </a:p>
          <a:p>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myDog.makeSound</a:t>
            </a:r>
            <a:r>
              <a:rPr lang="en-IN" sz="1400" dirty="0" smtClean="0">
                <a:latin typeface="Times New Roman" panose="02020603050405020304" pitchFamily="18" charset="0"/>
                <a:cs typeface="Times New Roman" panose="02020603050405020304" pitchFamily="18" charset="0"/>
              </a:rPr>
              <a:t>();      </a:t>
            </a:r>
          </a:p>
          <a:p>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788229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189" y="-87569"/>
            <a:ext cx="8911687" cy="1280890"/>
          </a:xfrm>
        </p:spPr>
        <p:txBody>
          <a:bodyPr>
            <a:normAutofit/>
          </a:bodyPr>
          <a:lstStyle/>
          <a:p>
            <a:pPr algn="ctr"/>
            <a:r>
              <a:rPr lang="en-US" sz="4400" b="1" dirty="0">
                <a:latin typeface="Times New Roman" panose="02020603050405020304" pitchFamily="18" charset="0"/>
                <a:cs typeface="Times New Roman" panose="02020603050405020304" pitchFamily="18" charset="0"/>
              </a:rPr>
              <a:t>Encapsulation</a:t>
            </a:r>
            <a:endParaRPr lang="en-IN" sz="4400" dirty="0"/>
          </a:p>
        </p:txBody>
      </p:sp>
      <p:sp>
        <p:nvSpPr>
          <p:cNvPr id="3" name="Content Placeholder 2"/>
          <p:cNvSpPr>
            <a:spLocks noGrp="1"/>
          </p:cNvSpPr>
          <p:nvPr>
            <p:ph idx="1"/>
          </p:nvPr>
        </p:nvSpPr>
        <p:spPr>
          <a:xfrm>
            <a:off x="2451189" y="675736"/>
            <a:ext cx="8915400" cy="4681268"/>
          </a:xfrm>
        </p:spPr>
        <p:txBody>
          <a:bodyPr/>
          <a:lstStyle/>
          <a:p>
            <a:pPr fontAlgn="base"/>
            <a:r>
              <a:rPr lang="en-US" dirty="0">
                <a:latin typeface="Times New Roman" panose="02020603050405020304" pitchFamily="18" charset="0"/>
                <a:cs typeface="Times New Roman" panose="02020603050405020304" pitchFamily="18" charset="0"/>
              </a:rPr>
              <a:t>The definition of encapsulation is "the action of enclosing something in or as if in a capsule". Removing access to parts of your code and making things private is exactly what </a:t>
            </a:r>
            <a:r>
              <a:rPr lang="en-US" b="1" dirty="0">
                <a:latin typeface="Times New Roman" panose="02020603050405020304" pitchFamily="18" charset="0"/>
                <a:cs typeface="Times New Roman" panose="02020603050405020304" pitchFamily="18" charset="0"/>
              </a:rPr>
              <a:t>Encapsulation</a:t>
            </a:r>
            <a:r>
              <a:rPr lang="en-US" dirty="0">
                <a:latin typeface="Times New Roman" panose="02020603050405020304" pitchFamily="18" charset="0"/>
                <a:cs typeface="Times New Roman" panose="02020603050405020304" pitchFamily="18" charset="0"/>
              </a:rPr>
              <a:t> is all about (often times, people refer to it as data hiding).</a:t>
            </a:r>
          </a:p>
          <a:p>
            <a:pPr fontAlgn="base"/>
            <a:r>
              <a:rPr lang="en-US" dirty="0">
                <a:latin typeface="Times New Roman" panose="02020603050405020304" pitchFamily="18" charset="0"/>
                <a:cs typeface="Times New Roman" panose="02020603050405020304" pitchFamily="18" charset="0"/>
              </a:rPr>
              <a:t>Encapsulation means that each object in your code should control its own state. State is the current "snapshot" of your object. The keys, the methods on your object, Boolean properties and so on. If you were to reset a Boolean or delete a key from the object, they're all changes to your state.</a:t>
            </a:r>
          </a:p>
          <a:p>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19908" y="2924354"/>
            <a:ext cx="5520906" cy="375487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b="1" dirty="0">
                <a:latin typeface="Times New Roman" panose="02020603050405020304" pitchFamily="18" charset="0"/>
                <a:cs typeface="Times New Roman" panose="02020603050405020304" pitchFamily="18" charset="0"/>
              </a:rPr>
              <a:t>class Person {</a:t>
            </a:r>
          </a:p>
          <a:p>
            <a:r>
              <a:rPr lang="en-IN" sz="1400" b="1" dirty="0" smtClean="0">
                <a:latin typeface="Times New Roman" panose="02020603050405020304" pitchFamily="18" charset="0"/>
                <a:cs typeface="Times New Roman" panose="02020603050405020304" pitchFamily="18" charset="0"/>
              </a:rPr>
              <a:t>private </a:t>
            </a:r>
            <a:r>
              <a:rPr lang="en-IN" sz="1400" b="1" dirty="0">
                <a:latin typeface="Times New Roman" panose="02020603050405020304" pitchFamily="18" charset="0"/>
                <a:cs typeface="Times New Roman" panose="02020603050405020304" pitchFamily="18" charset="0"/>
              </a:rPr>
              <a:t>String </a:t>
            </a:r>
            <a:r>
              <a:rPr lang="en-IN" sz="1400" b="1" dirty="0" smtClean="0">
                <a:latin typeface="Times New Roman" panose="02020603050405020304" pitchFamily="18" charset="0"/>
                <a:cs typeface="Times New Roman" panose="02020603050405020304" pitchFamily="18" charset="0"/>
              </a:rPr>
              <a:t>name;</a:t>
            </a:r>
          </a:p>
          <a:p>
            <a:r>
              <a:rPr lang="en-IN" sz="1400" b="1" dirty="0" smtClean="0">
                <a:latin typeface="Times New Roman" panose="02020603050405020304" pitchFamily="18" charset="0"/>
                <a:cs typeface="Times New Roman" panose="02020603050405020304" pitchFamily="18" charset="0"/>
              </a:rPr>
              <a:t>public String </a:t>
            </a:r>
            <a:r>
              <a:rPr lang="en-IN" sz="1400" b="1" dirty="0" err="1" smtClean="0">
                <a:latin typeface="Times New Roman" panose="02020603050405020304" pitchFamily="18" charset="0"/>
                <a:cs typeface="Times New Roman" panose="02020603050405020304" pitchFamily="18" charset="0"/>
              </a:rPr>
              <a:t>getName</a:t>
            </a:r>
            <a:r>
              <a:rPr lang="en-IN" sz="1400" b="1" dirty="0" smtClean="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 Public getter method</a:t>
            </a:r>
            <a:endParaRPr lang="en-IN" sz="1400" b="1" dirty="0" smtClean="0">
              <a:latin typeface="Times New Roman" panose="02020603050405020304" pitchFamily="18" charset="0"/>
              <a:cs typeface="Times New Roman" panose="02020603050405020304" pitchFamily="18" charset="0"/>
            </a:endParaRPr>
          </a:p>
          <a:p>
            <a:r>
              <a:rPr lang="en-IN" sz="1400" b="1" dirty="0" smtClean="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return name;</a:t>
            </a:r>
          </a:p>
          <a:p>
            <a:r>
              <a:rPr lang="en-IN" sz="1400" b="1" dirty="0">
                <a:latin typeface="Times New Roman" panose="02020603050405020304" pitchFamily="18" charset="0"/>
                <a:cs typeface="Times New Roman" panose="02020603050405020304" pitchFamily="18" charset="0"/>
              </a:rPr>
              <a:t>    }</a:t>
            </a:r>
          </a:p>
          <a:p>
            <a:r>
              <a:rPr lang="en-IN" sz="1400" b="1" dirty="0" smtClean="0">
                <a:latin typeface="Times New Roman" panose="02020603050405020304" pitchFamily="18" charset="0"/>
                <a:cs typeface="Times New Roman" panose="02020603050405020304" pitchFamily="18" charset="0"/>
              </a:rPr>
              <a:t>public </a:t>
            </a:r>
            <a:r>
              <a:rPr lang="en-IN" sz="1400" b="1" dirty="0">
                <a:latin typeface="Times New Roman" panose="02020603050405020304" pitchFamily="18" charset="0"/>
                <a:cs typeface="Times New Roman" panose="02020603050405020304" pitchFamily="18" charset="0"/>
              </a:rPr>
              <a:t>void </a:t>
            </a:r>
            <a:r>
              <a:rPr lang="en-IN" sz="1400" b="1" dirty="0" err="1">
                <a:latin typeface="Times New Roman" panose="02020603050405020304" pitchFamily="18" charset="0"/>
                <a:cs typeface="Times New Roman" panose="02020603050405020304" pitchFamily="18" charset="0"/>
              </a:rPr>
              <a:t>setName</a:t>
            </a:r>
            <a:r>
              <a:rPr lang="en-IN" sz="1400" b="1" dirty="0">
                <a:latin typeface="Times New Roman" panose="02020603050405020304" pitchFamily="18" charset="0"/>
                <a:cs typeface="Times New Roman" panose="02020603050405020304" pitchFamily="18" charset="0"/>
              </a:rPr>
              <a:t>(String name) </a:t>
            </a:r>
            <a:r>
              <a:rPr lang="en-IN" sz="1400" b="1" dirty="0" smtClean="0">
                <a:latin typeface="Times New Roman" panose="02020603050405020304" pitchFamily="18" charset="0"/>
                <a:cs typeface="Times New Roman" panose="02020603050405020304" pitchFamily="18" charset="0"/>
              </a:rPr>
              <a:t>{</a:t>
            </a:r>
            <a:r>
              <a:rPr lang="en-IN" sz="1400" b="1" dirty="0">
                <a:latin typeface="Times New Roman" panose="02020603050405020304" pitchFamily="18" charset="0"/>
                <a:cs typeface="Times New Roman" panose="02020603050405020304" pitchFamily="18" charset="0"/>
              </a:rPr>
              <a:t>// Public setter method</a:t>
            </a:r>
          </a:p>
          <a:p>
            <a:r>
              <a:rPr lang="en-IN" sz="1400" b="1" dirty="0">
                <a:latin typeface="Times New Roman" panose="02020603050405020304" pitchFamily="18" charset="0"/>
                <a:cs typeface="Times New Roman" panose="02020603050405020304" pitchFamily="18" charset="0"/>
              </a:rPr>
              <a:t>        this.name = name;</a:t>
            </a:r>
          </a:p>
          <a:p>
            <a:r>
              <a:rPr lang="en-IN" sz="1400" b="1" dirty="0">
                <a:latin typeface="Times New Roman" panose="02020603050405020304" pitchFamily="18" charset="0"/>
                <a:cs typeface="Times New Roman" panose="02020603050405020304" pitchFamily="18" charset="0"/>
              </a:rPr>
              <a:t>    }</a:t>
            </a:r>
          </a:p>
          <a:p>
            <a:r>
              <a:rPr lang="en-IN" sz="1400" b="1" dirty="0" smtClean="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public class Main {</a:t>
            </a:r>
          </a:p>
          <a:p>
            <a:r>
              <a:rPr lang="en-IN" sz="1400" b="1" dirty="0">
                <a:latin typeface="Times New Roman" panose="02020603050405020304" pitchFamily="18" charset="0"/>
                <a:cs typeface="Times New Roman" panose="02020603050405020304" pitchFamily="18" charset="0"/>
              </a:rPr>
              <a:t>    public static void main(String[] </a:t>
            </a:r>
            <a:r>
              <a:rPr lang="en-IN" sz="1400" b="1" dirty="0" err="1">
                <a:latin typeface="Times New Roman" panose="02020603050405020304" pitchFamily="18" charset="0"/>
                <a:cs typeface="Times New Roman" panose="02020603050405020304" pitchFamily="18" charset="0"/>
              </a:rPr>
              <a:t>args</a:t>
            </a:r>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Person </a:t>
            </a:r>
            <a:r>
              <a:rPr lang="en-IN" sz="1400" b="1" dirty="0" err="1">
                <a:latin typeface="Times New Roman" panose="02020603050405020304" pitchFamily="18" charset="0"/>
                <a:cs typeface="Times New Roman" panose="02020603050405020304" pitchFamily="18" charset="0"/>
              </a:rPr>
              <a:t>person</a:t>
            </a:r>
            <a:r>
              <a:rPr lang="en-IN" sz="1400" b="1" dirty="0">
                <a:latin typeface="Times New Roman" panose="02020603050405020304" pitchFamily="18" charset="0"/>
                <a:cs typeface="Times New Roman" panose="02020603050405020304" pitchFamily="18" charset="0"/>
              </a:rPr>
              <a:t> = new Person();</a:t>
            </a:r>
          </a:p>
          <a:p>
            <a:r>
              <a:rPr lang="en-IN" sz="1400" b="1" dirty="0" smtClean="0">
                <a:latin typeface="Times New Roman" panose="02020603050405020304" pitchFamily="18" charset="0"/>
                <a:cs typeface="Times New Roman" panose="02020603050405020304" pitchFamily="18" charset="0"/>
              </a:rPr>
              <a:t>	</a:t>
            </a:r>
            <a:r>
              <a:rPr lang="en-IN" sz="1400" b="1" dirty="0" err="1" smtClean="0">
                <a:latin typeface="Times New Roman" panose="02020603050405020304" pitchFamily="18" charset="0"/>
                <a:cs typeface="Times New Roman" panose="02020603050405020304" pitchFamily="18" charset="0"/>
              </a:rPr>
              <a:t>person.setName</a:t>
            </a:r>
            <a:r>
              <a:rPr lang="en-IN" sz="1400" b="1" dirty="0">
                <a:latin typeface="Times New Roman" panose="02020603050405020304" pitchFamily="18" charset="0"/>
                <a:cs typeface="Times New Roman" panose="02020603050405020304" pitchFamily="18" charset="0"/>
              </a:rPr>
              <a:t>("Alice");</a:t>
            </a:r>
          </a:p>
          <a:p>
            <a:r>
              <a:rPr lang="en-IN" sz="1400" b="1" dirty="0">
                <a:latin typeface="Times New Roman" panose="02020603050405020304" pitchFamily="18" charset="0"/>
                <a:cs typeface="Times New Roman" panose="02020603050405020304" pitchFamily="18" charset="0"/>
              </a:rPr>
              <a:t>        </a:t>
            </a:r>
            <a:r>
              <a:rPr lang="en-IN" sz="1400" b="1" dirty="0" err="1" smtClean="0">
                <a:latin typeface="Times New Roman" panose="02020603050405020304" pitchFamily="18" charset="0"/>
                <a:cs typeface="Times New Roman" panose="02020603050405020304" pitchFamily="18" charset="0"/>
              </a:rPr>
              <a:t>System.out.println</a:t>
            </a:r>
            <a:r>
              <a:rPr lang="en-IN" sz="1400" b="1" dirty="0">
                <a:latin typeface="Times New Roman" panose="02020603050405020304" pitchFamily="18" charset="0"/>
                <a:cs typeface="Times New Roman" panose="02020603050405020304" pitchFamily="18" charset="0"/>
              </a:rPr>
              <a:t>("Name: " + </a:t>
            </a:r>
            <a:r>
              <a:rPr lang="en-IN" sz="1400" b="1" dirty="0" err="1">
                <a:latin typeface="Times New Roman" panose="02020603050405020304" pitchFamily="18" charset="0"/>
                <a:cs typeface="Times New Roman" panose="02020603050405020304" pitchFamily="18" charset="0"/>
              </a:rPr>
              <a:t>person.getName</a:t>
            </a:r>
            <a:r>
              <a:rPr lang="en-IN" sz="1400" b="1" dirty="0" smtClean="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a:t>
            </a:r>
          </a:p>
          <a:p>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865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6525"/>
            <a:ext cx="8911687"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Polymorphism</a:t>
            </a:r>
            <a:endParaRPr lang="en-IN" sz="4000" dirty="0"/>
          </a:p>
        </p:txBody>
      </p:sp>
      <p:sp>
        <p:nvSpPr>
          <p:cNvPr id="3" name="Content Placeholder 2"/>
          <p:cNvSpPr>
            <a:spLocks noGrp="1"/>
          </p:cNvSpPr>
          <p:nvPr>
            <p:ph idx="1"/>
          </p:nvPr>
        </p:nvSpPr>
        <p:spPr>
          <a:xfrm>
            <a:off x="2585499" y="951782"/>
            <a:ext cx="8915400" cy="4508740"/>
          </a:xfrm>
        </p:spPr>
        <p:txBody>
          <a:bodyPr/>
          <a:lstStyle/>
          <a:p>
            <a:r>
              <a:rPr lang="en-US" dirty="0">
                <a:latin typeface="Times New Roman" panose="02020603050405020304" pitchFamily="18" charset="0"/>
                <a:cs typeface="Times New Roman" panose="02020603050405020304" pitchFamily="18" charset="0"/>
              </a:rPr>
              <a:t>‘Poly’ means ‘many’ and ‘Morph’ means ‘forms’. Polymorphism is the process in which an object or function take different forms. It provides flexibility and extensibility by enabling objects to be used interchangeably and exhibit different behaviors based on their actual type at runtime. It enables </a:t>
            </a:r>
            <a:r>
              <a:rPr lang="en-US" b="1" dirty="0">
                <a:latin typeface="Times New Roman" panose="02020603050405020304" pitchFamily="18" charset="0"/>
                <a:cs typeface="Times New Roman" panose="02020603050405020304" pitchFamily="18" charset="0"/>
              </a:rPr>
              <a:t>method overriding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method overloading</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37162" y="2329132"/>
            <a:ext cx="3329796" cy="46474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600" dirty="0" smtClean="0">
                <a:latin typeface="Times New Roman" panose="02020603050405020304" pitchFamily="18" charset="0"/>
                <a:cs typeface="Times New Roman" panose="02020603050405020304" pitchFamily="18" charset="0"/>
              </a:rPr>
              <a:t>Public class sample</a:t>
            </a:r>
          </a:p>
          <a:p>
            <a:r>
              <a:rPr lang="en-IN" sz="1600" dirty="0" smtClean="0">
                <a:latin typeface="Times New Roman" panose="02020603050405020304" pitchFamily="18" charset="0"/>
                <a:cs typeface="Times New Roman" panose="02020603050405020304" pitchFamily="18" charset="0"/>
              </a:rPr>
              <a:t>{</a:t>
            </a:r>
          </a:p>
          <a:p>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sum;</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void add(</a:t>
            </a:r>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a, </a:t>
            </a:r>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b)</a:t>
            </a:r>
          </a:p>
          <a:p>
            <a:r>
              <a:rPr lang="en-IN" sz="1600" dirty="0" smtClean="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sum=</a:t>
            </a:r>
            <a:r>
              <a:rPr lang="en-IN" sz="1600" dirty="0" err="1" smtClean="0">
                <a:latin typeface="Times New Roman" panose="02020603050405020304" pitchFamily="18" charset="0"/>
                <a:cs typeface="Times New Roman" panose="02020603050405020304" pitchFamily="18" charset="0"/>
              </a:rPr>
              <a:t>a+b</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Void add(</a:t>
            </a:r>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a, </a:t>
            </a:r>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b, </a:t>
            </a:r>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c)</a:t>
            </a:r>
          </a:p>
          <a:p>
            <a:r>
              <a:rPr lang="en-IN" sz="1600" dirty="0" smtClean="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sum= </a:t>
            </a:r>
            <a:r>
              <a:rPr lang="en-IN" sz="1600" dirty="0" err="1" smtClean="0">
                <a:latin typeface="Times New Roman" panose="02020603050405020304" pitchFamily="18" charset="0"/>
                <a:cs typeface="Times New Roman" panose="02020603050405020304" pitchFamily="18" charset="0"/>
              </a:rPr>
              <a:t>a+b+c</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Public static void main(String </a:t>
            </a:r>
            <a:r>
              <a:rPr lang="en-IN" sz="1600" dirty="0" err="1" smtClean="0">
                <a:latin typeface="Times New Roman" panose="02020603050405020304" pitchFamily="18" charset="0"/>
                <a:cs typeface="Times New Roman" panose="02020603050405020304" pitchFamily="18" charset="0"/>
              </a:rPr>
              <a:t>args</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a,b,c</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sum(10,20);</a:t>
            </a:r>
          </a:p>
          <a:p>
            <a:r>
              <a:rPr lang="en-IN" sz="1600" dirty="0" smtClean="0">
                <a:latin typeface="Times New Roman" panose="02020603050405020304" pitchFamily="18" charset="0"/>
                <a:cs typeface="Times New Roman" panose="02020603050405020304" pitchFamily="18" charset="0"/>
              </a:rPr>
              <a:t>Sum(10,20,30);</a:t>
            </a:r>
          </a:p>
          <a:p>
            <a:r>
              <a:rPr lang="en-IN" sz="1600" dirty="0" smtClean="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5152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132" y="0"/>
            <a:ext cx="8911687" cy="753373"/>
          </a:xfrm>
        </p:spPr>
        <p:txBody>
          <a:bodyPr>
            <a:normAutofit/>
          </a:bodyPr>
          <a:lstStyle/>
          <a:p>
            <a:pPr algn="ctr"/>
            <a:r>
              <a:rPr lang="en-US" sz="4000" b="1" dirty="0">
                <a:latin typeface="Times New Roman" panose="02020603050405020304" pitchFamily="18" charset="0"/>
                <a:cs typeface="Times New Roman" panose="02020603050405020304" pitchFamily="18" charset="0"/>
              </a:rPr>
              <a:t>Abstraction</a:t>
            </a:r>
            <a:endParaRPr lang="en-IN" sz="4000" dirty="0"/>
          </a:p>
        </p:txBody>
      </p:sp>
      <p:sp>
        <p:nvSpPr>
          <p:cNvPr id="3" name="Content Placeholder 2"/>
          <p:cNvSpPr>
            <a:spLocks noGrp="1"/>
          </p:cNvSpPr>
          <p:nvPr>
            <p:ph idx="1"/>
          </p:nvPr>
        </p:nvSpPr>
        <p:spPr>
          <a:xfrm>
            <a:off x="2459816" y="598097"/>
            <a:ext cx="8915400" cy="3777622"/>
          </a:xfrm>
        </p:spPr>
        <p:txBody>
          <a:bodyPr/>
          <a:lstStyle/>
          <a:p>
            <a:pPr fontAlgn="base"/>
            <a:r>
              <a:rPr lang="en-US" sz="1600" dirty="0">
                <a:latin typeface="Times New Roman" panose="02020603050405020304" pitchFamily="18" charset="0"/>
                <a:cs typeface="Times New Roman" panose="02020603050405020304" pitchFamily="18" charset="0"/>
              </a:rPr>
              <a:t>To abstract something away means to hide away the implementation details inside something – sometimes a prototype, sometimes a function. So when you call the function you don't have to understand exactly what it is doing.</a:t>
            </a:r>
          </a:p>
          <a:p>
            <a:pPr fontAlgn="base"/>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can create a reusable, simple to understand, and easily changeable codebase by abstracting away certain details. Let me give you an example:</a:t>
            </a:r>
          </a:p>
          <a:p>
            <a:endParaRPr lang="en-IN" dirty="0"/>
          </a:p>
          <a:p>
            <a:endParaRPr lang="en-IN" dirty="0"/>
          </a:p>
        </p:txBody>
      </p:sp>
      <p:sp>
        <p:nvSpPr>
          <p:cNvPr id="4" name="TextBox 3"/>
          <p:cNvSpPr txBox="1"/>
          <p:nvPr/>
        </p:nvSpPr>
        <p:spPr>
          <a:xfrm>
            <a:off x="4120099" y="2179796"/>
            <a:ext cx="6012611" cy="4678204"/>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400" dirty="0">
                <a:latin typeface="Times New Roman" panose="02020603050405020304" pitchFamily="18" charset="0"/>
                <a:cs typeface="Times New Roman" panose="02020603050405020304" pitchFamily="18" charset="0"/>
              </a:rPr>
              <a:t>// Abstract class</a:t>
            </a:r>
          </a:p>
          <a:p>
            <a:r>
              <a:rPr lang="en-IN" sz="1400" dirty="0">
                <a:latin typeface="Times New Roman" panose="02020603050405020304" pitchFamily="18" charset="0"/>
                <a:cs typeface="Times New Roman" panose="02020603050405020304" pitchFamily="18" charset="0"/>
              </a:rPr>
              <a:t>abstract class Shape {</a:t>
            </a:r>
          </a:p>
          <a:p>
            <a:r>
              <a:rPr lang="en-IN" sz="1400" dirty="0">
                <a:latin typeface="Times New Roman" panose="02020603050405020304" pitchFamily="18" charset="0"/>
                <a:cs typeface="Times New Roman" panose="02020603050405020304" pitchFamily="18" charset="0"/>
              </a:rPr>
              <a:t>    // Abstract method (no implementation)</a:t>
            </a:r>
          </a:p>
          <a:p>
            <a:r>
              <a:rPr lang="en-IN" sz="1400" dirty="0">
                <a:latin typeface="Times New Roman" panose="02020603050405020304" pitchFamily="18" charset="0"/>
                <a:cs typeface="Times New Roman" panose="02020603050405020304" pitchFamily="18" charset="0"/>
              </a:rPr>
              <a:t>    public abstract void draw</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Concrete class (extends abstract class)</a:t>
            </a:r>
          </a:p>
          <a:p>
            <a:r>
              <a:rPr lang="en-IN" sz="1400" dirty="0">
                <a:latin typeface="Times New Roman" panose="02020603050405020304" pitchFamily="18" charset="0"/>
                <a:cs typeface="Times New Roman" panose="02020603050405020304" pitchFamily="18" charset="0"/>
              </a:rPr>
              <a:t>class Circle extends Shape {</a:t>
            </a:r>
          </a:p>
          <a:p>
            <a:r>
              <a:rPr lang="en-IN" sz="1400" dirty="0">
                <a:latin typeface="Times New Roman" panose="02020603050405020304" pitchFamily="18" charset="0"/>
                <a:cs typeface="Times New Roman" panose="02020603050405020304" pitchFamily="18" charset="0"/>
              </a:rPr>
              <a:t>    // Implement the abstract method</a:t>
            </a:r>
          </a:p>
          <a:p>
            <a:r>
              <a:rPr lang="en-IN" sz="1400" dirty="0">
                <a:latin typeface="Times New Roman" panose="02020603050405020304" pitchFamily="18" charset="0"/>
                <a:cs typeface="Times New Roman" panose="02020603050405020304" pitchFamily="18" charset="0"/>
              </a:rPr>
              <a:t>    public void draw()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System.out.println</a:t>
            </a:r>
            <a:r>
              <a:rPr lang="en-IN" sz="1400" dirty="0">
                <a:latin typeface="Times New Roman" panose="02020603050405020304" pitchFamily="18" charset="0"/>
                <a:cs typeface="Times New Roman" panose="02020603050405020304" pitchFamily="18" charset="0"/>
              </a:rPr>
              <a:t>("Drawing a circle");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public class Main {</a:t>
            </a:r>
          </a:p>
          <a:p>
            <a:r>
              <a:rPr lang="en-IN" sz="1400" dirty="0">
                <a:latin typeface="Times New Roman" panose="02020603050405020304" pitchFamily="18" charset="0"/>
                <a:cs typeface="Times New Roman" panose="02020603050405020304" pitchFamily="18" charset="0"/>
              </a:rPr>
              <a:t>    public static void main(String[] </a:t>
            </a:r>
            <a:r>
              <a:rPr lang="en-IN" sz="1400" dirty="0" err="1">
                <a:latin typeface="Times New Roman" panose="02020603050405020304" pitchFamily="18" charset="0"/>
                <a:cs typeface="Times New Roman" panose="02020603050405020304" pitchFamily="18" charset="0"/>
              </a:rPr>
              <a:t>args</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Shape </a:t>
            </a:r>
            <a:r>
              <a:rPr lang="en-IN" sz="1400" dirty="0" err="1">
                <a:latin typeface="Times New Roman" panose="02020603050405020304" pitchFamily="18" charset="0"/>
                <a:cs typeface="Times New Roman" panose="02020603050405020304" pitchFamily="18" charset="0"/>
              </a:rPr>
              <a:t>myShape</a:t>
            </a:r>
            <a:r>
              <a:rPr lang="en-IN" sz="1400" dirty="0">
                <a:latin typeface="Times New Roman" panose="02020603050405020304" pitchFamily="18" charset="0"/>
                <a:cs typeface="Times New Roman" panose="02020603050405020304" pitchFamily="18" charset="0"/>
              </a:rPr>
              <a:t> = new Circle();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myShape.draw</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Calls draw method implemented in </a:t>
            </a:r>
            <a:r>
              <a:rPr lang="en-IN" sz="1400" dirty="0" smtClean="0">
                <a:latin typeface="Times New Roman" panose="02020603050405020304" pitchFamily="18" charset="0"/>
                <a:cs typeface="Times New Roman" panose="02020603050405020304" pitchFamily="18" charset="0"/>
              </a:rPr>
              <a:t>Circle</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905784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C00000"/>
                </a:solidFill>
                <a:latin typeface="Times New Roman" panose="02020603050405020304" pitchFamily="18" charset="0"/>
                <a:cs typeface="Times New Roman" panose="02020603050405020304" pitchFamily="18" charset="0"/>
              </a:rPr>
              <a:t>Class In Java</a:t>
            </a:r>
            <a:endParaRPr lang="en-IN" sz="4800" dirty="0"/>
          </a:p>
        </p:txBody>
      </p:sp>
      <p:sp>
        <p:nvSpPr>
          <p:cNvPr id="3" name="Content Placeholder 2"/>
          <p:cNvSpPr>
            <a:spLocks noGrp="1"/>
          </p:cNvSpPr>
          <p:nvPr>
            <p:ph idx="1"/>
          </p:nvPr>
        </p:nvSpPr>
        <p:spPr>
          <a:xfrm>
            <a:off x="1552755" y="1469365"/>
            <a:ext cx="9727570" cy="5250612"/>
          </a:xfrm>
        </p:spPr>
        <p:txBody>
          <a:bodyPr/>
          <a:lstStyle/>
          <a:p>
            <a:r>
              <a:rPr lang="en-US" b="1" dirty="0">
                <a:latin typeface="Times New Roman" panose="02020603050405020304" pitchFamily="18" charset="0"/>
                <a:cs typeface="Times New Roman" panose="02020603050405020304" pitchFamily="18" charset="0"/>
              </a:rPr>
              <a:t>What is a Class in Java?</a:t>
            </a: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in Java is a user-defined blueprint or prototype from which objects are created. It represents a real-world entity with attributes (fields) and behaviors (methods). Think of a class as a template, and objects as instances of that template.</a:t>
            </a:r>
          </a:p>
          <a:p>
            <a:endParaRPr lang="en-IN" dirty="0" smtClean="0"/>
          </a:p>
          <a:p>
            <a:endParaRPr lang="en-IN" dirty="0"/>
          </a:p>
          <a:p>
            <a:endParaRPr lang="en-IN" dirty="0" smtClean="0"/>
          </a:p>
          <a:p>
            <a:endParaRPr lang="en-IN" dirty="0"/>
          </a:p>
          <a:p>
            <a:endParaRPr lang="en-IN" dirty="0" smtClean="0"/>
          </a:p>
          <a:p>
            <a:endParaRPr lang="en-IN" dirty="0"/>
          </a:p>
        </p:txBody>
      </p:sp>
      <p:sp>
        <p:nvSpPr>
          <p:cNvPr id="4" name="TextBox 3"/>
          <p:cNvSpPr txBox="1"/>
          <p:nvPr/>
        </p:nvSpPr>
        <p:spPr>
          <a:xfrm>
            <a:off x="3286664" y="4688652"/>
            <a:ext cx="3079630" cy="2031325"/>
          </a:xfrm>
          <a:prstGeom prst="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public class </a:t>
            </a:r>
            <a:r>
              <a:rPr lang="en-US" b="1" dirty="0" smtClean="0">
                <a:latin typeface="Times New Roman" panose="02020603050405020304" pitchFamily="18" charset="0"/>
                <a:cs typeface="Times New Roman" panose="02020603050405020304" pitchFamily="18" charset="0"/>
              </a:rPr>
              <a:t>Car</a:t>
            </a:r>
          </a:p>
          <a:p>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 Fields</a:t>
            </a:r>
          </a:p>
          <a:p>
            <a:r>
              <a:rPr lang="en-US" b="1" dirty="0" smtClean="0">
                <a:latin typeface="Times New Roman" panose="02020603050405020304" pitchFamily="18" charset="0"/>
                <a:cs typeface="Times New Roman" panose="02020603050405020304" pitchFamily="18" charset="0"/>
              </a:rPr>
              <a:t>   String </a:t>
            </a:r>
            <a:r>
              <a:rPr lang="en-US" b="1" dirty="0">
                <a:latin typeface="Times New Roman" panose="02020603050405020304" pitchFamily="18" charset="0"/>
                <a:cs typeface="Times New Roman" panose="02020603050405020304" pitchFamily="18" charset="0"/>
              </a:rPr>
              <a:t>brand</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String </a:t>
            </a:r>
            <a:r>
              <a:rPr lang="en-US" b="1" dirty="0">
                <a:latin typeface="Times New Roman" panose="02020603050405020304" pitchFamily="18" charset="0"/>
                <a:cs typeface="Times New Roman" panose="02020603050405020304" pitchFamily="18" charset="0"/>
              </a:rPr>
              <a:t>model; </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int </a:t>
            </a:r>
            <a:r>
              <a:rPr lang="en-US" b="1" dirty="0">
                <a:latin typeface="Times New Roman" panose="02020603050405020304" pitchFamily="18" charset="0"/>
                <a:cs typeface="Times New Roman" panose="02020603050405020304" pitchFamily="18" charset="0"/>
              </a:rPr>
              <a:t>year</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86664" y="3016315"/>
            <a:ext cx="7366959" cy="1477328"/>
          </a:xfrm>
          <a:prstGeom prst="rect">
            <a:avLst/>
          </a:prstGeom>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[access_modifier] class ClassName [extends SuperClass] [implements Interface1, Interface2, </a:t>
            </a:r>
            <a:r>
              <a:rPr lang="en-US"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Class body</a:t>
            </a:r>
          </a:p>
          <a:p>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42391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354347"/>
            <a:ext cx="9963509" cy="5117592"/>
          </a:xfrm>
        </p:spPr>
        <p:txBody>
          <a:bodyPr>
            <a:normAutofit/>
          </a:bodyPr>
          <a:lstStyle/>
          <a:p>
            <a:r>
              <a:rPr lang="en-US" sz="2000" dirty="0">
                <a:latin typeface="Times New Roman" panose="02020603050405020304" pitchFamily="18" charset="0"/>
                <a:cs typeface="Times New Roman" panose="02020603050405020304" pitchFamily="18" charset="0"/>
              </a:rPr>
              <a:t>Classes are the cornerstone of Java's Object-Oriented Programming, enabling developers to model real-world entities with attributes and behaviors. By understanding and effectively utilizing classes, you can create modular, reusable, and maintainable code. Key aspects to remember include:</a:t>
            </a:r>
          </a:p>
          <a:p>
            <a:r>
              <a:rPr lang="en-US" sz="2000" b="1" dirty="0">
                <a:latin typeface="Times New Roman" panose="02020603050405020304" pitchFamily="18" charset="0"/>
                <a:cs typeface="Times New Roman" panose="02020603050405020304" pitchFamily="18" charset="0"/>
              </a:rPr>
              <a:t>Structure</a:t>
            </a:r>
            <a:r>
              <a:rPr lang="en-US" sz="2000" dirty="0">
                <a:latin typeface="Times New Roman" panose="02020603050405020304" pitchFamily="18" charset="0"/>
                <a:cs typeface="Times New Roman" panose="02020603050405020304" pitchFamily="18" charset="0"/>
              </a:rPr>
              <a:t>: Comprising fields, methods, constructors, and possibly nested classes.</a:t>
            </a:r>
          </a:p>
          <a:p>
            <a:r>
              <a:rPr lang="en-US" sz="2000" b="1" dirty="0">
                <a:latin typeface="Times New Roman" panose="02020603050405020304" pitchFamily="18" charset="0"/>
                <a:cs typeface="Times New Roman" panose="02020603050405020304" pitchFamily="18" charset="0"/>
              </a:rPr>
              <a:t>Access Control</a:t>
            </a:r>
            <a:r>
              <a:rPr lang="en-US" sz="2000" dirty="0">
                <a:latin typeface="Times New Roman" panose="02020603050405020304" pitchFamily="18" charset="0"/>
                <a:cs typeface="Times New Roman" panose="02020603050405020304" pitchFamily="18" charset="0"/>
              </a:rPr>
              <a:t>: Using access modifiers to encapsulate data.</a:t>
            </a:r>
          </a:p>
          <a:p>
            <a:r>
              <a:rPr lang="en-US" sz="2000" b="1" dirty="0">
                <a:latin typeface="Times New Roman" panose="02020603050405020304" pitchFamily="18" charset="0"/>
                <a:cs typeface="Times New Roman" panose="02020603050405020304" pitchFamily="18" charset="0"/>
              </a:rPr>
              <a:t>Inheritance</a:t>
            </a:r>
            <a:r>
              <a:rPr lang="en-US" sz="2000" dirty="0">
                <a:latin typeface="Times New Roman" panose="02020603050405020304" pitchFamily="18" charset="0"/>
                <a:cs typeface="Times New Roman" panose="02020603050405020304" pitchFamily="18" charset="0"/>
              </a:rPr>
              <a:t>: Promoting code reuse and establishing relationships between classes.</a:t>
            </a:r>
          </a:p>
          <a:p>
            <a:r>
              <a:rPr lang="en-US" sz="2000" b="1" dirty="0">
                <a:latin typeface="Times New Roman" panose="02020603050405020304" pitchFamily="18" charset="0"/>
                <a:cs typeface="Times New Roman" panose="02020603050405020304" pitchFamily="18" charset="0"/>
              </a:rPr>
              <a:t>Abstraction and Polymorphism</a:t>
            </a:r>
            <a:r>
              <a:rPr lang="en-US" sz="2000" dirty="0">
                <a:latin typeface="Times New Roman" panose="02020603050405020304" pitchFamily="18" charset="0"/>
                <a:cs typeface="Times New Roman" panose="02020603050405020304" pitchFamily="18" charset="0"/>
              </a:rPr>
              <a:t>: Facilitating flexible and scalable code design.</a:t>
            </a:r>
          </a:p>
          <a:p>
            <a:r>
              <a:rPr lang="en-US" sz="2000" dirty="0">
                <a:latin typeface="Times New Roman" panose="02020603050405020304" pitchFamily="18" charset="0"/>
                <a:cs typeface="Times New Roman" panose="02020603050405020304" pitchFamily="18" charset="0"/>
              </a:rPr>
              <a:t>Mastering classes in Java empowers you to build robust applications and harness the full potential of OOP principles.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400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376</TotalTime>
  <Words>1156</Words>
  <Application>Microsoft Office PowerPoint</Application>
  <PresentationFormat>Widescreen</PresentationFormat>
  <Paragraphs>192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Wisp</vt:lpstr>
      <vt:lpstr> Java Object Oriented Programming, Class, Class Properties, Objects, New Keyword, Object Creation And Instanceof Keyword</vt:lpstr>
      <vt:lpstr>Java Object Oriented Programming</vt:lpstr>
      <vt:lpstr>PowerPoint Presentation</vt:lpstr>
      <vt:lpstr>Inheritance</vt:lpstr>
      <vt:lpstr>Encapsulation</vt:lpstr>
      <vt:lpstr>Polymorphism</vt:lpstr>
      <vt:lpstr>Abstraction</vt:lpstr>
      <vt:lpstr>Class In Java</vt:lpstr>
      <vt:lpstr>PowerPoint Presentation</vt:lpstr>
      <vt:lpstr>Class Properties</vt:lpstr>
      <vt:lpstr>Class Properties</vt:lpstr>
      <vt:lpstr>Objects</vt:lpstr>
      <vt:lpstr>There are many ways to create an object in java. They are:  1)By new keyword 2)By newInstance() method 3)By clone() method 4)By deserialization 5)By factory method etc.  Creating object by using new keyword</vt:lpstr>
      <vt:lpstr>New Keyword</vt:lpstr>
      <vt:lpstr>PowerPoint Presentation</vt:lpstr>
      <vt:lpstr>Object Creation And Instanceof Keyword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Object Oriented Programming, Class, Class Properties, Objects, New Keyword, Object Creation And Instanceof Keyword</dc:title>
  <dc:creator>Microsoft account</dc:creator>
  <cp:lastModifiedBy>Microsoft account</cp:lastModifiedBy>
  <cp:revision>19</cp:revision>
  <dcterms:created xsi:type="dcterms:W3CDTF">2024-10-14T11:50:55Z</dcterms:created>
  <dcterms:modified xsi:type="dcterms:W3CDTF">2024-10-15T07:16:51Z</dcterms:modified>
</cp:coreProperties>
</file>