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10/7/2024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10/7/2024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70922"/>
            <a:ext cx="8958470" cy="1643269"/>
          </a:xfrm>
        </p:spPr>
        <p:txBody>
          <a:bodyPr/>
          <a:lstStyle/>
          <a:p>
            <a:pPr algn="ctr"/>
            <a:r>
              <a:rPr lang="en-US" sz="3200" b="1" dirty="0">
                <a:latin typeface="Times New Roman" panose="02020603050405020304" pitchFamily="18" charset="0"/>
                <a:cs typeface="Times New Roman" panose="02020603050405020304" pitchFamily="18" charset="0"/>
              </a:rPr>
              <a:t>About Computer Programming, Introduction of Java, Java Program Structure, Java Program Compilation and Execution</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728322" y="5096404"/>
            <a:ext cx="8144134" cy="1117687"/>
          </a:xfrm>
        </p:spPr>
        <p:txBody>
          <a:bodyPr>
            <a:normAutofit/>
          </a:bodyPr>
          <a:lstStyle/>
          <a:p>
            <a:r>
              <a:rPr lang="en-IN" sz="2800" dirty="0" smtClean="0">
                <a:latin typeface="Times New Roman" panose="02020603050405020304" pitchFamily="18" charset="0"/>
                <a:cs typeface="Times New Roman" panose="02020603050405020304" pitchFamily="18" charset="0"/>
              </a:rPr>
              <a:t>- SAYALI YADAV</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807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COMPUTER PROGRAMMING</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2037" y="2509401"/>
            <a:ext cx="10412083" cy="3563595"/>
          </a:xfrm>
        </p:spPr>
        <p:txBody>
          <a:bodyPr>
            <a:noAutofit/>
          </a:bodyPr>
          <a:lstStyle/>
          <a:p>
            <a:pPr algn="just"/>
            <a:r>
              <a:rPr lang="en-US" b="1" dirty="0">
                <a:latin typeface="Times New Roman" panose="02020603050405020304" pitchFamily="18" charset="0"/>
                <a:cs typeface="Times New Roman" panose="02020603050405020304" pitchFamily="18" charset="0"/>
              </a:rPr>
              <a:t>Computer programming</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coding</a:t>
            </a:r>
            <a:r>
              <a:rPr lang="en-US" dirty="0">
                <a:latin typeface="Times New Roman" panose="02020603050405020304" pitchFamily="18" charset="0"/>
                <a:cs typeface="Times New Roman" panose="02020603050405020304" pitchFamily="18" charset="0"/>
              </a:rPr>
              <a:t> is the composition of sequences of instructions, called programs, that computers can follow to perform </a:t>
            </a:r>
            <a:r>
              <a:rPr lang="en-US" dirty="0" smtClean="0">
                <a:latin typeface="Times New Roman" panose="02020603050405020304" pitchFamily="18" charset="0"/>
                <a:cs typeface="Times New Roman" panose="02020603050405020304" pitchFamily="18" charset="0"/>
              </a:rPr>
              <a:t>tasks. It </a:t>
            </a:r>
            <a:r>
              <a:rPr lang="en-US" dirty="0">
                <a:latin typeface="Times New Roman" panose="02020603050405020304" pitchFamily="18" charset="0"/>
                <a:cs typeface="Times New Roman" panose="02020603050405020304" pitchFamily="18" charset="0"/>
              </a:rPr>
              <a:t>involves designing and implementing algorithms, step-by-step specifications of procedures, by writing </a:t>
            </a:r>
            <a:r>
              <a:rPr lang="en-US" dirty="0" smtClean="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 in one or more programming </a:t>
            </a:r>
            <a:r>
              <a:rPr lang="en-US" dirty="0" smtClean="0">
                <a:latin typeface="Times New Roman" panose="02020603050405020304" pitchFamily="18" charset="0"/>
                <a:cs typeface="Times New Roman" panose="02020603050405020304" pitchFamily="18" charset="0"/>
              </a:rPr>
              <a:t>languages</a:t>
            </a:r>
          </a:p>
          <a:p>
            <a:pPr algn="just"/>
            <a:endParaRPr lang="en-US"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Programming languages are :- </a:t>
            </a:r>
          </a:p>
          <a:p>
            <a:pPr marL="0" indent="0">
              <a:buNone/>
            </a:pPr>
            <a:r>
              <a:rPr lang="en-US" dirty="0" smtClean="0">
                <a:latin typeface="Times New Roman" panose="02020603050405020304" pitchFamily="18" charset="0"/>
                <a:cs typeface="Times New Roman" panose="02020603050405020304" pitchFamily="18" charset="0"/>
              </a:rPr>
              <a:t>  C, C++ ,JAVA , PEARL ,PYTHON , JAVASCRPIT ,RUBY  AND SO ON</a:t>
            </a:r>
            <a:r>
              <a:rPr lang="en-US" dirty="0" smtClean="0"/>
              <a:t>….</a:t>
            </a:r>
          </a:p>
        </p:txBody>
      </p:sp>
    </p:spTree>
    <p:extLst>
      <p:ext uri="{BB962C8B-B14F-4D97-AF65-F5344CB8AC3E}">
        <p14:creationId xmlns:p14="http://schemas.microsoft.com/office/powerpoint/2010/main" val="2008911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INTRODUCTION OF JAVA</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0" y="2336873"/>
            <a:ext cx="10999845" cy="4012169"/>
          </a:xfrm>
        </p:spPr>
        <p:txBody>
          <a:bodyPr>
            <a:noAutofit/>
          </a:bodyPr>
          <a:lstStyle/>
          <a:p>
            <a:pPr algn="just"/>
            <a:r>
              <a:rPr lang="en-US" dirty="0">
                <a:latin typeface="Times New Roman" panose="02020603050405020304" pitchFamily="18" charset="0"/>
                <a:cs typeface="Times New Roman" panose="02020603050405020304" pitchFamily="18" charset="0"/>
              </a:rPr>
              <a:t>Java is a high-level, class-based, object-oriented programming language that was originally developed by Sun Microsystems (now owned by Oracle) in 1995. It is designed to have as few implementation dependencies as possible, meaning that code written in Java can run on any platform that supports Java without the need for recompilation—this is known as the "write once, run anywhere" (WORA) principle</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EDITION OF JAVA</a:t>
            </a:r>
          </a:p>
          <a:p>
            <a:pPr marL="457200" indent="-457200">
              <a:buFont typeface="+mj-lt"/>
              <a:buAutoNum type="arabicPeriod"/>
            </a:pPr>
            <a:r>
              <a:rPr lang="fr-FR" sz="2000" dirty="0">
                <a:latin typeface="Times New Roman" panose="02020603050405020304" pitchFamily="18" charset="0"/>
                <a:cs typeface="Times New Roman" panose="02020603050405020304" pitchFamily="18" charset="0"/>
              </a:rPr>
              <a:t>Java Standard Edition (Java SE</a:t>
            </a:r>
            <a:r>
              <a:rPr lang="fr-FR"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Java Enterprise Edition (Java EE) (now Jakarta EE</a:t>
            </a:r>
            <a:r>
              <a:rPr lang="en-IN"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Java Micro Edition (Java ME</a:t>
            </a:r>
            <a:r>
              <a:rPr lang="en-IN" sz="2000"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430" y="595224"/>
            <a:ext cx="1616570" cy="1388852"/>
          </a:xfrm>
          <a:prstGeom prst="rect">
            <a:avLst/>
          </a:prstGeom>
        </p:spPr>
      </p:pic>
    </p:spTree>
    <p:extLst>
      <p:ext uri="{BB962C8B-B14F-4D97-AF65-F5344CB8AC3E}">
        <p14:creationId xmlns:p14="http://schemas.microsoft.com/office/powerpoint/2010/main" val="1360572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a:t>
            </a:r>
            <a:r>
              <a:rPr lang="en-IN" b="1" dirty="0" smtClean="0">
                <a:latin typeface="Times New Roman" panose="02020603050405020304" pitchFamily="18" charset="0"/>
                <a:cs typeface="Times New Roman" panose="02020603050405020304" pitchFamily="18" charset="0"/>
              </a:rPr>
              <a:t>FEACTURES &amp; APPLICATIONS OF JAVA</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ctr"/>
            <a:r>
              <a:rPr lang="en-IN" u="sng" dirty="0">
                <a:solidFill>
                  <a:srgbClr val="FFC000"/>
                </a:solidFill>
                <a:latin typeface="Times New Roman" panose="02020603050405020304" pitchFamily="18" charset="0"/>
                <a:cs typeface="Times New Roman" panose="02020603050405020304" pitchFamily="18" charset="0"/>
              </a:rPr>
              <a:t>FEACTURES</a:t>
            </a:r>
            <a:endParaRPr lang="en-IN" u="sng" dirty="0">
              <a:solidFill>
                <a:srgbClr val="FFC000"/>
              </a:solidFill>
            </a:endParaRPr>
          </a:p>
        </p:txBody>
      </p:sp>
      <p:sp>
        <p:nvSpPr>
          <p:cNvPr id="4" name="Content Placeholder 3"/>
          <p:cNvSpPr>
            <a:spLocks noGrp="1"/>
          </p:cNvSpPr>
          <p:nvPr>
            <p:ph sz="half" idx="2"/>
          </p:nvPr>
        </p:nvSpPr>
        <p:spPr>
          <a:xfrm>
            <a:off x="906350" y="3343320"/>
            <a:ext cx="5100381" cy="3827992"/>
          </a:xfrm>
        </p:spPr>
        <p:txBody>
          <a:bodyPr>
            <a:normAutofit/>
          </a:bodyPr>
          <a:lstStyle/>
          <a:p>
            <a:r>
              <a:rPr lang="en-IN" dirty="0">
                <a:latin typeface="Times New Roman" panose="02020603050405020304" pitchFamily="18" charset="0"/>
                <a:cs typeface="Times New Roman" panose="02020603050405020304" pitchFamily="18" charset="0"/>
              </a:rPr>
              <a:t>Platform </a:t>
            </a:r>
            <a:r>
              <a:rPr lang="en-IN" dirty="0" smtClean="0">
                <a:latin typeface="Times New Roman" panose="02020603050405020304" pitchFamily="18" charset="0"/>
                <a:cs typeface="Times New Roman" panose="02020603050405020304" pitchFamily="18" charset="0"/>
              </a:rPr>
              <a:t>Independence</a:t>
            </a:r>
          </a:p>
          <a:p>
            <a:r>
              <a:rPr lang="en-IN" dirty="0" smtClean="0">
                <a:latin typeface="Times New Roman" panose="02020603050405020304" pitchFamily="18" charset="0"/>
                <a:cs typeface="Times New Roman" panose="02020603050405020304" pitchFamily="18" charset="0"/>
              </a:rPr>
              <a:t>Object-Oriented</a:t>
            </a:r>
          </a:p>
          <a:p>
            <a:r>
              <a:rPr lang="en-IN" dirty="0">
                <a:latin typeface="Times New Roman" panose="02020603050405020304" pitchFamily="18" charset="0"/>
                <a:cs typeface="Times New Roman" panose="02020603050405020304" pitchFamily="18" charset="0"/>
              </a:rPr>
              <a:t>Robust and </a:t>
            </a:r>
            <a:r>
              <a:rPr lang="en-IN" dirty="0" smtClean="0">
                <a:latin typeface="Times New Roman" panose="02020603050405020304" pitchFamily="18" charset="0"/>
                <a:cs typeface="Times New Roman" panose="02020603050405020304" pitchFamily="18" charset="0"/>
              </a:rPr>
              <a:t>Secure</a:t>
            </a:r>
          </a:p>
          <a:p>
            <a:r>
              <a:rPr lang="en-IN" dirty="0" smtClean="0">
                <a:latin typeface="Times New Roman" panose="02020603050405020304" pitchFamily="18" charset="0"/>
                <a:cs typeface="Times New Roman" panose="02020603050405020304" pitchFamily="18" charset="0"/>
              </a:rPr>
              <a:t>Multithreading</a:t>
            </a:r>
          </a:p>
          <a:p>
            <a:r>
              <a:rPr lang="en-IN" dirty="0">
                <a:latin typeface="Times New Roman" panose="02020603050405020304" pitchFamily="18" charset="0"/>
                <a:cs typeface="Times New Roman" panose="02020603050405020304" pitchFamily="18" charset="0"/>
              </a:rPr>
              <a:t>Automatic Memory </a:t>
            </a:r>
            <a:r>
              <a:rPr lang="en-IN" dirty="0" smtClean="0">
                <a:latin typeface="Times New Roman" panose="02020603050405020304" pitchFamily="18" charset="0"/>
                <a:cs typeface="Times New Roman" panose="02020603050405020304" pitchFamily="18" charset="0"/>
              </a:rPr>
              <a:t>Management</a:t>
            </a:r>
          </a:p>
          <a:p>
            <a:r>
              <a:rPr lang="en-IN" dirty="0">
                <a:latin typeface="Times New Roman" panose="02020603050405020304" pitchFamily="18" charset="0"/>
                <a:cs typeface="Times New Roman" panose="02020603050405020304" pitchFamily="18" charset="0"/>
              </a:rPr>
              <a:t>Rich </a:t>
            </a:r>
            <a:r>
              <a:rPr lang="en-IN" dirty="0" smtClean="0">
                <a:latin typeface="Times New Roman" panose="02020603050405020304" pitchFamily="18" charset="0"/>
                <a:cs typeface="Times New Roman" panose="02020603050405020304" pitchFamily="18" charset="0"/>
              </a:rPr>
              <a:t>API</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588036" y="2337932"/>
            <a:ext cx="4474028" cy="692076"/>
          </a:xfrm>
        </p:spPr>
        <p:txBody>
          <a:bodyPr/>
          <a:lstStyle/>
          <a:p>
            <a:pPr algn="ctr"/>
            <a:r>
              <a:rPr lang="en-IN" u="sng" dirty="0" smtClean="0">
                <a:solidFill>
                  <a:srgbClr val="FFC000"/>
                </a:solidFill>
                <a:latin typeface="Times New Roman" panose="02020603050405020304" pitchFamily="18" charset="0"/>
                <a:cs typeface="Times New Roman" panose="02020603050405020304" pitchFamily="18" charset="0"/>
              </a:rPr>
              <a:t>APPLICATIONS</a:t>
            </a:r>
            <a:endParaRPr lang="en-IN" u="sng" dirty="0">
              <a:solidFill>
                <a:srgbClr val="FFC000"/>
              </a:solidFill>
            </a:endParaRPr>
          </a:p>
        </p:txBody>
      </p:sp>
      <p:sp>
        <p:nvSpPr>
          <p:cNvPr id="6" name="Content Placeholder 5"/>
          <p:cNvSpPr>
            <a:spLocks noGrp="1"/>
          </p:cNvSpPr>
          <p:nvPr>
            <p:ph sz="quarter" idx="4"/>
          </p:nvPr>
        </p:nvSpPr>
        <p:spPr>
          <a:xfrm>
            <a:off x="6733810" y="3343320"/>
            <a:ext cx="5458190" cy="3529818"/>
          </a:xfrm>
        </p:spPr>
        <p:txBody>
          <a:bodyPr/>
          <a:lstStyle/>
          <a:p>
            <a:r>
              <a:rPr lang="en-IN" dirty="0">
                <a:latin typeface="Times New Roman" panose="02020603050405020304" pitchFamily="18" charset="0"/>
                <a:cs typeface="Times New Roman" panose="02020603050405020304" pitchFamily="18" charset="0"/>
              </a:rPr>
              <a:t>Desktop </a:t>
            </a:r>
            <a:r>
              <a:rPr lang="en-IN" dirty="0" smtClean="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Web </a:t>
            </a:r>
            <a:r>
              <a:rPr lang="en-IN" dirty="0" smtClean="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Mobile </a:t>
            </a:r>
            <a:r>
              <a:rPr lang="en-IN" dirty="0" smtClean="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Enterprise </a:t>
            </a:r>
            <a:r>
              <a:rPr lang="en-IN" dirty="0" smtClean="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Cloud and Distributed </a:t>
            </a:r>
            <a:r>
              <a:rPr lang="en-IN" dirty="0" smtClean="0">
                <a:latin typeface="Times New Roman" panose="02020603050405020304" pitchFamily="18" charset="0"/>
                <a:cs typeface="Times New Roman" panose="02020603050405020304" pitchFamily="18" charset="0"/>
              </a:rPr>
              <a:t>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732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KEY COMPONENTS OF JAVA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01078"/>
            <a:ext cx="12085983" cy="4704521"/>
          </a:xfrm>
        </p:spPr>
        <p:txBody>
          <a:bodyPr/>
          <a:lstStyle/>
          <a:p>
            <a:endParaRPr lang="en-IN" dirty="0"/>
          </a:p>
        </p:txBody>
      </p:sp>
      <p:sp>
        <p:nvSpPr>
          <p:cNvPr id="4" name="Oval 3"/>
          <p:cNvSpPr/>
          <p:nvPr/>
        </p:nvSpPr>
        <p:spPr>
          <a:xfrm>
            <a:off x="4569217" y="2466649"/>
            <a:ext cx="2183983" cy="150174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5" name="Oval 4"/>
          <p:cNvSpPr/>
          <p:nvPr/>
        </p:nvSpPr>
        <p:spPr>
          <a:xfrm>
            <a:off x="7914673" y="2436522"/>
            <a:ext cx="2183983" cy="150174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 name="Oval 5"/>
          <p:cNvSpPr/>
          <p:nvPr/>
        </p:nvSpPr>
        <p:spPr>
          <a:xfrm>
            <a:off x="4745380" y="5114713"/>
            <a:ext cx="2183983" cy="150174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7" name="Oval 6"/>
          <p:cNvSpPr/>
          <p:nvPr/>
        </p:nvSpPr>
        <p:spPr>
          <a:xfrm>
            <a:off x="1059860" y="2436522"/>
            <a:ext cx="2183983" cy="150174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8" name="TextBox 7"/>
          <p:cNvSpPr txBox="1"/>
          <p:nvPr/>
        </p:nvSpPr>
        <p:spPr>
          <a:xfrm>
            <a:off x="4852783" y="3032856"/>
            <a:ext cx="1744887" cy="369332"/>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COMPOENTS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190717" y="2864228"/>
            <a:ext cx="2020082"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JDK (Java Development Kit)</a:t>
            </a:r>
          </a:p>
        </p:txBody>
      </p:sp>
      <p:sp>
        <p:nvSpPr>
          <p:cNvPr id="10" name="TextBox 9"/>
          <p:cNvSpPr txBox="1"/>
          <p:nvPr/>
        </p:nvSpPr>
        <p:spPr>
          <a:xfrm>
            <a:off x="1337094" y="2912176"/>
            <a:ext cx="2182793"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JRE (Java Runtime Environment)</a:t>
            </a:r>
          </a:p>
        </p:txBody>
      </p:sp>
      <p:sp>
        <p:nvSpPr>
          <p:cNvPr id="11" name="TextBox 10"/>
          <p:cNvSpPr txBox="1"/>
          <p:nvPr/>
        </p:nvSpPr>
        <p:spPr>
          <a:xfrm>
            <a:off x="5019219" y="5542420"/>
            <a:ext cx="1753514"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JVM (Java Virtual Machine)</a:t>
            </a:r>
          </a:p>
        </p:txBody>
      </p:sp>
      <p:cxnSp>
        <p:nvCxnSpPr>
          <p:cNvPr id="13" name="Straight Arrow Connector 12"/>
          <p:cNvCxnSpPr/>
          <p:nvPr/>
        </p:nvCxnSpPr>
        <p:spPr>
          <a:xfrm flipH="1" flipV="1">
            <a:off x="3243843" y="3217522"/>
            <a:ext cx="1325374" cy="17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725225" y="3968395"/>
            <a:ext cx="1" cy="11463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4" idx="6"/>
          </p:cNvCxnSpPr>
          <p:nvPr/>
        </p:nvCxnSpPr>
        <p:spPr>
          <a:xfrm>
            <a:off x="6753200" y="3217523"/>
            <a:ext cx="1161473" cy="178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30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JAVA PROGRAM STRUCTURE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362" y="2060827"/>
            <a:ext cx="6263944" cy="4521127"/>
          </a:xfrm>
        </p:spPr>
        <p:txBody>
          <a:bodyPr>
            <a:normAutofit/>
          </a:bodyPr>
          <a:lstStyle/>
          <a:p>
            <a:pPr marL="0" indent="0">
              <a:buNone/>
            </a:pPr>
            <a:r>
              <a:rPr lang="en-IN" sz="1800" b="1" dirty="0" smtClean="0">
                <a:latin typeface="Times New Roman" panose="02020603050405020304" pitchFamily="18" charset="0"/>
                <a:cs typeface="Times New Roman" panose="02020603050405020304" pitchFamily="18" charset="0"/>
              </a:rPr>
              <a:t>Import java.util.*;           </a:t>
            </a:r>
            <a:r>
              <a:rPr lang="en-IN" sz="1800" b="1" dirty="0" smtClean="0">
                <a:solidFill>
                  <a:srgbClr val="FFFF00"/>
                </a:solidFill>
                <a:latin typeface="Times New Roman" panose="02020603050405020304" pitchFamily="18" charset="0"/>
                <a:cs typeface="Times New Roman" panose="02020603050405020304" pitchFamily="18" charset="0"/>
              </a:rPr>
              <a:t>//IMPORT PACKAGE</a:t>
            </a:r>
          </a:p>
          <a:p>
            <a:pPr marL="0" indent="0">
              <a:buNone/>
            </a:pPr>
            <a:r>
              <a:rPr lang="en-IN" sz="1800" b="1" dirty="0" smtClean="0">
                <a:latin typeface="Times New Roman" panose="02020603050405020304" pitchFamily="18" charset="0"/>
                <a:cs typeface="Times New Roman" panose="02020603050405020304" pitchFamily="18" charset="0"/>
              </a:rPr>
              <a:t>Class demo                       </a:t>
            </a:r>
            <a:r>
              <a:rPr lang="en-IN" sz="1800" b="1" dirty="0" smtClean="0">
                <a:solidFill>
                  <a:srgbClr val="FFFF00"/>
                </a:solidFill>
                <a:latin typeface="Times New Roman" panose="02020603050405020304" pitchFamily="18" charset="0"/>
                <a:cs typeface="Times New Roman" panose="02020603050405020304" pitchFamily="18" charset="0"/>
              </a:rPr>
              <a:t>// CLASS DECLARATION</a:t>
            </a:r>
          </a:p>
          <a:p>
            <a:pPr marL="0" indent="0">
              <a:buNone/>
            </a:pPr>
            <a:r>
              <a:rPr lang="en-IN" sz="1800" b="1" dirty="0" smtClean="0">
                <a:latin typeface="Times New Roman" panose="02020603050405020304" pitchFamily="18" charset="0"/>
                <a:cs typeface="Times New Roman" panose="02020603050405020304" pitchFamily="18" charset="0"/>
              </a:rPr>
              <a:t>{</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public static void main(String args[])    </a:t>
            </a:r>
            <a:r>
              <a:rPr lang="en-IN" sz="1800" b="1" dirty="0" smtClean="0">
                <a:solidFill>
                  <a:srgbClr val="FFFF00"/>
                </a:solidFill>
                <a:latin typeface="Times New Roman" panose="02020603050405020304" pitchFamily="18" charset="0"/>
                <a:cs typeface="Times New Roman" panose="02020603050405020304" pitchFamily="18" charset="0"/>
              </a:rPr>
              <a:t>// MAIN METHOD</a:t>
            </a:r>
          </a:p>
          <a:p>
            <a:pPr marL="0" indent="0">
              <a:buNone/>
            </a:pPr>
            <a:r>
              <a:rPr lang="en-IN" sz="1800" b="1" dirty="0" smtClean="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int a=100;                     </a:t>
            </a:r>
            <a:r>
              <a:rPr lang="en-IN" sz="1800" b="1" dirty="0" smtClean="0">
                <a:solidFill>
                  <a:srgbClr val="FFFF00"/>
                </a:solidFill>
                <a:latin typeface="Times New Roman" panose="02020603050405020304" pitchFamily="18" charset="0"/>
                <a:cs typeface="Times New Roman" panose="02020603050405020304" pitchFamily="18" charset="0"/>
              </a:rPr>
              <a:t>// OPERTAION PERFORM</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int b=200;                         </a:t>
            </a:r>
            <a:r>
              <a:rPr lang="en-IN" sz="1800" b="1" dirty="0" smtClean="0">
                <a:solidFill>
                  <a:srgbClr val="FFFF00"/>
                </a:solidFill>
                <a:latin typeface="Times New Roman" panose="02020603050405020304" pitchFamily="18" charset="0"/>
                <a:cs typeface="Times New Roman" panose="02020603050405020304" pitchFamily="18" charset="0"/>
              </a:rPr>
              <a:t>AND STATEMENTS</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int c= a+b;</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System.out.println(“addition of a and b is “+c )</a:t>
            </a:r>
          </a:p>
          <a:p>
            <a:pPr marL="0" indent="0">
              <a:buNone/>
            </a:pPr>
            <a:r>
              <a:rPr lang="en-IN" sz="1800" b="1" dirty="0" smtClean="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a:t>
            </a:r>
            <a:r>
              <a:rPr lang="en-IN" sz="1800" b="1" dirty="0" smtClean="0">
                <a:latin typeface="Times New Roman" panose="02020603050405020304" pitchFamily="18" charset="0"/>
                <a:cs typeface="Times New Roman" panose="02020603050405020304" pitchFamily="18" charset="0"/>
              </a:rPr>
              <a:t> </a:t>
            </a:r>
          </a:p>
          <a:p>
            <a:endParaRPr lang="en-IN" b="1" dirty="0"/>
          </a:p>
        </p:txBody>
      </p:sp>
      <p:sp>
        <p:nvSpPr>
          <p:cNvPr id="4" name="TextBox 3"/>
          <p:cNvSpPr txBox="1"/>
          <p:nvPr/>
        </p:nvSpPr>
        <p:spPr>
          <a:xfrm>
            <a:off x="6797615" y="2889848"/>
            <a:ext cx="3968151" cy="23895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dirty="0" smtClean="0">
                <a:latin typeface="Times New Roman" panose="02020603050405020304" pitchFamily="18" charset="0"/>
                <a:cs typeface="Times New Roman" panose="02020603050405020304" pitchFamily="18" charset="0"/>
              </a:rPr>
              <a:t>Class sample</a:t>
            </a:r>
          </a:p>
          <a:p>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public static void main(String args[])</a:t>
            </a:r>
          </a:p>
          <a:p>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operations </a:t>
            </a:r>
          </a:p>
          <a:p>
            <a:r>
              <a:rPr lang="en-IN" dirty="0" smtClean="0">
                <a:latin typeface="Times New Roman" panose="02020603050405020304" pitchFamily="18" charset="0"/>
                <a:cs typeface="Times New Roman" panose="02020603050405020304" pitchFamily="18" charset="0"/>
              </a:rPr>
              <a:t>	} </a:t>
            </a:r>
          </a:p>
          <a:p>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66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Java Program Compilation </a:t>
            </a:r>
            <a:endParaRPr lang="en-IN" dirty="0"/>
          </a:p>
        </p:txBody>
      </p:sp>
      <p:sp>
        <p:nvSpPr>
          <p:cNvPr id="4" name="Rectangle 1"/>
          <p:cNvSpPr>
            <a:spLocks noGrp="1" noChangeArrowheads="1"/>
          </p:cNvSpPr>
          <p:nvPr>
            <p:ph idx="1"/>
          </p:nvPr>
        </p:nvSpPr>
        <p:spPr bwMode="auto">
          <a:xfrm>
            <a:off x="680321" y="2835725"/>
            <a:ext cx="103097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1.Write a Java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a simple Java file, e.g., HelloWorld.java:</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Unicode MS" panose="020B0604020202020204" pitchFamily="34" charset="-128"/>
            </a:endParaRPr>
          </a:p>
          <a:p>
            <a:pPr marL="1371600" lvl="3" indent="0" eaLnBrk="0" fontAlgn="base" hangingPunct="0">
              <a:lnSpc>
                <a:spcPct val="100000"/>
              </a:lnSpc>
              <a:spcBef>
                <a:spcPct val="0"/>
              </a:spcBef>
              <a:spcAft>
                <a:spcPct val="0"/>
              </a:spcAft>
              <a:buFontTx/>
              <a:buNone/>
            </a:pPr>
            <a:endParaRPr kumimoji="0" lang="en-US" sz="1800" b="1" i="0" u="none" strike="noStrike" cap="none" normalizeH="0" baseline="0" dirty="0" smtClean="0">
              <a:ln>
                <a:noFill/>
              </a:ln>
              <a:solidFill>
                <a:srgbClr val="92D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2</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Save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Save the file with the same name as the class name and a .java extension (in this case, HelloWorld.java).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Compile the Java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Open a terminal or command prompt, navigate to the directory where your Java file is located, and use the javac command to compile the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generates a HelloWorld.class file (bytecode).</a:t>
            </a: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5835187" y="2713803"/>
            <a:ext cx="4378488" cy="1744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p:cNvSpPr txBox="1"/>
          <p:nvPr/>
        </p:nvSpPr>
        <p:spPr>
          <a:xfrm>
            <a:off x="4658262" y="2688328"/>
            <a:ext cx="4873925" cy="1815882"/>
          </a:xfrm>
          <a:prstGeom prst="rect">
            <a:avLst/>
          </a:prstGeom>
          <a:noFill/>
        </p:spPr>
        <p:txBody>
          <a:bodyPr wrap="square" rtlCol="0">
            <a:spAutoFit/>
          </a:bodyPr>
          <a:lstStyle/>
          <a:p>
            <a:pPr lvl="3" eaLnBrk="0" fontAlgn="base" hangingPunct="0">
              <a:spcBef>
                <a:spcPct val="0"/>
              </a:spcBef>
              <a:spcAft>
                <a:spcPct val="0"/>
              </a:spcAft>
            </a:pPr>
            <a:r>
              <a:rPr lang="en-US" sz="1600" dirty="0">
                <a:solidFill>
                  <a:schemeClr val="bg1"/>
                </a:solidFill>
                <a:latin typeface="Arial Unicode MS" panose="020B0604020202020204" pitchFamily="34" charset="-128"/>
              </a:rPr>
              <a:t>public class HelloWorld</a:t>
            </a:r>
          </a:p>
          <a:p>
            <a:pPr lvl="3" eaLnBrk="0" fontAlgn="base" hangingPunct="0">
              <a:spcBef>
                <a:spcPct val="0"/>
              </a:spcBef>
              <a:spcAft>
                <a:spcPct val="0"/>
              </a:spcAft>
            </a:pPr>
            <a:r>
              <a:rPr lang="en-US" sz="1600" dirty="0">
                <a:solidFill>
                  <a:schemeClr val="bg1"/>
                </a:solidFill>
                <a:latin typeface="Arial Unicode MS" panose="020B0604020202020204" pitchFamily="34" charset="-128"/>
              </a:rPr>
              <a:t> {</a:t>
            </a:r>
          </a:p>
          <a:p>
            <a:pPr lvl="3" eaLnBrk="0" fontAlgn="base" hangingPunct="0">
              <a:spcBef>
                <a:spcPct val="0"/>
              </a:spcBef>
              <a:spcAft>
                <a:spcPct val="0"/>
              </a:spcAft>
            </a:pPr>
            <a:r>
              <a:rPr lang="en-US" sz="1600" dirty="0">
                <a:solidFill>
                  <a:schemeClr val="bg1"/>
                </a:solidFill>
                <a:latin typeface="Arial Unicode MS" panose="020B0604020202020204" pitchFamily="34" charset="-128"/>
              </a:rPr>
              <a:t> public static void main(String[] args) {</a:t>
            </a:r>
          </a:p>
          <a:p>
            <a:pPr lvl="3" eaLnBrk="0" fontAlgn="base" hangingPunct="0">
              <a:spcBef>
                <a:spcPct val="0"/>
              </a:spcBef>
              <a:spcAft>
                <a:spcPct val="0"/>
              </a:spcAft>
            </a:pPr>
            <a:r>
              <a:rPr lang="en-US" sz="1600" dirty="0">
                <a:solidFill>
                  <a:schemeClr val="bg1"/>
                </a:solidFill>
                <a:latin typeface="Arial Unicode MS" panose="020B0604020202020204" pitchFamily="34" charset="-128"/>
              </a:rPr>
              <a:t> System.out.println("Hello, World!");</a:t>
            </a:r>
          </a:p>
          <a:p>
            <a:pPr lvl="3" eaLnBrk="0" fontAlgn="base" hangingPunct="0">
              <a:spcBef>
                <a:spcPct val="0"/>
              </a:spcBef>
              <a:spcAft>
                <a:spcPct val="0"/>
              </a:spcAft>
            </a:pPr>
            <a:r>
              <a:rPr lang="en-US" sz="1600" dirty="0">
                <a:solidFill>
                  <a:schemeClr val="bg1"/>
                </a:solidFill>
                <a:latin typeface="Arial Unicode MS" panose="020B0604020202020204" pitchFamily="34" charset="-128"/>
              </a:rPr>
              <a:t> } </a:t>
            </a:r>
          </a:p>
          <a:p>
            <a:pPr lvl="3" eaLnBrk="0" fontAlgn="base" hangingPunct="0">
              <a:spcBef>
                <a:spcPct val="0"/>
              </a:spcBef>
              <a:spcAft>
                <a:spcPct val="0"/>
              </a:spcAft>
            </a:pPr>
            <a:r>
              <a:rPr lang="en-US" sz="1600" dirty="0">
                <a:solidFill>
                  <a:schemeClr val="bg1"/>
                </a:solidFill>
                <a:latin typeface="Arial Unicode MS" panose="020B0604020202020204" pitchFamily="34" charset="-128"/>
              </a:rPr>
              <a:t>}</a:t>
            </a:r>
            <a:endParaRPr lang="en-IN" sz="1600" dirty="0">
              <a:solidFill>
                <a:schemeClr val="bg1"/>
              </a:solidFill>
            </a:endParaRPr>
          </a:p>
        </p:txBody>
      </p:sp>
      <p:sp>
        <p:nvSpPr>
          <p:cNvPr id="8" name="Rectangle 7"/>
          <p:cNvSpPr/>
          <p:nvPr/>
        </p:nvSpPr>
        <p:spPr>
          <a:xfrm>
            <a:off x="6478434" y="6082513"/>
            <a:ext cx="2872599" cy="5684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TextBox 8"/>
          <p:cNvSpPr txBox="1"/>
          <p:nvPr/>
        </p:nvSpPr>
        <p:spPr>
          <a:xfrm>
            <a:off x="6616460" y="5909986"/>
            <a:ext cx="2449902" cy="646331"/>
          </a:xfrm>
          <a:prstGeom prst="rect">
            <a:avLst/>
          </a:prstGeom>
          <a:noFill/>
        </p:spPr>
        <p:txBody>
          <a:bodyPr wrap="square" rtlCol="0">
            <a:spAutoFit/>
          </a:bodyPr>
          <a:lstStyle/>
          <a:p>
            <a:pPr lvl="0" defTabSz="914400" eaLnBrk="0" fontAlgn="base" hangingPunct="0">
              <a:spcBef>
                <a:spcPct val="0"/>
              </a:spcBef>
              <a:spcAft>
                <a:spcPct val="0"/>
              </a:spcAft>
            </a:pPr>
            <a:endParaRPr lang="en-US" dirty="0">
              <a:latin typeface="Arial Unicode MS" panose="020B0604020202020204" pitchFamily="34" charset="-128"/>
            </a:endParaRPr>
          </a:p>
          <a:p>
            <a:pPr lvl="0" defTabSz="914400" eaLnBrk="0" fontAlgn="base" hangingPunct="0">
              <a:spcBef>
                <a:spcPct val="0"/>
              </a:spcBef>
              <a:spcAft>
                <a:spcPct val="0"/>
              </a:spcAft>
            </a:pPr>
            <a:r>
              <a:rPr lang="en-US" dirty="0">
                <a:solidFill>
                  <a:schemeClr val="bg1"/>
                </a:solidFill>
                <a:latin typeface="Arial Unicode MS" panose="020B0604020202020204" pitchFamily="34" charset="-128"/>
              </a:rPr>
              <a:t>javac HelloWorld.java </a:t>
            </a:r>
            <a:endParaRPr lang="en-US" dirty="0">
              <a:solidFill>
                <a:schemeClr val="bg1"/>
              </a:solidFill>
            </a:endParaRPr>
          </a:p>
        </p:txBody>
      </p:sp>
    </p:spTree>
    <p:extLst>
      <p:ext uri="{BB962C8B-B14F-4D97-AF65-F5344CB8AC3E}">
        <p14:creationId xmlns:p14="http://schemas.microsoft.com/office/powerpoint/2010/main" val="3694880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Execution</a:t>
            </a:r>
            <a:endParaRPr lang="en-IN" dirty="0"/>
          </a:p>
        </p:txBody>
      </p:sp>
      <p:sp>
        <p:nvSpPr>
          <p:cNvPr id="3" name="Content Placeholder 2"/>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sz="2800" b="1" dirty="0" smtClean="0">
                <a:latin typeface="Arial" panose="020B0604020202020204" pitchFamily="34" charset="0"/>
              </a:rPr>
              <a:t> </a:t>
            </a:r>
            <a:r>
              <a:rPr lang="en-US" sz="1900" b="1" dirty="0">
                <a:latin typeface="Times New Roman" panose="02020603050405020304" pitchFamily="18" charset="0"/>
                <a:cs typeface="Times New Roman" panose="02020603050405020304" pitchFamily="18" charset="0"/>
              </a:rPr>
              <a:t>Run the Java Program</a:t>
            </a:r>
          </a:p>
          <a:p>
            <a:pPr marL="0" lvl="0" indent="0" eaLnBrk="0" fontAlgn="base" hangingPunct="0">
              <a:lnSpc>
                <a:spcPct val="100000"/>
              </a:lnSpc>
              <a:spcBef>
                <a:spcPct val="0"/>
              </a:spcBef>
              <a:spcAft>
                <a:spcPct val="0"/>
              </a:spcAft>
              <a:buNone/>
            </a:pPr>
            <a:r>
              <a:rPr lang="en-US" sz="1900" dirty="0">
                <a:latin typeface="Times New Roman" panose="02020603050405020304" pitchFamily="18" charset="0"/>
                <a:cs typeface="Times New Roman" panose="02020603050405020304" pitchFamily="18" charset="0"/>
              </a:rPr>
              <a:t>After compilation, you can run the program using the java command followed by the class name (without .class extension):</a:t>
            </a:r>
          </a:p>
          <a:p>
            <a:pPr marL="0" lvl="0" indent="0" eaLnBrk="0" fontAlgn="base" hangingPunct="0">
              <a:lnSpc>
                <a:spcPct val="100000"/>
              </a:lnSpc>
              <a:spcBef>
                <a:spcPct val="0"/>
              </a:spcBef>
              <a:spcAft>
                <a:spcPct val="0"/>
              </a:spcAft>
              <a:buNone/>
            </a:pPr>
            <a:endParaRPr lang="en-US" sz="1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19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1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1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900" b="1" dirty="0" smtClean="0">
                <a:latin typeface="Times New Roman" panose="02020603050405020304" pitchFamily="18" charset="0"/>
                <a:cs typeface="Times New Roman" panose="02020603050405020304" pitchFamily="18" charset="0"/>
              </a:rPr>
              <a:t>Output</a:t>
            </a:r>
            <a:r>
              <a:rPr lang="en-US" sz="1900" b="1"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sz="1900" dirty="0" smtClean="0">
                <a:latin typeface="Times New Roman" panose="02020603050405020304" pitchFamily="18" charset="0"/>
                <a:cs typeface="Times New Roman" panose="02020603050405020304" pitchFamily="18" charset="0"/>
              </a:rPr>
              <a:t>    Hello</a:t>
            </a:r>
            <a:r>
              <a:rPr lang="en-US" sz="1900" dirty="0">
                <a:latin typeface="Times New Roman" panose="02020603050405020304" pitchFamily="18" charset="0"/>
                <a:cs typeface="Times New Roman" panose="02020603050405020304" pitchFamily="18" charset="0"/>
              </a:rPr>
              <a:t>, World! </a:t>
            </a:r>
            <a:endParaRPr lang="en-US" sz="19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1900" b="1"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900" b="1" dirty="0">
                <a:latin typeface="Times New Roman" panose="02020603050405020304" pitchFamily="18" charset="0"/>
                <a:cs typeface="Times New Roman" panose="02020603050405020304" pitchFamily="18" charset="0"/>
              </a:rPr>
              <a:t>Important Points:</a:t>
            </a:r>
          </a:p>
          <a:p>
            <a:pPr marL="0" lvl="0" indent="0" eaLnBrk="0" fontAlgn="base" hangingPunct="0">
              <a:lnSpc>
                <a:spcPct val="100000"/>
              </a:lnSpc>
              <a:spcBef>
                <a:spcPct val="0"/>
              </a:spcBef>
              <a:spcAft>
                <a:spcPct val="0"/>
              </a:spcAft>
              <a:buFontTx/>
              <a:buChar char="•"/>
            </a:pPr>
            <a:r>
              <a:rPr lang="en-US" sz="1900" b="1" dirty="0">
                <a:latin typeface="Times New Roman" panose="02020603050405020304" pitchFamily="18" charset="0"/>
                <a:cs typeface="Times New Roman" panose="02020603050405020304" pitchFamily="18" charset="0"/>
              </a:rPr>
              <a:t>Compilation</a:t>
            </a:r>
            <a:r>
              <a:rPr lang="en-US" sz="1900" dirty="0">
                <a:latin typeface="Times New Roman" panose="02020603050405020304" pitchFamily="18" charset="0"/>
                <a:cs typeface="Times New Roman" panose="02020603050405020304" pitchFamily="18" charset="0"/>
              </a:rPr>
              <a:t> converts the .java file into bytecode (.class file).</a:t>
            </a:r>
          </a:p>
          <a:p>
            <a:pPr marL="0" lvl="0" indent="0" eaLnBrk="0" fontAlgn="base" hangingPunct="0">
              <a:lnSpc>
                <a:spcPct val="100000"/>
              </a:lnSpc>
              <a:spcBef>
                <a:spcPct val="0"/>
              </a:spcBef>
              <a:spcAft>
                <a:spcPct val="0"/>
              </a:spcAft>
              <a:buFontTx/>
              <a:buChar char="•"/>
            </a:pPr>
            <a:r>
              <a:rPr lang="en-US" sz="1900" b="1" dirty="0">
                <a:latin typeface="Times New Roman" panose="02020603050405020304" pitchFamily="18" charset="0"/>
                <a:cs typeface="Times New Roman" panose="02020603050405020304" pitchFamily="18" charset="0"/>
              </a:rPr>
              <a:t>Execution</a:t>
            </a:r>
            <a:r>
              <a:rPr lang="en-US" sz="1900" dirty="0">
                <a:latin typeface="Times New Roman" panose="02020603050405020304" pitchFamily="18" charset="0"/>
                <a:cs typeface="Times New Roman" panose="02020603050405020304" pitchFamily="18" charset="0"/>
              </a:rPr>
              <a:t> runs the bytecode on the Java Virtual Machine (JVM).</a:t>
            </a:r>
          </a:p>
          <a:p>
            <a:pPr marL="0" lvl="0" indent="0" eaLnBrk="0" fontAlgn="base" hangingPunct="0">
              <a:lnSpc>
                <a:spcPct val="100000"/>
              </a:lnSpc>
              <a:spcBef>
                <a:spcPct val="0"/>
              </a:spcBef>
              <a:spcAft>
                <a:spcPct val="0"/>
              </a:spcAft>
              <a:buNone/>
            </a:pPr>
            <a:endParaRPr lang="en-US"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4" name="Rectangle 3"/>
          <p:cNvSpPr/>
          <p:nvPr/>
        </p:nvSpPr>
        <p:spPr>
          <a:xfrm>
            <a:off x="2613804" y="3303918"/>
            <a:ext cx="3683480" cy="9057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5" name="TextBox 4"/>
          <p:cNvSpPr txBox="1"/>
          <p:nvPr/>
        </p:nvSpPr>
        <p:spPr>
          <a:xfrm>
            <a:off x="2984740" y="3502325"/>
            <a:ext cx="2277373" cy="369332"/>
          </a:xfrm>
          <a:prstGeom prst="rect">
            <a:avLst/>
          </a:prstGeom>
          <a:noFill/>
        </p:spPr>
        <p:txBody>
          <a:bodyPr wrap="square" rtlCol="0">
            <a:spAutoFit/>
          </a:bodyPr>
          <a:lstStyle/>
          <a:p>
            <a:pPr lvl="0" eaLnBrk="0" fontAlgn="base" hangingPunct="0">
              <a:spcBef>
                <a:spcPct val="0"/>
              </a:spcBef>
              <a:spcAft>
                <a:spcPct val="0"/>
              </a:spcAft>
            </a:pPr>
            <a:r>
              <a:rPr lang="en-US" dirty="0">
                <a:solidFill>
                  <a:schemeClr val="bg1"/>
                </a:solidFill>
                <a:latin typeface="Times New Roman" panose="02020603050405020304" pitchFamily="18" charset="0"/>
                <a:cs typeface="Times New Roman" panose="02020603050405020304" pitchFamily="18" charset="0"/>
              </a:rPr>
              <a:t>java HelloWorld </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887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79</TotalTime>
  <Words>433</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Unicode MS</vt:lpstr>
      <vt:lpstr>Arial</vt:lpstr>
      <vt:lpstr>Times New Roman</vt:lpstr>
      <vt:lpstr>Trebuchet MS</vt:lpstr>
      <vt:lpstr>Berlin</vt:lpstr>
      <vt:lpstr>About Computer Programming, Introduction of Java, Java Program Structure, Java Program Compilation and Execution</vt:lpstr>
      <vt:lpstr>COMPUTER PROGRAMMING</vt:lpstr>
      <vt:lpstr>INTRODUCTION OF JAVA</vt:lpstr>
      <vt:lpstr>       FEACTURES &amp; APPLICATIONS OF JAVA</vt:lpstr>
      <vt:lpstr>KEY COMPONENTS OF JAVA</vt:lpstr>
      <vt:lpstr>JAVA PROGRAM STRUCTURE </vt:lpstr>
      <vt:lpstr>Java Program Compilation </vt:lpstr>
      <vt:lpstr>Execution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Computer Programming, Introduction of Java, Java Program Structure, Java Program Compilation and Execution</dc:title>
  <dc:creator>Microsoft account</dc:creator>
  <cp:lastModifiedBy>Microsoft account</cp:lastModifiedBy>
  <cp:revision>15</cp:revision>
  <dcterms:created xsi:type="dcterms:W3CDTF">2024-10-07T06:35:41Z</dcterms:created>
  <dcterms:modified xsi:type="dcterms:W3CDTF">2024-10-07T07:55:36Z</dcterms:modified>
</cp:coreProperties>
</file>