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70" r:id="rId4"/>
    <p:sldId id="260" r:id="rId5"/>
    <p:sldId id="261" r:id="rId6"/>
    <p:sldId id="262" r:id="rId7"/>
    <p:sldId id="263" r:id="rId8"/>
    <p:sldId id="264" r:id="rId9"/>
    <p:sldId id="269" r:id="rId10"/>
    <p:sldId id="267" r:id="rId11"/>
    <p:sldId id="271" r:id="rId12"/>
    <p:sldId id="268" r:id="rId13"/>
    <p:sldId id="272" r:id="rId14"/>
    <p:sldId id="265" r:id="rId15"/>
    <p:sldId id="273" r:id="rId16"/>
    <p:sldId id="266"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5D64374-2E1C-4FCC-9135-B9E534294451}" type="datetimeFigureOut">
              <a:rPr lang="en-IN" smtClean="0"/>
              <a:t>21-10-2024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2165864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64374-2E1C-4FCC-9135-B9E534294451}"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253060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64374-2E1C-4FCC-9135-B9E534294451}"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3849685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64374-2E1C-4FCC-9135-B9E534294451}"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2326114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64374-2E1C-4FCC-9135-B9E534294451}"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187736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D64374-2E1C-4FCC-9135-B9E534294451}" type="datetimeFigureOut">
              <a:rPr lang="en-IN" smtClean="0"/>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1892359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5D64374-2E1C-4FCC-9135-B9E534294451}" type="datetimeFigureOut">
              <a:rPr lang="en-IN" smtClean="0"/>
              <a:t>21-10-2024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1850782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5D64374-2E1C-4FCC-9135-B9E534294451}"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761677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5D64374-2E1C-4FCC-9135-B9E534294451}"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16731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D64374-2E1C-4FCC-9135-B9E534294451}"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301897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D64374-2E1C-4FCC-9135-B9E534294451}"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266447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D64374-2E1C-4FCC-9135-B9E534294451}"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407390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D64374-2E1C-4FCC-9135-B9E534294451}" type="datetimeFigureOut">
              <a:rPr lang="en-IN" smtClean="0"/>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3814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D64374-2E1C-4FCC-9135-B9E534294451}" type="datetimeFigureOut">
              <a:rPr lang="en-IN" smtClean="0"/>
              <a:t>21-10-2024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106198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64374-2E1C-4FCC-9135-B9E534294451}" type="datetimeFigureOut">
              <a:rPr lang="en-IN" smtClean="0"/>
              <a:t>21-10-2024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13435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64374-2E1C-4FCC-9135-B9E534294451}"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195270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64374-2E1C-4FCC-9135-B9E534294451}"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DBFB754-A78E-48E1-BC7C-72D5AFFA1590}" type="slidenum">
              <a:rPr lang="en-IN" smtClean="0"/>
              <a:t>‹#›</a:t>
            </a:fld>
            <a:endParaRPr lang="en-IN"/>
          </a:p>
        </p:txBody>
      </p:sp>
    </p:spTree>
    <p:extLst>
      <p:ext uri="{BB962C8B-B14F-4D97-AF65-F5344CB8AC3E}">
        <p14:creationId xmlns:p14="http://schemas.microsoft.com/office/powerpoint/2010/main" val="85090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5D64374-2E1C-4FCC-9135-B9E534294451}" type="datetimeFigureOut">
              <a:rPr lang="en-IN" smtClean="0"/>
              <a:t>21-10-2024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DBFB754-A78E-48E1-BC7C-72D5AFFA1590}" type="slidenum">
              <a:rPr lang="en-IN" smtClean="0"/>
              <a:t>‹#›</a:t>
            </a:fld>
            <a:endParaRPr lang="en-IN"/>
          </a:p>
        </p:txBody>
      </p:sp>
    </p:spTree>
    <p:extLst>
      <p:ext uri="{BB962C8B-B14F-4D97-AF65-F5344CB8AC3E}">
        <p14:creationId xmlns:p14="http://schemas.microsoft.com/office/powerpoint/2010/main" val="15333084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2723A-5085-8CEA-9E2F-03DE5C4CBB33}"/>
              </a:ext>
            </a:extLst>
          </p:cNvPr>
          <p:cNvSpPr>
            <a:spLocks noGrp="1"/>
          </p:cNvSpPr>
          <p:nvPr>
            <p:ph type="ctrTitle"/>
          </p:nvPr>
        </p:nvSpPr>
        <p:spPr>
          <a:xfrm>
            <a:off x="1347018" y="609600"/>
            <a:ext cx="9671501" cy="3858431"/>
          </a:xfrm>
        </p:spPr>
        <p:txBody>
          <a:bodyPr/>
          <a:lstStyle/>
          <a:p>
            <a:pPr algn="ctr"/>
            <a:r>
              <a:rPr lang="en-US" sz="7200" dirty="0">
                <a:latin typeface="Times New Roman" panose="02020603050405020304" pitchFamily="18" charset="0"/>
                <a:cs typeface="Times New Roman" panose="02020603050405020304" pitchFamily="18" charset="0"/>
              </a:rPr>
              <a:t>Software Development Life Cycle (SDLC)</a:t>
            </a:r>
            <a:endParaRPr lang="en-IN" sz="7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91F7AFCE-78B8-9CE6-4284-0753C1F7F0F9}"/>
              </a:ext>
            </a:extLst>
          </p:cNvPr>
          <p:cNvSpPr>
            <a:spLocks noGrp="1"/>
          </p:cNvSpPr>
          <p:nvPr>
            <p:ph type="subTitle" idx="1"/>
          </p:nvPr>
        </p:nvSpPr>
        <p:spPr>
          <a:xfrm>
            <a:off x="6508954" y="4601496"/>
            <a:ext cx="2452165" cy="857471"/>
          </a:xfrm>
        </p:spPr>
        <p:txBody>
          <a:bodyPr/>
          <a:lstStyle/>
          <a:p>
            <a:r>
              <a:rPr lang="en-IN" dirty="0" smtClean="0"/>
              <a:t>-</a:t>
            </a:r>
            <a:r>
              <a:rPr lang="en-IN" dirty="0" err="1" smtClean="0"/>
              <a:t>sayali</a:t>
            </a:r>
            <a:r>
              <a:rPr lang="en-IN" dirty="0" smtClean="0"/>
              <a:t> </a:t>
            </a:r>
            <a:r>
              <a:rPr lang="en-IN" dirty="0" err="1" smtClean="0"/>
              <a:t>yadav</a:t>
            </a:r>
            <a:endParaRPr lang="en-IN" dirty="0"/>
          </a:p>
        </p:txBody>
      </p:sp>
    </p:spTree>
    <p:extLst>
      <p:ext uri="{BB962C8B-B14F-4D97-AF65-F5344CB8AC3E}">
        <p14:creationId xmlns:p14="http://schemas.microsoft.com/office/powerpoint/2010/main" val="2908790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SDLC </a:t>
            </a:r>
            <a:r>
              <a:rPr lang="en-IN" dirty="0">
                <a:latin typeface="Times New Roman" panose="02020603050405020304" pitchFamily="18" charset="0"/>
                <a:cs typeface="Times New Roman" panose="02020603050405020304" pitchFamily="18" charset="0"/>
              </a:rPr>
              <a:t>MODELS</a:t>
            </a:r>
            <a:endParaRPr lang="en-IN" dirty="0"/>
          </a:p>
        </p:txBody>
      </p:sp>
      <p:sp>
        <p:nvSpPr>
          <p:cNvPr id="3" name="Content Placeholder 2"/>
          <p:cNvSpPr>
            <a:spLocks noGrp="1"/>
          </p:cNvSpPr>
          <p:nvPr>
            <p:ph idx="1"/>
          </p:nvPr>
        </p:nvSpPr>
        <p:spPr/>
        <p:txBody>
          <a:bodyPr/>
          <a:lstStyle/>
          <a:p>
            <a:pPr marL="0" indent="0">
              <a:buNone/>
            </a:pPr>
            <a:r>
              <a:rPr lang="en-US" b="1" u="sng" dirty="0">
                <a:latin typeface="Times New Roman" panose="02020603050405020304" pitchFamily="18" charset="0"/>
                <a:cs typeface="Times New Roman" panose="02020603050405020304" pitchFamily="18" charset="0"/>
              </a:rPr>
              <a:t>Agile Model</a:t>
            </a:r>
            <a:r>
              <a:rPr lang="en-US" u="sng"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Agile is an iterative and incremental approach that promotes flexibility, collaboration, and customer feedback throughout the development process. It breaks the project into smaller chunks called "sprints," each delivering a functional piece of software. After each sprint, feedback is gathered, and the product is refined accordingly.</a:t>
            </a:r>
          </a:p>
          <a:p>
            <a:r>
              <a:rPr lang="en-US" b="1" dirty="0">
                <a:latin typeface="Times New Roman" panose="02020603050405020304" pitchFamily="18" charset="0"/>
                <a:cs typeface="Times New Roman" panose="02020603050405020304" pitchFamily="18" charset="0"/>
              </a:rPr>
              <a:t>When to Use</a:t>
            </a:r>
            <a:r>
              <a:rPr lang="en-US" dirty="0">
                <a:latin typeface="Times New Roman" panose="02020603050405020304" pitchFamily="18" charset="0"/>
                <a:cs typeface="Times New Roman" panose="02020603050405020304" pitchFamily="18" charset="0"/>
              </a:rPr>
              <a:t>: Ideal for projects where requirements are expected to evolve, such as startups or projects with dynamic customer needs.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844" y="888682"/>
            <a:ext cx="6765036" cy="5039952"/>
          </a:xfrm>
          <a:prstGeom prst="rect">
            <a:avLst/>
          </a:prstGeom>
        </p:spPr>
      </p:pic>
    </p:spTree>
    <p:extLst>
      <p:ext uri="{BB962C8B-B14F-4D97-AF65-F5344CB8AC3E}">
        <p14:creationId xmlns:p14="http://schemas.microsoft.com/office/powerpoint/2010/main" val="370810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SDLC </a:t>
            </a:r>
            <a:r>
              <a:rPr lang="en-IN" dirty="0">
                <a:latin typeface="Times New Roman" panose="02020603050405020304" pitchFamily="18" charset="0"/>
                <a:cs typeface="Times New Roman" panose="02020603050405020304" pitchFamily="18" charset="0"/>
              </a:rPr>
              <a:t>MODELS</a:t>
            </a:r>
            <a:endParaRPr lang="en-IN" dirty="0"/>
          </a:p>
        </p:txBody>
      </p:sp>
      <p:sp>
        <p:nvSpPr>
          <p:cNvPr id="3" name="Content Placeholder 2"/>
          <p:cNvSpPr>
            <a:spLocks noGrp="1"/>
          </p:cNvSpPr>
          <p:nvPr>
            <p:ph idx="1"/>
          </p:nvPr>
        </p:nvSpPr>
        <p:spPr/>
        <p:txBody>
          <a:bodyPr/>
          <a:lstStyle/>
          <a:p>
            <a:pPr marL="0" indent="0">
              <a:buNone/>
            </a:pPr>
            <a:r>
              <a:rPr lang="en-US" b="1" u="sng" dirty="0">
                <a:latin typeface="Times New Roman" panose="02020603050405020304" pitchFamily="18" charset="0"/>
                <a:cs typeface="Times New Roman" panose="02020603050405020304" pitchFamily="18" charset="0"/>
              </a:rPr>
              <a:t>Spiral Model</a:t>
            </a:r>
            <a:r>
              <a:rPr lang="en-US" u="sng"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The Spiral model combines the iterative nature of Agile with the structured and systematic approach of Waterfall. It focuses on risk assessment by going through several development spirals or cycles. Each cycle includes planning, risk analysis, engineering, testing, and evaluation.</a:t>
            </a:r>
          </a:p>
          <a:p>
            <a:r>
              <a:rPr lang="en-US" b="1" dirty="0">
                <a:latin typeface="Times New Roman" panose="02020603050405020304" pitchFamily="18" charset="0"/>
                <a:cs typeface="Times New Roman" panose="02020603050405020304" pitchFamily="18" charset="0"/>
              </a:rPr>
              <a:t>When to Use</a:t>
            </a:r>
            <a:r>
              <a:rPr lang="en-US" dirty="0">
                <a:latin typeface="Times New Roman" panose="02020603050405020304" pitchFamily="18" charset="0"/>
                <a:cs typeface="Times New Roman" panose="02020603050405020304" pitchFamily="18" charset="0"/>
              </a:rPr>
              <a:t>: Best for large, complex projects with high-risk factors (e.g., defense or aerospace applications).</a:t>
            </a:r>
          </a:p>
          <a:p>
            <a:endParaRPr lang="en-IN" dirty="0"/>
          </a:p>
        </p:txBody>
      </p:sp>
    </p:spTree>
    <p:extLst>
      <p:ext uri="{BB962C8B-B14F-4D97-AF65-F5344CB8AC3E}">
        <p14:creationId xmlns:p14="http://schemas.microsoft.com/office/powerpoint/2010/main" val="370147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474" y="110013"/>
            <a:ext cx="5884662" cy="6361798"/>
          </a:xfrm>
          <a:prstGeom prst="rect">
            <a:avLst/>
          </a:prstGeom>
        </p:spPr>
      </p:pic>
    </p:spTree>
    <p:extLst>
      <p:ext uri="{BB962C8B-B14F-4D97-AF65-F5344CB8AC3E}">
        <p14:creationId xmlns:p14="http://schemas.microsoft.com/office/powerpoint/2010/main" val="237883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135" y="2441448"/>
            <a:ext cx="10447113" cy="3730752"/>
          </a:xfrm>
        </p:spPr>
        <p:txBody>
          <a:bodyPr>
            <a:normAutofit/>
          </a:bodyPr>
          <a:lstStyle/>
          <a:p>
            <a:endParaRPr lang="en-IN" dirty="0" smtClean="0"/>
          </a:p>
          <a:p>
            <a:pPr marL="0" indent="0">
              <a:buNone/>
            </a:pPr>
            <a:r>
              <a:rPr lang="en-US" b="1" u="sng" dirty="0">
                <a:latin typeface="Times New Roman" panose="02020603050405020304" pitchFamily="18" charset="0"/>
                <a:cs typeface="Times New Roman" panose="02020603050405020304" pitchFamily="18" charset="0"/>
              </a:rPr>
              <a:t>V-Model (Verification and Validation Model)</a:t>
            </a:r>
            <a:r>
              <a:rPr lang="en-US" u="sng"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The V-Model is an extension of the Waterfall model that emphasizes testing and validation at each stage of development. Each development phase (such as design or implementation) has a corresponding testing phase (like unit testing or system testing), ensuring that verification and validation occur at every step.</a:t>
            </a:r>
          </a:p>
          <a:p>
            <a:r>
              <a:rPr lang="en-US" b="1" dirty="0">
                <a:latin typeface="Times New Roman" panose="02020603050405020304" pitchFamily="18" charset="0"/>
                <a:cs typeface="Times New Roman" panose="02020603050405020304" pitchFamily="18" charset="0"/>
              </a:rPr>
              <a:t>When to Use</a:t>
            </a:r>
            <a:r>
              <a:rPr lang="en-US" dirty="0">
                <a:latin typeface="Times New Roman" panose="02020603050405020304" pitchFamily="18" charset="0"/>
                <a:cs typeface="Times New Roman" panose="02020603050405020304" pitchFamily="18" charset="0"/>
              </a:rPr>
              <a:t>: Ideal for projects where quality and reliability are paramount, such as safety-critical systems (e.g., medical devices, aviation software).</a:t>
            </a:r>
          </a:p>
          <a:p>
            <a:endParaRPr lang="en-IN" dirty="0"/>
          </a:p>
        </p:txBody>
      </p:sp>
      <p:sp>
        <p:nvSpPr>
          <p:cNvPr id="2" name="TextBox 1"/>
          <p:cNvSpPr txBox="1"/>
          <p:nvPr/>
        </p:nvSpPr>
        <p:spPr>
          <a:xfrm>
            <a:off x="1088136" y="1115568"/>
            <a:ext cx="9070848" cy="769441"/>
          </a:xfrm>
          <a:prstGeom prst="rect">
            <a:avLst/>
          </a:prstGeom>
          <a:noFill/>
        </p:spPr>
        <p:txBody>
          <a:bodyPr wrap="square" rtlCol="0">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SDLC MODELS</a:t>
            </a:r>
            <a:endParaRPr lang="en-IN" sz="4400" dirty="0">
              <a:solidFill>
                <a:schemeClr val="bg1"/>
              </a:solidFill>
            </a:endParaRPr>
          </a:p>
        </p:txBody>
      </p:sp>
    </p:spTree>
    <p:extLst>
      <p:ext uri="{BB962C8B-B14F-4D97-AF65-F5344CB8AC3E}">
        <p14:creationId xmlns:p14="http://schemas.microsoft.com/office/powerpoint/2010/main" val="46874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096" y="326135"/>
            <a:ext cx="6979920" cy="5245711"/>
          </a:xfrm>
          <a:prstGeom prst="rect">
            <a:avLst/>
          </a:prstGeom>
        </p:spPr>
      </p:pic>
    </p:spTree>
    <p:extLst>
      <p:ext uri="{BB962C8B-B14F-4D97-AF65-F5344CB8AC3E}">
        <p14:creationId xmlns:p14="http://schemas.microsoft.com/office/powerpoint/2010/main" val="55720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384" y="2459736"/>
            <a:ext cx="10157864" cy="4910328"/>
          </a:xfrm>
        </p:spPr>
        <p:txBody>
          <a:bodyPr>
            <a:normAutofit/>
          </a:bodyPr>
          <a:lstStyle/>
          <a:p>
            <a:pPr marL="0" indent="0">
              <a:buNone/>
            </a:pPr>
            <a:endParaRPr lang="en-US" b="1" u="sng" dirty="0"/>
          </a:p>
          <a:p>
            <a:pPr marL="0" indent="0">
              <a:buNone/>
            </a:pPr>
            <a:r>
              <a:rPr lang="en-US" b="1" u="sng" dirty="0" smtClean="0">
                <a:latin typeface="Times New Roman" panose="02020603050405020304" pitchFamily="18" charset="0"/>
                <a:cs typeface="Times New Roman" panose="02020603050405020304" pitchFamily="18" charset="0"/>
              </a:rPr>
              <a:t>Incremental </a:t>
            </a:r>
            <a:r>
              <a:rPr lang="en-US" b="1" u="sng" dirty="0">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In the Incremental model, the software is developed and delivered in small, functional pieces or increments. Each increment is treated as a mini-project that goes through the Software Development Life Cycle (SDLC) phases. Over time, the full system is built by integrating these increments.</a:t>
            </a:r>
          </a:p>
          <a:p>
            <a:r>
              <a:rPr lang="en-US" b="1" dirty="0">
                <a:latin typeface="Times New Roman" panose="02020603050405020304" pitchFamily="18" charset="0"/>
                <a:cs typeface="Times New Roman" panose="02020603050405020304" pitchFamily="18" charset="0"/>
              </a:rPr>
              <a:t>When to Use</a:t>
            </a:r>
            <a:r>
              <a:rPr lang="en-US" dirty="0">
                <a:latin typeface="Times New Roman" panose="02020603050405020304" pitchFamily="18" charset="0"/>
                <a:cs typeface="Times New Roman" panose="02020603050405020304" pitchFamily="18" charset="0"/>
              </a:rPr>
              <a:t>: Suitable for projects where the product can be broken down into smaller parts and delivered incrementally, such as web applications or e-commerce platforms.</a:t>
            </a:r>
          </a:p>
          <a:p>
            <a:endParaRPr lang="en-IN"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825496" y="960120"/>
            <a:ext cx="4937760" cy="769441"/>
          </a:xfrm>
          <a:prstGeom prst="rect">
            <a:avLst/>
          </a:prstGeom>
          <a:noFill/>
        </p:spPr>
        <p:txBody>
          <a:bodyPr wrap="square" rtlCol="0">
            <a:spAutoFit/>
          </a:bodyPr>
          <a:lstStyle/>
          <a:p>
            <a:pPr algn="ctr"/>
            <a:r>
              <a:rPr lang="en-IN" sz="4400" dirty="0" smtClean="0">
                <a:solidFill>
                  <a:schemeClr val="bg1"/>
                </a:solidFill>
                <a:latin typeface="Times New Roman" panose="02020603050405020304" pitchFamily="18" charset="0"/>
                <a:cs typeface="Times New Roman" panose="02020603050405020304" pitchFamily="18" charset="0"/>
              </a:rPr>
              <a:t>SDLC MODELS </a:t>
            </a:r>
            <a:endParaRPr lang="en-IN"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460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317" y="1316736"/>
            <a:ext cx="9111543" cy="3690175"/>
          </a:xfrm>
          <a:prstGeom prst="rect">
            <a:avLst/>
          </a:prstGeom>
        </p:spPr>
      </p:pic>
    </p:spTree>
    <p:extLst>
      <p:ext uri="{BB962C8B-B14F-4D97-AF65-F5344CB8AC3E}">
        <p14:creationId xmlns:p14="http://schemas.microsoft.com/office/powerpoint/2010/main" val="264420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30EB5-77B6-BF0C-EC48-78F1AD1A047E}"/>
              </a:ext>
            </a:extLst>
          </p:cNvPr>
          <p:cNvSpPr>
            <a:spLocks noGrp="1"/>
          </p:cNvSpPr>
          <p:nvPr>
            <p:ph type="title"/>
          </p:nvPr>
        </p:nvSpPr>
        <p:spPr/>
        <p:txBody>
          <a:bodyPr/>
          <a:lstStyle/>
          <a:p>
            <a:pPr algn="ctr"/>
            <a:r>
              <a:rPr lang="en-IN" sz="5400" dirty="0" smtClean="0">
                <a:latin typeface="Times New Roman" panose="02020603050405020304" pitchFamily="18" charset="0"/>
                <a:cs typeface="Times New Roman" panose="02020603050405020304" pitchFamily="18" charset="0"/>
              </a:rPr>
              <a:t>SDLC</a:t>
            </a:r>
            <a:endParaRPr lang="en-IN"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9EF611D-8460-3C53-1BA6-1B20890E76EC}"/>
              </a:ext>
            </a:extLst>
          </p:cNvPr>
          <p:cNvSpPr>
            <a:spLocks noGrp="1"/>
          </p:cNvSpPr>
          <p:nvPr>
            <p:ph idx="1"/>
          </p:nvPr>
        </p:nvSpPr>
        <p:spPr>
          <a:xfrm>
            <a:off x="1154954" y="2596895"/>
            <a:ext cx="10197920" cy="4456373"/>
          </a:xfrm>
        </p:spPr>
        <p:txBody>
          <a:bodyPr>
            <a:normAutofit/>
          </a:bodyPr>
          <a:lstStyle/>
          <a:p>
            <a:r>
              <a:rPr lang="en-US" dirty="0">
                <a:latin typeface="Times New Roman" panose="02020603050405020304" pitchFamily="18" charset="0"/>
                <a:cs typeface="Times New Roman" panose="02020603050405020304" pitchFamily="18" charset="0"/>
              </a:rPr>
              <a:t>Software Development Life Cycle (SDLC) is a systematic process used for developing software applications. </a:t>
            </a:r>
          </a:p>
          <a:p>
            <a:r>
              <a:rPr lang="en-US" dirty="0">
                <a:latin typeface="Times New Roman" panose="02020603050405020304" pitchFamily="18" charset="0"/>
                <a:cs typeface="Times New Roman" panose="02020603050405020304" pitchFamily="18" charset="0"/>
              </a:rPr>
              <a:t>It provides a structured approach to software development, ensuring quality and efficiency in the development process. </a:t>
            </a:r>
          </a:p>
          <a:p>
            <a:r>
              <a:rPr lang="en-US" dirty="0">
                <a:latin typeface="Times New Roman" panose="02020603050405020304" pitchFamily="18" charset="0"/>
                <a:cs typeface="Times New Roman" panose="02020603050405020304" pitchFamily="18" charset="0"/>
              </a:rPr>
              <a:t>The SDLC typically consists of several phases, each with specific deliverables and objectives.</a:t>
            </a:r>
          </a:p>
          <a:p>
            <a:pPr marL="0" indent="0">
              <a:buNone/>
            </a:pPr>
            <a:r>
              <a:rPr lang="en-US" b="1" dirty="0">
                <a:latin typeface="Times New Roman" panose="02020603050405020304" pitchFamily="18" charset="0"/>
                <a:cs typeface="Times New Roman" panose="02020603050405020304" pitchFamily="18" charset="0"/>
              </a:rPr>
              <a:t>Importance of SDLC:</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a structured and disciplined approach to software development.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Improves the quality of the software and reduces risks.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Enhances communication and collaboration among team members and stakeholders.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a framework for project management and resource allocation.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32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825" y="764560"/>
            <a:ext cx="6769799" cy="5178345"/>
          </a:xfrm>
          <a:prstGeom prst="rect">
            <a:avLst/>
          </a:prstGeom>
        </p:spPr>
      </p:pic>
    </p:spTree>
    <p:extLst>
      <p:ext uri="{BB962C8B-B14F-4D97-AF65-F5344CB8AC3E}">
        <p14:creationId xmlns:p14="http://schemas.microsoft.com/office/powerpoint/2010/main" val="149934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52451-E72E-DD3F-A342-0D37C4265305}"/>
              </a:ext>
            </a:extLst>
          </p:cNvPr>
          <p:cNvSpPr>
            <a:spLocks noGrp="1"/>
          </p:cNvSpPr>
          <p:nvPr>
            <p:ph type="title"/>
          </p:nvPr>
        </p:nvSpPr>
        <p:spPr>
          <a:xfrm>
            <a:off x="609600" y="-570271"/>
            <a:ext cx="10518648" cy="2664247"/>
          </a:xfrm>
        </p:spPr>
        <p:txBody>
          <a:bodyPr/>
          <a:lstStyle/>
          <a:p>
            <a:pPr algn="ctr"/>
            <a:r>
              <a:rPr lang="en-IN" dirty="0" smtClean="0"/>
              <a:t/>
            </a:r>
            <a:br>
              <a:rPr lang="en-IN" dirty="0" smtClean="0"/>
            </a:br>
            <a:r>
              <a:rPr lang="en-IN" dirty="0"/>
              <a:t/>
            </a:r>
            <a:br>
              <a:rPr lang="en-IN" dirty="0"/>
            </a:br>
            <a:r>
              <a:rPr lang="en-IN" sz="6000" dirty="0" smtClean="0">
                <a:latin typeface="Times New Roman" panose="02020603050405020304" pitchFamily="18" charset="0"/>
                <a:cs typeface="Times New Roman" panose="02020603050405020304" pitchFamily="18" charset="0"/>
              </a:rPr>
              <a:t>Phases Of SDLC</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1D1419A-61D1-5844-9F0E-17A95E73DB71}"/>
              </a:ext>
            </a:extLst>
          </p:cNvPr>
          <p:cNvSpPr>
            <a:spLocks noGrp="1"/>
          </p:cNvSpPr>
          <p:nvPr>
            <p:ph idx="1"/>
          </p:nvPr>
        </p:nvSpPr>
        <p:spPr>
          <a:xfrm>
            <a:off x="678426" y="2790591"/>
            <a:ext cx="10449822" cy="4972665"/>
          </a:xfrm>
        </p:spPr>
        <p:txBody>
          <a:bodyPr>
            <a:normAutofit/>
          </a:bodyPr>
          <a:lstStyle/>
          <a:p>
            <a:r>
              <a:rPr lang="en-US" sz="1600" b="1" dirty="0" smtClean="0">
                <a:latin typeface="Times New Roman" panose="02020603050405020304" pitchFamily="18" charset="0"/>
                <a:cs typeface="Times New Roman" panose="02020603050405020304" pitchFamily="18" charset="0"/>
              </a:rPr>
              <a:t>1.PLANNING</a:t>
            </a:r>
          </a:p>
          <a:p>
            <a:r>
              <a:rPr lang="en-US" sz="1400" dirty="0" smtClean="0">
                <a:latin typeface="Times New Roman" panose="02020603050405020304" pitchFamily="18" charset="0"/>
                <a:cs typeface="Times New Roman" panose="02020603050405020304" pitchFamily="18" charset="0"/>
              </a:rPr>
              <a:t>This </a:t>
            </a:r>
            <a:r>
              <a:rPr lang="en-US" sz="1400" dirty="0">
                <a:latin typeface="Times New Roman" panose="02020603050405020304" pitchFamily="18" charset="0"/>
                <a:cs typeface="Times New Roman" panose="02020603050405020304" pitchFamily="18" charset="0"/>
              </a:rPr>
              <a:t>phase involves defining the scope and objectives of the project. </a:t>
            </a:r>
          </a:p>
          <a:p>
            <a:r>
              <a:rPr lang="en-US" sz="1400" dirty="0">
                <a:latin typeface="Times New Roman" panose="02020603050405020304" pitchFamily="18" charset="0"/>
                <a:cs typeface="Times New Roman" panose="02020603050405020304" pitchFamily="18" charset="0"/>
              </a:rPr>
              <a:t>It serves as the foundation for the entire software development process.</a:t>
            </a:r>
          </a:p>
          <a:p>
            <a:r>
              <a:rPr lang="en-US" sz="1400" dirty="0">
                <a:latin typeface="Times New Roman" panose="02020603050405020304" pitchFamily="18" charset="0"/>
                <a:cs typeface="Times New Roman" panose="02020603050405020304" pitchFamily="18" charset="0"/>
              </a:rPr>
              <a:t>To establish a clear understanding of what the project aims to achieve, assess feasibility, and allocate resources effectively. </a:t>
            </a:r>
          </a:p>
          <a:p>
            <a:r>
              <a:rPr lang="en-US" sz="1400" dirty="0">
                <a:latin typeface="Times New Roman" panose="02020603050405020304" pitchFamily="18" charset="0"/>
                <a:cs typeface="Times New Roman" panose="02020603050405020304" pitchFamily="18" charset="0"/>
              </a:rPr>
              <a:t>This ensures that everyone involved has a shared vision of the project.</a:t>
            </a:r>
          </a:p>
          <a:p>
            <a:pPr marL="0" indent="0">
              <a:buNone/>
            </a:pPr>
            <a:r>
              <a:rPr lang="en-IN" sz="1400" cap="all" dirty="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mj-ea"/>
                <a:cs typeface="Times New Roman" panose="02020603050405020304" pitchFamily="18" charset="0"/>
              </a:rPr>
              <a:t>2. </a:t>
            </a:r>
            <a:r>
              <a:rPr kumimoji="0" lang="en-IN" sz="1400" b="1"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Times New Roman" panose="02020603050405020304" pitchFamily="18" charset="0"/>
                <a:ea typeface="+mj-ea"/>
                <a:cs typeface="Times New Roman" panose="02020603050405020304" pitchFamily="18" charset="0"/>
              </a:rPr>
              <a:t>Requirements Analysis</a:t>
            </a:r>
          </a:p>
          <a:p>
            <a:r>
              <a:rPr lang="en-US" sz="1400" dirty="0">
                <a:latin typeface="Times New Roman" panose="02020603050405020304" pitchFamily="18" charset="0"/>
                <a:cs typeface="Times New Roman" panose="02020603050405020304" pitchFamily="18" charset="0"/>
              </a:rPr>
              <a:t>In this phase, the needs and expectations of stakeholders are gathered and documented. </a:t>
            </a:r>
          </a:p>
          <a:p>
            <a:r>
              <a:rPr lang="en-US" sz="1400" dirty="0">
                <a:latin typeface="Times New Roman" panose="02020603050405020304" pitchFamily="18" charset="0"/>
                <a:cs typeface="Times New Roman" panose="02020603050405020304" pitchFamily="18" charset="0"/>
              </a:rPr>
              <a:t>This includes functional (what the system should do) and non-functional (how the system should perform) requirements.</a:t>
            </a:r>
          </a:p>
          <a:p>
            <a:r>
              <a:rPr lang="en-US" sz="1400" dirty="0">
                <a:latin typeface="Times New Roman" panose="02020603050405020304" pitchFamily="18" charset="0"/>
                <a:cs typeface="Times New Roman" panose="02020603050405020304" pitchFamily="18" charset="0"/>
              </a:rPr>
              <a:t>To ensure that all stakeholder needs are understood and addressed. </a:t>
            </a:r>
          </a:p>
          <a:p>
            <a:r>
              <a:rPr lang="en-US" sz="1400" dirty="0">
                <a:latin typeface="Times New Roman" panose="02020603050405020304" pitchFamily="18" charset="0"/>
                <a:cs typeface="Times New Roman" panose="02020603050405020304" pitchFamily="18" charset="0"/>
              </a:rPr>
              <a:t>This helps in minimizing misunderstandings later in the development process and ensures the final product meets user expectations.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561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2BB5F6-8768-42B8-29B0-DF6B970A0E6F}"/>
              </a:ext>
            </a:extLst>
          </p:cNvPr>
          <p:cNvSpPr>
            <a:spLocks noGrp="1"/>
          </p:cNvSpPr>
          <p:nvPr>
            <p:ph type="title"/>
          </p:nvPr>
        </p:nvSpPr>
        <p:spPr>
          <a:xfrm>
            <a:off x="875071" y="-363794"/>
            <a:ext cx="10253177" cy="2457770"/>
          </a:xfrm>
        </p:spPr>
        <p:txBody>
          <a:bodyPr/>
          <a:lstStyle/>
          <a:p>
            <a:r>
              <a:rPr lang="en-IN" dirty="0" smtClean="0">
                <a:latin typeface="Times New Roman" panose="02020603050405020304" pitchFamily="18" charset="0"/>
                <a:cs typeface="Times New Roman" panose="02020603050405020304" pitchFamily="18" charset="0"/>
              </a:rPr>
              <a:t>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sz="4800" dirty="0" smtClean="0">
                <a:latin typeface="Times New Roman" panose="02020603050405020304" pitchFamily="18" charset="0"/>
                <a:cs typeface="Times New Roman" panose="02020603050405020304" pitchFamily="18" charset="0"/>
              </a:rPr>
              <a:t>Phases </a:t>
            </a:r>
            <a:r>
              <a:rPr lang="en-IN" sz="4800" dirty="0">
                <a:latin typeface="Times New Roman" panose="02020603050405020304" pitchFamily="18" charset="0"/>
                <a:cs typeface="Times New Roman" panose="02020603050405020304" pitchFamily="18" charset="0"/>
              </a:rPr>
              <a:t>Of SDLC</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24D5C0F-7D2E-DE28-C27E-2753B5D40F3A}"/>
              </a:ext>
            </a:extLst>
          </p:cNvPr>
          <p:cNvSpPr>
            <a:spLocks noGrp="1"/>
          </p:cNvSpPr>
          <p:nvPr>
            <p:ph idx="1"/>
          </p:nvPr>
        </p:nvSpPr>
        <p:spPr>
          <a:xfrm>
            <a:off x="719623" y="2450887"/>
            <a:ext cx="10253177" cy="499233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 3.DESIGN</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design phase translates the requirements into a blueprint for building the software. </a:t>
            </a:r>
          </a:p>
          <a:p>
            <a:r>
              <a:rPr lang="en-US" dirty="0">
                <a:latin typeface="Times New Roman" panose="02020603050405020304" pitchFamily="18" charset="0"/>
                <a:cs typeface="Times New Roman" panose="02020603050405020304" pitchFamily="18" charset="0"/>
              </a:rPr>
              <a:t>This includes architecture, user interface design, and database design.</a:t>
            </a:r>
          </a:p>
          <a:p>
            <a:r>
              <a:rPr lang="en-US" dirty="0">
                <a:latin typeface="Times New Roman" panose="02020603050405020304" pitchFamily="18" charset="0"/>
                <a:cs typeface="Times New Roman" panose="02020603050405020304" pitchFamily="18" charset="0"/>
              </a:rPr>
              <a:t> To create a detailed plan that guides developers on how to implement the software. </a:t>
            </a:r>
          </a:p>
          <a:p>
            <a:r>
              <a:rPr lang="en-US" dirty="0">
                <a:latin typeface="Times New Roman" panose="02020603050405020304" pitchFamily="18" charset="0"/>
                <a:cs typeface="Times New Roman" panose="02020603050405020304" pitchFamily="18" charset="0"/>
              </a:rPr>
              <a:t>A good design helps ensure that the software is scalable, maintainable, and user-friendly.</a:t>
            </a:r>
          </a:p>
          <a:p>
            <a:pPr marL="0" indent="0">
              <a:buNone/>
            </a:pPr>
            <a:r>
              <a:rPr lang="en-IN" cap="all" dirty="0">
                <a:blipFill>
                  <a:blip r:embed="rId2">
                    <a:extLst>
                      <a:ext uri="{28A0092B-C50C-407E-A947-70E740481C1C}">
                        <a14:useLocalDpi xmlns:a14="http://schemas.microsoft.com/office/drawing/2010/main" val="0"/>
                      </a:ext>
                    </a:extLst>
                  </a:blip>
                  <a:tile tx="6350" ty="-127000" sx="65000" sy="64000" flip="none" algn="tl"/>
                </a:blipFill>
                <a:latin typeface="Times New Roman" panose="02020603050405020304" pitchFamily="18" charset="0"/>
                <a:ea typeface="+mj-ea"/>
                <a:cs typeface="Times New Roman" panose="02020603050405020304" pitchFamily="18" charset="0"/>
              </a:rPr>
              <a:t>4</a:t>
            </a:r>
            <a:r>
              <a:rPr kumimoji="0" lang="en-IN" b="0" i="0" u="none" strike="noStrike" kern="1200" cap="all" spc="0" normalizeH="0" baseline="0" noProof="0" dirty="0">
                <a:ln>
                  <a:noFill/>
                </a:ln>
                <a:blipFill>
                  <a:blip r:embed="rId2">
                    <a:extLst>
                      <a:ext uri="{28A0092B-C50C-407E-A947-70E740481C1C}">
                        <a14:useLocalDpi xmlns:a14="http://schemas.microsoft.com/office/drawing/2010/main" val="0"/>
                      </a:ext>
                    </a:extLst>
                  </a:blip>
                  <a:tile tx="6350" ty="-127000" sx="65000" sy="64000" flip="none" algn="tl"/>
                </a:blipFill>
                <a:effectLst/>
                <a:uLnTx/>
                <a:uFillTx/>
                <a:latin typeface="Times New Roman" panose="02020603050405020304" pitchFamily="18" charset="0"/>
                <a:ea typeface="+mj-ea"/>
                <a:cs typeface="Times New Roman" panose="02020603050405020304" pitchFamily="18" charset="0"/>
              </a:rPr>
              <a:t>. </a:t>
            </a:r>
            <a:r>
              <a:rPr kumimoji="0" lang="en-IN" b="1"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Implementation (Coding)</a:t>
            </a:r>
            <a:endParaRPr lang="en-US" b="1"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phase involves the actual development of the software, where programmers write code based on the design specifications.</a:t>
            </a:r>
          </a:p>
          <a:p>
            <a:r>
              <a:rPr lang="en-US" dirty="0">
                <a:latin typeface="Times New Roman" panose="02020603050405020304" pitchFamily="18" charset="0"/>
                <a:cs typeface="Times New Roman" panose="02020603050405020304" pitchFamily="18" charset="0"/>
              </a:rPr>
              <a:t>To build the software application according to the defined requirements and design.</a:t>
            </a:r>
          </a:p>
          <a:p>
            <a:r>
              <a:rPr lang="en-US" dirty="0">
                <a:latin typeface="Times New Roman" panose="02020603050405020304" pitchFamily="18" charset="0"/>
                <a:cs typeface="Times New Roman" panose="02020603050405020304" pitchFamily="18" charset="0"/>
              </a:rPr>
              <a:t> It involves translating the design into a functional software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a:t>
            </a: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27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D86226-D980-9A7C-74DF-A5B19E4A318F}"/>
              </a:ext>
            </a:extLst>
          </p:cNvPr>
          <p:cNvSpPr>
            <a:spLocks noGrp="1"/>
          </p:cNvSpPr>
          <p:nvPr>
            <p:ph type="title"/>
          </p:nvPr>
        </p:nvSpPr>
        <p:spPr>
          <a:xfrm>
            <a:off x="688258" y="-530942"/>
            <a:ext cx="10439990" cy="2624918"/>
          </a:xfrm>
        </p:spPr>
        <p:txBody>
          <a:bodyPr/>
          <a:lstStyle/>
          <a:p>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t>
            </a:r>
            <a:r>
              <a:rPr lang="en-IN" sz="4800" dirty="0" smtClean="0">
                <a:latin typeface="Times New Roman" panose="02020603050405020304" pitchFamily="18" charset="0"/>
                <a:cs typeface="Times New Roman" panose="02020603050405020304" pitchFamily="18" charset="0"/>
              </a:rPr>
              <a:t>Phases </a:t>
            </a:r>
            <a:r>
              <a:rPr lang="en-IN" sz="4800" dirty="0">
                <a:latin typeface="Times New Roman" panose="02020603050405020304" pitchFamily="18" charset="0"/>
                <a:cs typeface="Times New Roman" panose="02020603050405020304" pitchFamily="18" charset="0"/>
              </a:rPr>
              <a:t>Of SDLC</a:t>
            </a:r>
            <a:endParaRPr lang="en-IN" dirty="0"/>
          </a:p>
        </p:txBody>
      </p:sp>
      <p:sp>
        <p:nvSpPr>
          <p:cNvPr id="3" name="Content Placeholder 2">
            <a:extLst>
              <a:ext uri="{FF2B5EF4-FFF2-40B4-BE49-F238E27FC236}">
                <a16:creationId xmlns:a16="http://schemas.microsoft.com/office/drawing/2014/main" xmlns="" id="{6018D623-B134-3C06-70D6-DCCCFCAAE18F}"/>
              </a:ext>
            </a:extLst>
          </p:cNvPr>
          <p:cNvSpPr>
            <a:spLocks noGrp="1"/>
          </p:cNvSpPr>
          <p:nvPr>
            <p:ph idx="1"/>
          </p:nvPr>
        </p:nvSpPr>
        <p:spPr>
          <a:xfrm>
            <a:off x="688258" y="2503686"/>
            <a:ext cx="10439990" cy="5021826"/>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5.TESTING </a:t>
            </a: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phase, the software is rigorously tested to identify and fix defects or bugs. Various types of testing (unit, integration, system, and user acceptance) are performed.</a:t>
            </a:r>
          </a:p>
          <a:p>
            <a:r>
              <a:rPr lang="en-US" dirty="0">
                <a:latin typeface="Times New Roman" panose="02020603050405020304" pitchFamily="18" charset="0"/>
                <a:cs typeface="Times New Roman" panose="02020603050405020304" pitchFamily="18" charset="0"/>
              </a:rPr>
              <a:t>To ensure that the software is of high quality, functions as intended, and meets the requirements.</a:t>
            </a:r>
          </a:p>
          <a:p>
            <a:r>
              <a:rPr lang="en-US" dirty="0">
                <a:latin typeface="Times New Roman" panose="02020603050405020304" pitchFamily="18" charset="0"/>
                <a:cs typeface="Times New Roman" panose="02020603050405020304" pitchFamily="18" charset="0"/>
              </a:rPr>
              <a:t> Testing helps to catch errors before the software is deployed, reducing the risk of failure.</a:t>
            </a:r>
          </a:p>
          <a:p>
            <a:pPr marL="0" indent="0">
              <a:buNone/>
            </a:pPr>
            <a:r>
              <a:rPr lang="en-IN" b="1" cap="all" dirty="0">
                <a:solidFill>
                  <a:schemeClr val="tx1"/>
                </a:solidFill>
                <a:latin typeface="Times New Roman" panose="02020603050405020304" pitchFamily="18" charset="0"/>
                <a:ea typeface="+mj-ea"/>
                <a:cs typeface="Times New Roman" panose="02020603050405020304" pitchFamily="18" charset="0"/>
              </a:rPr>
              <a:t>6</a:t>
            </a:r>
            <a:r>
              <a:rPr kumimoji="0" lang="en-IN" b="1" i="0" u="none" strike="noStrike" kern="1200" cap="all"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Deployment</a:t>
            </a:r>
          </a:p>
          <a:p>
            <a:pPr marR="0" lvl="0" algn="l" defTabSz="914400" rtl="0" eaLnBrk="0" fontAlgn="base" latinLnBrk="0" hangingPunct="0">
              <a:lnSpc>
                <a:spcPct val="100000"/>
              </a:lnSpc>
              <a:spcBef>
                <a:spcPts val="1000"/>
              </a:spcBef>
              <a:spcAft>
                <a:spcPct val="0"/>
              </a:spcAft>
              <a:buClr>
                <a:schemeClr val="accent1"/>
              </a:buClr>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phase involves releasing the completed software to the production environment where users can access and use it.</a:t>
            </a:r>
          </a:p>
          <a:p>
            <a:pPr marR="0" lvl="0" algn="l" defTabSz="914400" rtl="0" eaLnBrk="0" fontAlgn="base" latinLnBrk="0" hangingPunct="0">
              <a:lnSpc>
                <a:spcPct val="100000"/>
              </a:lnSpc>
              <a:spcBef>
                <a:spcPts val="1000"/>
              </a:spcBef>
              <a:spcAft>
                <a:spcPct val="0"/>
              </a:spcAft>
              <a:buClr>
                <a:schemeClr val="accent1"/>
              </a:buClr>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make the software available to its intended audience. </a:t>
            </a:r>
          </a:p>
          <a:p>
            <a:pPr marR="0" lvl="0" algn="l" defTabSz="914400" rtl="0" eaLnBrk="0" fontAlgn="base" latinLnBrk="0" hangingPunct="0">
              <a:lnSpc>
                <a:spcPct val="100000"/>
              </a:lnSpc>
              <a:spcBef>
                <a:spcPts val="1000"/>
              </a:spcBef>
              <a:spcAft>
                <a:spcPct val="0"/>
              </a:spcAft>
              <a:buClr>
                <a:schemeClr val="accent1"/>
              </a:buClr>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may include installation, configuration, and training users on how to use the system. </a:t>
            </a:r>
          </a:p>
          <a:p>
            <a:pPr marL="0" indent="0">
              <a:buNone/>
            </a:pPr>
            <a:endParaRPr lang="en-IN" dirty="0"/>
          </a:p>
        </p:txBody>
      </p:sp>
    </p:spTree>
    <p:extLst>
      <p:ext uri="{BB962C8B-B14F-4D97-AF65-F5344CB8AC3E}">
        <p14:creationId xmlns:p14="http://schemas.microsoft.com/office/powerpoint/2010/main" val="98338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28B62-F476-1680-B145-69B163ABEA84}"/>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a:t>
            </a:r>
            <a:r>
              <a:rPr lang="en-IN" sz="4400" dirty="0" smtClean="0">
                <a:latin typeface="Times New Roman" panose="02020603050405020304" pitchFamily="18" charset="0"/>
                <a:cs typeface="Times New Roman" panose="02020603050405020304" pitchFamily="18" charset="0"/>
              </a:rPr>
              <a:t>Phases </a:t>
            </a:r>
            <a:r>
              <a:rPr lang="en-IN" sz="4400" dirty="0">
                <a:latin typeface="Times New Roman" panose="02020603050405020304" pitchFamily="18" charset="0"/>
                <a:cs typeface="Times New Roman" panose="02020603050405020304" pitchFamily="18" charset="0"/>
              </a:rPr>
              <a:t>Of SDLC</a:t>
            </a:r>
            <a:endParaRPr lang="en-IN" dirty="0"/>
          </a:p>
        </p:txBody>
      </p:sp>
      <p:sp>
        <p:nvSpPr>
          <p:cNvPr id="3" name="Content Placeholder 2">
            <a:extLst>
              <a:ext uri="{FF2B5EF4-FFF2-40B4-BE49-F238E27FC236}">
                <a16:creationId xmlns:a16="http://schemas.microsoft.com/office/drawing/2014/main" xmlns="" id="{BA5CB088-B54B-1FFF-59A4-B1FBC0F9D904}"/>
              </a:ext>
            </a:extLst>
          </p:cNvPr>
          <p:cNvSpPr>
            <a:spLocks noGrp="1"/>
          </p:cNvSpPr>
          <p:nvPr>
            <p:ph idx="1"/>
          </p:nvPr>
        </p:nvSpPr>
        <p:spPr>
          <a:xfrm>
            <a:off x="1072896" y="2553437"/>
            <a:ext cx="10064496" cy="4441723"/>
          </a:xfrm>
        </p:spPr>
        <p:txBody>
          <a:bodyPr/>
          <a:lstStyle/>
          <a:p>
            <a:pPr marL="0" indent="0">
              <a:buNone/>
            </a:pPr>
            <a:r>
              <a:rPr lang="en-US" b="1" dirty="0" smtClean="0">
                <a:latin typeface="Times New Roman" panose="02020603050405020304" pitchFamily="18" charset="0"/>
                <a:cs typeface="Times New Roman" panose="02020603050405020304" pitchFamily="18" charset="0"/>
              </a:rPr>
              <a:t>7</a:t>
            </a:r>
            <a:r>
              <a:rPr lang="en-US"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MAINTENANCE </a:t>
            </a:r>
          </a:p>
          <a:p>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deployment, the software enters the maintenance phase, where ongoing support, updates, and bug fixes are provided. </a:t>
            </a:r>
          </a:p>
          <a:p>
            <a:r>
              <a:rPr lang="en-US" sz="2000" dirty="0">
                <a:latin typeface="Times New Roman" panose="02020603050405020304" pitchFamily="18" charset="0"/>
                <a:cs typeface="Times New Roman" panose="02020603050405020304" pitchFamily="18" charset="0"/>
              </a:rPr>
              <a:t>To ensure the software continues to operate effectively and remains relevant to user needs.</a:t>
            </a:r>
          </a:p>
          <a:p>
            <a:r>
              <a:rPr lang="en-US" sz="2000" dirty="0">
                <a:latin typeface="Times New Roman" panose="02020603050405020304" pitchFamily="18" charset="0"/>
                <a:cs typeface="Times New Roman" panose="02020603050405020304" pitchFamily="18" charset="0"/>
              </a:rPr>
              <a:t> Maintenance includes addressing issues, implementing enhancements, and adapting the software to changing requirements</a:t>
            </a:r>
            <a:r>
              <a:rPr lang="en-US" sz="2000" dirty="0"/>
              <a:t>.</a:t>
            </a:r>
            <a:endParaRPr lang="en-IN" sz="2000" dirty="0"/>
          </a:p>
        </p:txBody>
      </p:sp>
    </p:spTree>
    <p:extLst>
      <p:ext uri="{BB962C8B-B14F-4D97-AF65-F5344CB8AC3E}">
        <p14:creationId xmlns:p14="http://schemas.microsoft.com/office/powerpoint/2010/main" val="27652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A453DD-7F3F-96AE-F9B5-2526C5214482}"/>
              </a:ext>
            </a:extLst>
          </p:cNvPr>
          <p:cNvSpPr>
            <a:spLocks noGrp="1"/>
          </p:cNvSpPr>
          <p:nvPr>
            <p:ph type="title"/>
          </p:nvPr>
        </p:nvSpPr>
        <p:spPr>
          <a:xfrm>
            <a:off x="977130" y="-410547"/>
            <a:ext cx="10145022" cy="2093976"/>
          </a:xfrm>
        </p:spPr>
        <p:txBody>
          <a:bodyPr/>
          <a:lstStyle/>
          <a:p>
            <a:r>
              <a:rPr lang="en-IN" dirty="0" smtClean="0"/>
              <a:t/>
            </a:r>
            <a:br>
              <a:rPr lang="en-IN" dirty="0" smtClean="0"/>
            </a:br>
            <a:r>
              <a:rPr lang="en-IN" sz="4800" dirty="0" smtClean="0">
                <a:latin typeface="Times New Roman" panose="02020603050405020304" pitchFamily="18" charset="0"/>
                <a:cs typeface="Times New Roman" panose="02020603050405020304" pitchFamily="18" charset="0"/>
              </a:rPr>
              <a:t>                       </a:t>
            </a:r>
            <a:br>
              <a:rPr lang="en-IN" sz="4800" dirty="0" smtClean="0">
                <a:latin typeface="Times New Roman" panose="02020603050405020304" pitchFamily="18" charset="0"/>
                <a:cs typeface="Times New Roman" panose="02020603050405020304" pitchFamily="18" charset="0"/>
              </a:rPr>
            </a:br>
            <a:r>
              <a:rPr lang="en-IN" sz="4800" dirty="0">
                <a:latin typeface="Times New Roman" panose="02020603050405020304" pitchFamily="18" charset="0"/>
                <a:cs typeface="Times New Roman" panose="02020603050405020304" pitchFamily="18" charset="0"/>
              </a:rPr>
              <a:t> </a:t>
            </a:r>
            <a:r>
              <a:rPr lang="en-IN" sz="4800" dirty="0" smtClean="0">
                <a:latin typeface="Times New Roman" panose="02020603050405020304" pitchFamily="18" charset="0"/>
                <a:cs typeface="Times New Roman" panose="02020603050405020304" pitchFamily="18" charset="0"/>
              </a:rPr>
              <a:t>                 </a:t>
            </a:r>
            <a:r>
              <a:rPr lang="en-IN" sz="4800" dirty="0" smtClean="0">
                <a:latin typeface="Times New Roman" panose="02020603050405020304" pitchFamily="18" charset="0"/>
                <a:cs typeface="Times New Roman" panose="02020603050405020304" pitchFamily="18" charset="0"/>
              </a:rPr>
              <a:t>SDLC MODELS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968E22B-56AE-D75A-35D2-E7905F24FFBD}"/>
              </a:ext>
            </a:extLst>
          </p:cNvPr>
          <p:cNvSpPr>
            <a:spLocks noGrp="1"/>
          </p:cNvSpPr>
          <p:nvPr>
            <p:ph idx="1"/>
          </p:nvPr>
        </p:nvSpPr>
        <p:spPr>
          <a:xfrm>
            <a:off x="977130" y="2441853"/>
            <a:ext cx="10437551" cy="546061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r>
              <a:rPr lang="en-US" sz="2200" b="1" u="sng" dirty="0">
                <a:latin typeface="Times New Roman" panose="02020603050405020304" pitchFamily="18" charset="0"/>
                <a:cs typeface="Times New Roman" panose="02020603050405020304" pitchFamily="18" charset="0"/>
              </a:rPr>
              <a:t>Waterfall </a:t>
            </a:r>
            <a:r>
              <a:rPr lang="en-US" sz="2200" b="1" u="sng" dirty="0" smtClean="0">
                <a:latin typeface="Times New Roman" panose="02020603050405020304" pitchFamily="18" charset="0"/>
                <a:cs typeface="Times New Roman" panose="02020603050405020304" pitchFamily="18" charset="0"/>
              </a:rPr>
              <a:t>Model</a:t>
            </a:r>
            <a:r>
              <a:rPr lang="en-US" sz="2200" u="sng" dirty="0" smtClean="0">
                <a:latin typeface="Times New Roman" panose="02020603050405020304" pitchFamily="18" charset="0"/>
                <a:cs typeface="Times New Roman" panose="02020603050405020304" pitchFamily="18" charset="0"/>
              </a:rPr>
              <a:t>:</a:t>
            </a:r>
          </a:p>
          <a:p>
            <a:r>
              <a:rPr lang="en-US" sz="2200" b="1" dirty="0" smtClean="0">
                <a:latin typeface="Times New Roman" panose="02020603050405020304" pitchFamily="18" charset="0"/>
                <a:cs typeface="Times New Roman" panose="02020603050405020304" pitchFamily="18" charset="0"/>
              </a:rPr>
              <a:t>Description</a:t>
            </a: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Waterfall model is a traditional linear and sequential approach. In this model, the development process is divided into distinct phases (e.g., requirements gathering, design, implementation, testing, deployment, and maintenance). Each phase must be completed before the next begins, and there is no going back to previous phases once completed.</a:t>
            </a:r>
          </a:p>
          <a:p>
            <a:r>
              <a:rPr lang="en-US" sz="2200" b="1" dirty="0" smtClean="0">
                <a:latin typeface="Times New Roman" panose="02020603050405020304" pitchFamily="18" charset="0"/>
                <a:cs typeface="Times New Roman" panose="02020603050405020304" pitchFamily="18" charset="0"/>
              </a:rPr>
              <a:t>When to Use</a:t>
            </a:r>
            <a:r>
              <a:rPr lang="en-US" sz="2200" dirty="0" smtClean="0">
                <a:latin typeface="Times New Roman" panose="02020603050405020304" pitchFamily="18" charset="0"/>
                <a:cs typeface="Times New Roman" panose="02020603050405020304" pitchFamily="18" charset="0"/>
              </a:rPr>
              <a:t>: It’s </a:t>
            </a:r>
            <a:r>
              <a:rPr lang="en-US" sz="2200" dirty="0">
                <a:latin typeface="Times New Roman" panose="02020603050405020304" pitchFamily="18" charset="0"/>
                <a:cs typeface="Times New Roman" panose="02020603050405020304" pitchFamily="18" charset="0"/>
              </a:rPr>
              <a:t>best suited for projects with well-defined and unchanging requirements, such as government or construction projects, where changes are unlikely.</a:t>
            </a:r>
          </a:p>
          <a:p>
            <a:endParaRPr lang="en-US" sz="2200" dirty="0" smtClean="0">
              <a:latin typeface="Times New Roman" panose="02020603050405020304" pitchFamily="18" charset="0"/>
              <a:cs typeface="Times New Roman" panose="02020603050405020304" pitchFamily="18" charset="0"/>
            </a:endParaRPr>
          </a:p>
          <a:p>
            <a:endParaRPr lang="en-US" sz="2200"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8348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76" y="860869"/>
            <a:ext cx="7743444" cy="5175202"/>
          </a:xfrm>
          <a:prstGeom prst="rect">
            <a:avLst/>
          </a:prstGeom>
        </p:spPr>
      </p:pic>
    </p:spTree>
    <p:extLst>
      <p:ext uri="{BB962C8B-B14F-4D97-AF65-F5344CB8AC3E}">
        <p14:creationId xmlns:p14="http://schemas.microsoft.com/office/powerpoint/2010/main" val="3871438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90</TotalTime>
  <Words>955</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 Boardroom</vt:lpstr>
      <vt:lpstr>Software Development Life Cycle (SDLC)</vt:lpstr>
      <vt:lpstr>SDLC</vt:lpstr>
      <vt:lpstr>PowerPoint Presentation</vt:lpstr>
      <vt:lpstr>  Phases Of SDLC</vt:lpstr>
      <vt:lpstr>             Phases Of SDLC</vt:lpstr>
      <vt:lpstr>         Phases Of SDLC</vt:lpstr>
      <vt:lpstr>      Phases Of SDLC</vt:lpstr>
      <vt:lpstr>                                           SDLC MODELS</vt:lpstr>
      <vt:lpstr>PowerPoint Presentation</vt:lpstr>
      <vt:lpstr>      SDLC MODELS</vt:lpstr>
      <vt:lpstr>PowerPoint Presentation</vt:lpstr>
      <vt:lpstr>       SDLC MODELS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(SDLC)</dc:title>
  <dc:creator>bhakti jajal</dc:creator>
  <cp:lastModifiedBy>Microsoft account</cp:lastModifiedBy>
  <cp:revision>9</cp:revision>
  <dcterms:created xsi:type="dcterms:W3CDTF">2024-10-17T18:09:33Z</dcterms:created>
  <dcterms:modified xsi:type="dcterms:W3CDTF">2024-10-21T05:58:40Z</dcterms:modified>
</cp:coreProperties>
</file>