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3" r:id="rId6"/>
    <p:sldId id="274" r:id="rId7"/>
    <p:sldId id="271" r:id="rId8"/>
    <p:sldId id="272"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1963" y="682151"/>
            <a:ext cx="8825658" cy="4130400"/>
          </a:xfrm>
        </p:spPr>
        <p:txBody>
          <a:bodyPr/>
          <a:lstStyle/>
          <a:p>
            <a:r>
              <a:rPr lang="en-US" dirty="0" smtClean="0">
                <a:solidFill>
                  <a:schemeClr val="bg1"/>
                </a:solidFill>
                <a:latin typeface="Times New Roman" panose="02020603050405020304" pitchFamily="18" charset="0"/>
                <a:cs typeface="Times New Roman" panose="02020603050405020304" pitchFamily="18" charset="0"/>
              </a:rPr>
              <a:t>Java </a:t>
            </a:r>
            <a:r>
              <a:rPr lang="en-US" dirty="0">
                <a:solidFill>
                  <a:schemeClr val="bg1"/>
                </a:solidFill>
                <a:latin typeface="Times New Roman" panose="02020603050405020304" pitchFamily="18" charset="0"/>
                <a:cs typeface="Times New Roman" panose="02020603050405020304" pitchFamily="18" charset="0"/>
              </a:rPr>
              <a:t>Expressions, Expression Evaluation, Priority and Associativity, Types of Operators and Examples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149649" y="4941282"/>
            <a:ext cx="8825658" cy="861420"/>
          </a:xfrm>
        </p:spPr>
        <p:txBody>
          <a:bodyPr/>
          <a:lstStyle/>
          <a:p>
            <a:r>
              <a:rPr lang="en-IN" dirty="0" smtClean="0">
                <a:solidFill>
                  <a:srgbClr val="FFFF00"/>
                </a:solidFill>
                <a:latin typeface="Times New Roman" panose="02020603050405020304" pitchFamily="18" charset="0"/>
                <a:cs typeface="Times New Roman" panose="02020603050405020304" pitchFamily="18" charset="0"/>
              </a:rPr>
              <a:t>- SAYALI YADAV</a:t>
            </a:r>
            <a:endParaRPr lang="en-IN"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05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Types of Operators</a:t>
            </a:r>
            <a:endParaRPr lang="en-IN" b="1" dirty="0"/>
          </a:p>
        </p:txBody>
      </p:sp>
      <p:pic>
        <p:nvPicPr>
          <p:cNvPr id="1026" name="Picture 2" descr="https://images.shiksha.com/mediadata/images/articles/1715752343phpf7wCOb.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8285" y="2603500"/>
            <a:ext cx="9648189" cy="3762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361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449" y="542346"/>
            <a:ext cx="9015589" cy="1088045"/>
          </a:xfrm>
        </p:spPr>
        <p:txBody>
          <a:bodyPr/>
          <a:lstStyle/>
          <a:p>
            <a:pPr algn="ctr"/>
            <a:r>
              <a:rPr lang="en-IN" b="1" dirty="0" smtClean="0">
                <a:solidFill>
                  <a:schemeClr val="bg1"/>
                </a:solidFill>
                <a:latin typeface="Times New Roman" panose="02020603050405020304" pitchFamily="18" charset="0"/>
                <a:cs typeface="Times New Roman" panose="02020603050405020304" pitchFamily="18" charset="0"/>
              </a:rPr>
              <a:t/>
            </a:r>
            <a:br>
              <a:rPr lang="en-IN" b="1" dirty="0" smtClean="0">
                <a:solidFill>
                  <a:schemeClr val="bg1"/>
                </a:solidFill>
                <a:latin typeface="Times New Roman" panose="02020603050405020304" pitchFamily="18" charset="0"/>
                <a:cs typeface="Times New Roman" panose="02020603050405020304" pitchFamily="18" charset="0"/>
              </a:rPr>
            </a:br>
            <a:r>
              <a:rPr lang="en-IN" b="1" dirty="0" smtClean="0">
                <a:solidFill>
                  <a:schemeClr val="bg1"/>
                </a:solidFill>
                <a:latin typeface="Times New Roman" panose="02020603050405020304" pitchFamily="18" charset="0"/>
                <a:cs typeface="Times New Roman" panose="02020603050405020304" pitchFamily="18" charset="0"/>
              </a:rPr>
              <a:t>ARTHMATAIC OPERATORS</a:t>
            </a:r>
            <a:endParaRPr lang="en-IN" b="1" dirty="0">
              <a:solidFill>
                <a:schemeClr val="bg1"/>
              </a:solidFill>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01653826"/>
              </p:ext>
            </p:extLst>
          </p:nvPr>
        </p:nvGraphicFramePr>
        <p:xfrm>
          <a:off x="1154954" y="2262693"/>
          <a:ext cx="9610068" cy="4528431"/>
        </p:xfrm>
        <a:graphic>
          <a:graphicData uri="http://schemas.openxmlformats.org/drawingml/2006/table">
            <a:tbl>
              <a:tblPr firstRow="1" bandRow="1">
                <a:tableStyleId>{5C22544A-7EE6-4342-B048-85BDC9FD1C3A}</a:tableStyleId>
              </a:tblPr>
              <a:tblGrid>
                <a:gridCol w="1389838"/>
                <a:gridCol w="1699404"/>
                <a:gridCol w="4118309"/>
                <a:gridCol w="2402517"/>
              </a:tblGrid>
              <a:tr h="2137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400" b="1" dirty="0" smtClean="0">
                          <a:solidFill>
                            <a:schemeClr val="tx1"/>
                          </a:solidFill>
                          <a:effectLst/>
                          <a:latin typeface="Times New Roman" panose="02020603050405020304" pitchFamily="18" charset="0"/>
                          <a:cs typeface="Times New Roman" panose="02020603050405020304" pitchFamily="18" charset="0"/>
                        </a:rPr>
                        <a:t>Operator</a:t>
                      </a:r>
                      <a:endParaRPr lang="en-IN" sz="1400" dirty="0" smtClean="0">
                        <a:solidFill>
                          <a:schemeClr val="tx1"/>
                        </a:solidFill>
                        <a:effectLst/>
                        <a:latin typeface="Times New Roman" panose="02020603050405020304" pitchFamily="18" charset="0"/>
                        <a:cs typeface="Times New Roman" panose="02020603050405020304" pitchFamily="18" charset="0"/>
                      </a:endParaRPr>
                    </a:p>
                    <a:p>
                      <a:endParaRPr lang="en-IN" sz="1400" dirty="0">
                        <a:solidFill>
                          <a:schemeClr val="tx1"/>
                        </a:solidFill>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0" dirty="0">
                          <a:solidFill>
                            <a:schemeClr val="tx1"/>
                          </a:solidFill>
                          <a:effectLst/>
                          <a:latin typeface="Times New Roman" panose="02020603050405020304" pitchFamily="18" charset="0"/>
                          <a:cs typeface="Times New Roman" panose="02020603050405020304" pitchFamily="18" charset="0"/>
                        </a:rPr>
                        <a:t>Name</a:t>
                      </a:r>
                    </a:p>
                  </a:txBody>
                  <a:tcPr marL="60960" marR="60960" marT="15240" anchor="ctr"/>
                </a:tc>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Description</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Example</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351370">
                <a:tc>
                  <a:txBody>
                    <a:bodyPr/>
                    <a:lstStyle/>
                    <a:p>
                      <a:pPr algn="l"/>
                      <a:r>
                        <a:rPr lang="en-IN" sz="1400" b="1" dirty="0">
                          <a:solidFill>
                            <a:schemeClr val="tx1"/>
                          </a:solidFill>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Addition</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0">
                          <a:solidFill>
                            <a:schemeClr val="tx1"/>
                          </a:solidFill>
                          <a:effectLst/>
                          <a:latin typeface="Times New Roman" panose="02020603050405020304" pitchFamily="18" charset="0"/>
                          <a:cs typeface="Times New Roman" panose="02020603050405020304" pitchFamily="18" charset="0"/>
                        </a:rPr>
                        <a:t>Adds two values together.</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0" i="1">
                          <a:solidFill>
                            <a:schemeClr val="tx1"/>
                          </a:solidFill>
                          <a:effectLst/>
                          <a:latin typeface="Times New Roman" panose="02020603050405020304" pitchFamily="18" charset="0"/>
                          <a:cs typeface="Times New Roman" panose="02020603050405020304" pitchFamily="18" charset="0"/>
                        </a:rPr>
                        <a:t>5 + 3 results in 8</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509486">
                <a:tc>
                  <a:txBody>
                    <a:bodyPr/>
                    <a:lstStyle/>
                    <a:p>
                      <a:pPr algn="l"/>
                      <a:r>
                        <a:rPr lang="en-IN" sz="1400" b="1" dirty="0">
                          <a:solidFill>
                            <a:schemeClr val="tx1"/>
                          </a:solidFill>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Subtraction</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a:solidFill>
                            <a:schemeClr val="tx1"/>
                          </a:solidFill>
                          <a:effectLst/>
                          <a:latin typeface="Times New Roman" panose="02020603050405020304" pitchFamily="18" charset="0"/>
                          <a:cs typeface="Times New Roman" panose="02020603050405020304" pitchFamily="18" charset="0"/>
                        </a:rPr>
                        <a:t>Subtracts the second value from the first.</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0" i="1">
                          <a:solidFill>
                            <a:schemeClr val="tx1"/>
                          </a:solidFill>
                          <a:effectLst/>
                          <a:latin typeface="Times New Roman" panose="02020603050405020304" pitchFamily="18" charset="0"/>
                          <a:cs typeface="Times New Roman" panose="02020603050405020304" pitchFamily="18" charset="0"/>
                        </a:rPr>
                        <a:t>5 - 3 results in 2</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351370">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Multiplication</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0">
                          <a:solidFill>
                            <a:schemeClr val="tx1"/>
                          </a:solidFill>
                          <a:effectLst/>
                          <a:latin typeface="Times New Roman" panose="02020603050405020304" pitchFamily="18" charset="0"/>
                          <a:cs typeface="Times New Roman" panose="02020603050405020304" pitchFamily="18" charset="0"/>
                        </a:rPr>
                        <a:t>Multiplies two values.</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0" i="1">
                          <a:solidFill>
                            <a:schemeClr val="tx1"/>
                          </a:solidFill>
                          <a:effectLst/>
                          <a:latin typeface="Times New Roman" panose="02020603050405020304" pitchFamily="18" charset="0"/>
                          <a:cs typeface="Times New Roman" panose="02020603050405020304" pitchFamily="18" charset="0"/>
                        </a:rPr>
                        <a:t>5 * 3 results in 15</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667602">
                <a:tc>
                  <a:txBody>
                    <a:bodyPr/>
                    <a:lstStyle/>
                    <a:p>
                      <a:pPr algn="l"/>
                      <a:r>
                        <a:rPr lang="en-IN" sz="1400" b="1" dirty="0">
                          <a:solidFill>
                            <a:schemeClr val="tx1"/>
                          </a:solidFill>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Division</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a:solidFill>
                            <a:schemeClr val="tx1"/>
                          </a:solidFill>
                          <a:effectLst/>
                          <a:latin typeface="Times New Roman" panose="02020603050405020304" pitchFamily="18" charset="0"/>
                          <a:cs typeface="Times New Roman" panose="02020603050405020304" pitchFamily="18" charset="0"/>
                        </a:rPr>
                        <a:t>Divides the first value by the second, giving the quotient.</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0" i="1">
                          <a:solidFill>
                            <a:schemeClr val="tx1"/>
                          </a:solidFill>
                          <a:effectLst/>
                          <a:latin typeface="Times New Roman" panose="02020603050405020304" pitchFamily="18" charset="0"/>
                          <a:cs typeface="Times New Roman" panose="02020603050405020304" pitchFamily="18" charset="0"/>
                        </a:rPr>
                        <a:t>6 / 3 results in 2</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825719">
                <a:tc>
                  <a:txBody>
                    <a:bodyPr/>
                    <a:lstStyle/>
                    <a:p>
                      <a:pPr algn="l"/>
                      <a:r>
                        <a:rPr lang="en-IN" sz="1400" b="1" dirty="0" smtClean="0">
                          <a:solidFill>
                            <a:schemeClr val="tx1"/>
                          </a:solidFill>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Modulus</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a:solidFill>
                            <a:schemeClr val="tx1"/>
                          </a:solidFill>
                          <a:effectLst/>
                          <a:latin typeface="Times New Roman" panose="02020603050405020304" pitchFamily="18" charset="0"/>
                          <a:cs typeface="Times New Roman" panose="02020603050405020304" pitchFamily="18" charset="0"/>
                        </a:rPr>
                        <a:t>Computes the remainder of the division of the first value by the second.</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0" i="1" dirty="0">
                          <a:solidFill>
                            <a:schemeClr val="tx1"/>
                          </a:solidFill>
                          <a:effectLst/>
                          <a:latin typeface="Times New Roman" panose="02020603050405020304" pitchFamily="18" charset="0"/>
                          <a:cs typeface="Times New Roman" panose="02020603050405020304" pitchFamily="18" charset="0"/>
                        </a:rPr>
                        <a:t>7 % 3 results in 1</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667602">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Increment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dirty="0">
                          <a:solidFill>
                            <a:schemeClr val="tx1"/>
                          </a:solidFill>
                          <a:effectLst/>
                          <a:latin typeface="Times New Roman" panose="02020603050405020304" pitchFamily="18" charset="0"/>
                          <a:cs typeface="Times New Roman" panose="02020603050405020304" pitchFamily="18" charset="0"/>
                        </a:rPr>
                        <a:t>Increases the value by one. It can be used as a prefix or suffix.</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i="1" dirty="0">
                          <a:solidFill>
                            <a:schemeClr val="tx1"/>
                          </a:solidFill>
                          <a:effectLst/>
                          <a:latin typeface="Times New Roman" panose="02020603050405020304" pitchFamily="18" charset="0"/>
                          <a:cs typeface="Times New Roman" panose="02020603050405020304" pitchFamily="18" charset="0"/>
                        </a:rPr>
                        <a:t>If a = 5, then ++a or a++ results in 6</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667602">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Decrement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dirty="0">
                          <a:solidFill>
                            <a:schemeClr val="tx1"/>
                          </a:solidFill>
                          <a:effectLst/>
                          <a:latin typeface="Times New Roman" panose="02020603050405020304" pitchFamily="18" charset="0"/>
                          <a:cs typeface="Times New Roman" panose="02020603050405020304" pitchFamily="18" charset="0"/>
                        </a:rPr>
                        <a:t>Decreases the value by one. It can be used as a prefix or suffix.</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i="1" dirty="0">
                          <a:solidFill>
                            <a:schemeClr val="tx1"/>
                          </a:solidFill>
                          <a:effectLst/>
                          <a:latin typeface="Times New Roman" panose="02020603050405020304" pitchFamily="18" charset="0"/>
                          <a:cs typeface="Times New Roman" panose="02020603050405020304" pitchFamily="18" charset="0"/>
                        </a:rPr>
                        <a:t>If a = 5, then --a or a-- results in 4</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bl>
          </a:graphicData>
        </a:graphic>
      </p:graphicFrame>
    </p:spTree>
    <p:extLst>
      <p:ext uri="{BB962C8B-B14F-4D97-AF65-F5344CB8AC3E}">
        <p14:creationId xmlns:p14="http://schemas.microsoft.com/office/powerpoint/2010/main" val="3841932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9179"/>
            <a:ext cx="9015589" cy="1656270"/>
          </a:xfrm>
        </p:spPr>
        <p:txBody>
          <a:bodyPr/>
          <a:lstStyle/>
          <a:p>
            <a:pPr algn="ctr"/>
            <a:r>
              <a:rPr lang="en-IN" b="1" dirty="0" smtClean="0">
                <a:solidFill>
                  <a:schemeClr val="bg1"/>
                </a:solidFill>
                <a:latin typeface="Times New Roman" panose="02020603050405020304" pitchFamily="18" charset="0"/>
                <a:cs typeface="Times New Roman" panose="02020603050405020304" pitchFamily="18" charset="0"/>
              </a:rPr>
              <a:t/>
            </a:r>
            <a:br>
              <a:rPr lang="en-IN" b="1" dirty="0" smtClean="0">
                <a:solidFill>
                  <a:schemeClr val="bg1"/>
                </a:solidFill>
                <a:latin typeface="Times New Roman" panose="02020603050405020304" pitchFamily="18" charset="0"/>
                <a:cs typeface="Times New Roman" panose="02020603050405020304" pitchFamily="18" charset="0"/>
              </a:rPr>
            </a:br>
            <a:r>
              <a:rPr lang="en-IN" b="1" dirty="0" smtClean="0">
                <a:solidFill>
                  <a:schemeClr val="bg1"/>
                </a:solidFill>
                <a:latin typeface="Times New Roman" panose="02020603050405020304" pitchFamily="18" charset="0"/>
                <a:cs typeface="Times New Roman" panose="02020603050405020304" pitchFamily="18" charset="0"/>
              </a:rPr>
              <a:t>RELATIONAL</a:t>
            </a:r>
            <a:r>
              <a:rPr lang="en-IN" b="1" dirty="0">
                <a:solidFill>
                  <a:schemeClr val="bg1"/>
                </a:solidFill>
                <a:latin typeface="Times New Roman" panose="02020603050405020304" pitchFamily="18" charset="0"/>
                <a:cs typeface="Times New Roman" panose="02020603050405020304" pitchFamily="18" charset="0"/>
              </a:rPr>
              <a:t> </a:t>
            </a:r>
            <a:r>
              <a:rPr lang="en-IN" b="1" dirty="0" smtClean="0">
                <a:solidFill>
                  <a:schemeClr val="bg1"/>
                </a:solidFill>
                <a:latin typeface="Times New Roman" panose="02020603050405020304" pitchFamily="18" charset="0"/>
                <a:cs typeface="Times New Roman" panose="02020603050405020304" pitchFamily="18" charset="0"/>
              </a:rPr>
              <a:t>OPERATORS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6146257"/>
              </p:ext>
            </p:extLst>
          </p:nvPr>
        </p:nvGraphicFramePr>
        <p:xfrm>
          <a:off x="1345631" y="2544792"/>
          <a:ext cx="8824912" cy="3947160"/>
        </p:xfrm>
        <a:graphic>
          <a:graphicData uri="http://schemas.openxmlformats.org/drawingml/2006/table">
            <a:tbl>
              <a:tblPr firstRow="1" bandRow="1">
                <a:tableStyleId>{21E4AEA4-8DFA-4A89-87EB-49C32662AFE0}</a:tableStyleId>
              </a:tblPr>
              <a:tblGrid>
                <a:gridCol w="1381212"/>
                <a:gridCol w="2156604"/>
                <a:gridCol w="3080868"/>
                <a:gridCol w="2206228"/>
              </a:tblGrid>
              <a:tr h="317404">
                <a:tc>
                  <a:txBody>
                    <a:bodyPr/>
                    <a:lstStyle/>
                    <a:p>
                      <a:pPr algn="l">
                        <a:lnSpc>
                          <a:spcPct val="150000"/>
                        </a:lnSpc>
                      </a:pPr>
                      <a:r>
                        <a:rPr lang="en-IN" sz="1400" b="1" dirty="0">
                          <a:solidFill>
                            <a:schemeClr val="tx1"/>
                          </a:solidFill>
                          <a:effectLst/>
                          <a:latin typeface="Times New Roman" panose="02020603050405020304" pitchFamily="18" charset="0"/>
                          <a:cs typeface="Times New Roman" panose="02020603050405020304" pitchFamily="18" charset="0"/>
                        </a:rPr>
                        <a:t>Operator</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IN" sz="1400" b="1" dirty="0">
                          <a:solidFill>
                            <a:schemeClr val="tx1"/>
                          </a:solidFill>
                          <a:effectLst/>
                          <a:latin typeface="Times New Roman" panose="02020603050405020304" pitchFamily="18" charset="0"/>
                          <a:cs typeface="Times New Roman" panose="02020603050405020304" pitchFamily="18" charset="0"/>
                        </a:rPr>
                        <a:t>Name</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IN" sz="1400" b="1">
                          <a:solidFill>
                            <a:schemeClr val="tx1"/>
                          </a:solidFill>
                          <a:effectLst/>
                          <a:latin typeface="Times New Roman" panose="02020603050405020304" pitchFamily="18" charset="0"/>
                          <a:cs typeface="Times New Roman" panose="02020603050405020304" pitchFamily="18" charset="0"/>
                        </a:rPr>
                        <a:t>Description</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IN" sz="1400" b="1">
                          <a:solidFill>
                            <a:schemeClr val="tx1"/>
                          </a:solidFill>
                          <a:effectLst/>
                          <a:latin typeface="Times New Roman" panose="02020603050405020304" pitchFamily="18" charset="0"/>
                          <a:cs typeface="Times New Roman" panose="02020603050405020304" pitchFamily="18" charset="0"/>
                        </a:rPr>
                        <a:t>Example</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370840">
                <a:tc>
                  <a:txBody>
                    <a:bodyPr/>
                    <a:lstStyle/>
                    <a:p>
                      <a:pPr algn="l">
                        <a:lnSpc>
                          <a:spcPct val="150000"/>
                        </a:lnSpc>
                      </a:pPr>
                      <a:r>
                        <a:rPr lang="en-IN" sz="1400" b="1" dirty="0">
                          <a:solidFill>
                            <a:schemeClr val="tx1"/>
                          </a:solidFill>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IN" sz="1400" b="1" i="1">
                          <a:solidFill>
                            <a:schemeClr val="tx1"/>
                          </a:solidFill>
                          <a:effectLst/>
                          <a:latin typeface="Times New Roman" panose="02020603050405020304" pitchFamily="18" charset="0"/>
                          <a:cs typeface="Times New Roman" panose="02020603050405020304" pitchFamily="18" charset="0"/>
                        </a:rPr>
                        <a:t>Equal to</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a:solidFill>
                            <a:schemeClr val="tx1"/>
                          </a:solidFill>
                          <a:effectLst/>
                          <a:latin typeface="Times New Roman" panose="02020603050405020304" pitchFamily="18" charset="0"/>
                          <a:cs typeface="Times New Roman" panose="02020603050405020304" pitchFamily="18" charset="0"/>
                        </a:rPr>
                        <a:t>Checks if two values are equal.</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i="1">
                          <a:solidFill>
                            <a:schemeClr val="tx1"/>
                          </a:solidFill>
                          <a:effectLst/>
                          <a:latin typeface="Times New Roman" panose="02020603050405020304" pitchFamily="18" charset="0"/>
                          <a:cs typeface="Times New Roman" panose="02020603050405020304" pitchFamily="18" charset="0"/>
                        </a:rPr>
                        <a:t>5 == 5 results in true</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370840">
                <a:tc>
                  <a:txBody>
                    <a:bodyPr/>
                    <a:lstStyle/>
                    <a:p>
                      <a:pPr algn="l">
                        <a:lnSpc>
                          <a:spcPct val="150000"/>
                        </a:lnSpc>
                      </a:pPr>
                      <a:r>
                        <a:rPr lang="en-IN" sz="1400" b="1" dirty="0">
                          <a:solidFill>
                            <a:schemeClr val="tx1"/>
                          </a:solidFill>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IN" sz="1400" b="1" i="1" dirty="0">
                          <a:solidFill>
                            <a:schemeClr val="tx1"/>
                          </a:solidFill>
                          <a:effectLst/>
                          <a:latin typeface="Times New Roman" panose="02020603050405020304" pitchFamily="18" charset="0"/>
                          <a:cs typeface="Times New Roman" panose="02020603050405020304" pitchFamily="18" charset="0"/>
                        </a:rPr>
                        <a:t>Not equal to</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a:solidFill>
                            <a:schemeClr val="tx1"/>
                          </a:solidFill>
                          <a:effectLst/>
                          <a:latin typeface="Times New Roman" panose="02020603050405020304" pitchFamily="18" charset="0"/>
                          <a:cs typeface="Times New Roman" panose="02020603050405020304" pitchFamily="18" charset="0"/>
                        </a:rPr>
                        <a:t>Checks if two values are not equal.</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i="1">
                          <a:solidFill>
                            <a:schemeClr val="tx1"/>
                          </a:solidFill>
                          <a:effectLst/>
                          <a:latin typeface="Times New Roman" panose="02020603050405020304" pitchFamily="18" charset="0"/>
                          <a:cs typeface="Times New Roman" panose="02020603050405020304" pitchFamily="18" charset="0"/>
                        </a:rPr>
                        <a:t>5 != 4 results in true</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370840">
                <a:tc>
                  <a:txBody>
                    <a:bodyPr/>
                    <a:lstStyle/>
                    <a:p>
                      <a:pPr algn="l">
                        <a:lnSpc>
                          <a:spcPct val="150000"/>
                        </a:lnSpc>
                      </a:pPr>
                      <a:r>
                        <a:rPr lang="en-IN" sz="1400" b="1">
                          <a:solidFill>
                            <a:schemeClr val="tx1"/>
                          </a:solidFill>
                          <a:effectLst/>
                          <a:latin typeface="Times New Roman" panose="02020603050405020304" pitchFamily="18" charset="0"/>
                          <a:cs typeface="Times New Roman" panose="02020603050405020304" pitchFamily="18" charset="0"/>
                        </a:rPr>
                        <a:t>&gt;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IN" sz="1400" b="1" i="1" dirty="0">
                          <a:solidFill>
                            <a:schemeClr val="tx1"/>
                          </a:solidFill>
                          <a:effectLst/>
                          <a:latin typeface="Times New Roman" panose="02020603050405020304" pitchFamily="18" charset="0"/>
                          <a:cs typeface="Times New Roman" panose="02020603050405020304" pitchFamily="18" charset="0"/>
                        </a:rPr>
                        <a:t>Greater than</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a:solidFill>
                            <a:schemeClr val="tx1"/>
                          </a:solidFill>
                          <a:effectLst/>
                          <a:latin typeface="Times New Roman" panose="02020603050405020304" pitchFamily="18" charset="0"/>
                          <a:cs typeface="Times New Roman" panose="02020603050405020304" pitchFamily="18" charset="0"/>
                        </a:rPr>
                        <a:t>Checks if the left value is greater than the right value.</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i="1">
                          <a:solidFill>
                            <a:schemeClr val="tx1"/>
                          </a:solidFill>
                          <a:effectLst/>
                          <a:latin typeface="Times New Roman" panose="02020603050405020304" pitchFamily="18" charset="0"/>
                          <a:cs typeface="Times New Roman" panose="02020603050405020304" pitchFamily="18" charset="0"/>
                        </a:rPr>
                        <a:t>5 &gt; 3 results in true</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370840">
                <a:tc>
                  <a:txBody>
                    <a:bodyPr/>
                    <a:lstStyle/>
                    <a:p>
                      <a:pPr algn="l">
                        <a:lnSpc>
                          <a:spcPct val="150000"/>
                        </a:lnSpc>
                      </a:pPr>
                      <a:r>
                        <a:rPr lang="en-IN" sz="1400" b="1">
                          <a:solidFill>
                            <a:schemeClr val="tx1"/>
                          </a:solidFill>
                          <a:effectLst/>
                          <a:latin typeface="Times New Roman" panose="02020603050405020304" pitchFamily="18" charset="0"/>
                          <a:cs typeface="Times New Roman" panose="02020603050405020304" pitchFamily="18" charset="0"/>
                        </a:rPr>
                        <a:t>&lt;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IN" sz="1400" b="1" i="1" dirty="0">
                          <a:solidFill>
                            <a:schemeClr val="tx1"/>
                          </a:solidFill>
                          <a:effectLst/>
                          <a:latin typeface="Times New Roman" panose="02020603050405020304" pitchFamily="18" charset="0"/>
                          <a:cs typeface="Times New Roman" panose="02020603050405020304" pitchFamily="18" charset="0"/>
                        </a:rPr>
                        <a:t>Less than</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dirty="0">
                          <a:solidFill>
                            <a:schemeClr val="tx1"/>
                          </a:solidFill>
                          <a:effectLst/>
                          <a:latin typeface="Times New Roman" panose="02020603050405020304" pitchFamily="18" charset="0"/>
                          <a:cs typeface="Times New Roman" panose="02020603050405020304" pitchFamily="18" charset="0"/>
                        </a:rPr>
                        <a:t>Checks if the left value is less than the right value.</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i="1">
                          <a:solidFill>
                            <a:schemeClr val="tx1"/>
                          </a:solidFill>
                          <a:effectLst/>
                          <a:latin typeface="Times New Roman" panose="02020603050405020304" pitchFamily="18" charset="0"/>
                          <a:cs typeface="Times New Roman" panose="02020603050405020304" pitchFamily="18" charset="0"/>
                        </a:rPr>
                        <a:t>3 &lt; 5 results in true</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370840">
                <a:tc>
                  <a:txBody>
                    <a:bodyPr/>
                    <a:lstStyle/>
                    <a:p>
                      <a:pPr algn="l">
                        <a:lnSpc>
                          <a:spcPct val="150000"/>
                        </a:lnSpc>
                      </a:pPr>
                      <a:r>
                        <a:rPr lang="en-IN" sz="1400" b="1">
                          <a:solidFill>
                            <a:schemeClr val="tx1"/>
                          </a:solidFill>
                          <a:effectLst/>
                          <a:latin typeface="Times New Roman" panose="02020603050405020304" pitchFamily="18" charset="0"/>
                          <a:cs typeface="Times New Roman" panose="02020603050405020304" pitchFamily="18" charset="0"/>
                        </a:rPr>
                        <a:t>&gt;=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1" i="1">
                          <a:solidFill>
                            <a:schemeClr val="tx1"/>
                          </a:solidFill>
                          <a:effectLst/>
                          <a:latin typeface="Times New Roman" panose="02020603050405020304" pitchFamily="18" charset="0"/>
                          <a:cs typeface="Times New Roman" panose="02020603050405020304" pitchFamily="18" charset="0"/>
                        </a:rPr>
                        <a:t>Greater than or equal to</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dirty="0">
                          <a:solidFill>
                            <a:schemeClr val="tx1"/>
                          </a:solidFill>
                          <a:effectLst/>
                          <a:latin typeface="Times New Roman" panose="02020603050405020304" pitchFamily="18" charset="0"/>
                          <a:cs typeface="Times New Roman" panose="02020603050405020304" pitchFamily="18" charset="0"/>
                        </a:rPr>
                        <a:t>Checks if the left value is greater than or equal to the right value.</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i="1" dirty="0">
                          <a:solidFill>
                            <a:schemeClr val="tx1"/>
                          </a:solidFill>
                          <a:effectLst/>
                          <a:latin typeface="Times New Roman" panose="02020603050405020304" pitchFamily="18" charset="0"/>
                          <a:cs typeface="Times New Roman" panose="02020603050405020304" pitchFamily="18" charset="0"/>
                        </a:rPr>
                        <a:t>5 &gt;= 5 results in true</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370840">
                <a:tc>
                  <a:txBody>
                    <a:bodyPr/>
                    <a:lstStyle/>
                    <a:p>
                      <a:pPr algn="l">
                        <a:lnSpc>
                          <a:spcPct val="150000"/>
                        </a:lnSpc>
                      </a:pPr>
                      <a:r>
                        <a:rPr lang="en-IN" sz="1400" b="1">
                          <a:solidFill>
                            <a:schemeClr val="tx1"/>
                          </a:solidFill>
                          <a:effectLst/>
                          <a:latin typeface="Times New Roman" panose="02020603050405020304" pitchFamily="18" charset="0"/>
                          <a:cs typeface="Times New Roman" panose="02020603050405020304" pitchFamily="18" charset="0"/>
                        </a:rPr>
                        <a:t>&lt;=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1" i="1" dirty="0">
                          <a:solidFill>
                            <a:schemeClr val="tx1"/>
                          </a:solidFill>
                          <a:effectLst/>
                          <a:latin typeface="Times New Roman" panose="02020603050405020304" pitchFamily="18" charset="0"/>
                          <a:cs typeface="Times New Roman" panose="02020603050405020304" pitchFamily="18" charset="0"/>
                        </a:rPr>
                        <a:t>Less than or equal to</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dirty="0">
                          <a:solidFill>
                            <a:schemeClr val="tx1"/>
                          </a:solidFill>
                          <a:effectLst/>
                          <a:latin typeface="Times New Roman" panose="02020603050405020304" pitchFamily="18" charset="0"/>
                          <a:cs typeface="Times New Roman" panose="02020603050405020304" pitchFamily="18" charset="0"/>
                        </a:rPr>
                        <a:t>Checks if the left value is less than or equal to the right value.</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lnSpc>
                          <a:spcPct val="150000"/>
                        </a:lnSpc>
                      </a:pPr>
                      <a:r>
                        <a:rPr lang="en-US" sz="1400" b="0" i="1" dirty="0">
                          <a:solidFill>
                            <a:schemeClr val="tx1"/>
                          </a:solidFill>
                          <a:effectLst/>
                          <a:latin typeface="Times New Roman" panose="02020603050405020304" pitchFamily="18" charset="0"/>
                          <a:cs typeface="Times New Roman" panose="02020603050405020304" pitchFamily="18" charset="0"/>
                        </a:rPr>
                        <a:t>3 &lt;= 5 results in true</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bl>
          </a:graphicData>
        </a:graphic>
      </p:graphicFrame>
    </p:spTree>
    <p:extLst>
      <p:ext uri="{BB962C8B-B14F-4D97-AF65-F5344CB8AC3E}">
        <p14:creationId xmlns:p14="http://schemas.microsoft.com/office/powerpoint/2010/main" val="359730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8825659" cy="993155"/>
          </a:xfrm>
        </p:spPr>
        <p:txBody>
          <a:bodyPr/>
          <a:lstStyle/>
          <a:p>
            <a:pPr algn="ctr"/>
            <a:r>
              <a:rPr lang="en-IN" b="1" dirty="0" smtClean="0">
                <a:solidFill>
                  <a:schemeClr val="bg1"/>
                </a:solidFill>
                <a:latin typeface="Times New Roman" panose="02020603050405020304" pitchFamily="18" charset="0"/>
                <a:cs typeface="Times New Roman" panose="02020603050405020304" pitchFamily="18" charset="0"/>
              </a:rPr>
              <a:t>LOGICAL </a:t>
            </a:r>
            <a:r>
              <a:rPr lang="en-IN" b="1" dirty="0">
                <a:solidFill>
                  <a:schemeClr val="bg1"/>
                </a:solidFill>
                <a:latin typeface="Times New Roman" panose="02020603050405020304" pitchFamily="18" charset="0"/>
                <a:cs typeface="Times New Roman" panose="02020603050405020304" pitchFamily="18" charset="0"/>
              </a:rPr>
              <a:t>OPERATORS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082880"/>
              </p:ext>
            </p:extLst>
          </p:nvPr>
        </p:nvGraphicFramePr>
        <p:xfrm>
          <a:off x="1569768" y="2863968"/>
          <a:ext cx="8721544" cy="3217654"/>
        </p:xfrm>
        <a:graphic>
          <a:graphicData uri="http://schemas.openxmlformats.org/drawingml/2006/table">
            <a:tbl>
              <a:tblPr firstRow="1" bandRow="1">
                <a:tableStyleId>{7DF18680-E054-41AD-8BC1-D1AEF772440D}</a:tableStyleId>
              </a:tblPr>
              <a:tblGrid>
                <a:gridCol w="1747938"/>
                <a:gridCol w="1713599"/>
                <a:gridCol w="5260007"/>
              </a:tblGrid>
              <a:tr h="506407">
                <a:tc>
                  <a:txBody>
                    <a:bodyPr/>
                    <a:lstStyle/>
                    <a:p>
                      <a:pPr algn="l"/>
                      <a:r>
                        <a:rPr lang="en-IN" b="1" dirty="0">
                          <a:solidFill>
                            <a:schemeClr val="tx1"/>
                          </a:solidFill>
                          <a:effectLst/>
                          <a:latin typeface="Times New Roman" panose="02020603050405020304" pitchFamily="18" charset="0"/>
                          <a:cs typeface="Times New Roman" panose="02020603050405020304" pitchFamily="18" charset="0"/>
                        </a:rPr>
                        <a:t>Operator</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Name</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Description</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744065">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&amp;&amp;</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i="1" dirty="0">
                          <a:solidFill>
                            <a:schemeClr val="tx1"/>
                          </a:solidFill>
                          <a:effectLst/>
                          <a:latin typeface="Times New Roman" panose="02020603050405020304" pitchFamily="18" charset="0"/>
                          <a:cs typeface="Times New Roman" panose="02020603050405020304" pitchFamily="18" charset="0"/>
                        </a:rPr>
                        <a:t>Logical AND</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b="0">
                          <a:solidFill>
                            <a:schemeClr val="tx1"/>
                          </a:solidFill>
                          <a:effectLst/>
                          <a:latin typeface="Times New Roman" panose="02020603050405020304" pitchFamily="18" charset="0"/>
                          <a:cs typeface="Times New Roman" panose="02020603050405020304" pitchFamily="18" charset="0"/>
                        </a:rPr>
                        <a:t>Returns true only if both operands are true.</a:t>
                      </a:r>
                      <a:endParaRPr lang="en-US">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1223117">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i="1">
                          <a:solidFill>
                            <a:schemeClr val="tx1"/>
                          </a:solidFill>
                          <a:effectLst/>
                          <a:latin typeface="Times New Roman" panose="02020603050405020304" pitchFamily="18" charset="0"/>
                          <a:cs typeface="Times New Roman" panose="02020603050405020304" pitchFamily="18" charset="0"/>
                        </a:rPr>
                        <a:t>Logical OR</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b="0" dirty="0">
                          <a:solidFill>
                            <a:schemeClr val="tx1"/>
                          </a:solidFill>
                          <a:effectLst/>
                          <a:latin typeface="Times New Roman" panose="02020603050405020304" pitchFamily="18" charset="0"/>
                          <a:cs typeface="Times New Roman" panose="02020603050405020304" pitchFamily="18" charset="0"/>
                        </a:rPr>
                        <a:t>Returns true if at least one of the operands is true. If both operands are false, the result is false.</a:t>
                      </a:r>
                      <a:endParaRPr lang="en-US"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744065">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i="1">
                          <a:solidFill>
                            <a:schemeClr val="tx1"/>
                          </a:solidFill>
                          <a:effectLst/>
                          <a:latin typeface="Times New Roman" panose="02020603050405020304" pitchFamily="18" charset="0"/>
                          <a:cs typeface="Times New Roman" panose="02020603050405020304" pitchFamily="18" charset="0"/>
                        </a:rPr>
                        <a:t>Logical NOT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b="0" dirty="0">
                          <a:solidFill>
                            <a:schemeClr val="tx1"/>
                          </a:solidFill>
                          <a:effectLst/>
                          <a:latin typeface="Times New Roman" panose="02020603050405020304" pitchFamily="18" charset="0"/>
                          <a:cs typeface="Times New Roman" panose="02020603050405020304" pitchFamily="18" charset="0"/>
                        </a:rPr>
                        <a:t>Inverts the truth value of the operand.</a:t>
                      </a:r>
                      <a:endParaRPr lang="en-US"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bl>
          </a:graphicData>
        </a:graphic>
      </p:graphicFrame>
    </p:spTree>
    <p:extLst>
      <p:ext uri="{BB962C8B-B14F-4D97-AF65-F5344CB8AC3E}">
        <p14:creationId xmlns:p14="http://schemas.microsoft.com/office/powerpoint/2010/main" val="3423961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24619"/>
            <a:ext cx="8825659" cy="956013"/>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
            </a:r>
            <a:br>
              <a:rPr lang="en-IN" b="1" dirty="0">
                <a:solidFill>
                  <a:schemeClr val="bg1"/>
                </a:solidFill>
                <a:latin typeface="Times New Roman" panose="02020603050405020304" pitchFamily="18" charset="0"/>
                <a:cs typeface="Times New Roman" panose="02020603050405020304" pitchFamily="18" charset="0"/>
              </a:rPr>
            </a:br>
            <a:r>
              <a:rPr lang="en-IN" b="1" dirty="0" smtClean="0">
                <a:solidFill>
                  <a:schemeClr val="bg1"/>
                </a:solidFill>
                <a:latin typeface="Times New Roman" panose="02020603050405020304" pitchFamily="18" charset="0"/>
                <a:cs typeface="Times New Roman" panose="02020603050405020304" pitchFamily="18" charset="0"/>
              </a:rPr>
              <a:t>BITWISE </a:t>
            </a:r>
            <a:r>
              <a:rPr lang="en-IN" b="1" dirty="0">
                <a:solidFill>
                  <a:schemeClr val="bg1"/>
                </a:solidFill>
                <a:latin typeface="Times New Roman" panose="02020603050405020304" pitchFamily="18" charset="0"/>
                <a:cs typeface="Times New Roman" panose="02020603050405020304" pitchFamily="18" charset="0"/>
              </a:rPr>
              <a:t>OPERATORS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8586357"/>
              </p:ext>
            </p:extLst>
          </p:nvPr>
        </p:nvGraphicFramePr>
        <p:xfrm>
          <a:off x="1155700" y="2603500"/>
          <a:ext cx="9152865" cy="3133066"/>
        </p:xfrm>
        <a:graphic>
          <a:graphicData uri="http://schemas.openxmlformats.org/drawingml/2006/table">
            <a:tbl>
              <a:tblPr firstRow="1" bandRow="1">
                <a:tableStyleId>{93296810-A885-4BE3-A3E7-6D5BEEA58F35}</a:tableStyleId>
              </a:tblPr>
              <a:tblGrid>
                <a:gridCol w="1387032"/>
                <a:gridCol w="2022020"/>
                <a:gridCol w="4097722"/>
                <a:gridCol w="1646091"/>
              </a:tblGrid>
              <a:tr h="592523">
                <a:tc>
                  <a:txBody>
                    <a:bodyPr/>
                    <a:lstStyle/>
                    <a:p>
                      <a:pPr algn="l"/>
                      <a:r>
                        <a:rPr lang="en-IN" b="1" dirty="0">
                          <a:solidFill>
                            <a:schemeClr val="tx1"/>
                          </a:solidFill>
                          <a:effectLst/>
                          <a:latin typeface="Times New Roman" panose="02020603050405020304" pitchFamily="18" charset="0"/>
                          <a:cs typeface="Times New Roman" panose="02020603050405020304" pitchFamily="18" charset="0"/>
                        </a:rPr>
                        <a:t>Operator</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Name</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Description</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Example</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974010">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&amp;</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i="1" dirty="0">
                          <a:solidFill>
                            <a:schemeClr val="tx1"/>
                          </a:solidFill>
                          <a:effectLst/>
                          <a:latin typeface="Times New Roman" panose="02020603050405020304" pitchFamily="18" charset="0"/>
                          <a:cs typeface="Times New Roman" panose="02020603050405020304" pitchFamily="18" charset="0"/>
                        </a:rPr>
                        <a:t>Bitwise AND</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b="0" dirty="0">
                          <a:solidFill>
                            <a:schemeClr val="tx1"/>
                          </a:solidFill>
                          <a:effectLst/>
                          <a:latin typeface="Times New Roman" panose="02020603050405020304" pitchFamily="18" charset="0"/>
                          <a:cs typeface="Times New Roman" panose="02020603050405020304" pitchFamily="18" charset="0"/>
                        </a:rPr>
                        <a:t>Compares each bit of two numbers. Bit is set if both bits are 1.</a:t>
                      </a:r>
                      <a:endParaRPr lang="en-US"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0" i="1">
                          <a:solidFill>
                            <a:schemeClr val="tx1"/>
                          </a:solidFill>
                          <a:effectLst/>
                          <a:latin typeface="Times New Roman" panose="02020603050405020304" pitchFamily="18" charset="0"/>
                          <a:cs typeface="Times New Roman" panose="02020603050405020304" pitchFamily="18" charset="0"/>
                        </a:rPr>
                        <a:t>a &amp; b</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974010">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i="1">
                          <a:solidFill>
                            <a:schemeClr val="tx1"/>
                          </a:solidFill>
                          <a:effectLst/>
                          <a:latin typeface="Times New Roman" panose="02020603050405020304" pitchFamily="18" charset="0"/>
                          <a:cs typeface="Times New Roman" panose="02020603050405020304" pitchFamily="18" charset="0"/>
                        </a:rPr>
                        <a:t>Bitwise XOR</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b="0" dirty="0">
                          <a:solidFill>
                            <a:schemeClr val="tx1"/>
                          </a:solidFill>
                          <a:effectLst/>
                          <a:latin typeface="Times New Roman" panose="02020603050405020304" pitchFamily="18" charset="0"/>
                          <a:cs typeface="Times New Roman" panose="02020603050405020304" pitchFamily="18" charset="0"/>
                        </a:rPr>
                        <a:t>Compares each bit of two numbers. Bit is set if only one of the bits is 1.</a:t>
                      </a:r>
                      <a:endParaRPr lang="en-US"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0" i="1">
                          <a:solidFill>
                            <a:schemeClr val="tx1"/>
                          </a:solidFill>
                          <a:effectLst/>
                          <a:latin typeface="Times New Roman" panose="02020603050405020304" pitchFamily="18" charset="0"/>
                          <a:cs typeface="Times New Roman" panose="02020603050405020304" pitchFamily="18" charset="0"/>
                        </a:rPr>
                        <a:t>a ^ b</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592523">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i="1">
                          <a:solidFill>
                            <a:schemeClr val="tx1"/>
                          </a:solidFill>
                          <a:effectLst/>
                          <a:latin typeface="Times New Roman" panose="02020603050405020304" pitchFamily="18" charset="0"/>
                          <a:cs typeface="Times New Roman" panose="02020603050405020304" pitchFamily="18" charset="0"/>
                        </a:rPr>
                        <a:t>Bitwise NOT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b="0" dirty="0">
                          <a:solidFill>
                            <a:schemeClr val="tx1"/>
                          </a:solidFill>
                          <a:effectLst/>
                          <a:latin typeface="Times New Roman" panose="02020603050405020304" pitchFamily="18" charset="0"/>
                          <a:cs typeface="Times New Roman" panose="02020603050405020304" pitchFamily="18" charset="0"/>
                        </a:rPr>
                        <a:t>Inverts all the bits of a number.</a:t>
                      </a:r>
                      <a:endParaRPr lang="en-US"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0" i="1" dirty="0">
                          <a:solidFill>
                            <a:schemeClr val="tx1"/>
                          </a:solidFill>
                          <a:effectLst/>
                          <a:latin typeface="Times New Roman" panose="02020603050405020304" pitchFamily="18" charset="0"/>
                          <a:cs typeface="Times New Roman" panose="02020603050405020304" pitchFamily="18" charset="0"/>
                        </a:rPr>
                        <a:t>~a</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bl>
          </a:graphicData>
        </a:graphic>
      </p:graphicFrame>
    </p:spTree>
    <p:extLst>
      <p:ext uri="{BB962C8B-B14F-4D97-AF65-F5344CB8AC3E}">
        <p14:creationId xmlns:p14="http://schemas.microsoft.com/office/powerpoint/2010/main" val="3633193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Times New Roman" panose="02020603050405020304" pitchFamily="18" charset="0"/>
                <a:cs typeface="Times New Roman" panose="02020603050405020304" pitchFamily="18" charset="0"/>
              </a:rPr>
              <a:t>				ASSIGNMENT OPERATORS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2220052"/>
              </p:ext>
            </p:extLst>
          </p:nvPr>
        </p:nvGraphicFramePr>
        <p:xfrm>
          <a:off x="1155698" y="2603497"/>
          <a:ext cx="9428912" cy="3952577"/>
        </p:xfrm>
        <a:graphic>
          <a:graphicData uri="http://schemas.openxmlformats.org/drawingml/2006/table">
            <a:tbl>
              <a:tblPr firstRow="1" bandRow="1">
                <a:tableStyleId>{00A15C55-8517-42AA-B614-E9B94910E393}</a:tableStyleId>
              </a:tblPr>
              <a:tblGrid>
                <a:gridCol w="1281395"/>
                <a:gridCol w="2092221"/>
                <a:gridCol w="3698068"/>
                <a:gridCol w="2357228"/>
              </a:tblGrid>
              <a:tr h="417566">
                <a:tc>
                  <a:txBody>
                    <a:bodyPr/>
                    <a:lstStyle/>
                    <a:p>
                      <a:pPr algn="l"/>
                      <a:r>
                        <a:rPr lang="en-IN" sz="1400" b="1" dirty="0">
                          <a:solidFill>
                            <a:schemeClr val="tx1"/>
                          </a:solidFill>
                          <a:effectLst/>
                          <a:latin typeface="Times New Roman" panose="02020603050405020304" pitchFamily="18" charset="0"/>
                          <a:cs typeface="Times New Roman" panose="02020603050405020304" pitchFamily="18" charset="0"/>
                        </a:rPr>
                        <a:t>Operator</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Name</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Description</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Example</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549128">
                <a:tc>
                  <a:txBody>
                    <a:bodyPr/>
                    <a:lstStyle/>
                    <a:p>
                      <a:pPr algn="l"/>
                      <a:r>
                        <a:rPr lang="en-IN" sz="1400" b="1" dirty="0">
                          <a:solidFill>
                            <a:schemeClr val="tx1"/>
                          </a:solidFill>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a:solidFill>
                            <a:schemeClr val="tx1"/>
                          </a:solidFill>
                          <a:effectLst/>
                          <a:latin typeface="Times New Roman" panose="02020603050405020304" pitchFamily="18" charset="0"/>
                          <a:cs typeface="Times New Roman" panose="02020603050405020304" pitchFamily="18" charset="0"/>
                        </a:rPr>
                        <a:t>Simple assignment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a:solidFill>
                            <a:schemeClr val="tx1"/>
                          </a:solidFill>
                          <a:effectLst/>
                          <a:latin typeface="Times New Roman" panose="02020603050405020304" pitchFamily="18" charset="0"/>
                          <a:cs typeface="Times New Roman" panose="02020603050405020304" pitchFamily="18" charset="0"/>
                        </a:rPr>
                        <a:t>Assigns the right-hand operand's value to the left-hand operand.</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0" i="1">
                          <a:solidFill>
                            <a:schemeClr val="tx1"/>
                          </a:solidFill>
                          <a:effectLst/>
                          <a:latin typeface="Times New Roman" panose="02020603050405020304" pitchFamily="18" charset="0"/>
                          <a:cs typeface="Times New Roman" panose="02020603050405020304" pitchFamily="18" charset="0"/>
                        </a:rPr>
                        <a:t>a = b</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549128">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a:solidFill>
                            <a:schemeClr val="tx1"/>
                          </a:solidFill>
                          <a:effectLst/>
                          <a:latin typeface="Times New Roman" panose="02020603050405020304" pitchFamily="18" charset="0"/>
                          <a:cs typeface="Times New Roman" panose="02020603050405020304" pitchFamily="18" charset="0"/>
                        </a:rPr>
                        <a:t>Add and assign</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a:solidFill>
                            <a:schemeClr val="tx1"/>
                          </a:solidFill>
                          <a:effectLst/>
                          <a:latin typeface="Times New Roman" panose="02020603050405020304" pitchFamily="18" charset="0"/>
                          <a:cs typeface="Times New Roman" panose="02020603050405020304" pitchFamily="18" charset="0"/>
                        </a:rPr>
                        <a:t>Adds both operands and assigns the result to the left operand.</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i="1">
                          <a:solidFill>
                            <a:schemeClr val="tx1"/>
                          </a:solidFill>
                          <a:effectLst/>
                          <a:latin typeface="Times New Roman" panose="02020603050405020304" pitchFamily="18" charset="0"/>
                          <a:cs typeface="Times New Roman" panose="02020603050405020304" pitchFamily="18" charset="0"/>
                        </a:rPr>
                        <a:t>a += b (equivalent to a = a + b)</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789371">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a:solidFill>
                            <a:schemeClr val="tx1"/>
                          </a:solidFill>
                          <a:effectLst/>
                          <a:latin typeface="Times New Roman" panose="02020603050405020304" pitchFamily="18" charset="0"/>
                          <a:cs typeface="Times New Roman" panose="02020603050405020304" pitchFamily="18" charset="0"/>
                        </a:rPr>
                        <a:t>Subtract and assign</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a:solidFill>
                            <a:schemeClr val="tx1"/>
                          </a:solidFill>
                          <a:effectLst/>
                          <a:latin typeface="Times New Roman" panose="02020603050405020304" pitchFamily="18" charset="0"/>
                          <a:cs typeface="Times New Roman" panose="02020603050405020304" pitchFamily="18" charset="0"/>
                        </a:rPr>
                        <a:t>Subtracts the right operand from the left operand and assigns the result to the left operand.</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i="1">
                          <a:solidFill>
                            <a:schemeClr val="tx1"/>
                          </a:solidFill>
                          <a:effectLst/>
                          <a:latin typeface="Times New Roman" panose="02020603050405020304" pitchFamily="18" charset="0"/>
                          <a:cs typeface="Times New Roman" panose="02020603050405020304" pitchFamily="18" charset="0"/>
                        </a:rPr>
                        <a:t>a -= b (equivalent to a = a - b)</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549128">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Multiply and assign</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a:solidFill>
                            <a:schemeClr val="tx1"/>
                          </a:solidFill>
                          <a:effectLst/>
                          <a:latin typeface="Times New Roman" panose="02020603050405020304" pitchFamily="18" charset="0"/>
                          <a:cs typeface="Times New Roman" panose="02020603050405020304" pitchFamily="18" charset="0"/>
                        </a:rPr>
                        <a:t>Multiplies both operands and assigns the result to the left operand.</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i="1">
                          <a:solidFill>
                            <a:schemeClr val="tx1"/>
                          </a:solidFill>
                          <a:effectLst/>
                          <a:latin typeface="Times New Roman" panose="02020603050405020304" pitchFamily="18" charset="0"/>
                          <a:cs typeface="Times New Roman" panose="02020603050405020304" pitchFamily="18" charset="0"/>
                        </a:rPr>
                        <a:t>a *= b (equivalent to a = a * b)</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549128">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Divide and assign</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a:solidFill>
                            <a:schemeClr val="tx1"/>
                          </a:solidFill>
                          <a:effectLst/>
                          <a:latin typeface="Times New Roman" panose="02020603050405020304" pitchFamily="18" charset="0"/>
                          <a:cs typeface="Times New Roman" panose="02020603050405020304" pitchFamily="18" charset="0"/>
                        </a:rPr>
                        <a:t>Divides the left operand by the right operand and assigns the result to the left operand.</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i="1">
                          <a:solidFill>
                            <a:schemeClr val="tx1"/>
                          </a:solidFill>
                          <a:effectLst/>
                          <a:latin typeface="Times New Roman" panose="02020603050405020304" pitchFamily="18" charset="0"/>
                          <a:cs typeface="Times New Roman" panose="02020603050405020304" pitchFamily="18" charset="0"/>
                        </a:rPr>
                        <a:t>a /= b (equivalent to a = a / b)</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549128">
                <a:tc>
                  <a:txBody>
                    <a:bodyPr/>
                    <a:lstStyle/>
                    <a:p>
                      <a:pPr algn="l"/>
                      <a:r>
                        <a:rPr lang="en-IN" sz="1400" b="1">
                          <a:solidFill>
                            <a:schemeClr val="tx1"/>
                          </a:solidFill>
                          <a:effectLst/>
                          <a:latin typeface="Times New Roman" panose="02020603050405020304" pitchFamily="18" charset="0"/>
                          <a:cs typeface="Times New Roman" panose="02020603050405020304" pitchFamily="18" charset="0"/>
                        </a:rPr>
                        <a:t>%=</a:t>
                      </a:r>
                      <a:endParaRPr lang="en-IN"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sz="1400" b="1" i="1" dirty="0">
                          <a:solidFill>
                            <a:schemeClr val="tx1"/>
                          </a:solidFill>
                          <a:effectLst/>
                          <a:latin typeface="Times New Roman" panose="02020603050405020304" pitchFamily="18" charset="0"/>
                          <a:cs typeface="Times New Roman" panose="02020603050405020304" pitchFamily="18" charset="0"/>
                        </a:rPr>
                        <a:t>Modulus and assign</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a:solidFill>
                            <a:schemeClr val="tx1"/>
                          </a:solidFill>
                          <a:effectLst/>
                          <a:latin typeface="Times New Roman" panose="02020603050405020304" pitchFamily="18" charset="0"/>
                          <a:cs typeface="Times New Roman" panose="02020603050405020304" pitchFamily="18" charset="0"/>
                        </a:rPr>
                        <a:t>Takes modulus using two operands and assigns the result to the left operand.</a:t>
                      </a:r>
                      <a:endParaRPr lang="en-US" sz="140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sz="1400" b="0" i="1" dirty="0">
                          <a:solidFill>
                            <a:schemeClr val="tx1"/>
                          </a:solidFill>
                          <a:effectLst/>
                          <a:latin typeface="Times New Roman" panose="02020603050405020304" pitchFamily="18" charset="0"/>
                          <a:cs typeface="Times New Roman" panose="02020603050405020304" pitchFamily="18" charset="0"/>
                        </a:rPr>
                        <a:t>a %= b (equivalent to a = a % b)</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bl>
          </a:graphicData>
        </a:graphic>
      </p:graphicFrame>
    </p:spTree>
    <p:extLst>
      <p:ext uri="{BB962C8B-B14F-4D97-AF65-F5344CB8AC3E}">
        <p14:creationId xmlns:p14="http://schemas.microsoft.com/office/powerpoint/2010/main" val="265766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bg1"/>
                </a:solidFill>
                <a:latin typeface="Times New Roman" panose="02020603050405020304" pitchFamily="18" charset="0"/>
                <a:cs typeface="Times New Roman" panose="02020603050405020304" pitchFamily="18" charset="0"/>
              </a:rPr>
              <a:t/>
            </a:r>
            <a:br>
              <a:rPr lang="en-IN" b="1" dirty="0" smtClean="0">
                <a:solidFill>
                  <a:schemeClr val="bg1"/>
                </a:solidFill>
                <a:latin typeface="Times New Roman" panose="02020603050405020304" pitchFamily="18" charset="0"/>
                <a:cs typeface="Times New Roman" panose="02020603050405020304" pitchFamily="18" charset="0"/>
              </a:rPr>
            </a:br>
            <a:r>
              <a:rPr lang="en-IN" b="1" dirty="0" smtClean="0">
                <a:solidFill>
                  <a:schemeClr val="bg1"/>
                </a:solidFill>
                <a:latin typeface="Times New Roman" panose="02020603050405020304" pitchFamily="18" charset="0"/>
                <a:cs typeface="Times New Roman" panose="02020603050405020304" pitchFamily="18" charset="0"/>
              </a:rPr>
              <a:t>UNARY OPERATORS</a:t>
            </a:r>
            <a:r>
              <a:rPr lang="en-IN" b="1" dirty="0"/>
              <a:t/>
            </a:r>
            <a:br>
              <a:rPr lang="en-IN" b="1"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7175643"/>
              </p:ext>
            </p:extLst>
          </p:nvPr>
        </p:nvGraphicFramePr>
        <p:xfrm>
          <a:off x="1155700" y="2603500"/>
          <a:ext cx="8824912" cy="3418840"/>
        </p:xfrm>
        <a:graphic>
          <a:graphicData uri="http://schemas.openxmlformats.org/drawingml/2006/table">
            <a:tbl>
              <a:tblPr firstRow="1" bandRow="1">
                <a:tableStyleId>{5C22544A-7EE6-4342-B048-85BDC9FD1C3A}</a:tableStyleId>
              </a:tblPr>
              <a:tblGrid>
                <a:gridCol w="2206228"/>
                <a:gridCol w="2206228"/>
                <a:gridCol w="2206228"/>
                <a:gridCol w="2206228"/>
              </a:tblGrid>
              <a:tr h="370840">
                <a:tc>
                  <a:txBody>
                    <a:bodyPr/>
                    <a:lstStyle/>
                    <a:p>
                      <a:pPr algn="l"/>
                      <a:r>
                        <a:rPr lang="en-IN" b="1" dirty="0">
                          <a:solidFill>
                            <a:schemeClr val="tx1"/>
                          </a:solidFill>
                          <a:effectLst/>
                          <a:latin typeface="Times New Roman" panose="02020603050405020304" pitchFamily="18" charset="0"/>
                          <a:cs typeface="Times New Roman" panose="02020603050405020304" pitchFamily="18" charset="0"/>
                        </a:rPr>
                        <a:t>Operator</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Name</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Description</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Example</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370840">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i="1">
                          <a:solidFill>
                            <a:schemeClr val="tx1"/>
                          </a:solidFill>
                          <a:effectLst/>
                          <a:latin typeface="Times New Roman" panose="02020603050405020304" pitchFamily="18" charset="0"/>
                          <a:cs typeface="Times New Roman" panose="02020603050405020304" pitchFamily="18" charset="0"/>
                        </a:rPr>
                        <a:t>Unary plus</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b="0" dirty="0">
                          <a:solidFill>
                            <a:schemeClr val="tx1"/>
                          </a:solidFill>
                          <a:effectLst/>
                          <a:latin typeface="Times New Roman" panose="02020603050405020304" pitchFamily="18" charset="0"/>
                          <a:cs typeface="Times New Roman" panose="02020603050405020304" pitchFamily="18" charset="0"/>
                        </a:rPr>
                        <a:t>Indicates the positive value of a variable.</a:t>
                      </a:r>
                      <a:endParaRPr lang="en-US"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0" i="1" dirty="0">
                          <a:solidFill>
                            <a:schemeClr val="tx1"/>
                          </a:solidFill>
                          <a:effectLst/>
                          <a:latin typeface="Times New Roman" panose="02020603050405020304" pitchFamily="18" charset="0"/>
                          <a:cs typeface="Times New Roman" panose="02020603050405020304" pitchFamily="18" charset="0"/>
                        </a:rPr>
                        <a:t>+a</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370840">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i="1" dirty="0">
                          <a:solidFill>
                            <a:schemeClr val="tx1"/>
                          </a:solidFill>
                          <a:effectLst/>
                          <a:latin typeface="Times New Roman" panose="02020603050405020304" pitchFamily="18" charset="0"/>
                          <a:cs typeface="Times New Roman" panose="02020603050405020304" pitchFamily="18" charset="0"/>
                        </a:rPr>
                        <a:t>Unary minus</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b="0" dirty="0">
                          <a:solidFill>
                            <a:schemeClr val="tx1"/>
                          </a:solidFill>
                          <a:effectLst/>
                          <a:latin typeface="Times New Roman" panose="02020603050405020304" pitchFamily="18" charset="0"/>
                          <a:cs typeface="Times New Roman" panose="02020603050405020304" pitchFamily="18" charset="0"/>
                        </a:rPr>
                        <a:t>Negates the value of a variable.</a:t>
                      </a:r>
                      <a:endParaRPr lang="en-US"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0" i="1" dirty="0">
                          <a:solidFill>
                            <a:schemeClr val="tx1"/>
                          </a:solidFill>
                          <a:effectLst/>
                          <a:latin typeface="Times New Roman" panose="02020603050405020304" pitchFamily="18" charset="0"/>
                          <a:cs typeface="Times New Roman" panose="02020603050405020304" pitchFamily="18" charset="0"/>
                        </a:rPr>
                        <a:t>-a</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370840">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i="1" dirty="0">
                          <a:solidFill>
                            <a:schemeClr val="tx1"/>
                          </a:solidFill>
                          <a:effectLst/>
                          <a:latin typeface="Times New Roman" panose="02020603050405020304" pitchFamily="18" charset="0"/>
                          <a:cs typeface="Times New Roman" panose="02020603050405020304" pitchFamily="18" charset="0"/>
                        </a:rPr>
                        <a:t>Increment</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b="0" dirty="0">
                          <a:solidFill>
                            <a:schemeClr val="tx1"/>
                          </a:solidFill>
                          <a:effectLst/>
                          <a:latin typeface="Times New Roman" panose="02020603050405020304" pitchFamily="18" charset="0"/>
                          <a:cs typeface="Times New Roman" panose="02020603050405020304" pitchFamily="18" charset="0"/>
                        </a:rPr>
                        <a:t>Increases an integer's value by one.</a:t>
                      </a:r>
                      <a:endParaRPr lang="en-US"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0" i="1" dirty="0">
                          <a:solidFill>
                            <a:schemeClr val="tx1"/>
                          </a:solidFill>
                          <a:effectLst/>
                          <a:latin typeface="Times New Roman" panose="02020603050405020304" pitchFamily="18" charset="0"/>
                          <a:cs typeface="Times New Roman" panose="02020603050405020304" pitchFamily="18" charset="0"/>
                        </a:rPr>
                        <a:t>a++ or ++a</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370840">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i="1" dirty="0">
                          <a:solidFill>
                            <a:schemeClr val="tx1"/>
                          </a:solidFill>
                          <a:effectLst/>
                          <a:latin typeface="Times New Roman" panose="02020603050405020304" pitchFamily="18" charset="0"/>
                          <a:cs typeface="Times New Roman" panose="02020603050405020304" pitchFamily="18" charset="0"/>
                        </a:rPr>
                        <a:t>Decrement</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b="0">
                          <a:solidFill>
                            <a:schemeClr val="tx1"/>
                          </a:solidFill>
                          <a:effectLst/>
                          <a:latin typeface="Times New Roman" panose="02020603050405020304" pitchFamily="18" charset="0"/>
                          <a:cs typeface="Times New Roman" panose="02020603050405020304" pitchFamily="18" charset="0"/>
                        </a:rPr>
                        <a:t>Decreases an integer's value by one.</a:t>
                      </a:r>
                      <a:endParaRPr lang="en-US">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0" i="1" dirty="0">
                          <a:solidFill>
                            <a:schemeClr val="tx1"/>
                          </a:solidFill>
                          <a:effectLst/>
                          <a:latin typeface="Times New Roman" panose="02020603050405020304" pitchFamily="18" charset="0"/>
                          <a:cs typeface="Times New Roman" panose="02020603050405020304" pitchFamily="18" charset="0"/>
                        </a:rPr>
                        <a:t>a-- or --a</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370840">
                <a:tc>
                  <a:txBody>
                    <a:bodyPr/>
                    <a:lstStyle/>
                    <a:p>
                      <a:pPr algn="l"/>
                      <a:r>
                        <a:rPr lang="en-IN" b="1">
                          <a:solidFill>
                            <a:schemeClr val="tx1"/>
                          </a:solidFill>
                          <a:effectLst/>
                          <a:latin typeface="Times New Roman" panose="02020603050405020304" pitchFamily="18" charset="0"/>
                          <a:cs typeface="Times New Roman" panose="02020603050405020304" pitchFamily="18" charset="0"/>
                        </a:rPr>
                        <a: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1" i="1" dirty="0">
                          <a:solidFill>
                            <a:schemeClr val="tx1"/>
                          </a:solidFill>
                          <a:effectLst/>
                          <a:latin typeface="Times New Roman" panose="02020603050405020304" pitchFamily="18" charset="0"/>
                          <a:cs typeface="Times New Roman" panose="02020603050405020304" pitchFamily="18" charset="0"/>
                        </a:rPr>
                        <a:t>Logical NOT</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b="0" dirty="0">
                          <a:solidFill>
                            <a:schemeClr val="tx1"/>
                          </a:solidFill>
                          <a:effectLst/>
                          <a:latin typeface="Times New Roman" panose="02020603050405020304" pitchFamily="18" charset="0"/>
                          <a:cs typeface="Times New Roman" panose="02020603050405020304" pitchFamily="18" charset="0"/>
                        </a:rPr>
                        <a:t>Inverts the boolean value of a condition.</a:t>
                      </a:r>
                      <a:endParaRPr lang="en-US"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b="0" i="1" dirty="0">
                          <a:solidFill>
                            <a:schemeClr val="tx1"/>
                          </a:solidFill>
                          <a:effectLst/>
                          <a:latin typeface="Times New Roman" panose="02020603050405020304" pitchFamily="18" charset="0"/>
                          <a:cs typeface="Times New Roman" panose="02020603050405020304" pitchFamily="18" charset="0"/>
                        </a:rPr>
                        <a:t>!true is false</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bl>
          </a:graphicData>
        </a:graphic>
      </p:graphicFrame>
    </p:spTree>
    <p:extLst>
      <p:ext uri="{BB962C8B-B14F-4D97-AF65-F5344CB8AC3E}">
        <p14:creationId xmlns:p14="http://schemas.microsoft.com/office/powerpoint/2010/main" val="1749637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bg1"/>
                </a:solidFill>
                <a:latin typeface="Times New Roman" panose="02020603050405020304" pitchFamily="18" charset="0"/>
                <a:cs typeface="Times New Roman" panose="02020603050405020304" pitchFamily="18" charset="0"/>
              </a:rPr>
              <a:t/>
            </a:r>
            <a:br>
              <a:rPr lang="en-IN" b="1" dirty="0" smtClean="0">
                <a:solidFill>
                  <a:schemeClr val="bg1"/>
                </a:solidFill>
                <a:latin typeface="Times New Roman" panose="02020603050405020304" pitchFamily="18" charset="0"/>
                <a:cs typeface="Times New Roman" panose="02020603050405020304" pitchFamily="18" charset="0"/>
              </a:rPr>
            </a:br>
            <a:r>
              <a:rPr lang="en-IN" b="1" dirty="0" smtClean="0">
                <a:solidFill>
                  <a:schemeClr val="bg1"/>
                </a:solidFill>
                <a:latin typeface="Times New Roman" panose="02020603050405020304" pitchFamily="18" charset="0"/>
                <a:cs typeface="Times New Roman" panose="02020603050405020304" pitchFamily="18" charset="0"/>
              </a:rPr>
              <a:t>TERNARY OPERATOR</a:t>
            </a:r>
            <a:r>
              <a:rPr lang="en-IN" b="1" dirty="0"/>
              <a:t/>
            </a:r>
            <a:br>
              <a:rPr lang="en-IN" b="1" dirty="0"/>
            </a:br>
            <a:endParaRPr lang="en-IN" dirty="0"/>
          </a:p>
        </p:txBody>
      </p:sp>
      <p:sp>
        <p:nvSpPr>
          <p:cNvPr id="3" name="Content Placeholder 2"/>
          <p:cNvSpPr>
            <a:spLocks noGrp="1"/>
          </p:cNvSpPr>
          <p:nvPr>
            <p:ph idx="1"/>
          </p:nvPr>
        </p:nvSpPr>
        <p:spPr>
          <a:xfrm>
            <a:off x="1154954" y="2603500"/>
            <a:ext cx="8825659" cy="4125104"/>
          </a:xfrm>
        </p:spPr>
        <p:txBody>
          <a:bodyPr/>
          <a:lstStyle/>
          <a:p>
            <a:r>
              <a:rPr lang="en-US" dirty="0">
                <a:latin typeface="Times New Roman" panose="02020603050405020304" pitchFamily="18" charset="0"/>
                <a:cs typeface="Times New Roman" panose="02020603050405020304" pitchFamily="18" charset="0"/>
              </a:rPr>
              <a:t>The ternary operator in </a:t>
            </a:r>
            <a:r>
              <a:rPr lang="en-US" dirty="0" smtClean="0">
                <a:latin typeface="Times New Roman" panose="02020603050405020304" pitchFamily="18" charset="0"/>
                <a:cs typeface="Times New Roman" panose="02020603050405020304" pitchFamily="18" charset="0"/>
              </a:rPr>
              <a:t>Java is </a:t>
            </a:r>
            <a:r>
              <a:rPr lang="en-US" dirty="0">
                <a:latin typeface="Times New Roman" panose="02020603050405020304" pitchFamily="18" charset="0"/>
                <a:cs typeface="Times New Roman" panose="02020603050405020304" pitchFamily="18" charset="0"/>
              </a:rPr>
              <a:t>the only conditional operator that takes three operands and is a shorthand for the if-else statement.</a:t>
            </a:r>
          </a:p>
          <a:p>
            <a:r>
              <a:rPr lang="en-US" b="1" dirty="0">
                <a:latin typeface="Times New Roman" panose="02020603050405020304" pitchFamily="18" charset="0"/>
                <a:cs typeface="Times New Roman" panose="02020603050405020304" pitchFamily="18" charset="0"/>
              </a:rPr>
              <a:t>Syntax:</a:t>
            </a:r>
            <a:endParaRPr lang="en-US" dirty="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		condition </a:t>
            </a:r>
            <a:r>
              <a:rPr lang="en-US" i="1" dirty="0">
                <a:latin typeface="Times New Roman" panose="02020603050405020304" pitchFamily="18" charset="0"/>
                <a:cs typeface="Times New Roman" panose="02020603050405020304" pitchFamily="18" charset="0"/>
              </a:rPr>
              <a:t>? expression1 : expression2;</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Here's </a:t>
            </a:r>
            <a:r>
              <a:rPr lang="en-US" dirty="0">
                <a:latin typeface="Times New Roman" panose="02020603050405020304" pitchFamily="18" charset="0"/>
                <a:cs typeface="Times New Roman" panose="02020603050405020304" pitchFamily="18" charset="0"/>
              </a:rPr>
              <a:t>what each part of the ternary operator means:</a:t>
            </a:r>
          </a:p>
          <a:p>
            <a:r>
              <a:rPr lang="en-US" b="1" dirty="0">
                <a:latin typeface="Times New Roman" panose="02020603050405020304" pitchFamily="18" charset="0"/>
                <a:cs typeface="Times New Roman" panose="02020603050405020304" pitchFamily="18" charset="0"/>
              </a:rPr>
              <a:t>condition</a:t>
            </a:r>
            <a:r>
              <a:rPr lang="en-US" dirty="0">
                <a:latin typeface="Times New Roman" panose="02020603050405020304" pitchFamily="18" charset="0"/>
                <a:cs typeface="Times New Roman" panose="02020603050405020304" pitchFamily="18" charset="0"/>
              </a:rPr>
              <a:t>: This is a boolean expression that evaluates to either</a:t>
            </a:r>
            <a:r>
              <a:rPr lang="en-US" b="1" dirty="0">
                <a:latin typeface="Times New Roman" panose="02020603050405020304" pitchFamily="18" charset="0"/>
                <a:cs typeface="Times New Roman" panose="02020603050405020304" pitchFamily="18" charset="0"/>
              </a:rPr>
              <a:t> true</a:t>
            </a:r>
            <a:r>
              <a:rPr lang="en-US" dirty="0">
                <a:latin typeface="Times New Roman" panose="02020603050405020304" pitchFamily="18" charset="0"/>
                <a:cs typeface="Times New Roman" panose="02020603050405020304" pitchFamily="18" charset="0"/>
              </a:rPr>
              <a:t> or</a:t>
            </a:r>
            <a:r>
              <a:rPr lang="en-US" b="1" dirty="0">
                <a:latin typeface="Times New Roman" panose="02020603050405020304" pitchFamily="18" charset="0"/>
                <a:cs typeface="Times New Roman" panose="02020603050405020304" pitchFamily="18" charset="0"/>
              </a:rPr>
              <a:t> false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expression1</a:t>
            </a:r>
            <a:r>
              <a:rPr lang="en-US" dirty="0">
                <a:latin typeface="Times New Roman" panose="02020603050405020304" pitchFamily="18" charset="0"/>
                <a:cs typeface="Times New Roman" panose="02020603050405020304" pitchFamily="18" charset="0"/>
              </a:rPr>
              <a:t>: This expression is executed if the condition is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expression2</a:t>
            </a:r>
            <a:r>
              <a:rPr lang="en-US" dirty="0">
                <a:latin typeface="Times New Roman" panose="02020603050405020304" pitchFamily="18" charset="0"/>
                <a:cs typeface="Times New Roman" panose="02020603050405020304" pitchFamily="18" charset="0"/>
              </a:rPr>
              <a:t>: This expression is executed if the condition is</a:t>
            </a:r>
            <a:r>
              <a:rPr lang="en-US" b="1" dirty="0">
                <a:latin typeface="Times New Roman" panose="02020603050405020304" pitchFamily="18" charset="0"/>
                <a:cs typeface="Times New Roman" panose="02020603050405020304" pitchFamily="18" charset="0"/>
              </a:rPr>
              <a:t> false</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614469" y="5727941"/>
            <a:ext cx="3372928" cy="92333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lvl="0" defTabSz="914400" eaLnBrk="0" fontAlgn="base" hangingPunct="0">
              <a:spcBef>
                <a:spcPct val="0"/>
              </a:spcBef>
              <a:spcAft>
                <a:spcPct val="0"/>
              </a:spcAft>
            </a:pPr>
            <a:r>
              <a:rPr lang="en-US" dirty="0">
                <a:solidFill>
                  <a:schemeClr val="bg1"/>
                </a:solidFill>
                <a:latin typeface="Roboto Slab"/>
              </a:rPr>
              <a:t>grade = (score &gt;= 90) ? "A" : </a:t>
            </a:r>
          </a:p>
          <a:p>
            <a:pPr lvl="0" defTabSz="914400" eaLnBrk="0" fontAlgn="base" hangingPunct="0">
              <a:spcBef>
                <a:spcPct val="0"/>
              </a:spcBef>
              <a:spcAft>
                <a:spcPct val="0"/>
              </a:spcAft>
            </a:pPr>
            <a:r>
              <a:rPr lang="en-US" dirty="0">
                <a:solidFill>
                  <a:schemeClr val="bg1"/>
                </a:solidFill>
                <a:latin typeface="Roboto Slab"/>
              </a:rPr>
              <a:t>(score &gt;= 80) ? "B" : "C";</a:t>
            </a:r>
            <a:endParaRPr lang="en-US" sz="3200" dirty="0">
              <a:solidFill>
                <a:schemeClr val="bg1"/>
              </a:solidFill>
              <a:latin typeface="Arial" panose="020B0604020202020204" pitchFamily="34" charset="0"/>
            </a:endParaRPr>
          </a:p>
          <a:p>
            <a:endParaRPr lang="en-IN" dirty="0"/>
          </a:p>
        </p:txBody>
      </p:sp>
    </p:spTree>
    <p:extLst>
      <p:ext uri="{BB962C8B-B14F-4D97-AF65-F5344CB8AC3E}">
        <p14:creationId xmlns:p14="http://schemas.microsoft.com/office/powerpoint/2010/main" val="2062289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Times New Roman" panose="02020603050405020304" pitchFamily="18" charset="0"/>
                <a:cs typeface="Times New Roman" panose="02020603050405020304" pitchFamily="18" charset="0"/>
              </a:rPr>
              <a:t/>
            </a:r>
            <a:br>
              <a:rPr lang="en-IN" b="1" dirty="0" smtClean="0">
                <a:solidFill>
                  <a:schemeClr val="bg1"/>
                </a:solidFill>
                <a:latin typeface="Times New Roman" panose="02020603050405020304" pitchFamily="18" charset="0"/>
                <a:cs typeface="Times New Roman" panose="02020603050405020304" pitchFamily="18" charset="0"/>
              </a:rPr>
            </a:br>
            <a:r>
              <a:rPr lang="en-IN" b="1" dirty="0">
                <a:solidFill>
                  <a:schemeClr val="bg1"/>
                </a:solidFill>
                <a:latin typeface="Times New Roman" panose="02020603050405020304" pitchFamily="18" charset="0"/>
                <a:cs typeface="Times New Roman" panose="02020603050405020304" pitchFamily="18" charset="0"/>
              </a:rPr>
              <a:t>	</a:t>
            </a:r>
            <a:r>
              <a:rPr lang="en-IN" b="1" dirty="0" smtClean="0">
                <a:solidFill>
                  <a:schemeClr val="bg1"/>
                </a:solidFill>
                <a:latin typeface="Times New Roman" panose="02020603050405020304" pitchFamily="18" charset="0"/>
                <a:cs typeface="Times New Roman" panose="02020603050405020304" pitchFamily="18" charset="0"/>
              </a:rPr>
              <a:t>			SHIFT OPERATORS</a:t>
            </a:r>
            <a:r>
              <a:rPr lang="en-IN" b="1" dirty="0"/>
              <a:t/>
            </a:r>
            <a:br>
              <a:rPr lang="en-IN" b="1"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6296515"/>
              </p:ext>
            </p:extLst>
          </p:nvPr>
        </p:nvGraphicFramePr>
        <p:xfrm>
          <a:off x="1154954" y="2370586"/>
          <a:ext cx="9428912" cy="3870651"/>
        </p:xfrm>
        <a:graphic>
          <a:graphicData uri="http://schemas.openxmlformats.org/drawingml/2006/table">
            <a:tbl>
              <a:tblPr firstRow="1" bandRow="1">
                <a:tableStyleId>{21E4AEA4-8DFA-4A89-87EB-49C32662AFE0}</a:tableStyleId>
              </a:tblPr>
              <a:tblGrid>
                <a:gridCol w="1415718"/>
                <a:gridCol w="2009954"/>
                <a:gridCol w="3968151"/>
                <a:gridCol w="2035089"/>
              </a:tblGrid>
              <a:tr h="305062">
                <a:tc>
                  <a:txBody>
                    <a:bodyPr/>
                    <a:lstStyle/>
                    <a:p>
                      <a:pPr algn="l"/>
                      <a:r>
                        <a:rPr lang="en-IN" dirty="0">
                          <a:effectLst/>
                          <a:latin typeface="Times New Roman" panose="02020603050405020304" pitchFamily="18" charset="0"/>
                          <a:cs typeface="Times New Roman" panose="02020603050405020304" pitchFamily="18" charset="0"/>
                        </a:rPr>
                        <a:t>Operator</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a:effectLst/>
                          <a:latin typeface="Times New Roman" panose="02020603050405020304" pitchFamily="18" charset="0"/>
                          <a:cs typeface="Times New Roman" panose="02020603050405020304" pitchFamily="18" charset="0"/>
                        </a:rPr>
                        <a:t>Name</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a:effectLst/>
                          <a:latin typeface="Times New Roman" panose="02020603050405020304" pitchFamily="18" charset="0"/>
                          <a:cs typeface="Times New Roman" panose="02020603050405020304" pitchFamily="18" charset="0"/>
                        </a:rPr>
                        <a:t>Description</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a:effectLst/>
                          <a:latin typeface="Times New Roman" panose="02020603050405020304" pitchFamily="18" charset="0"/>
                          <a:cs typeface="Times New Roman" panose="02020603050405020304" pitchFamily="18" charset="0"/>
                        </a:rPr>
                        <a:t>Example</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1404119">
                <a:tc>
                  <a:txBody>
                    <a:bodyPr/>
                    <a:lstStyle/>
                    <a:p>
                      <a:pPr algn="l"/>
                      <a:r>
                        <a:rPr lang="en-IN" dirty="0">
                          <a:effectLst/>
                          <a:latin typeface="Times New Roman" panose="02020603050405020304" pitchFamily="18" charset="0"/>
                          <a:cs typeface="Times New Roman" panose="02020603050405020304" pitchFamily="18" charset="0"/>
                        </a:rPr>
                        <a:t>&lt;&lt;</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dirty="0">
                          <a:effectLst/>
                          <a:latin typeface="Times New Roman" panose="02020603050405020304" pitchFamily="18" charset="0"/>
                          <a:cs typeface="Times New Roman" panose="02020603050405020304" pitchFamily="18" charset="0"/>
                        </a:rPr>
                        <a:t>Shift left</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a:effectLst/>
                          <a:latin typeface="Times New Roman" panose="02020603050405020304" pitchFamily="18" charset="0"/>
                          <a:cs typeface="Times New Roman" panose="02020603050405020304" pitchFamily="18" charset="0"/>
                        </a:rPr>
                        <a:t>Shifts the bits of the number to the left and fills 0 on voids left as a result. The leftmost bits are discarded.</a:t>
                      </a:r>
                      <a:endParaRPr lang="en-US">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a:effectLst/>
                          <a:latin typeface="Times New Roman" panose="02020603050405020304" pitchFamily="18" charset="0"/>
                          <a:cs typeface="Times New Roman" panose="02020603050405020304" pitchFamily="18" charset="0"/>
                        </a:rPr>
                        <a:t>a &lt;&lt; 2</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1178457">
                <a:tc>
                  <a:txBody>
                    <a:bodyPr/>
                    <a:lstStyle/>
                    <a:p>
                      <a:pPr algn="l"/>
                      <a:r>
                        <a:rPr lang="en-IN">
                          <a:effectLst/>
                          <a:latin typeface="Times New Roman" panose="02020603050405020304" pitchFamily="18" charset="0"/>
                          <a:cs typeface="Times New Roman" panose="02020603050405020304" pitchFamily="18" charset="0"/>
                        </a:rPr>
                        <a:t>&gt;&gt;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dirty="0">
                          <a:effectLst/>
                          <a:latin typeface="Times New Roman" panose="02020603050405020304" pitchFamily="18" charset="0"/>
                          <a:cs typeface="Times New Roman" panose="02020603050405020304" pitchFamily="18" charset="0"/>
                        </a:rPr>
                        <a:t>Shift right</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dirty="0">
                          <a:effectLst/>
                          <a:latin typeface="Times New Roman" panose="02020603050405020304" pitchFamily="18" charset="0"/>
                          <a:cs typeface="Times New Roman" panose="02020603050405020304" pitchFamily="18" charset="0"/>
                        </a:rPr>
                        <a:t>Shifts the bits of the number to the right. Sign bits are used to fill the voids left from the shift.</a:t>
                      </a:r>
                      <a:endParaRPr lang="en-US"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dirty="0">
                          <a:effectLst/>
                          <a:latin typeface="Times New Roman" panose="02020603050405020304" pitchFamily="18" charset="0"/>
                          <a:cs typeface="Times New Roman" panose="02020603050405020304" pitchFamily="18" charset="0"/>
                        </a:rPr>
                        <a:t>a &gt;&gt; 2</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r h="952795">
                <a:tc>
                  <a:txBody>
                    <a:bodyPr/>
                    <a:lstStyle/>
                    <a:p>
                      <a:pPr algn="l"/>
                      <a:r>
                        <a:rPr lang="en-IN">
                          <a:effectLst/>
                          <a:latin typeface="Times New Roman" panose="02020603050405020304" pitchFamily="18" charset="0"/>
                          <a:cs typeface="Times New Roman" panose="02020603050405020304" pitchFamily="18" charset="0"/>
                        </a:rPr>
                        <a:t>&gt;&gt;&gt;</a:t>
                      </a:r>
                      <a:endParaRPr lang="en-IN">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dirty="0">
                          <a:effectLst/>
                          <a:latin typeface="Times New Roman" panose="02020603050405020304" pitchFamily="18" charset="0"/>
                          <a:cs typeface="Times New Roman" panose="02020603050405020304" pitchFamily="18" charset="0"/>
                        </a:rPr>
                        <a:t>Unsigned shift right</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dirty="0">
                          <a:effectLst/>
                          <a:latin typeface="Times New Roman" panose="02020603050405020304" pitchFamily="18" charset="0"/>
                          <a:cs typeface="Times New Roman" panose="02020603050405020304" pitchFamily="18" charset="0"/>
                        </a:rPr>
                        <a:t>Shifts the bits of the number to the right and fills 0 on voids left.</a:t>
                      </a:r>
                      <a:endParaRPr lang="en-US"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dirty="0">
                          <a:effectLst/>
                          <a:latin typeface="Times New Roman" panose="02020603050405020304" pitchFamily="18" charset="0"/>
                          <a:cs typeface="Times New Roman" panose="02020603050405020304" pitchFamily="18" charset="0"/>
                        </a:rPr>
                        <a:t>a &gt;&gt;&gt; 2</a:t>
                      </a:r>
                      <a:endParaRPr lang="en-IN" dirty="0">
                        <a:solidFill>
                          <a:schemeClr val="tx1"/>
                        </a:solidFill>
                        <a:effectLst/>
                        <a:latin typeface="Times New Roman" panose="02020603050405020304" pitchFamily="18" charset="0"/>
                        <a:cs typeface="Times New Roman" panose="02020603050405020304" pitchFamily="18" charset="0"/>
                      </a:endParaRPr>
                    </a:p>
                  </a:txBody>
                  <a:tcPr marL="60960" marR="60960" marT="15240" anchor="ctr"/>
                </a:tc>
              </a:tr>
            </a:tbl>
          </a:graphicData>
        </a:graphic>
      </p:graphicFrame>
    </p:spTree>
    <p:extLst>
      <p:ext uri="{BB962C8B-B14F-4D97-AF65-F5344CB8AC3E}">
        <p14:creationId xmlns:p14="http://schemas.microsoft.com/office/powerpoint/2010/main" val="3093552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Times New Roman" panose="02020603050405020304" pitchFamily="18" charset="0"/>
                <a:cs typeface="Times New Roman" panose="02020603050405020304" pitchFamily="18" charset="0"/>
              </a:rPr>
              <a:t/>
            </a:r>
            <a:br>
              <a:rPr lang="en-IN" b="1" dirty="0" smtClean="0">
                <a:solidFill>
                  <a:schemeClr val="bg1"/>
                </a:solidFill>
                <a:latin typeface="Times New Roman" panose="02020603050405020304" pitchFamily="18" charset="0"/>
                <a:cs typeface="Times New Roman" panose="02020603050405020304" pitchFamily="18" charset="0"/>
              </a:rPr>
            </a:br>
            <a:r>
              <a:rPr lang="en-IN" b="1" dirty="0">
                <a:solidFill>
                  <a:schemeClr val="bg1"/>
                </a:solidFill>
                <a:latin typeface="Times New Roman" panose="02020603050405020304" pitchFamily="18" charset="0"/>
                <a:cs typeface="Times New Roman" panose="02020603050405020304" pitchFamily="18" charset="0"/>
              </a:rPr>
              <a:t> </a:t>
            </a:r>
            <a:r>
              <a:rPr lang="en-IN" b="1" dirty="0" smtClean="0">
                <a:solidFill>
                  <a:schemeClr val="bg1"/>
                </a:solidFill>
                <a:latin typeface="Times New Roman" panose="02020603050405020304" pitchFamily="18" charset="0"/>
                <a:cs typeface="Times New Roman" panose="02020603050405020304" pitchFamily="18" charset="0"/>
              </a:rPr>
              <a:t>    MISCELLANEOUS OPERATORS</a:t>
            </a:r>
            <a:br>
              <a:rPr lang="en-IN" b="1" dirty="0" smtClean="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8587868"/>
              </p:ext>
            </p:extLst>
          </p:nvPr>
        </p:nvGraphicFramePr>
        <p:xfrm>
          <a:off x="1725044" y="3207349"/>
          <a:ext cx="8824912" cy="1864360"/>
        </p:xfrm>
        <a:graphic>
          <a:graphicData uri="http://schemas.openxmlformats.org/drawingml/2006/table">
            <a:tbl>
              <a:tblPr firstRow="1" bandRow="1">
                <a:tableStyleId>{7DF18680-E054-41AD-8BC1-D1AEF772440D}</a:tableStyleId>
              </a:tblPr>
              <a:tblGrid>
                <a:gridCol w="1440851"/>
                <a:gridCol w="1751162"/>
                <a:gridCol w="3426671"/>
                <a:gridCol w="2206228"/>
              </a:tblGrid>
              <a:tr h="370840">
                <a:tc>
                  <a:txBody>
                    <a:bodyPr/>
                    <a:lstStyle/>
                    <a:p>
                      <a:pPr algn="l"/>
                      <a:r>
                        <a:rPr lang="en-IN" dirty="0">
                          <a:effectLst/>
                          <a:latin typeface="Times New Roman" panose="02020603050405020304" pitchFamily="18" charset="0"/>
                          <a:cs typeface="Times New Roman" panose="02020603050405020304" pitchFamily="18" charset="0"/>
                        </a:rPr>
                        <a:t>Operator</a:t>
                      </a:r>
                      <a:endParaRPr lang="en-IN" dirty="0">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a:effectLst/>
                          <a:latin typeface="Times New Roman" panose="02020603050405020304" pitchFamily="18" charset="0"/>
                          <a:cs typeface="Times New Roman" panose="02020603050405020304" pitchFamily="18" charset="0"/>
                        </a:rPr>
                        <a:t>Name</a:t>
                      </a:r>
                      <a:endParaRPr lang="en-IN">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a:effectLst/>
                          <a:latin typeface="Times New Roman" panose="02020603050405020304" pitchFamily="18" charset="0"/>
                          <a:cs typeface="Times New Roman" panose="02020603050405020304" pitchFamily="18" charset="0"/>
                        </a:rPr>
                        <a:t>Description</a:t>
                      </a:r>
                      <a:endParaRPr lang="en-IN">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a:effectLst/>
                          <a:latin typeface="Times New Roman" panose="02020603050405020304" pitchFamily="18" charset="0"/>
                          <a:cs typeface="Times New Roman" panose="02020603050405020304" pitchFamily="18" charset="0"/>
                        </a:rPr>
                        <a:t>Example</a:t>
                      </a:r>
                      <a:endParaRPr lang="en-IN">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r>
              <a:tr h="370840">
                <a:tc>
                  <a:txBody>
                    <a:bodyPr/>
                    <a:lstStyle/>
                    <a:p>
                      <a:pPr algn="l"/>
                      <a:r>
                        <a:rPr lang="en-IN" dirty="0" err="1">
                          <a:effectLst/>
                          <a:latin typeface="Times New Roman" panose="02020603050405020304" pitchFamily="18" charset="0"/>
                          <a:cs typeface="Times New Roman" panose="02020603050405020304" pitchFamily="18" charset="0"/>
                        </a:rPr>
                        <a:t>instanceof</a:t>
                      </a:r>
                      <a:endParaRPr lang="en-IN" dirty="0">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a:effectLst/>
                          <a:latin typeface="Times New Roman" panose="02020603050405020304" pitchFamily="18" charset="0"/>
                          <a:cs typeface="Times New Roman" panose="02020603050405020304" pitchFamily="18" charset="0"/>
                        </a:rPr>
                        <a:t>Type check</a:t>
                      </a:r>
                      <a:endParaRPr lang="en-IN">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dirty="0">
                          <a:effectLst/>
                          <a:latin typeface="Times New Roman" panose="02020603050405020304" pitchFamily="18" charset="0"/>
                          <a:cs typeface="Times New Roman" panose="02020603050405020304" pitchFamily="18" charset="0"/>
                        </a:rPr>
                        <a:t>Checks whether an object is an instance of a specific class or implements an interface.</a:t>
                      </a:r>
                      <a:endParaRPr lang="en-US" dirty="0">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a:effectLst/>
                          <a:latin typeface="Times New Roman" panose="02020603050405020304" pitchFamily="18" charset="0"/>
                          <a:cs typeface="Times New Roman" panose="02020603050405020304" pitchFamily="18" charset="0"/>
                        </a:rPr>
                        <a:t>obj instanceof String</a:t>
                      </a:r>
                      <a:endParaRPr lang="en-IN">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r>
              <a:tr h="370840">
                <a:tc>
                  <a:txBody>
                    <a:bodyPr/>
                    <a:lstStyle/>
                    <a:p>
                      <a:pPr algn="l"/>
                      <a:r>
                        <a:rPr lang="en-IN" dirty="0">
                          <a:effectLst/>
                          <a:latin typeface="Times New Roman" panose="02020603050405020304" pitchFamily="18" charset="0"/>
                          <a:cs typeface="Times New Roman" panose="02020603050405020304" pitchFamily="18" charset="0"/>
                        </a:rPr>
                        <a:t>(type)</a:t>
                      </a:r>
                      <a:endParaRPr lang="en-IN" dirty="0">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dirty="0">
                          <a:effectLst/>
                          <a:latin typeface="Times New Roman" panose="02020603050405020304" pitchFamily="18" charset="0"/>
                          <a:cs typeface="Times New Roman" panose="02020603050405020304" pitchFamily="18" charset="0"/>
                        </a:rPr>
                        <a:t>Cast</a:t>
                      </a:r>
                      <a:endParaRPr lang="en-IN" dirty="0">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US" dirty="0">
                          <a:effectLst/>
                          <a:latin typeface="Times New Roman" panose="02020603050405020304" pitchFamily="18" charset="0"/>
                          <a:cs typeface="Times New Roman" panose="02020603050405020304" pitchFamily="18" charset="0"/>
                        </a:rPr>
                        <a:t>Converts a variable to a specified type.</a:t>
                      </a:r>
                      <a:endParaRPr lang="en-US" dirty="0">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c>
                  <a:txBody>
                    <a:bodyPr/>
                    <a:lstStyle/>
                    <a:p>
                      <a:pPr algn="l"/>
                      <a:r>
                        <a:rPr lang="en-IN" dirty="0">
                          <a:effectLst/>
                          <a:latin typeface="Times New Roman" panose="02020603050405020304" pitchFamily="18" charset="0"/>
                          <a:cs typeface="Times New Roman" panose="02020603050405020304" pitchFamily="18" charset="0"/>
                        </a:rPr>
                        <a:t>(int) 5.99</a:t>
                      </a:r>
                      <a:endParaRPr lang="en-IN" dirty="0">
                        <a:solidFill>
                          <a:srgbClr val="445578"/>
                        </a:solidFill>
                        <a:effectLst/>
                        <a:latin typeface="Times New Roman" panose="02020603050405020304" pitchFamily="18" charset="0"/>
                        <a:cs typeface="Times New Roman" panose="02020603050405020304" pitchFamily="18" charset="0"/>
                      </a:endParaRPr>
                    </a:p>
                  </a:txBody>
                  <a:tcPr marL="60960" marR="60960" marT="15240" anchor="ctr"/>
                </a:tc>
              </a:tr>
            </a:tbl>
          </a:graphicData>
        </a:graphic>
      </p:graphicFrame>
    </p:spTree>
    <p:extLst>
      <p:ext uri="{BB962C8B-B14F-4D97-AF65-F5344CB8AC3E}">
        <p14:creationId xmlns:p14="http://schemas.microsoft.com/office/powerpoint/2010/main" val="1515605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bg1"/>
                </a:solidFill>
                <a:latin typeface="Times New Roman" panose="02020603050405020304" pitchFamily="18" charset="0"/>
                <a:cs typeface="Times New Roman" panose="02020603050405020304" pitchFamily="18" charset="0"/>
              </a:rPr>
              <a:t>JAVA EXPRESSIONS</a:t>
            </a:r>
            <a:endParaRPr lang="en-IN" b="1" dirty="0">
              <a:solidFill>
                <a:schemeClr val="bg1"/>
              </a:solidFill>
            </a:endParaRPr>
          </a:p>
        </p:txBody>
      </p:sp>
      <p:sp>
        <p:nvSpPr>
          <p:cNvPr id="3" name="Content Placeholder 2"/>
          <p:cNvSpPr>
            <a:spLocks noGrp="1"/>
          </p:cNvSpPr>
          <p:nvPr>
            <p:ph idx="1"/>
          </p:nvPr>
        </p:nvSpPr>
        <p:spPr>
          <a:xfrm>
            <a:off x="1154954" y="2603500"/>
            <a:ext cx="8825659" cy="4056092"/>
          </a:xfrm>
        </p:spPr>
        <p:txBody>
          <a:bodyPr>
            <a:normAutofit/>
          </a:bodyPr>
          <a:lstStyle/>
          <a:p>
            <a:pPr algn="just"/>
            <a:r>
              <a:rPr lang="en-US" dirty="0">
                <a:latin typeface="Times New Roman" panose="02020603050405020304" pitchFamily="18" charset="0"/>
                <a:cs typeface="Times New Roman" panose="02020603050405020304" pitchFamily="18" charset="0"/>
              </a:rPr>
              <a:t>In Java, an expression is a combination of values, variables, operators, and method invocations that are evaluated to produce a single value. An expression can be a single value or a combination of values that produce a result. Expressions can be used in various contexts, such as in assignments, conditional statements, and loops</a:t>
            </a:r>
            <a:r>
              <a:rPr lang="en-US" dirty="0" smtClean="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Types of Expressions in Java</a:t>
            </a:r>
          </a:p>
          <a:p>
            <a:pPr marL="800100" lvl="1" indent="-342900" algn="just">
              <a:buFont typeface="+mj-lt"/>
              <a:buAutoNum type="arabicParenR"/>
            </a:pPr>
            <a:r>
              <a:rPr lang="en-IN" dirty="0">
                <a:latin typeface="Times New Roman" panose="02020603050405020304" pitchFamily="18" charset="0"/>
                <a:cs typeface="Times New Roman" panose="02020603050405020304" pitchFamily="18" charset="0"/>
              </a:rPr>
              <a:t>Arithmetic </a:t>
            </a:r>
            <a:r>
              <a:rPr lang="en-IN" dirty="0" smtClean="0">
                <a:latin typeface="Times New Roman" panose="02020603050405020304" pitchFamily="18" charset="0"/>
                <a:cs typeface="Times New Roman" panose="02020603050405020304" pitchFamily="18" charset="0"/>
              </a:rPr>
              <a:t>expressions</a:t>
            </a:r>
          </a:p>
          <a:p>
            <a:pPr marL="800100" lvl="1" indent="-342900" algn="just">
              <a:buFont typeface="+mj-lt"/>
              <a:buAutoNum type="arabicParenR"/>
            </a:pPr>
            <a:r>
              <a:rPr lang="en-IN" dirty="0">
                <a:latin typeface="Times New Roman" panose="02020603050405020304" pitchFamily="18" charset="0"/>
                <a:cs typeface="Times New Roman" panose="02020603050405020304" pitchFamily="18" charset="0"/>
              </a:rPr>
              <a:t>Relational expressions</a:t>
            </a:r>
            <a:r>
              <a:rPr lang="en-IN" dirty="0" smtClean="0">
                <a:latin typeface="Times New Roman" panose="02020603050405020304" pitchFamily="18" charset="0"/>
                <a:cs typeface="Times New Roman" panose="02020603050405020304" pitchFamily="18" charset="0"/>
              </a:rPr>
              <a:t>:</a:t>
            </a:r>
          </a:p>
          <a:p>
            <a:pPr marL="800100" lvl="1" indent="-342900" algn="just">
              <a:buFont typeface="+mj-lt"/>
              <a:buAutoNum type="arabicParenR"/>
            </a:pPr>
            <a:r>
              <a:rPr lang="en-IN" dirty="0">
                <a:latin typeface="Times New Roman" panose="02020603050405020304" pitchFamily="18" charset="0"/>
                <a:cs typeface="Times New Roman" panose="02020603050405020304" pitchFamily="18" charset="0"/>
              </a:rPr>
              <a:t>Logical expressions</a:t>
            </a:r>
            <a:r>
              <a:rPr lang="en-IN" dirty="0" smtClean="0">
                <a:latin typeface="Times New Roman" panose="02020603050405020304" pitchFamily="18" charset="0"/>
                <a:cs typeface="Times New Roman" panose="02020603050405020304" pitchFamily="18" charset="0"/>
              </a:rPr>
              <a:t>:</a:t>
            </a:r>
          </a:p>
          <a:p>
            <a:pPr marL="800100" lvl="1" indent="-342900" algn="just">
              <a:buFont typeface="+mj-lt"/>
              <a:buAutoNum type="arabicParenR"/>
            </a:pPr>
            <a:r>
              <a:rPr lang="en-IN" dirty="0">
                <a:latin typeface="Times New Roman" panose="02020603050405020304" pitchFamily="18" charset="0"/>
                <a:cs typeface="Times New Roman" panose="02020603050405020304" pitchFamily="18" charset="0"/>
              </a:rPr>
              <a:t>Conditional expressions</a:t>
            </a:r>
            <a:r>
              <a:rPr lang="en-IN" dirty="0" smtClean="0">
                <a:latin typeface="Times New Roman" panose="02020603050405020304" pitchFamily="18" charset="0"/>
                <a:cs typeface="Times New Roman" panose="02020603050405020304" pitchFamily="18" charset="0"/>
              </a:rPr>
              <a:t>:</a:t>
            </a:r>
          </a:p>
          <a:p>
            <a:pPr marL="800100" lvl="1" indent="-342900" algn="just">
              <a:buFont typeface="+mj-lt"/>
              <a:buAutoNum type="arabicParenR"/>
            </a:pPr>
            <a:r>
              <a:rPr lang="en-IN" dirty="0">
                <a:latin typeface="Times New Roman" panose="02020603050405020304" pitchFamily="18" charset="0"/>
                <a:cs typeface="Times New Roman" panose="02020603050405020304" pitchFamily="18" charset="0"/>
              </a:rPr>
              <a:t>Assignment expressions:</a:t>
            </a:r>
          </a:p>
        </p:txBody>
      </p:sp>
    </p:spTree>
    <p:extLst>
      <p:ext uri="{BB962C8B-B14F-4D97-AF65-F5344CB8AC3E}">
        <p14:creationId xmlns:p14="http://schemas.microsoft.com/office/powerpoint/2010/main" val="587960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a:t>
            </a:r>
            <a:r>
              <a:rPr lang="en-US" b="1" dirty="0" smtClean="0">
                <a:solidFill>
                  <a:schemeClr val="bg1"/>
                </a:solidFill>
                <a:latin typeface="Times New Roman" panose="02020603050405020304" pitchFamily="18" charset="0"/>
                <a:cs typeface="Times New Roman" panose="02020603050405020304" pitchFamily="18" charset="0"/>
              </a:rPr>
              <a:t>             Types </a:t>
            </a:r>
            <a:r>
              <a:rPr lang="en-US" b="1" dirty="0">
                <a:solidFill>
                  <a:schemeClr val="bg1"/>
                </a:solidFill>
                <a:latin typeface="Times New Roman" panose="02020603050405020304" pitchFamily="18" charset="0"/>
                <a:cs typeface="Times New Roman" panose="02020603050405020304" pitchFamily="18" charset="0"/>
              </a:rPr>
              <a:t>of Expressions in Java</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1422373" y="1913545"/>
            <a:ext cx="9162238" cy="4658345"/>
          </a:xfrm>
        </p:spPr>
        <p:txBody>
          <a:bodyPr>
            <a:normAutofit fontScale="85000" lnSpcReduction="20000"/>
          </a:bodyPr>
          <a:lstStyle/>
          <a:p>
            <a:pPr>
              <a:lnSpc>
                <a:spcPct val="160000"/>
              </a:lnSpc>
            </a:pPr>
            <a:endParaRPr lang="en-US" b="1" i="1" dirty="0" smtClean="0">
              <a:latin typeface="Times New Roman" panose="02020603050405020304" pitchFamily="18" charset="0"/>
              <a:cs typeface="Times New Roman" panose="02020603050405020304" pitchFamily="18" charset="0"/>
            </a:endParaRPr>
          </a:p>
          <a:p>
            <a:pPr>
              <a:lnSpc>
                <a:spcPct val="160000"/>
              </a:lnSpc>
            </a:pPr>
            <a:r>
              <a:rPr lang="en-US" b="1" i="1" dirty="0" smtClean="0">
                <a:latin typeface="Times New Roman" panose="02020603050405020304" pitchFamily="18" charset="0"/>
                <a:cs typeface="Times New Roman" panose="02020603050405020304" pitchFamily="18" charset="0"/>
              </a:rPr>
              <a:t>Arithmetic </a:t>
            </a:r>
            <a:r>
              <a:rPr lang="en-US" b="1" i="1" dirty="0">
                <a:latin typeface="Times New Roman" panose="02020603050405020304" pitchFamily="18" charset="0"/>
                <a:cs typeface="Times New Roman" panose="02020603050405020304" pitchFamily="18" charset="0"/>
              </a:rPr>
              <a:t>expressions</a:t>
            </a:r>
            <a:r>
              <a:rPr lang="en-US" dirty="0">
                <a:latin typeface="Times New Roman" panose="02020603050405020304" pitchFamily="18" charset="0"/>
                <a:cs typeface="Times New Roman" panose="02020603050405020304" pitchFamily="18" charset="0"/>
              </a:rPr>
              <a:t>: These expressions involve arithmetic operations such as addition, subtraction, multiplication, and division. For example, 2+3 is an arithmetic expression that evaluates to 5.</a:t>
            </a:r>
          </a:p>
          <a:p>
            <a:pPr>
              <a:lnSpc>
                <a:spcPct val="160000"/>
              </a:lnSpc>
            </a:pPr>
            <a:r>
              <a:rPr lang="en-US" b="1" i="1" dirty="0">
                <a:latin typeface="Times New Roman" panose="02020603050405020304" pitchFamily="18" charset="0"/>
                <a:cs typeface="Times New Roman" panose="02020603050405020304" pitchFamily="18" charset="0"/>
              </a:rPr>
              <a:t>Relational expressions</a:t>
            </a:r>
            <a:r>
              <a:rPr lang="en-US" dirty="0">
                <a:latin typeface="Times New Roman" panose="02020603050405020304" pitchFamily="18" charset="0"/>
                <a:cs typeface="Times New Roman" panose="02020603050405020304" pitchFamily="18" charset="0"/>
              </a:rPr>
              <a:t>: These expressions involve comparing two values using relational operators such as "greater than," "less than," "equal to," and "not equal to." For example, 4&lt;5 is a relational expression that evaluates to true.</a:t>
            </a:r>
          </a:p>
          <a:p>
            <a:pPr>
              <a:lnSpc>
                <a:spcPct val="160000"/>
              </a:lnSpc>
            </a:pPr>
            <a:r>
              <a:rPr lang="en-US" b="1" i="1" dirty="0">
                <a:latin typeface="Times New Roman" panose="02020603050405020304" pitchFamily="18" charset="0"/>
                <a:cs typeface="Times New Roman" panose="02020603050405020304" pitchFamily="18" charset="0"/>
              </a:rPr>
              <a:t>Logical expressions</a:t>
            </a:r>
            <a:r>
              <a:rPr lang="en-US" dirty="0">
                <a:latin typeface="Times New Roman" panose="02020603050405020304" pitchFamily="18" charset="0"/>
                <a:cs typeface="Times New Roman" panose="02020603050405020304" pitchFamily="18" charset="0"/>
              </a:rPr>
              <a:t>: These expressions involve logical operations such as "AND," "OR," and "NOT." For example, (2&lt;3)&amp;&amp;(3&lt;4) is a logical expression that evaluates to true.</a:t>
            </a:r>
          </a:p>
          <a:p>
            <a:pPr>
              <a:lnSpc>
                <a:spcPct val="160000"/>
              </a:lnSpc>
            </a:pPr>
            <a:r>
              <a:rPr lang="en-US" b="1" i="1" dirty="0">
                <a:latin typeface="Times New Roman" panose="02020603050405020304" pitchFamily="18" charset="0"/>
                <a:cs typeface="Times New Roman" panose="02020603050405020304" pitchFamily="18" charset="0"/>
              </a:rPr>
              <a:t>Conditional expressions</a:t>
            </a:r>
            <a:r>
              <a:rPr lang="en-US" dirty="0">
                <a:latin typeface="Times New Roman" panose="02020603050405020304" pitchFamily="18" charset="0"/>
                <a:cs typeface="Times New Roman" panose="02020603050405020304" pitchFamily="18" charset="0"/>
              </a:rPr>
              <a:t>: These expressions involve using the ternary operator "?:" to assign a value based on a condition. For example,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x = (5&lt;6)?2:3; assigns the value 2 to x since 5 is less than 6.</a:t>
            </a:r>
          </a:p>
          <a:p>
            <a:pPr>
              <a:lnSpc>
                <a:spcPct val="160000"/>
              </a:lnSpc>
            </a:pPr>
            <a:r>
              <a:rPr lang="en-US" b="1" i="1" dirty="0">
                <a:latin typeface="Times New Roman" panose="02020603050405020304" pitchFamily="18" charset="0"/>
                <a:cs typeface="Times New Roman" panose="02020603050405020304" pitchFamily="18" charset="0"/>
              </a:rPr>
              <a:t>Assignment expressions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These expressions involve assigning a value to a variable. For example,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x = 5; assigns the value 5 to the variable x.</a:t>
            </a:r>
          </a:p>
          <a:p>
            <a:pPr>
              <a:lnSpc>
                <a:spcPct val="16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669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Times New Roman" panose="02020603050405020304" pitchFamily="18" charset="0"/>
                <a:cs typeface="Times New Roman" panose="02020603050405020304" pitchFamily="18" charset="0"/>
              </a:rPr>
              <a:t>                     </a:t>
            </a:r>
            <a:r>
              <a:rPr lang="en-US" b="1" dirty="0" smtClean="0">
                <a:solidFill>
                  <a:schemeClr val="bg1"/>
                </a:solidFill>
                <a:latin typeface="Times New Roman" panose="02020603050405020304" pitchFamily="18" charset="0"/>
                <a:cs typeface="Times New Roman" panose="02020603050405020304" pitchFamily="18" charset="0"/>
              </a:rPr>
              <a:t>Expression </a:t>
            </a:r>
            <a:r>
              <a:rPr lang="en-US" b="1" dirty="0">
                <a:solidFill>
                  <a:schemeClr val="bg1"/>
                </a:solidFill>
                <a:latin typeface="Times New Roman" panose="02020603050405020304" pitchFamily="18" charset="0"/>
                <a:cs typeface="Times New Roman" panose="02020603050405020304" pitchFamily="18" charset="0"/>
              </a:rPr>
              <a:t>Evaluation</a:t>
            </a:r>
            <a:endParaRPr lang="en-IN" b="1" dirty="0"/>
          </a:p>
        </p:txBody>
      </p:sp>
      <p:sp>
        <p:nvSpPr>
          <p:cNvPr id="3" name="Content Placeholder 2"/>
          <p:cNvSpPr>
            <a:spLocks noGrp="1"/>
          </p:cNvSpPr>
          <p:nvPr>
            <p:ph idx="1"/>
          </p:nvPr>
        </p:nvSpPr>
        <p:spPr/>
        <p:txBody>
          <a:bodyPr/>
          <a:lstStyle/>
          <a:p>
            <a:pPr fontAlgn="base">
              <a:lnSpc>
                <a:spcPct val="150000"/>
              </a:lnSpc>
            </a:pPr>
            <a:r>
              <a:rPr lang="en-US" dirty="0">
                <a:latin typeface="Times New Roman" panose="02020603050405020304" pitchFamily="18" charset="0"/>
                <a:cs typeface="Times New Roman" panose="02020603050405020304" pitchFamily="18" charset="0"/>
              </a:rPr>
              <a:t>Evaluate an expression represented by a String. The expression can contain parentheses, you can assume parentheses are well-matched. For simplicity, you can assume only binary operations allowed are +, -, *, and /. Arithmetic Expressions can be written in one of three forms:</a:t>
            </a:r>
          </a:p>
          <a:p>
            <a:pPr fontAlgn="base">
              <a:lnSpc>
                <a:spcPct val="150000"/>
              </a:lnSpc>
            </a:pPr>
            <a:r>
              <a:rPr lang="en-US" b="1" i="1" dirty="0">
                <a:latin typeface="Times New Roman" panose="02020603050405020304" pitchFamily="18" charset="0"/>
                <a:cs typeface="Times New Roman" panose="02020603050405020304" pitchFamily="18" charset="0"/>
              </a:rPr>
              <a:t>Infix Notation:</a:t>
            </a:r>
            <a:r>
              <a:rPr lang="en-US" dirty="0">
                <a:latin typeface="Times New Roman" panose="02020603050405020304" pitchFamily="18" charset="0"/>
                <a:cs typeface="Times New Roman" panose="02020603050405020304" pitchFamily="18" charset="0"/>
              </a:rPr>
              <a:t> Operators are written between the operands they operate on, e.g. 3 + 4.</a:t>
            </a:r>
          </a:p>
          <a:p>
            <a:pPr fontAlgn="base">
              <a:lnSpc>
                <a:spcPct val="150000"/>
              </a:lnSpc>
            </a:pPr>
            <a:r>
              <a:rPr lang="en-US" b="1" i="1" dirty="0">
                <a:latin typeface="Times New Roman" panose="02020603050405020304" pitchFamily="18" charset="0"/>
                <a:cs typeface="Times New Roman" panose="02020603050405020304" pitchFamily="18" charset="0"/>
              </a:rPr>
              <a:t>Prefix Notation:</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Operators are written before the operands, </a:t>
            </a:r>
            <a:r>
              <a:rPr lang="en-US" dirty="0" smtClean="0">
                <a:latin typeface="Times New Roman" panose="02020603050405020304" pitchFamily="18" charset="0"/>
                <a:cs typeface="Times New Roman" panose="02020603050405020304" pitchFamily="18" charset="0"/>
              </a:rPr>
              <a:t>e.g. </a:t>
            </a:r>
            <a:r>
              <a:rPr lang="en-US" dirty="0">
                <a:latin typeface="Times New Roman" panose="02020603050405020304" pitchFamily="18" charset="0"/>
                <a:cs typeface="Times New Roman" panose="02020603050405020304" pitchFamily="18" charset="0"/>
              </a:rPr>
              <a:t>+ 3 4</a:t>
            </a:r>
          </a:p>
          <a:p>
            <a:pPr fontAlgn="base">
              <a:lnSpc>
                <a:spcPct val="150000"/>
              </a:lnSpc>
            </a:pPr>
            <a:r>
              <a:rPr lang="en-US" b="1" i="1" dirty="0">
                <a:latin typeface="Times New Roman" panose="02020603050405020304" pitchFamily="18" charset="0"/>
                <a:cs typeface="Times New Roman" panose="02020603050405020304" pitchFamily="18" charset="0"/>
              </a:rPr>
              <a:t>Postfix Notation:</a:t>
            </a:r>
            <a:r>
              <a:rPr lang="en-US" dirty="0">
                <a:latin typeface="Times New Roman" panose="02020603050405020304" pitchFamily="18" charset="0"/>
                <a:cs typeface="Times New Roman" panose="02020603050405020304" pitchFamily="18" charset="0"/>
              </a:rPr>
              <a:t> Operators are written after operands</a:t>
            </a:r>
            <a:r>
              <a:rPr lang="en-US" dirty="0" smtClean="0">
                <a:latin typeface="Times New Roman" panose="02020603050405020304" pitchFamily="18" charset="0"/>
                <a:cs typeface="Times New Roman" panose="02020603050405020304" pitchFamily="18" charset="0"/>
              </a:rPr>
              <a:t>. 34+</a:t>
            </a:r>
            <a:endParaRPr lang="en-US"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172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rPr>
              <a:t>		Infix Notation &amp; </a:t>
            </a:r>
            <a:r>
              <a:rPr lang="en-US" b="1" dirty="0">
                <a:solidFill>
                  <a:schemeClr val="bg1"/>
                </a:solidFill>
                <a:latin typeface="Times New Roman" panose="02020603050405020304" pitchFamily="18" charset="0"/>
                <a:cs typeface="Times New Roman" panose="02020603050405020304" pitchFamily="18" charset="0"/>
              </a:rPr>
              <a:t>Prefix Notation </a:t>
            </a:r>
            <a:endParaRPr lang="en-IN" dirty="0">
              <a:solidFill>
                <a:schemeClr val="bg1"/>
              </a:solidFill>
            </a:endParaRPr>
          </a:p>
        </p:txBody>
      </p:sp>
      <p:sp>
        <p:nvSpPr>
          <p:cNvPr id="3" name="Content Placeholder 2"/>
          <p:cNvSpPr>
            <a:spLocks noGrp="1"/>
          </p:cNvSpPr>
          <p:nvPr>
            <p:ph idx="1"/>
          </p:nvPr>
        </p:nvSpPr>
        <p:spPr>
          <a:xfrm>
            <a:off x="698740" y="2251494"/>
            <a:ext cx="10688128" cy="4606506"/>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1. Infix Notation</a:t>
            </a:r>
          </a:p>
          <a:p>
            <a:pPr marL="0" indent="0">
              <a:buNone/>
            </a:pPr>
            <a:r>
              <a:rPr lang="en-US" sz="1400" dirty="0">
                <a:latin typeface="Times New Roman" panose="02020603050405020304" pitchFamily="18" charset="0"/>
                <a:cs typeface="Times New Roman" panose="02020603050405020304" pitchFamily="18" charset="0"/>
              </a:rPr>
              <a:t>In infix notation, operators are placed between their operands. This is the most common way we write expressions in everyday arithmetic. However, it requires the use of parentheses to indicate the order of operations when needed.</a:t>
            </a:r>
          </a:p>
          <a:p>
            <a:pPr marL="400050" lvl="1" indent="0">
              <a:buNone/>
            </a:pPr>
            <a:r>
              <a:rPr lang="en-US" sz="1200" dirty="0">
                <a:latin typeface="Times New Roman" panose="02020603050405020304" pitchFamily="18" charset="0"/>
                <a:cs typeface="Times New Roman" panose="02020603050405020304" pitchFamily="18" charset="0"/>
              </a:rPr>
              <a:t>Example:</a:t>
            </a:r>
          </a:p>
          <a:p>
            <a:pPr marL="400050" lvl="1" indent="0">
              <a:buNone/>
            </a:pPr>
            <a:r>
              <a:rPr lang="en-US" sz="1200" dirty="0">
                <a:latin typeface="Times New Roman" panose="02020603050405020304" pitchFamily="18" charset="0"/>
                <a:cs typeface="Times New Roman" panose="02020603050405020304" pitchFamily="18" charset="0"/>
              </a:rPr>
              <a:t>Expression: 3+43 + 43+4</a:t>
            </a:r>
          </a:p>
          <a:p>
            <a:pPr marL="400050" lvl="1" indent="0">
              <a:buNone/>
            </a:pPr>
            <a:r>
              <a:rPr lang="en-US" sz="1200" dirty="0">
                <a:latin typeface="Times New Roman" panose="02020603050405020304" pitchFamily="18" charset="0"/>
                <a:cs typeface="Times New Roman" panose="02020603050405020304" pitchFamily="18" charset="0"/>
              </a:rPr>
              <a:t>Complex Expression: (3+4)×5(3 + 4) \times 5(3+4)×5</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2. Prefix Notation (Polish Notation)</a:t>
            </a:r>
          </a:p>
          <a:p>
            <a:pPr marL="0" indent="0">
              <a:buNone/>
            </a:pPr>
            <a:r>
              <a:rPr lang="en-US" sz="1400" dirty="0">
                <a:latin typeface="Times New Roman" panose="02020603050405020304" pitchFamily="18" charset="0"/>
                <a:cs typeface="Times New Roman" panose="02020603050405020304" pitchFamily="18" charset="0"/>
              </a:rPr>
              <a:t>In prefix notation, operators are placed before their operands. This notation eliminates the need for parentheses because the order of operations is unambiguous.</a:t>
            </a:r>
          </a:p>
          <a:p>
            <a:pPr marL="400050" lvl="1" indent="0">
              <a:buNone/>
            </a:pPr>
            <a:r>
              <a:rPr lang="en-US" sz="1200" dirty="0">
                <a:latin typeface="Times New Roman" panose="02020603050405020304" pitchFamily="18" charset="0"/>
                <a:cs typeface="Times New Roman" panose="02020603050405020304" pitchFamily="18" charset="0"/>
              </a:rPr>
              <a:t>Example:</a:t>
            </a:r>
          </a:p>
          <a:p>
            <a:pPr marL="400050" lvl="1" indent="0">
              <a:buNone/>
            </a:pPr>
            <a:r>
              <a:rPr lang="en-US" sz="1200" dirty="0">
                <a:latin typeface="Times New Roman" panose="02020603050405020304" pitchFamily="18" charset="0"/>
                <a:cs typeface="Times New Roman" panose="02020603050405020304" pitchFamily="18" charset="0"/>
              </a:rPr>
              <a:t>Expression: +34+ 3 4+34</a:t>
            </a:r>
          </a:p>
          <a:p>
            <a:pPr marL="400050" lvl="1" indent="0">
              <a:buNone/>
            </a:pPr>
            <a:r>
              <a:rPr lang="en-US" sz="1200" dirty="0">
                <a:latin typeface="Times New Roman" panose="02020603050405020304" pitchFamily="18" charset="0"/>
                <a:cs typeface="Times New Roman" panose="02020603050405020304" pitchFamily="18" charset="0"/>
              </a:rPr>
              <a:t>Complex Expression: ×+345\times + 3 4 5×+345</a:t>
            </a:r>
          </a:p>
          <a:p>
            <a:pPr marL="400050" lvl="1" indent="0">
              <a:buNone/>
            </a:pPr>
            <a:r>
              <a:rPr lang="en-US" sz="1200" dirty="0">
                <a:latin typeface="Times New Roman" panose="02020603050405020304" pitchFamily="18" charset="0"/>
                <a:cs typeface="Times New Roman" panose="02020603050405020304" pitchFamily="18" charset="0"/>
              </a:rPr>
              <a:t>This translates to (3+4)×5(3 + 4) \times 5(3+4)×5</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15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latin typeface="Times New Roman" panose="02020603050405020304" pitchFamily="18" charset="0"/>
                <a:cs typeface="Times New Roman" panose="02020603050405020304" pitchFamily="18" charset="0"/>
              </a:rPr>
              <a:t>Postfix Notation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Postfix Notation (Reverse Polish Notation</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In postfix notation, operators are placed after their operands. Like prefix notation, postfix does not require parentheses.</a:t>
            </a:r>
          </a:p>
          <a:p>
            <a:pPr marL="400050" lvl="1" indent="0">
              <a:buNone/>
            </a:pPr>
            <a:r>
              <a:rPr lang="en-US" dirty="0">
                <a:latin typeface="Times New Roman" panose="02020603050405020304" pitchFamily="18" charset="0"/>
                <a:cs typeface="Times New Roman" panose="02020603050405020304" pitchFamily="18" charset="0"/>
              </a:rPr>
              <a:t>Example:</a:t>
            </a:r>
          </a:p>
          <a:p>
            <a:pPr marL="400050" lvl="1" indent="0">
              <a:buNone/>
            </a:pPr>
            <a:r>
              <a:rPr lang="en-US" dirty="0">
                <a:latin typeface="Times New Roman" panose="02020603050405020304" pitchFamily="18" charset="0"/>
                <a:cs typeface="Times New Roman" panose="02020603050405020304" pitchFamily="18" charset="0"/>
              </a:rPr>
              <a:t>Expression: 34+3 4 +34+</a:t>
            </a:r>
          </a:p>
          <a:p>
            <a:pPr marL="400050" lvl="1" indent="0">
              <a:buNone/>
            </a:pPr>
            <a:r>
              <a:rPr lang="en-US" dirty="0">
                <a:latin typeface="Times New Roman" panose="02020603050405020304" pitchFamily="18" charset="0"/>
                <a:cs typeface="Times New Roman" panose="02020603050405020304" pitchFamily="18" charset="0"/>
              </a:rPr>
              <a:t>Complex Expression: 34+5×3 4 + 5 \times34+5×</a:t>
            </a:r>
          </a:p>
          <a:p>
            <a:pPr marL="400050" lvl="1" indent="0">
              <a:buNone/>
            </a:pPr>
            <a:r>
              <a:rPr lang="en-US" dirty="0">
                <a:latin typeface="Times New Roman" panose="02020603050405020304" pitchFamily="18" charset="0"/>
                <a:cs typeface="Times New Roman" panose="02020603050405020304" pitchFamily="18" charset="0"/>
              </a:rPr>
              <a:t>This translates to (3+4)×5(3 + 4) \times 5(3+4)×5.</a:t>
            </a:r>
          </a:p>
          <a:p>
            <a:pPr marL="0" indent="0">
              <a:buNone/>
            </a:pPr>
            <a:r>
              <a:rPr lang="en-US" dirty="0">
                <a:latin typeface="Times New Roman" panose="02020603050405020304" pitchFamily="18" charset="0"/>
                <a:cs typeface="Times New Roman" panose="02020603050405020304" pitchFamily="18" charset="0"/>
              </a:rPr>
              <a:t>Evaluation:</a:t>
            </a:r>
          </a:p>
          <a:p>
            <a:pPr marL="0" indent="0">
              <a:buNone/>
            </a:pPr>
            <a:r>
              <a:rPr lang="en-US" dirty="0">
                <a:latin typeface="Times New Roman" panose="02020603050405020304" pitchFamily="18" charset="0"/>
                <a:cs typeface="Times New Roman" panose="02020603050405020304" pitchFamily="18" charset="0"/>
              </a:rPr>
              <a:t>The expression is evaluated from left to right. When an operator is encountered, it is applied to the most recent operands available.</a:t>
            </a:r>
          </a:p>
          <a:p>
            <a:pPr marL="0" indent="0">
              <a:buNone/>
            </a:pPr>
            <a:endParaRPr lang="en-IN" dirty="0"/>
          </a:p>
        </p:txBody>
      </p:sp>
    </p:spTree>
    <p:extLst>
      <p:ext uri="{BB962C8B-B14F-4D97-AF65-F5344CB8AC3E}">
        <p14:creationId xmlns:p14="http://schemas.microsoft.com/office/powerpoint/2010/main" val="387112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PRIORITY AND ASSOCIATIVITY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3388958"/>
              </p:ext>
            </p:extLst>
          </p:nvPr>
        </p:nvGraphicFramePr>
        <p:xfrm>
          <a:off x="1155700" y="2603500"/>
          <a:ext cx="9109734" cy="3504004"/>
        </p:xfrm>
        <a:graphic>
          <a:graphicData uri="http://schemas.openxmlformats.org/drawingml/2006/table">
            <a:tbl>
              <a:tblPr firstRow="1" bandRow="1">
                <a:tableStyleId>{5C22544A-7EE6-4342-B048-85BDC9FD1C3A}</a:tableStyleId>
              </a:tblPr>
              <a:tblGrid>
                <a:gridCol w="3036578"/>
                <a:gridCol w="3036578"/>
                <a:gridCol w="3036578"/>
              </a:tblGrid>
              <a:tr h="533218">
                <a:tc>
                  <a:txBody>
                    <a:bodyPr/>
                    <a:lstStyle/>
                    <a:p>
                      <a:pPr algn="l" fontAlgn="t"/>
                      <a:r>
                        <a:rPr lang="en-IN" dirty="0">
                          <a:solidFill>
                            <a:srgbClr val="FFFFFF"/>
                          </a:solidFill>
                          <a:effectLst/>
                          <a:latin typeface="Times New Roman" panose="02020603050405020304" pitchFamily="18" charset="0"/>
                          <a:cs typeface="Times New Roman" panose="02020603050405020304" pitchFamily="18" charset="0"/>
                        </a:rPr>
                        <a:t>Category</a:t>
                      </a:r>
                    </a:p>
                  </a:txBody>
                  <a:tcPr marL="76200" marR="76200" marT="76200" marB="76200"/>
                </a:tc>
                <a:tc>
                  <a:txBody>
                    <a:bodyPr/>
                    <a:lstStyle/>
                    <a:p>
                      <a:pPr algn="l" fontAlgn="t"/>
                      <a:r>
                        <a:rPr lang="en-IN" dirty="0">
                          <a:solidFill>
                            <a:srgbClr val="FFFFFF"/>
                          </a:solidFill>
                          <a:effectLst/>
                          <a:latin typeface="Times New Roman" panose="02020603050405020304" pitchFamily="18" charset="0"/>
                          <a:cs typeface="Times New Roman" panose="02020603050405020304" pitchFamily="18" charset="0"/>
                        </a:rPr>
                        <a:t>Operators</a:t>
                      </a:r>
                    </a:p>
                  </a:txBody>
                  <a:tcPr marL="76200" marR="76200" marT="76200" marB="76200"/>
                </a:tc>
                <a:tc>
                  <a:txBody>
                    <a:bodyPr/>
                    <a:lstStyle/>
                    <a:p>
                      <a:pPr algn="l" fontAlgn="t"/>
                      <a:r>
                        <a:rPr lang="en-IN" dirty="0">
                          <a:solidFill>
                            <a:srgbClr val="FFFFFF"/>
                          </a:solidFill>
                          <a:effectLst/>
                          <a:latin typeface="Times New Roman" panose="02020603050405020304" pitchFamily="18" charset="0"/>
                          <a:cs typeface="Times New Roman" panose="02020603050405020304" pitchFamily="18" charset="0"/>
                        </a:rPr>
                        <a:t>Associativity</a:t>
                      </a:r>
                    </a:p>
                  </a:txBody>
                  <a:tcPr marL="76200" marR="76200" marT="76200" marB="76200"/>
                </a:tc>
              </a:tr>
              <a:tr h="495131">
                <a:tc>
                  <a:txBody>
                    <a:bodyPr/>
                    <a:lstStyle/>
                    <a:p>
                      <a:r>
                        <a:rPr lang="en-IN">
                          <a:effectLst/>
                          <a:latin typeface="Times New Roman" panose="02020603050405020304" pitchFamily="18" charset="0"/>
                          <a:cs typeface="Times New Roman" panose="02020603050405020304" pitchFamily="18" charset="0"/>
                        </a:rPr>
                        <a:t>Postfix</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 - -</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tr>
              <a:tr h="495131">
                <a:tc>
                  <a:txBody>
                    <a:bodyPr/>
                    <a:lstStyle/>
                    <a:p>
                      <a:r>
                        <a:rPr lang="en-IN">
                          <a:effectLst/>
                          <a:latin typeface="Times New Roman" panose="02020603050405020304" pitchFamily="18" charset="0"/>
                          <a:cs typeface="Times New Roman" panose="02020603050405020304" pitchFamily="18" charset="0"/>
                        </a:rPr>
                        <a:t>Unary</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 - ! ~ ++ - -</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Right to left</a:t>
                      </a:r>
                    </a:p>
                  </a:txBody>
                  <a:tcPr marL="60960" marR="60960" marT="60960" marB="60960" anchor="ctr"/>
                </a:tc>
              </a:tr>
              <a:tr h="495131">
                <a:tc>
                  <a:txBody>
                    <a:bodyPr/>
                    <a:lstStyle/>
                    <a:p>
                      <a:r>
                        <a:rPr lang="en-IN">
                          <a:effectLst/>
                          <a:latin typeface="Times New Roman" panose="02020603050405020304" pitchFamily="18" charset="0"/>
                          <a:cs typeface="Times New Roman" panose="02020603050405020304" pitchFamily="18" charset="0"/>
                        </a:rPr>
                        <a:t>Multiplicative</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 / %</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tr>
              <a:tr h="495131">
                <a:tc>
                  <a:txBody>
                    <a:bodyPr/>
                    <a:lstStyle/>
                    <a:p>
                      <a:r>
                        <a:rPr lang="en-IN">
                          <a:effectLst/>
                          <a:latin typeface="Times New Roman" panose="02020603050405020304" pitchFamily="18" charset="0"/>
                          <a:cs typeface="Times New Roman" panose="02020603050405020304" pitchFamily="18" charset="0"/>
                        </a:rPr>
                        <a:t>Additive</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 -</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tr>
              <a:tr h="495131">
                <a:tc>
                  <a:txBody>
                    <a:bodyPr/>
                    <a:lstStyle/>
                    <a:p>
                      <a:r>
                        <a:rPr lang="en-IN">
                          <a:effectLst/>
                          <a:latin typeface="Times New Roman" panose="02020603050405020304" pitchFamily="18" charset="0"/>
                          <a:cs typeface="Times New Roman" panose="02020603050405020304" pitchFamily="18" charset="0"/>
                        </a:rPr>
                        <a:t>Shift</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&lt;&lt; &gt;&gt;</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tr>
              <a:tr h="495131">
                <a:tc>
                  <a:txBody>
                    <a:bodyPr/>
                    <a:lstStyle/>
                    <a:p>
                      <a:r>
                        <a:rPr lang="en-IN">
                          <a:effectLst/>
                          <a:latin typeface="Times New Roman" panose="02020603050405020304" pitchFamily="18" charset="0"/>
                          <a:cs typeface="Times New Roman" panose="02020603050405020304" pitchFamily="18" charset="0"/>
                        </a:rPr>
                        <a:t>Relational</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&lt; &lt;= &gt; &gt;=</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Left to right</a:t>
                      </a:r>
                    </a:p>
                  </a:txBody>
                  <a:tcPr marL="60960" marR="60960" marT="60960" marB="60960" anchor="ctr"/>
                </a:tc>
              </a:tr>
            </a:tbl>
          </a:graphicData>
        </a:graphic>
      </p:graphicFrame>
    </p:spTree>
    <p:extLst>
      <p:ext uri="{BB962C8B-B14F-4D97-AF65-F5344CB8AC3E}">
        <p14:creationId xmlns:p14="http://schemas.microsoft.com/office/powerpoint/2010/main" val="3716818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rPr>
              <a:t>		PRIORITY </a:t>
            </a:r>
            <a:r>
              <a:rPr lang="en-US" b="1" dirty="0">
                <a:solidFill>
                  <a:schemeClr val="bg1"/>
                </a:solidFill>
                <a:latin typeface="Times New Roman" panose="02020603050405020304" pitchFamily="18" charset="0"/>
                <a:cs typeface="Times New Roman" panose="02020603050405020304" pitchFamily="18" charset="0"/>
              </a:rPr>
              <a:t>AND ASSOCIATIVITY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4182481"/>
              </p:ext>
            </p:extLst>
          </p:nvPr>
        </p:nvGraphicFramePr>
        <p:xfrm>
          <a:off x="1509383" y="2413719"/>
          <a:ext cx="8824914" cy="4267200"/>
        </p:xfrm>
        <a:graphic>
          <a:graphicData uri="http://schemas.openxmlformats.org/drawingml/2006/table">
            <a:tbl>
              <a:tblPr firstRow="1" bandRow="1">
                <a:tableStyleId>{5C22544A-7EE6-4342-B048-85BDC9FD1C3A}</a:tableStyleId>
              </a:tblPr>
              <a:tblGrid>
                <a:gridCol w="2941638"/>
                <a:gridCol w="2941638"/>
                <a:gridCol w="2941638"/>
              </a:tblGrid>
              <a:tr h="370840">
                <a:tc>
                  <a:txBody>
                    <a:bodyPr/>
                    <a:lstStyle/>
                    <a:p>
                      <a:pPr algn="l" fontAlgn="t"/>
                      <a:r>
                        <a:rPr lang="en-IN" dirty="0">
                          <a:solidFill>
                            <a:srgbClr val="FFFFFF"/>
                          </a:solidFill>
                          <a:effectLst/>
                          <a:latin typeface="Times New Roman" panose="02020603050405020304" pitchFamily="18" charset="0"/>
                          <a:cs typeface="Times New Roman" panose="02020603050405020304" pitchFamily="18" charset="0"/>
                        </a:rPr>
                        <a:t>Category</a:t>
                      </a:r>
                    </a:p>
                  </a:txBody>
                  <a:tcPr marL="76200" marR="76200" marT="76200" marB="76200"/>
                </a:tc>
                <a:tc>
                  <a:txBody>
                    <a:bodyPr/>
                    <a:lstStyle/>
                    <a:p>
                      <a:pPr algn="l" fontAlgn="t"/>
                      <a:r>
                        <a:rPr lang="en-IN" dirty="0">
                          <a:solidFill>
                            <a:srgbClr val="FFFFFF"/>
                          </a:solidFill>
                          <a:effectLst/>
                          <a:latin typeface="Times New Roman" panose="02020603050405020304" pitchFamily="18" charset="0"/>
                          <a:cs typeface="Times New Roman" panose="02020603050405020304" pitchFamily="18" charset="0"/>
                        </a:rPr>
                        <a:t>Operators</a:t>
                      </a:r>
                    </a:p>
                  </a:txBody>
                  <a:tcPr marL="76200" marR="76200" marT="76200" marB="76200"/>
                </a:tc>
                <a:tc>
                  <a:txBody>
                    <a:bodyPr/>
                    <a:lstStyle/>
                    <a:p>
                      <a:pPr algn="l" fontAlgn="t"/>
                      <a:r>
                        <a:rPr lang="en-IN" dirty="0">
                          <a:solidFill>
                            <a:srgbClr val="FFFFFF"/>
                          </a:solidFill>
                          <a:effectLst/>
                          <a:latin typeface="Times New Roman" panose="02020603050405020304" pitchFamily="18" charset="0"/>
                          <a:cs typeface="Times New Roman" panose="02020603050405020304" pitchFamily="18" charset="0"/>
                        </a:rPr>
                        <a:t>Associativity</a:t>
                      </a:r>
                    </a:p>
                  </a:txBody>
                  <a:tcPr marL="76200" marR="76200" marT="76200" marB="76200"/>
                </a:tc>
              </a:tr>
              <a:tr h="370840">
                <a:tc>
                  <a:txBody>
                    <a:bodyPr/>
                    <a:lstStyle/>
                    <a:p>
                      <a:r>
                        <a:rPr lang="en-IN" dirty="0">
                          <a:effectLst/>
                          <a:latin typeface="Times New Roman" panose="02020603050405020304" pitchFamily="18" charset="0"/>
                          <a:cs typeface="Times New Roman" panose="02020603050405020304" pitchFamily="18" charset="0"/>
                        </a:rPr>
                        <a:t>Equality</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 !=</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tr>
              <a:tr h="370840">
                <a:tc>
                  <a:txBody>
                    <a:bodyPr/>
                    <a:lstStyle/>
                    <a:p>
                      <a:r>
                        <a:rPr lang="en-IN">
                          <a:effectLst/>
                          <a:latin typeface="Times New Roman" panose="02020603050405020304" pitchFamily="18" charset="0"/>
                          <a:cs typeface="Times New Roman" panose="02020603050405020304" pitchFamily="18" charset="0"/>
                        </a:rPr>
                        <a:t>Bitwise AND</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&amp;</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tr>
              <a:tr h="370840">
                <a:tc>
                  <a:txBody>
                    <a:bodyPr/>
                    <a:lstStyle/>
                    <a:p>
                      <a:r>
                        <a:rPr lang="en-IN">
                          <a:effectLst/>
                          <a:latin typeface="Times New Roman" panose="02020603050405020304" pitchFamily="18" charset="0"/>
                          <a:cs typeface="Times New Roman" panose="02020603050405020304" pitchFamily="18" charset="0"/>
                        </a:rPr>
                        <a:t>Bitwise XOR</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tr>
              <a:tr h="370840">
                <a:tc>
                  <a:txBody>
                    <a:bodyPr/>
                    <a:lstStyle/>
                    <a:p>
                      <a:r>
                        <a:rPr lang="en-IN">
                          <a:effectLst/>
                          <a:latin typeface="Times New Roman" panose="02020603050405020304" pitchFamily="18" charset="0"/>
                          <a:cs typeface="Times New Roman" panose="02020603050405020304" pitchFamily="18" charset="0"/>
                        </a:rPr>
                        <a:t>Bitwise OR</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tr>
              <a:tr h="370840">
                <a:tc>
                  <a:txBody>
                    <a:bodyPr/>
                    <a:lstStyle/>
                    <a:p>
                      <a:r>
                        <a:rPr lang="en-IN">
                          <a:effectLst/>
                          <a:latin typeface="Times New Roman" panose="02020603050405020304" pitchFamily="18" charset="0"/>
                          <a:cs typeface="Times New Roman" panose="02020603050405020304" pitchFamily="18" charset="0"/>
                        </a:rPr>
                        <a:t>Logical AND</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&amp;&amp;</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tr>
              <a:tr h="370840">
                <a:tc>
                  <a:txBody>
                    <a:bodyPr/>
                    <a:lstStyle/>
                    <a:p>
                      <a:r>
                        <a:rPr lang="en-IN">
                          <a:effectLst/>
                          <a:latin typeface="Times New Roman" panose="02020603050405020304" pitchFamily="18" charset="0"/>
                          <a:cs typeface="Times New Roman" panose="02020603050405020304" pitchFamily="18" charset="0"/>
                        </a:rPr>
                        <a:t>Logical OR</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Left to right</a:t>
                      </a:r>
                    </a:p>
                  </a:txBody>
                  <a:tcPr marL="60960" marR="60960" marT="60960" marB="60960" anchor="ctr"/>
                </a:tc>
              </a:tr>
              <a:tr h="370840">
                <a:tc>
                  <a:txBody>
                    <a:bodyPr/>
                    <a:lstStyle/>
                    <a:p>
                      <a:r>
                        <a:rPr lang="en-IN">
                          <a:effectLst/>
                          <a:latin typeface="Times New Roman" panose="02020603050405020304" pitchFamily="18" charset="0"/>
                          <a:cs typeface="Times New Roman" panose="02020603050405020304" pitchFamily="18" charset="0"/>
                        </a:rPr>
                        <a:t>Conditional</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Right to left</a:t>
                      </a:r>
                    </a:p>
                  </a:txBody>
                  <a:tcPr marL="60960" marR="60960" marT="60960" marB="60960" anchor="ctr"/>
                </a:tc>
              </a:tr>
              <a:tr h="370840">
                <a:tc>
                  <a:txBody>
                    <a:bodyPr/>
                    <a:lstStyle/>
                    <a:p>
                      <a:r>
                        <a:rPr lang="en-IN" dirty="0">
                          <a:effectLst/>
                          <a:latin typeface="Times New Roman" panose="02020603050405020304" pitchFamily="18" charset="0"/>
                          <a:cs typeface="Times New Roman" panose="02020603050405020304" pitchFamily="18" charset="0"/>
                        </a:rPr>
                        <a:t>Assignment</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 += -= *= /= %=&gt;&gt;= &lt;&lt;= &amp;= ^= |=</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Right to left</a:t>
                      </a:r>
                    </a:p>
                  </a:txBody>
                  <a:tcPr marL="60960" marR="60960" marT="60960" marB="60960" anchor="ctr"/>
                </a:tc>
              </a:tr>
              <a:tr h="370840">
                <a:tc>
                  <a:txBody>
                    <a:bodyPr/>
                    <a:lstStyle/>
                    <a:p>
                      <a:r>
                        <a:rPr lang="en-IN" dirty="0">
                          <a:effectLst/>
                          <a:latin typeface="Times New Roman" panose="02020603050405020304" pitchFamily="18" charset="0"/>
                          <a:cs typeface="Times New Roman" panose="02020603050405020304" pitchFamily="18" charset="0"/>
                        </a:rPr>
                        <a:t>Equality</a:t>
                      </a:r>
                    </a:p>
                  </a:txBody>
                  <a:tcPr marL="60960" marR="60960" marT="60960" marB="60960" anchor="ctr"/>
                </a:tc>
                <a:tc>
                  <a:txBody>
                    <a:bodyPr/>
                    <a:lstStyle/>
                    <a:p>
                      <a:r>
                        <a:rPr lang="en-IN">
                          <a:effectLst/>
                          <a:latin typeface="Times New Roman" panose="02020603050405020304" pitchFamily="18" charset="0"/>
                          <a:cs typeface="Times New Roman" panose="02020603050405020304" pitchFamily="18" charset="0"/>
                        </a:rPr>
                        <a:t>== !=</a:t>
                      </a:r>
                    </a:p>
                  </a:txBody>
                  <a:tcPr marL="60960" marR="60960" marT="60960" marB="60960" anchor="ctr"/>
                </a:tc>
                <a:tc>
                  <a:txBody>
                    <a:bodyPr/>
                    <a:lstStyle/>
                    <a:p>
                      <a:r>
                        <a:rPr lang="en-IN" dirty="0">
                          <a:effectLst/>
                          <a:latin typeface="Times New Roman" panose="02020603050405020304" pitchFamily="18" charset="0"/>
                          <a:cs typeface="Times New Roman" panose="02020603050405020304" pitchFamily="18" charset="0"/>
                        </a:rPr>
                        <a:t>Left to right</a:t>
                      </a:r>
                    </a:p>
                  </a:txBody>
                  <a:tcPr marL="60960" marR="60960" marT="60960" marB="60960" anchor="ctr"/>
                </a:tc>
              </a:tr>
            </a:tbl>
          </a:graphicData>
        </a:graphic>
      </p:graphicFrame>
    </p:spTree>
    <p:extLst>
      <p:ext uri="{BB962C8B-B14F-4D97-AF65-F5344CB8AC3E}">
        <p14:creationId xmlns:p14="http://schemas.microsoft.com/office/powerpoint/2010/main" val="105426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solidFill>
                  <a:schemeClr val="bg1"/>
                </a:solidFill>
                <a:latin typeface="Times New Roman" panose="02020603050405020304" pitchFamily="18" charset="0"/>
                <a:cs typeface="Times New Roman" panose="02020603050405020304" pitchFamily="18" charset="0"/>
              </a:rPr>
              <a:t>Operators In Java</a:t>
            </a:r>
            <a:endParaRPr lang="en-IN" sz="4400" b="1"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Operators allow the execution of arithmetic calculations essential for any mathematical operations in your program.</a:t>
            </a:r>
          </a:p>
          <a:p>
            <a:r>
              <a:rPr lang="en-US" dirty="0">
                <a:latin typeface="Times New Roman" panose="02020603050405020304" pitchFamily="18" charset="0"/>
                <a:cs typeface="Times New Roman" panose="02020603050405020304" pitchFamily="18" charset="0"/>
              </a:rPr>
              <a:t> They enable decision-making in the code through comparison and logical operators, directing the execution flow based on conditions.</a:t>
            </a:r>
          </a:p>
          <a:p>
            <a:r>
              <a:rPr lang="en-US" dirty="0">
                <a:latin typeface="Times New Roman" panose="02020603050405020304" pitchFamily="18" charset="0"/>
                <a:cs typeface="Times New Roman" panose="02020603050405020304" pitchFamily="18" charset="0"/>
              </a:rPr>
              <a:t> They are used to manipulate data at both bit and byte levels, allowing for efficient data processing.</a:t>
            </a:r>
          </a:p>
          <a:p>
            <a:r>
              <a:rPr lang="en-US" dirty="0">
                <a:latin typeface="Times New Roman" panose="02020603050405020304" pitchFamily="18" charset="0"/>
                <a:cs typeface="Times New Roman" panose="02020603050405020304" pitchFamily="18" charset="0"/>
              </a:rPr>
              <a:t>Operators like the assignment and unary operators simplify code by reducing complexity and increasing readability.</a:t>
            </a:r>
          </a:p>
          <a:p>
            <a:r>
              <a:rPr lang="en-US" dirty="0">
                <a:latin typeface="Times New Roman" panose="02020603050405020304" pitchFamily="18" charset="0"/>
                <a:cs typeface="Times New Roman" panose="02020603050405020304" pitchFamily="18" charset="0"/>
              </a:rPr>
              <a:t>Operators, especially bitwise and shift operators, can perform operations faster than their functional equivalents, enhancing performance.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3390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149</TotalTime>
  <Words>1392</Words>
  <Application>Microsoft Office PowerPoint</Application>
  <PresentationFormat>Widescreen</PresentationFormat>
  <Paragraphs>290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Roboto Slab</vt:lpstr>
      <vt:lpstr>Times New Roman</vt:lpstr>
      <vt:lpstr>Wingdings 3</vt:lpstr>
      <vt:lpstr>Ion Boardroom</vt:lpstr>
      <vt:lpstr>Java Expressions, Expression Evaluation, Priority and Associativity, Types of Operators and Examples</vt:lpstr>
      <vt:lpstr>JAVA EXPRESSIONS</vt:lpstr>
      <vt:lpstr>               Types of Expressions in Java </vt:lpstr>
      <vt:lpstr>                     Expression Evaluation</vt:lpstr>
      <vt:lpstr>  Infix Notation &amp; Prefix Notation </vt:lpstr>
      <vt:lpstr>Postfix Notation</vt:lpstr>
      <vt:lpstr>PRIORITY AND ASSOCIATIVITY</vt:lpstr>
      <vt:lpstr>  PRIORITY AND ASSOCIATIVITY</vt:lpstr>
      <vt:lpstr>Operators In Java</vt:lpstr>
      <vt:lpstr>Types of Operators</vt:lpstr>
      <vt:lpstr> ARTHMATAIC OPERATORS</vt:lpstr>
      <vt:lpstr> RELATIONAL OPERATORS</vt:lpstr>
      <vt:lpstr>LOGICAL OPERATORS</vt:lpstr>
      <vt:lpstr> BITWISE OPERATORS</vt:lpstr>
      <vt:lpstr>    ASSIGNMENT OPERATORS</vt:lpstr>
      <vt:lpstr> UNARY OPERATORS </vt:lpstr>
      <vt:lpstr> TERNARY OPERATOR </vt:lpstr>
      <vt:lpstr>     SHIFT OPERATORS </vt:lpstr>
      <vt:lpstr>      MISCELLANEOUS OPERATORS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Expressions, Expression Evaluation, Priority and Associativity, Types of Operators and Examples</dc:title>
  <dc:creator>Microsoft account</dc:creator>
  <cp:lastModifiedBy>Microsoft account</cp:lastModifiedBy>
  <cp:revision>15</cp:revision>
  <dcterms:created xsi:type="dcterms:W3CDTF">2024-10-09T11:03:23Z</dcterms:created>
  <dcterms:modified xsi:type="dcterms:W3CDTF">2024-10-10T06:45:31Z</dcterms:modified>
</cp:coreProperties>
</file>