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8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1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5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4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4A5D1D4-1C89-42C6-8ADB-82DF4E9CA14C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C0A539-4C76-4F9F-AB03-8F62F77DD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craft.co/view/458992c9-63a2-443a-9a3d-cf8227b3a3f0?key=ahoa2i599onr8ux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7E81-6465-4595-B9F7-682AB6C1C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254" y="972893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Info 7325 – Introduction to IT Auditing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Final Project </a:t>
            </a:r>
            <a:br>
              <a:rPr lang="en-US" sz="3100" dirty="0"/>
            </a:br>
            <a:r>
              <a:rPr lang="en-US" sz="3100" dirty="0"/>
              <a:t>Alpha Investments </a:t>
            </a:r>
            <a:r>
              <a:rPr lang="en-US" sz="3100" dirty="0" err="1"/>
              <a:t>INc.</a:t>
            </a:r>
            <a:r>
              <a:rPr lang="en-US" sz="3100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92CE1-6B28-46B7-BAC3-D9C8B8D84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022" y="4349383"/>
            <a:ext cx="2982593" cy="2133599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dirty="0"/>
              <a:t>Rishi Raj Dutta</a:t>
            </a:r>
          </a:p>
          <a:p>
            <a:pPr algn="r">
              <a:spcBef>
                <a:spcPts val="0"/>
              </a:spcBef>
            </a:pPr>
            <a:r>
              <a:rPr lang="en-US" dirty="0"/>
              <a:t>Kaushal Chaudhary</a:t>
            </a:r>
          </a:p>
          <a:p>
            <a:pPr algn="r">
              <a:spcBef>
                <a:spcPts val="0"/>
              </a:spcBef>
            </a:pPr>
            <a:r>
              <a:rPr lang="en-US" dirty="0"/>
              <a:t>Mohit </a:t>
            </a:r>
            <a:r>
              <a:rPr lang="en-US" dirty="0" err="1"/>
              <a:t>Ruke</a:t>
            </a:r>
            <a:endParaRPr lang="en-US" dirty="0"/>
          </a:p>
          <a:p>
            <a:pPr algn="r">
              <a:spcBef>
                <a:spcPts val="0"/>
              </a:spcBef>
            </a:pPr>
            <a:r>
              <a:rPr lang="en-US" dirty="0" err="1"/>
              <a:t>Gauresh</a:t>
            </a:r>
            <a:r>
              <a:rPr lang="en-US" dirty="0"/>
              <a:t> Chavan</a:t>
            </a:r>
          </a:p>
          <a:p>
            <a:pPr algn="r">
              <a:spcBef>
                <a:spcPts val="0"/>
              </a:spcBef>
            </a:pPr>
            <a:r>
              <a:rPr lang="en-US" dirty="0" err="1"/>
              <a:t>Zexu</a:t>
            </a:r>
            <a:r>
              <a:rPr lang="en-US" dirty="0"/>
              <a:t> Huang</a:t>
            </a:r>
          </a:p>
          <a:p>
            <a:pPr algn="r">
              <a:spcBef>
                <a:spcPts val="0"/>
              </a:spcBef>
            </a:pPr>
            <a:r>
              <a:rPr lang="en-US" dirty="0"/>
              <a:t>Rishi Rajani</a:t>
            </a:r>
          </a:p>
        </p:txBody>
      </p:sp>
    </p:spTree>
    <p:extLst>
      <p:ext uri="{BB962C8B-B14F-4D97-AF65-F5344CB8AC3E}">
        <p14:creationId xmlns:p14="http://schemas.microsoft.com/office/powerpoint/2010/main" val="101725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DD8C-6428-47EF-B745-EE69DF21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A923-C39E-42FC-8943-EBC3C6A6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300090"/>
          </a:xfrm>
        </p:spPr>
        <p:txBody>
          <a:bodyPr/>
          <a:lstStyle/>
          <a:p>
            <a:r>
              <a:rPr lang="en-US" dirty="0"/>
              <a:t>Revision about last time</a:t>
            </a:r>
          </a:p>
          <a:p>
            <a:r>
              <a:rPr lang="en-US" dirty="0"/>
              <a:t>Organization Chart</a:t>
            </a:r>
          </a:p>
          <a:p>
            <a:r>
              <a:rPr lang="en-US" dirty="0"/>
              <a:t>Procedures and Policies</a:t>
            </a:r>
          </a:p>
          <a:p>
            <a:r>
              <a:rPr lang="en-US"/>
              <a:t>Audit Approach</a:t>
            </a:r>
            <a:endParaRPr lang="en-US" dirty="0"/>
          </a:p>
          <a:p>
            <a:r>
              <a:rPr lang="en-US" dirty="0"/>
              <a:t>Cloud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28051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2253-D629-4C4C-B2CA-14B0CBEB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70545"/>
          </a:xfrm>
        </p:spPr>
        <p:txBody>
          <a:bodyPr/>
          <a:lstStyle/>
          <a:p>
            <a:pPr algn="ctr"/>
            <a:r>
              <a:rPr lang="en-US" dirty="0"/>
              <a:t>Alpha Investments Inc.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75-46C6-4028-952A-8629F542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Company is a start up aimed at helping people multiply their money</a:t>
            </a:r>
          </a:p>
          <a:p>
            <a:r>
              <a:rPr lang="en-US" sz="1800" dirty="0"/>
              <a:t>The service(s) we are looking at for our company are</a:t>
            </a:r>
          </a:p>
          <a:p>
            <a:pPr lvl="1"/>
            <a:r>
              <a:rPr lang="en-US" dirty="0"/>
              <a:t>Showcasing a client his correct portfolio</a:t>
            </a:r>
          </a:p>
          <a:p>
            <a:pPr lvl="1"/>
            <a:r>
              <a:rPr lang="en-US" dirty="0"/>
              <a:t>Showing the client predictions regarding some investments </a:t>
            </a:r>
          </a:p>
          <a:p>
            <a:r>
              <a:rPr lang="en-US" sz="1800" dirty="0"/>
              <a:t>Compliances maintained : PII, PCI, MNPI and SEC</a:t>
            </a:r>
          </a:p>
          <a:p>
            <a:r>
              <a:rPr lang="en-US" sz="1800" dirty="0"/>
              <a:t>Our cloud architecture had different VPC’s for the different coasts and we have revised it today</a:t>
            </a:r>
          </a:p>
        </p:txBody>
      </p:sp>
    </p:spTree>
    <p:extLst>
      <p:ext uri="{BB962C8B-B14F-4D97-AF65-F5344CB8AC3E}">
        <p14:creationId xmlns:p14="http://schemas.microsoft.com/office/powerpoint/2010/main" val="181556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Gshyue5Tbc3oGLT_MEpih4Ids-q6hqIKRgO7-eS0EgXyNrsDrnrRNUEUmDR9mex5d-lF7echsLspuzFXnzZ7-Nynr6t1QpW8tCFQd4FrWofiyGNCXV9bnuebT0C9Lq46i95dhMlD">
            <a:extLst>
              <a:ext uri="{FF2B5EF4-FFF2-40B4-BE49-F238E27FC236}">
                <a16:creationId xmlns:a16="http://schemas.microsoft.com/office/drawing/2014/main" id="{477DFADF-DBED-4F36-9CC9-60620B5DA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5" t="1979" r="515" b="16134"/>
          <a:stretch/>
        </p:blipFill>
        <p:spPr bwMode="auto">
          <a:xfrm>
            <a:off x="238125" y="790575"/>
            <a:ext cx="11101632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1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B3E2-F676-4E8A-9D9B-360A5F42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Policies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ADE5-3C3F-4414-B1D2-B1A8B0C6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97532"/>
            <a:ext cx="10058400" cy="4775835"/>
          </a:xfrm>
        </p:spPr>
        <p:txBody>
          <a:bodyPr/>
          <a:lstStyle/>
          <a:p>
            <a:r>
              <a:rPr lang="en-US" b="1" dirty="0"/>
              <a:t>Access Control Policy</a:t>
            </a:r>
          </a:p>
          <a:p>
            <a:pPr lvl="1"/>
            <a:r>
              <a:rPr lang="en-US" dirty="0"/>
              <a:t> Access enforcement (role based, identity based, attribute based and mechanisms: </a:t>
            </a:r>
            <a:r>
              <a:rPr lang="en-US" dirty="0" err="1"/>
              <a:t>acl</a:t>
            </a:r>
            <a:r>
              <a:rPr lang="en-US" dirty="0"/>
              <a:t>, </a:t>
            </a:r>
            <a:r>
              <a:rPr lang="en-US" dirty="0" err="1"/>
              <a:t>acm</a:t>
            </a:r>
            <a:r>
              <a:rPr lang="en-US" dirty="0"/>
              <a:t>, cryptography)</a:t>
            </a:r>
          </a:p>
          <a:p>
            <a:pPr lvl="1"/>
            <a:r>
              <a:rPr lang="en-US" dirty="0"/>
              <a:t>Information flow enforcement</a:t>
            </a:r>
          </a:p>
          <a:p>
            <a:pPr lvl="1"/>
            <a:r>
              <a:rPr lang="en-US" dirty="0"/>
              <a:t>Separation of Duties</a:t>
            </a:r>
          </a:p>
          <a:p>
            <a:pPr lvl="1"/>
            <a:r>
              <a:rPr lang="en-US" dirty="0"/>
              <a:t>Unsuccessful login attempts</a:t>
            </a:r>
          </a:p>
          <a:p>
            <a:pPr lvl="1"/>
            <a:r>
              <a:rPr lang="en-US" dirty="0"/>
              <a:t>System Use notifications</a:t>
            </a:r>
          </a:p>
          <a:p>
            <a:r>
              <a:rPr lang="en-US" b="1" dirty="0"/>
              <a:t>Information Security Management Policy</a:t>
            </a:r>
          </a:p>
          <a:p>
            <a:pPr lvl="1"/>
            <a:r>
              <a:rPr lang="en-US" dirty="0"/>
              <a:t>Access to and Correction of personal information</a:t>
            </a:r>
          </a:p>
          <a:p>
            <a:pPr lvl="1"/>
            <a:r>
              <a:rPr lang="en-US" dirty="0"/>
              <a:t>Data breach procedure and response plan</a:t>
            </a:r>
          </a:p>
          <a:p>
            <a:pPr lvl="1"/>
            <a:r>
              <a:rPr lang="en-US" dirty="0"/>
              <a:t>Privacy Inquiry and complaints procedure </a:t>
            </a:r>
          </a:p>
          <a:p>
            <a:r>
              <a:rPr lang="en-US" b="1" dirty="0"/>
              <a:t>Product Information and Transparency Policy</a:t>
            </a:r>
          </a:p>
          <a:p>
            <a:pPr lvl="1"/>
            <a:r>
              <a:rPr lang="en-US" dirty="0"/>
              <a:t>Clear and concise disclosure </a:t>
            </a:r>
          </a:p>
          <a:p>
            <a:pPr lvl="1"/>
            <a:r>
              <a:rPr lang="en-US" dirty="0"/>
              <a:t>Disclosure requirement for advertisement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0C21-996D-49A4-BED7-DD75DB40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04825"/>
            <a:ext cx="10058400" cy="5848350"/>
          </a:xfrm>
        </p:spPr>
        <p:txBody>
          <a:bodyPr/>
          <a:lstStyle/>
          <a:p>
            <a:r>
              <a:rPr lang="en-US" b="1" dirty="0"/>
              <a:t>Employee, Visitor and Contractor Physical Security Policy</a:t>
            </a:r>
          </a:p>
          <a:p>
            <a:pPr lvl="1"/>
            <a:r>
              <a:rPr lang="en-US" dirty="0"/>
              <a:t>Non-company visitors with issued ‘VISITOR’ status</a:t>
            </a:r>
          </a:p>
          <a:p>
            <a:pPr lvl="1"/>
            <a:r>
              <a:rPr lang="en-US" dirty="0"/>
              <a:t>Non-company visitors with issued ‘Non-Visitor’ status</a:t>
            </a:r>
          </a:p>
          <a:p>
            <a:pPr lvl="1"/>
            <a:r>
              <a:rPr lang="en-US" dirty="0"/>
              <a:t>Company assigned contractors and non-company personnel</a:t>
            </a:r>
          </a:p>
          <a:p>
            <a:pPr lvl="1"/>
            <a:r>
              <a:rPr lang="en-US" dirty="0"/>
              <a:t>New employees</a:t>
            </a:r>
          </a:p>
          <a:p>
            <a:r>
              <a:rPr lang="en-US" b="1" dirty="0"/>
              <a:t>Ethics Policy</a:t>
            </a:r>
          </a:p>
          <a:p>
            <a:pPr lvl="1"/>
            <a:r>
              <a:rPr lang="en-US" dirty="0"/>
              <a:t>Proper use of company, customer and supplier resources</a:t>
            </a:r>
          </a:p>
          <a:p>
            <a:pPr lvl="1"/>
            <a:r>
              <a:rPr lang="en-US" dirty="0"/>
              <a:t>Safeguarding information</a:t>
            </a:r>
          </a:p>
          <a:p>
            <a:pPr lvl="1"/>
            <a:r>
              <a:rPr lang="en-US" dirty="0"/>
              <a:t>Financial management</a:t>
            </a:r>
          </a:p>
          <a:p>
            <a:pPr lvl="1"/>
            <a:r>
              <a:rPr lang="en-US" dirty="0"/>
              <a:t>Acceptance of Business courtesies</a:t>
            </a:r>
          </a:p>
          <a:p>
            <a:pPr lvl="1"/>
            <a:r>
              <a:rPr lang="en-US" dirty="0"/>
              <a:t>Conflict of Interest</a:t>
            </a:r>
          </a:p>
          <a:p>
            <a:r>
              <a:rPr lang="en-US" b="1" dirty="0"/>
              <a:t>Fraud Reporting and Detection Policy</a:t>
            </a:r>
          </a:p>
          <a:p>
            <a:pPr lvl="1"/>
            <a:r>
              <a:rPr lang="en-US" dirty="0"/>
              <a:t>Misappropriation of funds, securities and other assets</a:t>
            </a:r>
          </a:p>
          <a:p>
            <a:pPr lvl="1"/>
            <a:r>
              <a:rPr lang="en-US" dirty="0"/>
              <a:t>Profiteering as a result of inside knowledge of company activities</a:t>
            </a:r>
          </a:p>
          <a:p>
            <a:pPr lvl="1"/>
            <a:r>
              <a:rPr lang="en-US" dirty="0"/>
              <a:t>Disclosing confidential and proprietary information to outside parties</a:t>
            </a:r>
          </a:p>
          <a:p>
            <a:r>
              <a:rPr lang="en-US" b="1" dirty="0"/>
              <a:t>Limited Liability </a:t>
            </a:r>
            <a:r>
              <a:rPr lang="en-US" b="1"/>
              <a:t>disclosure Policy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7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5783-E352-49F3-9C03-80EC4B4C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1743"/>
          </a:xfrm>
        </p:spPr>
        <p:txBody>
          <a:bodyPr/>
          <a:lstStyle/>
          <a:p>
            <a:pPr algn="ctr"/>
            <a:r>
              <a:rPr lang="en-US" dirty="0"/>
              <a:t>AUDIT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780D-0A7A-4653-BC1E-D96DE370E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5475"/>
            <a:ext cx="10058400" cy="4810125"/>
          </a:xfrm>
        </p:spPr>
        <p:txBody>
          <a:bodyPr/>
          <a:lstStyle/>
          <a:p>
            <a:r>
              <a:rPr lang="en-US" dirty="0"/>
              <a:t>Planning Phase</a:t>
            </a:r>
          </a:p>
          <a:p>
            <a:r>
              <a:rPr lang="en-US" dirty="0"/>
              <a:t>Preparing the Audit Plan</a:t>
            </a:r>
          </a:p>
          <a:p>
            <a:r>
              <a:rPr lang="en-US" dirty="0"/>
              <a:t>Scheduling and open meeting</a:t>
            </a:r>
          </a:p>
          <a:p>
            <a:r>
              <a:rPr lang="en-US" dirty="0"/>
              <a:t>Conducting Field work</a:t>
            </a:r>
          </a:p>
          <a:p>
            <a:r>
              <a:rPr lang="en-US" dirty="0"/>
              <a:t>Drafting a Report</a:t>
            </a:r>
          </a:p>
          <a:p>
            <a:r>
              <a:rPr lang="en-US" dirty="0"/>
              <a:t>Set up a Closing Meeting</a:t>
            </a:r>
          </a:p>
          <a:p>
            <a:r>
              <a:rPr lang="en-US" dirty="0"/>
              <a:t>Documentation and creation of Reports</a:t>
            </a:r>
          </a:p>
        </p:txBody>
      </p:sp>
    </p:spTree>
    <p:extLst>
      <p:ext uri="{BB962C8B-B14F-4D97-AF65-F5344CB8AC3E}">
        <p14:creationId xmlns:p14="http://schemas.microsoft.com/office/powerpoint/2010/main" val="199558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649C-CEEC-4342-9179-7CB9D226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3D - Cloud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26AD-DADF-414E-B960-556BDD8B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741152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Kindly follow this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143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219</TotalTime>
  <Words>302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Info 7325 – Introduction to IT Auditing  Final Project  Alpha Investments INc. </vt:lpstr>
      <vt:lpstr>Index</vt:lpstr>
      <vt:lpstr>Alpha Investments Inc.</vt:lpstr>
      <vt:lpstr>PowerPoint Presentation</vt:lpstr>
      <vt:lpstr>Policies and Procedures</vt:lpstr>
      <vt:lpstr>PowerPoint Presentation</vt:lpstr>
      <vt:lpstr>AUDIT APPROACH </vt:lpstr>
      <vt:lpstr>3D - Cloud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7325 – Introduction to IT Auditing  Final Project  Alpha Investments LLc. </dc:title>
  <dc:creator>Rishi Rajani</dc:creator>
  <cp:lastModifiedBy>Rishi Rajani</cp:lastModifiedBy>
  <cp:revision>22</cp:revision>
  <dcterms:created xsi:type="dcterms:W3CDTF">2018-10-18T18:12:17Z</dcterms:created>
  <dcterms:modified xsi:type="dcterms:W3CDTF">2018-11-01T21:58:19Z</dcterms:modified>
</cp:coreProperties>
</file>