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0" r:id="rId2"/>
    <p:sldId id="463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45" r:id="rId35"/>
    <p:sldId id="346" r:id="rId36"/>
    <p:sldId id="347" r:id="rId37"/>
    <p:sldId id="348" r:id="rId38"/>
    <p:sldId id="349" r:id="rId39"/>
    <p:sldId id="350" r:id="rId40"/>
    <p:sldId id="381" r:id="rId41"/>
    <p:sldId id="382" r:id="rId42"/>
    <p:sldId id="386" r:id="rId43"/>
    <p:sldId id="390" r:id="rId44"/>
    <p:sldId id="391" r:id="rId45"/>
    <p:sldId id="465" r:id="rId46"/>
    <p:sldId id="464" r:id="rId47"/>
    <p:sldId id="466" r:id="rId4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4660"/>
  </p:normalViewPr>
  <p:slideViewPr>
    <p:cSldViewPr>
      <p:cViewPr varScale="1">
        <p:scale>
          <a:sx n="85" d="100"/>
          <a:sy n="85" d="100"/>
        </p:scale>
        <p:origin x="22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2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493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q3sOYJot5U" TargetMode="External"/><Relationship Id="rId2" Type="http://schemas.openxmlformats.org/officeDocument/2006/relationships/hyperlink" Target="https://people.eecs.berkeley.edu/~wzheng/opaqu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brise/opaq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41FE7CA-5FB3-418B-81B5-88E0C0EA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95350"/>
            <a:ext cx="7239000" cy="1247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050C1-0416-456E-9016-62E2C84A415A}"/>
              </a:ext>
            </a:extLst>
          </p:cNvPr>
          <p:cNvSpPr txBox="1"/>
          <p:nvPr/>
        </p:nvSpPr>
        <p:spPr>
          <a:xfrm>
            <a:off x="3200401" y="2800350"/>
            <a:ext cx="3124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Calibri" panose="020F0502020204030204" pitchFamily="34" charset="0"/>
                <a:cs typeface="Calibri" panose="020F0502020204030204" pitchFamily="34" charset="0"/>
              </a:rPr>
              <a:t>Opaque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4570" y="1149921"/>
            <a:ext cx="4792345" cy="3609340"/>
          </a:xfrm>
          <a:prstGeom prst="rect">
            <a:avLst/>
          </a:prstGeom>
          <a:ln w="38100">
            <a:solidFill>
              <a:srgbClr val="F530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2560" algn="ctr">
              <a:lnSpc>
                <a:spcPct val="100000"/>
              </a:lnSpc>
              <a:spcBef>
                <a:spcPts val="1075"/>
              </a:spcBef>
            </a:pPr>
            <a:r>
              <a:rPr sz="1200" b="1" spc="-5" dirty="0">
                <a:latin typeface="Arial"/>
                <a:cs typeface="Arial"/>
              </a:rPr>
              <a:t>sensitive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5800" y="3873500"/>
            <a:ext cx="7493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0500" y="2578100"/>
            <a:ext cx="762000" cy="74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032000"/>
            <a:ext cx="7992109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990"/>
              </a:lnSpc>
              <a:spcBef>
                <a:spcPts val="100"/>
              </a:spcBef>
            </a:pPr>
            <a:r>
              <a:rPr sz="3400" spc="-5" dirty="0"/>
              <a:t>Challenge:</a:t>
            </a:r>
            <a:endParaRPr sz="3400"/>
          </a:p>
          <a:p>
            <a:pPr algn="ctr">
              <a:lnSpc>
                <a:spcPts val="3990"/>
              </a:lnSpc>
            </a:pPr>
            <a:r>
              <a:rPr sz="3400" spc="-5" dirty="0"/>
              <a:t>protect data and preserve</a:t>
            </a:r>
            <a:r>
              <a:rPr sz="3400" spc="15" dirty="0"/>
              <a:t> </a:t>
            </a:r>
            <a:r>
              <a:rPr sz="3400" spc="-5" dirty="0"/>
              <a:t>functionality</a:t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4792" y="2273693"/>
            <a:ext cx="377444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94"/>
              </a:spcBef>
            </a:pPr>
            <a:r>
              <a:rPr sz="1700" b="1" spc="-5" dirty="0">
                <a:latin typeface="Arial"/>
                <a:cs typeface="Arial"/>
              </a:rPr>
              <a:t>Spark SQL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564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0" algn="l"/>
              </a:tabLst>
            </a:pPr>
            <a:r>
              <a:rPr sz="4000" spc="-5" dirty="0"/>
              <a:t>Opaque*:</a:t>
            </a:r>
            <a:r>
              <a:rPr sz="4000" spc="15" dirty="0"/>
              <a:t> </a:t>
            </a:r>
            <a:r>
              <a:rPr sz="4000" spc="-5" dirty="0"/>
              <a:t>secure	data</a:t>
            </a:r>
            <a:r>
              <a:rPr sz="4000" spc="-50" dirty="0"/>
              <a:t> </a:t>
            </a:r>
            <a:r>
              <a:rPr sz="4000" spc="-5" dirty="0"/>
              <a:t>analytics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688793" y="2954654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8"/>
                </a:lnTo>
                <a:lnTo>
                  <a:pt x="0" y="65060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8793" y="2954654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9"/>
                </a:lnTo>
                <a:lnTo>
                  <a:pt x="0" y="6506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3200" y="2946400"/>
            <a:ext cx="1117600" cy="720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4792" y="1607261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45"/>
              </a:spcBef>
            </a:pPr>
            <a:r>
              <a:rPr sz="1600" b="1" spc="-5" dirty="0"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700" y="4657154"/>
            <a:ext cx="325310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*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blivious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latform for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nalytic </a:t>
            </a:r>
            <a:r>
              <a:rPr sz="1400" b="1" dirty="0">
                <a:latin typeface="Arial"/>
                <a:cs typeface="Arial"/>
              </a:rPr>
              <a:t>QUE</a:t>
            </a:r>
            <a:r>
              <a:rPr sz="1400" dirty="0">
                <a:latin typeface="Arial"/>
                <a:cs typeface="Arial"/>
              </a:rPr>
              <a:t>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360" y="1607261"/>
            <a:ext cx="124333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40029" marR="243840" indent="25400">
              <a:lnSpc>
                <a:spcPts val="1600"/>
              </a:lnSpc>
              <a:spcBef>
                <a:spcPts val="565"/>
              </a:spcBef>
            </a:pPr>
            <a:r>
              <a:rPr sz="1400" b="1" spc="-5" dirty="0">
                <a:latin typeface="Arial"/>
                <a:cs typeface="Arial"/>
              </a:rPr>
              <a:t>Machine  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8704" y="1607261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94945" marR="187325" indent="139700">
              <a:lnSpc>
                <a:spcPts val="1600"/>
              </a:lnSpc>
              <a:spcBef>
                <a:spcPts val="565"/>
              </a:spcBef>
            </a:pPr>
            <a:r>
              <a:rPr sz="1400" b="1" dirty="0">
                <a:latin typeface="Arial"/>
                <a:cs typeface="Arial"/>
              </a:rPr>
              <a:t>Graph  A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alyt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792" y="2079625"/>
            <a:ext cx="3774440" cy="925830"/>
          </a:xfrm>
          <a:custGeom>
            <a:avLst/>
            <a:gdLst/>
            <a:ahLst/>
            <a:cxnLst/>
            <a:rect l="l" t="t" r="r" b="b"/>
            <a:pathLst>
              <a:path w="3774440" h="925830">
                <a:moveTo>
                  <a:pt x="0" y="0"/>
                </a:moveTo>
                <a:lnTo>
                  <a:pt x="3774414" y="0"/>
                </a:lnTo>
                <a:lnTo>
                  <a:pt x="3774414" y="925690"/>
                </a:lnTo>
                <a:lnTo>
                  <a:pt x="0" y="925690"/>
                </a:lnTo>
                <a:lnTo>
                  <a:pt x="0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4792" y="2079625"/>
            <a:ext cx="3774440" cy="925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Opaque</a:t>
            </a:r>
            <a:endParaRPr sz="1800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Spark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500" y="2164234"/>
            <a:ext cx="291475" cy="413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564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0" algn="l"/>
              </a:tabLst>
            </a:pPr>
            <a:r>
              <a:rPr sz="4000" spc="-5" dirty="0"/>
              <a:t>Opaque*:</a:t>
            </a:r>
            <a:r>
              <a:rPr sz="4000" spc="15" dirty="0"/>
              <a:t> </a:t>
            </a:r>
            <a:r>
              <a:rPr sz="4000" spc="-5" dirty="0"/>
              <a:t>secure	data</a:t>
            </a:r>
            <a:r>
              <a:rPr sz="4000" spc="-50" dirty="0"/>
              <a:t> </a:t>
            </a:r>
            <a:r>
              <a:rPr sz="4000" spc="-5" dirty="0"/>
              <a:t>analytics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2688793" y="3204273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8"/>
                </a:lnTo>
                <a:lnTo>
                  <a:pt x="0" y="65060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8793" y="3204273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9"/>
                </a:lnTo>
                <a:lnTo>
                  <a:pt x="0" y="6506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3200" y="3196022"/>
            <a:ext cx="1117600" cy="720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4792" y="1376959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700" y="4657154"/>
            <a:ext cx="325310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*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blivious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latform for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nalytic </a:t>
            </a:r>
            <a:r>
              <a:rPr sz="1400" b="1" dirty="0">
                <a:latin typeface="Arial"/>
                <a:cs typeface="Arial"/>
              </a:rPr>
              <a:t>QUE</a:t>
            </a:r>
            <a:r>
              <a:rPr sz="1400" dirty="0">
                <a:latin typeface="Arial"/>
                <a:cs typeface="Arial"/>
              </a:rPr>
              <a:t>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360" y="1376959"/>
            <a:ext cx="124333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40029" marR="243840" indent="25400">
              <a:lnSpc>
                <a:spcPts val="1600"/>
              </a:lnSpc>
              <a:spcBef>
                <a:spcPts val="575"/>
              </a:spcBef>
            </a:pPr>
            <a:r>
              <a:rPr sz="1400" b="1" spc="-5" dirty="0">
                <a:latin typeface="Arial"/>
                <a:cs typeface="Arial"/>
              </a:rPr>
              <a:t>Machine  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8704" y="1376959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94945" marR="187325" indent="139700">
              <a:lnSpc>
                <a:spcPts val="1600"/>
              </a:lnSpc>
              <a:spcBef>
                <a:spcPts val="575"/>
              </a:spcBef>
            </a:pPr>
            <a:r>
              <a:rPr sz="1400" b="1" dirty="0">
                <a:latin typeface="Arial"/>
                <a:cs typeface="Arial"/>
              </a:rPr>
              <a:t>Graph  A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alyt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206500"/>
            <a:ext cx="379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121525" cy="863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– 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1282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1701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2120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trusted </a:t>
            </a:r>
            <a:r>
              <a:rPr sz="2000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36EFE07-BD7B-4A0C-A1A9-CF95DF769472}"/>
              </a:ext>
            </a:extLst>
          </p:cNvPr>
          <p:cNvSpPr txBox="1">
            <a:spLocks/>
          </p:cNvSpPr>
          <p:nvPr/>
        </p:nvSpPr>
        <p:spPr>
          <a:xfrm>
            <a:off x="609600" y="2876550"/>
            <a:ext cx="9144000" cy="1096899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A secure distributed Data Analytics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CF45D-6A28-4639-B070-7F8268A78144}"/>
              </a:ext>
            </a:extLst>
          </p:cNvPr>
          <p:cNvSpPr/>
          <p:nvPr/>
        </p:nvSpPr>
        <p:spPr>
          <a:xfrm>
            <a:off x="419100" y="1170051"/>
            <a:ext cx="830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accent5"/>
                </a:solidFill>
              </a:rPr>
              <a:t>O</a:t>
            </a:r>
            <a:r>
              <a:rPr lang="en-US" sz="3500" dirty="0"/>
              <a:t>blivious </a:t>
            </a:r>
            <a:r>
              <a:rPr lang="en-US" sz="3500" b="1" dirty="0">
                <a:solidFill>
                  <a:schemeClr val="accent5"/>
                </a:solidFill>
              </a:rPr>
              <a:t>P</a:t>
            </a:r>
            <a:r>
              <a:rPr lang="en-US" sz="3500" dirty="0"/>
              <a:t>latform for </a:t>
            </a:r>
            <a:r>
              <a:rPr lang="en-US" sz="3500" b="1" dirty="0">
                <a:solidFill>
                  <a:schemeClr val="accent5"/>
                </a:solidFill>
              </a:rPr>
              <a:t>A</a:t>
            </a:r>
            <a:r>
              <a:rPr lang="en-US" sz="3500" dirty="0"/>
              <a:t>nalytic  </a:t>
            </a:r>
            <a:r>
              <a:rPr lang="en-US" sz="3500" b="1" dirty="0" err="1">
                <a:solidFill>
                  <a:schemeClr val="accent5"/>
                </a:solidFill>
              </a:rPr>
              <a:t>QUE</a:t>
            </a:r>
            <a:r>
              <a:rPr lang="en-US" sz="3500" dirty="0" err="1"/>
              <a:t>ries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33852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28321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trusted </a:t>
            </a:r>
            <a:r>
              <a:rPr sz="2000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marL="698500" marR="327660" lvl="1" indent="-228600">
              <a:lnSpc>
                <a:spcPts val="2300"/>
              </a:lnSpc>
              <a:spcBef>
                <a:spcPts val="106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Only </a:t>
            </a:r>
            <a:r>
              <a:rPr sz="2000" dirty="0">
                <a:latin typeface="Arial"/>
                <a:cs typeface="Arial"/>
              </a:rPr>
              <a:t>single machine </a:t>
            </a: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(Haven), or weaker </a:t>
            </a:r>
            <a:r>
              <a:rPr sz="2000" spc="-5" dirty="0">
                <a:latin typeface="Arial"/>
                <a:cs typeface="Arial"/>
              </a:rPr>
              <a:t>security  guarantees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(VC3)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306750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>
                <a:latin typeface="Arial"/>
                <a:cs typeface="Arial"/>
              </a:rPr>
              <a:t>limited functionality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trusted </a:t>
            </a:r>
            <a:r>
              <a:rPr sz="2000" dirty="0">
                <a:latin typeface="Arial"/>
                <a:cs typeface="Arial"/>
              </a:rPr>
              <a:t>hardware</a:t>
            </a:r>
            <a:endParaRPr lang="en-US"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endParaRPr lang="en-US" sz="2000" b="1" spc="-5" dirty="0">
              <a:solidFill>
                <a:srgbClr val="70BF41"/>
              </a:solidFill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900"/>
              </a:spcBef>
              <a:tabLst>
                <a:tab pos="698500" algn="l"/>
              </a:tabLst>
            </a:pPr>
            <a:r>
              <a:rPr sz="2600" b="1" spc="-5" dirty="0">
                <a:solidFill>
                  <a:srgbClr val="70BF41"/>
                </a:solidFill>
                <a:latin typeface="Arial"/>
                <a:cs typeface="Arial"/>
              </a:rPr>
              <a:t>Opaque utilizes trusted</a:t>
            </a:r>
            <a:r>
              <a:rPr sz="2600" b="1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70BF41"/>
                </a:solidFill>
                <a:latin typeface="Arial"/>
                <a:cs typeface="Arial"/>
              </a:rPr>
              <a:t>hardware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452" y="1191450"/>
            <a:ext cx="2440940" cy="3402329"/>
          </a:xfrm>
          <a:custGeom>
            <a:avLst/>
            <a:gdLst/>
            <a:ahLst/>
            <a:cxnLst/>
            <a:rect l="l" t="t" r="r" b="b"/>
            <a:pathLst>
              <a:path w="2440940" h="3402329">
                <a:moveTo>
                  <a:pt x="0" y="0"/>
                </a:moveTo>
                <a:lnTo>
                  <a:pt x="2440660" y="0"/>
                </a:lnTo>
                <a:lnTo>
                  <a:pt x="2440660" y="3402215"/>
                </a:lnTo>
                <a:lnTo>
                  <a:pt x="0" y="340221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452" y="1191450"/>
            <a:ext cx="2440940" cy="3402329"/>
          </a:xfrm>
          <a:custGeom>
            <a:avLst/>
            <a:gdLst/>
            <a:ahLst/>
            <a:cxnLst/>
            <a:rect l="l" t="t" r="r" b="b"/>
            <a:pathLst>
              <a:path w="2440940" h="3402329">
                <a:moveTo>
                  <a:pt x="0" y="0"/>
                </a:moveTo>
                <a:lnTo>
                  <a:pt x="2440660" y="0"/>
                </a:lnTo>
                <a:lnTo>
                  <a:pt x="2440660" y="3402215"/>
                </a:lnTo>
                <a:lnTo>
                  <a:pt x="0" y="340221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452" y="1191450"/>
            <a:ext cx="2440940" cy="3402329"/>
          </a:xfrm>
          <a:custGeom>
            <a:avLst/>
            <a:gdLst/>
            <a:ahLst/>
            <a:cxnLst/>
            <a:rect l="l" t="t" r="r" b="b"/>
            <a:pathLst>
              <a:path w="2440940" h="3402329">
                <a:moveTo>
                  <a:pt x="0" y="0"/>
                </a:moveTo>
                <a:lnTo>
                  <a:pt x="2440660" y="0"/>
                </a:lnTo>
                <a:lnTo>
                  <a:pt x="2440660" y="3402215"/>
                </a:lnTo>
                <a:lnTo>
                  <a:pt x="0" y="340221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28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28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083" y="1371005"/>
            <a:ext cx="4611793" cy="359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Complex analytics run on sensitive</a:t>
            </a:r>
            <a:r>
              <a:rPr spc="1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206500" y="26543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5360" y="1159321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9810" y="1177422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7972" y="1574800"/>
            <a:ext cx="501827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5100" y="23368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8300" y="43777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43777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28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826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4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enclave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2359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4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enclave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3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Software attestation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1946687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2893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4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enclave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3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Software attestation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32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Example: </a:t>
            </a:r>
            <a:r>
              <a:rPr sz="2400" spc="-5" dirty="0">
                <a:latin typeface="Arial"/>
                <a:cs typeface="Arial"/>
              </a:rPr>
              <a:t>Intel SGX,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200" y="4092872"/>
            <a:ext cx="26174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memory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encryption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184150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0" y="1816100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0" y="1828800"/>
            <a:ext cx="906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Age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Disease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2600" y="1910793"/>
            <a:ext cx="187102" cy="26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2600" y="2120900"/>
            <a:ext cx="187102" cy="2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2600" y="2329614"/>
            <a:ext cx="187102" cy="487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800" y="2171700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medical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24504" y="2077275"/>
          <a:ext cx="2711447" cy="1345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12809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Amanda D.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Edwards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Robert R.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McGowan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Kimberly R.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Seay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Dennis G.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Bates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Ronald S.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Ogden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32591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Donna R.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Bridges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22600" y="2760880"/>
            <a:ext cx="187102" cy="497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184150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0" y="1816100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0" y="1828800"/>
            <a:ext cx="906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Age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Disease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2600" y="1910793"/>
            <a:ext cx="187102" cy="26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2600" y="2120900"/>
            <a:ext cx="187102" cy="2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2600" y="2329614"/>
            <a:ext cx="187102" cy="487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800" y="2171700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medical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24504" y="2077275"/>
          <a:ext cx="2711447" cy="1345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12809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Amanda D.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Edwards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Robert R.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McGowan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Kimberly R.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Seay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Dennis G.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Bates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Ronald S.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Ogden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32591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Donna R.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Bridges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22600" y="2760880"/>
            <a:ext cx="187102" cy="497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63157" y="1460906"/>
          <a:ext cx="1438273" cy="71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12809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159567" y="1295400"/>
            <a:ext cx="186632" cy="73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61964" y="2604808"/>
          <a:ext cx="144145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32591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158935" y="2413104"/>
            <a:ext cx="187264" cy="749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7865" y="139376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7865" y="139376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44139" y="1422400"/>
            <a:ext cx="387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12809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0353" y="139376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353" y="139376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1658" y="139376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1658" y="139376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00820" y="1422400"/>
            <a:ext cx="5988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000" b="1" dirty="0">
                <a:latin typeface="Arial"/>
                <a:cs typeface="Arial"/>
              </a:rPr>
              <a:t>…	Diab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3282" y="1400111"/>
            <a:ext cx="366395" cy="222250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000" b="1" dirty="0">
                <a:latin typeface="Arial"/>
                <a:cs typeface="Arial"/>
              </a:rPr>
              <a:t>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7712" y="1638503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7712" y="1638503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44139" y="1663700"/>
            <a:ext cx="387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29489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0506" y="1638503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0506" y="1638503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1810" y="1638503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1810" y="1638503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00668" y="1663700"/>
            <a:ext cx="599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000" b="1" dirty="0">
                <a:latin typeface="Arial"/>
                <a:cs typeface="Arial"/>
              </a:rPr>
              <a:t>…	Diab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3282" y="1635045"/>
            <a:ext cx="366395" cy="232410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latin typeface="Arial"/>
                <a:cs typeface="Arial"/>
              </a:rPr>
              <a:t>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37179" y="1883600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7179" y="1883600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1039" y="188276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1039" y="188276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2344" y="1882762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2344" y="1882762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03282" y="1879965"/>
            <a:ext cx="366395" cy="222250"/>
          </a:xfrm>
          <a:prstGeom prst="rect">
            <a:avLst/>
          </a:prstGeom>
          <a:solidFill>
            <a:srgbClr val="EC5D57"/>
          </a:solidFill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1000" b="1" dirty="0">
                <a:latin typeface="Arial"/>
                <a:cs typeface="Arial"/>
              </a:rPr>
              <a:t>cer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44139" y="1905000"/>
            <a:ext cx="1033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792480" algn="l"/>
              </a:tabLst>
            </a:pPr>
            <a:r>
              <a:rPr sz="900" b="1" dirty="0">
                <a:latin typeface="Arial"/>
                <a:cs typeface="Arial"/>
              </a:rPr>
              <a:t>13744   </a:t>
            </a:r>
            <a:r>
              <a:rPr sz="9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Can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27857" y="1221917"/>
            <a:ext cx="186626" cy="730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7865" y="272105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7865" y="272105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0353" y="272105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0353" y="272105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1658" y="272105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1658" y="272105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42945" y="2743200"/>
            <a:ext cx="1056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  <a:tabLst>
                <a:tab pos="781050" algn="l"/>
              </a:tabLst>
            </a:pPr>
            <a:r>
              <a:rPr sz="900" b="1" dirty="0">
                <a:latin typeface="Arial"/>
                <a:cs typeface="Arial"/>
              </a:rPr>
              <a:t>18740   </a:t>
            </a:r>
            <a:r>
              <a:rPr sz="9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03282" y="2727401"/>
            <a:ext cx="367665" cy="227965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1000" b="1" dirty="0">
                <a:latin typeface="Arial"/>
                <a:cs typeface="Arial"/>
              </a:rPr>
              <a:t>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36645" y="297607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36645" y="297607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91572" y="297607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1572" y="297607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2877" y="297607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2877" y="297607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203282" y="2967478"/>
            <a:ext cx="367665" cy="238125"/>
          </a:xfrm>
          <a:prstGeom prst="rect">
            <a:avLst/>
          </a:prstGeom>
          <a:solidFill>
            <a:srgbClr val="EC5D57"/>
          </a:solidFill>
        </p:spPr>
        <p:txBody>
          <a:bodyPr vert="horz" wrap="square" lIns="0" tIns="425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000" b="1" dirty="0">
                <a:latin typeface="Arial"/>
                <a:cs typeface="Arial"/>
              </a:rPr>
              <a:t>cer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42945" y="2997200"/>
            <a:ext cx="1035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  <a:tabLst>
                <a:tab pos="793750" algn="l"/>
              </a:tabLst>
            </a:pPr>
            <a:r>
              <a:rPr sz="900" b="1" dirty="0">
                <a:latin typeface="Arial"/>
                <a:cs typeface="Arial"/>
              </a:rPr>
              <a:t>98329   </a:t>
            </a:r>
            <a:r>
              <a:rPr sz="9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Can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36544" y="3222167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6544" y="3222167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142945" y="3251200"/>
            <a:ext cx="388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32591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91674" y="3222167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91674" y="3222167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72979" y="3222167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72979" y="3222167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99500" y="3251200"/>
            <a:ext cx="578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1000" b="1" dirty="0">
                <a:latin typeface="Arial"/>
                <a:cs typeface="Arial"/>
              </a:rPr>
              <a:t>…	Dia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03282" y="3218037"/>
            <a:ext cx="367665" cy="223520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000" b="1" dirty="0">
                <a:latin typeface="Arial"/>
                <a:cs typeface="Arial"/>
              </a:rPr>
              <a:t>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027222" y="2522997"/>
            <a:ext cx="187261" cy="749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4979" y="11430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12809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4979" y="13970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29489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61508" y="13970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8007" y="271433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51867" y="271349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73" y="0"/>
                </a:lnTo>
                <a:lnTo>
                  <a:pt x="28247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04979" y="16383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18740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61661" y="16383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97486" y="298277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2400" y="298277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791396" y="2713913"/>
          <a:ext cx="1437637" cy="833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688152" y="2521204"/>
            <a:ext cx="187159" cy="50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04979" y="18923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32591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88050" y="947331"/>
            <a:ext cx="187261" cy="9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4979" y="11430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12809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4979" y="13970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29489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61508" y="13970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8007" y="271433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51867" y="271349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73" y="0"/>
                </a:lnTo>
                <a:lnTo>
                  <a:pt x="28247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04979" y="16383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18740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61661" y="16383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97486" y="298277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2400" y="298277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791396" y="2713913"/>
          <a:ext cx="1437637" cy="833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688152" y="2521204"/>
            <a:ext cx="187159" cy="50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04979" y="18923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32591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88050" y="947331"/>
            <a:ext cx="187261" cy="9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00400" y="4102100"/>
            <a:ext cx="23628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solidFill>
                  <a:srgbClr val="FF2900"/>
                </a:solidFill>
                <a:latin typeface="Arial"/>
                <a:cs typeface="Arial"/>
              </a:rPr>
              <a:t>Attack </a:t>
            </a:r>
            <a:r>
              <a:rPr sz="1800" b="1" spc="-5" dirty="0">
                <a:solidFill>
                  <a:srgbClr val="FF2900"/>
                </a:solidFill>
                <a:latin typeface="Arial"/>
                <a:cs typeface="Arial"/>
              </a:rPr>
              <a:t>viable for</a:t>
            </a:r>
            <a:r>
              <a:rPr sz="1800" b="1" spc="-60" dirty="0">
                <a:solidFill>
                  <a:srgbClr val="FF2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2900"/>
                </a:solidFill>
                <a:latin typeface="Arial"/>
                <a:cs typeface="Arial"/>
              </a:rPr>
              <a:t>both  memory and network  </a:t>
            </a:r>
            <a:r>
              <a:rPr sz="1800" b="1" dirty="0">
                <a:solidFill>
                  <a:srgbClr val="FF2900"/>
                </a:solidFill>
                <a:latin typeface="Arial"/>
                <a:cs typeface="Arial"/>
              </a:rPr>
              <a:t>access</a:t>
            </a:r>
            <a:r>
              <a:rPr sz="1800" b="1" spc="-10" dirty="0">
                <a:solidFill>
                  <a:srgbClr val="FF2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2900"/>
                </a:solidFill>
                <a:latin typeface="Arial"/>
                <a:cs typeface="Arial"/>
              </a:rPr>
              <a:t>patterns!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083" y="1371005"/>
            <a:ext cx="4611793" cy="359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Complex analytics run on sensitive</a:t>
            </a:r>
            <a:r>
              <a:rPr spc="1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206500" y="26543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70" y="0"/>
                </a:lnTo>
                <a:lnTo>
                  <a:pt x="3192970" y="551561"/>
                </a:lnTo>
                <a:lnTo>
                  <a:pt x="0" y="55156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57" y="0"/>
                </a:lnTo>
                <a:lnTo>
                  <a:pt x="3192957" y="551552"/>
                </a:lnTo>
                <a:lnTo>
                  <a:pt x="0" y="5515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835" y="2647429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85420" marR="125730" indent="-63500">
              <a:lnSpc>
                <a:spcPts val="1400"/>
              </a:lnSpc>
              <a:spcBef>
                <a:spcPts val="434"/>
              </a:spcBef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ark  </a:t>
            </a:r>
            <a:r>
              <a:rPr sz="1200" b="1" spc="-5" dirty="0">
                <a:latin typeface="Arial"/>
                <a:cs typeface="Arial"/>
              </a:rPr>
              <a:t>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057" y="2648991"/>
            <a:ext cx="680085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40"/>
              </a:spcBef>
            </a:pPr>
            <a:r>
              <a:rPr sz="1500" b="1" spc="-5" dirty="0">
                <a:latin typeface="Arial"/>
                <a:cs typeface="Arial"/>
              </a:rPr>
              <a:t>MLLib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266" y="2648991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Arial"/>
                <a:cs typeface="Arial"/>
              </a:rPr>
              <a:t>GraphX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7475" y="2648991"/>
            <a:ext cx="835660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1120" marR="72390" indent="152400">
              <a:lnSpc>
                <a:spcPts val="1200"/>
              </a:lnSpc>
              <a:spcBef>
                <a:spcPts val="480"/>
              </a:spcBef>
            </a:pPr>
            <a:r>
              <a:rPr sz="1100" b="1" spc="-5" dirty="0">
                <a:latin typeface="Arial"/>
                <a:cs typeface="Arial"/>
              </a:rPr>
              <a:t>Spark  </a:t>
            </a:r>
            <a:r>
              <a:rPr sz="1100" b="1" dirty="0">
                <a:latin typeface="Arial"/>
                <a:cs typeface="Arial"/>
              </a:rPr>
              <a:t>Streaming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3441" y="3153968"/>
            <a:ext cx="861758" cy="553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5360" y="1159321"/>
            <a:ext cx="88900" cy="3466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810" y="1177422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7972" y="1574800"/>
            <a:ext cx="501827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5100" y="23368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8300" y="43777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9500" y="43777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219200"/>
            <a:ext cx="2536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148080"/>
            <a:ext cx="3212465" cy="19177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Data encryption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698500" marR="284480" lvl="1" indent="-228600">
              <a:lnSpc>
                <a:spcPts val="2600"/>
              </a:lnSpc>
              <a:spcBef>
                <a:spcPts val="70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Computation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integrity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100" y="1968500"/>
            <a:ext cx="2033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Snapshot</a:t>
            </a:r>
            <a:r>
              <a:rPr sz="1800" spc="-2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e.g. external</a:t>
            </a:r>
            <a:r>
              <a:rPr sz="1800" spc="-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hacker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7885" y="2022266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70"/>
                </a:lnTo>
                <a:lnTo>
                  <a:pt x="452475" y="288670"/>
                </a:lnTo>
                <a:lnTo>
                  <a:pt x="452475" y="431012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148080"/>
            <a:ext cx="3212465" cy="3086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Data encryption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698500" marR="284480" lvl="1" indent="-228600">
              <a:lnSpc>
                <a:spcPts val="2600"/>
              </a:lnSpc>
              <a:spcBef>
                <a:spcPts val="70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Computation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integrity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protected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Oblivious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470534" lvl="1" indent="-228600">
              <a:lnSpc>
                <a:spcPts val="2600"/>
              </a:lnSpc>
              <a:spcBef>
                <a:spcPts val="7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Additionally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hide  access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patterns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100" y="1968500"/>
            <a:ext cx="2033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Snapshot</a:t>
            </a:r>
            <a:r>
              <a:rPr sz="1800" spc="-2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e.g. external</a:t>
            </a:r>
            <a:r>
              <a:rPr sz="1800" spc="-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hacker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556000"/>
            <a:ext cx="20713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Persistent</a:t>
            </a:r>
            <a:r>
              <a:rPr sz="1800" b="1" spc="-55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e.g.</a:t>
            </a:r>
            <a:r>
              <a:rPr sz="1800" b="1" spc="-10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insider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885" y="2022266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70"/>
                </a:lnTo>
                <a:lnTo>
                  <a:pt x="452475" y="288670"/>
                </a:lnTo>
                <a:lnTo>
                  <a:pt x="452475" y="431012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9490" y="3606544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65"/>
                </a:lnTo>
                <a:lnTo>
                  <a:pt x="452475" y="288665"/>
                </a:lnTo>
                <a:lnTo>
                  <a:pt x="452475" y="431003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148080"/>
            <a:ext cx="3212465" cy="3086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Data encryption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698500" marR="284480" lvl="1" indent="-228600">
              <a:lnSpc>
                <a:spcPts val="2600"/>
              </a:lnSpc>
              <a:spcBef>
                <a:spcPts val="70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Computation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integrity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protected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Oblivious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470534" lvl="1" indent="-228600">
              <a:lnSpc>
                <a:spcPts val="2600"/>
              </a:lnSpc>
              <a:spcBef>
                <a:spcPts val="7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Additionally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hide  access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patterns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100" y="1968500"/>
            <a:ext cx="2033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Snapshot</a:t>
            </a:r>
            <a:r>
              <a:rPr sz="1800" spc="-2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e.g. external</a:t>
            </a:r>
            <a:r>
              <a:rPr sz="1800" spc="-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hacker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556000"/>
            <a:ext cx="20713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Persistent</a:t>
            </a:r>
            <a:r>
              <a:rPr sz="1800" b="1" spc="-55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e.g.</a:t>
            </a:r>
            <a:r>
              <a:rPr sz="1800" b="1" spc="-10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insider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885" y="2022266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70"/>
                </a:lnTo>
                <a:lnTo>
                  <a:pt x="452475" y="288670"/>
                </a:lnTo>
                <a:lnTo>
                  <a:pt x="452475" y="431012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9490" y="3606544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65"/>
                </a:lnTo>
                <a:lnTo>
                  <a:pt x="452475" y="288665"/>
                </a:lnTo>
                <a:lnTo>
                  <a:pt x="452475" y="431003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87600" y="4445000"/>
            <a:ext cx="435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70BF41"/>
                </a:solidFill>
                <a:latin typeface="Arial"/>
                <a:cs typeface="Arial"/>
              </a:rPr>
              <a:t>Trade </a:t>
            </a:r>
            <a:r>
              <a:rPr sz="2000" b="1" spc="-5" dirty="0">
                <a:solidFill>
                  <a:srgbClr val="70BF41"/>
                </a:solidFill>
                <a:latin typeface="Arial"/>
                <a:cs typeface="Arial"/>
              </a:rPr>
              <a:t>off: performance and</a:t>
            </a:r>
            <a:r>
              <a:rPr sz="2000" b="1" spc="2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0BF41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8F2-F461-4E9C-89DE-C2000E8C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865A-F1E3-46A0-8D0B-A156A01F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Works only with Scala</a:t>
            </a:r>
          </a:p>
          <a:p>
            <a:pPr marL="0" indent="0">
              <a:buNone/>
            </a:pPr>
            <a:r>
              <a:rPr lang="en-US" sz="1800" dirty="0"/>
              <a:t>Ubuntu 16.04/18.04</a:t>
            </a:r>
          </a:p>
          <a:p>
            <a:pPr marL="0" indent="0">
              <a:buNone/>
            </a:pPr>
            <a:r>
              <a:rPr lang="en-US" sz="1800" dirty="0"/>
              <a:t>Spark 2.0.2</a:t>
            </a:r>
          </a:p>
          <a:p>
            <a:pPr marL="0" indent="0">
              <a:buNone/>
            </a:pPr>
            <a:r>
              <a:rPr lang="en-US" sz="1800" dirty="0"/>
              <a:t>Java – </a:t>
            </a:r>
            <a:r>
              <a:rPr lang="en-US" sz="1800" dirty="0" err="1"/>
              <a:t>jdk</a:t>
            </a:r>
            <a:r>
              <a:rPr lang="en-US" sz="18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762849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725-4C54-4EF2-9520-6036EB1B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43F4-E702-4045-90E8-9033A9F5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A secure distributed Data Analytics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0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E36-DD5B-423C-8567-DA7FD8F1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574A-F60D-4C31-AA94-3F0AE76C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Wenting</a:t>
            </a:r>
            <a:r>
              <a:rPr lang="en-US" dirty="0"/>
              <a:t> Zheng, Ankur Dave, Jethro Beekman, Raluca Ada </a:t>
            </a:r>
            <a:r>
              <a:rPr lang="en-US" dirty="0" err="1"/>
              <a:t>Popa</a:t>
            </a:r>
            <a:r>
              <a:rPr lang="en-US" dirty="0"/>
              <a:t>, Joseph Gonzalez, and Ion </a:t>
            </a:r>
            <a:r>
              <a:rPr lang="en-US" dirty="0" err="1"/>
              <a:t>Stoica</a:t>
            </a:r>
            <a:r>
              <a:rPr lang="en-US" dirty="0"/>
              <a:t>. </a:t>
            </a:r>
            <a:r>
              <a:rPr lang="en-US" dirty="0">
                <a:hlinkClick r:id="rId2"/>
              </a:rPr>
              <a:t>Opaque: An Oblivious and Encrypted Distributed Analytics Platform</a:t>
            </a:r>
            <a:r>
              <a:rPr lang="en-US" dirty="0"/>
              <a:t>. NSDI 2017, March 2017.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https://www.youtube.com/watch?v=2q3sOYJot5U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https://github.com/ucbrise/opaque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083" y="1371005"/>
            <a:ext cx="4611793" cy="359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Complex analytics run on sensitive</a:t>
            </a:r>
            <a:r>
              <a:rPr spc="1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206500" y="26543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70" y="0"/>
                </a:lnTo>
                <a:lnTo>
                  <a:pt x="3192970" y="551561"/>
                </a:lnTo>
                <a:lnTo>
                  <a:pt x="0" y="55156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57" y="0"/>
                </a:lnTo>
                <a:lnTo>
                  <a:pt x="3192957" y="551552"/>
                </a:lnTo>
                <a:lnTo>
                  <a:pt x="0" y="5515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835" y="2647429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85420" marR="125730" indent="-63500">
              <a:lnSpc>
                <a:spcPts val="1400"/>
              </a:lnSpc>
              <a:spcBef>
                <a:spcPts val="434"/>
              </a:spcBef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ark  </a:t>
            </a:r>
            <a:r>
              <a:rPr sz="1200" b="1" spc="-5" dirty="0">
                <a:latin typeface="Arial"/>
                <a:cs typeface="Arial"/>
              </a:rPr>
              <a:t>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057" y="2648991"/>
            <a:ext cx="680085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40"/>
              </a:spcBef>
            </a:pPr>
            <a:r>
              <a:rPr sz="1500" b="1" spc="-5" dirty="0">
                <a:latin typeface="Arial"/>
                <a:cs typeface="Arial"/>
              </a:rPr>
              <a:t>MLLib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266" y="2648991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Arial"/>
                <a:cs typeface="Arial"/>
              </a:rPr>
              <a:t>GraphX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7475" y="2648991"/>
            <a:ext cx="835660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1120" marR="72390" indent="152400">
              <a:lnSpc>
                <a:spcPts val="1200"/>
              </a:lnSpc>
              <a:spcBef>
                <a:spcPts val="480"/>
              </a:spcBef>
            </a:pPr>
            <a:r>
              <a:rPr sz="1100" b="1" spc="-5" dirty="0">
                <a:latin typeface="Arial"/>
                <a:cs typeface="Arial"/>
              </a:rPr>
              <a:t>Spark  </a:t>
            </a:r>
            <a:r>
              <a:rPr sz="1100" b="1" dirty="0">
                <a:latin typeface="Arial"/>
                <a:cs typeface="Arial"/>
              </a:rPr>
              <a:t>Streaming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3441" y="3153968"/>
            <a:ext cx="861758" cy="553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5360" y="1159321"/>
            <a:ext cx="88900" cy="3466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810" y="1177422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6714" y="1647075"/>
            <a:ext cx="501827" cy="673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51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8300" y="43777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9500" y="43777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0" y="825500"/>
            <a:ext cx="33909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997043"/>
            <a:ext cx="3454400" cy="100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6600" y="838200"/>
            <a:ext cx="33401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7400" y="2984500"/>
            <a:ext cx="3225800" cy="161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BFBEB-E675-4DF9-82DF-CA5E657EECA6}"/>
              </a:ext>
            </a:extLst>
          </p:cNvPr>
          <p:cNvSpPr txBox="1"/>
          <p:nvPr/>
        </p:nvSpPr>
        <p:spPr>
          <a:xfrm>
            <a:off x="685800" y="209550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Breaches: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5800" y="3873500"/>
            <a:ext cx="7493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5800" y="3873500"/>
            <a:ext cx="7493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0500" y="2578100"/>
            <a:ext cx="762000" cy="74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829</Words>
  <Application>Microsoft Office PowerPoint</Application>
  <PresentationFormat>On-screen Show (16:9)</PresentationFormat>
  <Paragraphs>364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Complex analytics run on sensitive data</vt:lpstr>
      <vt:lpstr>Complex analytics run on sensitive data</vt:lpstr>
      <vt:lpstr>Complex analytics run on sensitive data</vt:lpstr>
      <vt:lpstr>PowerPoint Presentation</vt:lpstr>
      <vt:lpstr>Threat model</vt:lpstr>
      <vt:lpstr>Threat model</vt:lpstr>
      <vt:lpstr>Threat model</vt:lpstr>
      <vt:lpstr>Threat model</vt:lpstr>
      <vt:lpstr>Challenge: protect data and preserve functionality</vt:lpstr>
      <vt:lpstr>Opaque*: secure data analytics</vt:lpstr>
      <vt:lpstr>Opaque*: secure data analytics</vt:lpstr>
      <vt:lpstr>Prior work</vt:lpstr>
      <vt:lpstr>Prior work</vt:lpstr>
      <vt:lpstr>Prior work</vt:lpstr>
      <vt:lpstr>Prior work</vt:lpstr>
      <vt:lpstr>Prior work</vt:lpstr>
      <vt:lpstr>Prior work</vt:lpstr>
      <vt:lpstr>Prior work</vt:lpstr>
      <vt:lpstr>Prior work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Problem: access pattern leakage</vt:lpstr>
      <vt:lpstr>Problem: access pattern leakage</vt:lpstr>
      <vt:lpstr>Problem: access pattern leakage</vt:lpstr>
      <vt:lpstr>Problem: access pattern leakage</vt:lpstr>
      <vt:lpstr>Problem: access pattern leakage</vt:lpstr>
      <vt:lpstr>Problem: access pattern leakage</vt:lpstr>
      <vt:lpstr>Opaque modes</vt:lpstr>
      <vt:lpstr>Opaque modes</vt:lpstr>
      <vt:lpstr>Opaque modes</vt:lpstr>
      <vt:lpstr>Opaque modes</vt:lpstr>
      <vt:lpstr>Opaque modes</vt:lpstr>
      <vt:lpstr>Requirements: </vt:lpstr>
      <vt:lpstr>Conclusion: 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</dc:creator>
  <cp:lastModifiedBy>Komal Ambekar</cp:lastModifiedBy>
  <cp:revision>10</cp:revision>
  <dcterms:created xsi:type="dcterms:W3CDTF">2018-11-09T23:00:02Z</dcterms:created>
  <dcterms:modified xsi:type="dcterms:W3CDTF">2018-11-14T19:28:07Z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2018-11-09T00:00:00Z</vt:filetime>
  </property>
</Properties>
</file>