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7fe3ccb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7fe3ccb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8"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youtube.com/watch?v=OskQytBBdJU&amp;t=890s" TargetMode="External"/><Relationship Id="rId4" Type="http://schemas.openxmlformats.org/officeDocument/2006/relationships/hyperlink" Target="https://www.youtube.com/watch?v=OskQytBBdJU&amp;t=890s" TargetMode="External"/><Relationship Id="rId5" Type="http://schemas.openxmlformats.org/officeDocument/2006/relationships/hyperlink" Target="https://github.com/ucbrise/risecamp/tree/risecamp2018/pywren" TargetMode="External"/><Relationship Id="rId6" Type="http://schemas.openxmlformats.org/officeDocument/2006/relationships/hyperlink" Target="https://github.com/ucbrise/risecamp/tree/risecamp2018/pywren" TargetMode="External"/><Relationship Id="rId7" Type="http://schemas.openxmlformats.org/officeDocument/2006/relationships/hyperlink" Target="https://arxiv.org/pdf/1702.04024.pdf" TargetMode="External"/><Relationship Id="rId8" Type="http://schemas.openxmlformats.org/officeDocument/2006/relationships/hyperlink" Target="https://arxiv.org/pdf/1702.0402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81391" y="2998236"/>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7000"/>
              <a:buFont typeface="Calibri"/>
              <a:buNone/>
            </a:pPr>
            <a:r>
              <a:rPr lang="en-US" sz="7000">
                <a:solidFill>
                  <a:schemeClr val="dk1"/>
                </a:solidFill>
                <a:latin typeface="Calibri"/>
                <a:ea typeface="Calibri"/>
                <a:cs typeface="Calibri"/>
                <a:sym typeface="Calibri"/>
              </a:rPr>
              <a:t>PYWREN</a:t>
            </a:r>
            <a:endParaRPr/>
          </a:p>
        </p:txBody>
      </p:sp>
      <p:pic>
        <p:nvPicPr>
          <p:cNvPr id="144" name="Google Shape;144;p18"/>
          <p:cNvPicPr preferRelativeResize="0"/>
          <p:nvPr/>
        </p:nvPicPr>
        <p:blipFill rotWithShape="1">
          <a:blip r:embed="rId3">
            <a:alphaModFix/>
          </a:blip>
          <a:srcRect b="0" l="0" r="0" t="0"/>
          <a:stretch/>
        </p:blipFill>
        <p:spPr>
          <a:xfrm>
            <a:off x="1506894" y="774053"/>
            <a:ext cx="7239000" cy="12476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grpSp>
        <p:nvGrpSpPr>
          <p:cNvPr id="238" name="Google Shape;238;p27"/>
          <p:cNvGrpSpPr/>
          <p:nvPr/>
        </p:nvGrpSpPr>
        <p:grpSpPr>
          <a:xfrm>
            <a:off x="0" y="-8467"/>
            <a:ext cx="12192000" cy="6866467"/>
            <a:chOff x="0" y="-8467"/>
            <a:chExt cx="12192000" cy="6866467"/>
          </a:xfrm>
        </p:grpSpPr>
        <p:cxnSp>
          <p:nvCxnSpPr>
            <p:cNvPr id="239" name="Google Shape;239;p2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40" name="Google Shape;240;p2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41" name="Google Shape;241;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2" name="Google Shape;242;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3" name="Google Shape;243;p2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5" name="Google Shape;245;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46" name="Google Shape;246;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7" name="Google Shape;247;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7"/>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250" name="Google Shape;250;p27"/>
          <p:cNvGrpSpPr/>
          <p:nvPr/>
        </p:nvGrpSpPr>
        <p:grpSpPr>
          <a:xfrm>
            <a:off x="0" y="-8467"/>
            <a:ext cx="12192000" cy="6866467"/>
            <a:chOff x="0" y="-8467"/>
            <a:chExt cx="12192000" cy="6866467"/>
          </a:xfrm>
        </p:grpSpPr>
        <p:cxnSp>
          <p:nvCxnSpPr>
            <p:cNvPr id="251" name="Google Shape;251;p2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52" name="Google Shape;252;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53" name="Google Shape;253;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4" name="Google Shape;254;p2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56" name="Google Shape;256;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57" name="Google Shape;257;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58" name="Google Shape;258;p2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7"/>
          <p:cNvSpPr/>
          <p:nvPr/>
        </p:nvSpPr>
        <p:spPr>
          <a:xfrm>
            <a:off x="477012" y="480060"/>
            <a:ext cx="11237976" cy="5897880"/>
          </a:xfrm>
          <a:prstGeom prst="rect">
            <a:avLst/>
          </a:prstGeom>
          <a:solidFill>
            <a:srgbClr val="FFFFFF"/>
          </a:solidFill>
          <a:ln cap="flat" cmpd="sng" w="222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LAMBDA SCALABILITY&#10; " id="261" name="Google Shape;261;p27"/>
          <p:cNvPicPr preferRelativeResize="0"/>
          <p:nvPr>
            <p:ph idx="1" type="body"/>
          </p:nvPr>
        </p:nvPicPr>
        <p:blipFill rotWithShape="1">
          <a:blip r:embed="rId3">
            <a:alphaModFix/>
          </a:blip>
          <a:srcRect b="3195" l="0" r="1" t="4902"/>
          <a:stretch/>
        </p:blipFill>
        <p:spPr>
          <a:xfrm>
            <a:off x="568452" y="571500"/>
            <a:ext cx="11055096" cy="57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910599" y="2662334"/>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5670"/>
              <a:buFont typeface="Calibri"/>
              <a:buNone/>
            </a:pPr>
            <a:r>
              <a:rPr lang="en-US" sz="5670">
                <a:solidFill>
                  <a:schemeClr val="dk1"/>
                </a:solidFill>
                <a:latin typeface="Calibri"/>
                <a:ea typeface="Calibri"/>
                <a:cs typeface="Calibri"/>
                <a:sym typeface="Calibri"/>
              </a:rPr>
              <a:t>HOW TO GET STARTED WITH  PYWREN?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9"/>
          <p:cNvSpPr txBox="1"/>
          <p:nvPr>
            <p:ph idx="1" type="body"/>
          </p:nvPr>
        </p:nvSpPr>
        <p:spPr>
          <a:xfrm>
            <a:off x="723987" y="462417"/>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Font typeface="Noto Sans Symbols"/>
              <a:buChar char="➢"/>
            </a:pPr>
            <a:r>
              <a:rPr lang="en-US" sz="1665"/>
              <a:t>Step1: AWS Configuration</a:t>
            </a:r>
            <a:endParaRPr/>
          </a:p>
          <a:p>
            <a:pPr indent="0" lvl="0" marL="0" rtl="0" algn="l">
              <a:lnSpc>
                <a:spcPct val="80000"/>
              </a:lnSpc>
              <a:spcBef>
                <a:spcPts val="1000"/>
              </a:spcBef>
              <a:spcAft>
                <a:spcPts val="0"/>
              </a:spcAft>
              <a:buSzPts val="1332"/>
              <a:buNone/>
            </a:pPr>
            <a:r>
              <a:rPr lang="en-US" sz="1665"/>
              <a:t>$pip install awscli</a:t>
            </a:r>
            <a:endParaRPr sz="1665"/>
          </a:p>
          <a:p>
            <a:pPr indent="0" lvl="0" marL="0" rtl="0" algn="l">
              <a:lnSpc>
                <a:spcPct val="80000"/>
              </a:lnSpc>
              <a:spcBef>
                <a:spcPts val="1000"/>
              </a:spcBef>
              <a:spcAft>
                <a:spcPts val="0"/>
              </a:spcAft>
              <a:buSzPts val="1332"/>
              <a:buNone/>
            </a:pPr>
            <a:r>
              <a:t/>
            </a:r>
            <a:endParaRPr sz="1665"/>
          </a:p>
          <a:p>
            <a:pPr indent="-342900" lvl="0" marL="342900" rtl="0" algn="l">
              <a:lnSpc>
                <a:spcPct val="80000"/>
              </a:lnSpc>
              <a:spcBef>
                <a:spcPts val="1000"/>
              </a:spcBef>
              <a:spcAft>
                <a:spcPts val="0"/>
              </a:spcAft>
              <a:buSzPts val="1332"/>
              <a:buFont typeface="Noto Sans Symbols"/>
              <a:buChar char="➢"/>
            </a:pPr>
            <a:r>
              <a:rPr lang="en-US" sz="1665"/>
              <a:t>Step 2:Installation of Pywren</a:t>
            </a:r>
            <a:endParaRPr sz="1665"/>
          </a:p>
          <a:p>
            <a:pPr indent="0" lvl="0" marL="0" rtl="0" algn="l">
              <a:lnSpc>
                <a:spcPct val="80000"/>
              </a:lnSpc>
              <a:spcBef>
                <a:spcPts val="1000"/>
              </a:spcBef>
              <a:spcAft>
                <a:spcPts val="0"/>
              </a:spcAft>
              <a:buSzPts val="1332"/>
              <a:buNone/>
            </a:pPr>
            <a:r>
              <a:rPr lang="en-US" sz="1665"/>
              <a:t>$pip install pywren</a:t>
            </a:r>
            <a:endParaRPr sz="1665"/>
          </a:p>
          <a:p>
            <a:pPr indent="0" lvl="0" marL="0" rtl="0" algn="l">
              <a:lnSpc>
                <a:spcPct val="80000"/>
              </a:lnSpc>
              <a:spcBef>
                <a:spcPts val="1000"/>
              </a:spcBef>
              <a:spcAft>
                <a:spcPts val="0"/>
              </a:spcAft>
              <a:buSzPts val="1332"/>
              <a:buNone/>
            </a:pPr>
            <a:r>
              <a:t/>
            </a:r>
            <a:endParaRPr sz="1665"/>
          </a:p>
          <a:p>
            <a:pPr indent="-342900" lvl="0" marL="342900" rtl="0" algn="l">
              <a:lnSpc>
                <a:spcPct val="80000"/>
              </a:lnSpc>
              <a:spcBef>
                <a:spcPts val="1000"/>
              </a:spcBef>
              <a:spcAft>
                <a:spcPts val="0"/>
              </a:spcAft>
              <a:buSzPts val="1332"/>
              <a:buFont typeface="Noto Sans Symbols"/>
              <a:buChar char="➢"/>
            </a:pPr>
            <a:r>
              <a:rPr lang="en-US" sz="1665"/>
              <a:t>Step 3:Interactive script for pywren</a:t>
            </a:r>
            <a:endParaRPr sz="1665"/>
          </a:p>
          <a:p>
            <a:pPr indent="0" lvl="0" marL="0" rtl="0" algn="l">
              <a:lnSpc>
                <a:spcPct val="80000"/>
              </a:lnSpc>
              <a:spcBef>
                <a:spcPts val="1000"/>
              </a:spcBef>
              <a:spcAft>
                <a:spcPts val="0"/>
              </a:spcAft>
              <a:buSzPts val="1332"/>
              <a:buNone/>
            </a:pPr>
            <a:r>
              <a:rPr lang="en-US" sz="1665"/>
              <a:t>$pywren-setup</a:t>
            </a:r>
            <a:endParaRPr/>
          </a:p>
          <a:p>
            <a:pPr indent="0" lvl="0" marL="0" rtl="0" algn="l">
              <a:lnSpc>
                <a:spcPct val="80000"/>
              </a:lnSpc>
              <a:spcBef>
                <a:spcPts val="1000"/>
              </a:spcBef>
              <a:spcAft>
                <a:spcPts val="0"/>
              </a:spcAft>
              <a:buSzPts val="1332"/>
              <a:buNone/>
            </a:pPr>
            <a:r>
              <a:t/>
            </a:r>
            <a:endParaRPr sz="1665"/>
          </a:p>
          <a:p>
            <a:pPr indent="0" lvl="0" marL="0" rtl="0" algn="l">
              <a:lnSpc>
                <a:spcPct val="80000"/>
              </a:lnSpc>
              <a:spcBef>
                <a:spcPts val="1000"/>
              </a:spcBef>
              <a:spcAft>
                <a:spcPts val="0"/>
              </a:spcAft>
              <a:buSzPts val="1332"/>
              <a:buNone/>
            </a:pPr>
            <a:r>
              <a:rPr lang="en-US" sz="1665"/>
              <a:t> Step 4: Run Jupyter Notebook</a:t>
            </a:r>
            <a:endParaRPr/>
          </a:p>
          <a:p>
            <a:pPr indent="0" lvl="0" marL="0" rtl="0" algn="l">
              <a:lnSpc>
                <a:spcPct val="80000"/>
              </a:lnSpc>
              <a:spcBef>
                <a:spcPts val="1000"/>
              </a:spcBef>
              <a:spcAft>
                <a:spcPts val="0"/>
              </a:spcAft>
              <a:buSzPts val="1332"/>
              <a:buNone/>
            </a:pPr>
            <a:r>
              <a:rPr lang="en-US" sz="1665"/>
              <a:t>jupyter notebook --allow-root --ip='127.0.0.1'</a:t>
            </a:r>
            <a:endParaRPr/>
          </a:p>
          <a:p>
            <a:pPr indent="0" lvl="0" marL="0" rtl="0" algn="l">
              <a:lnSpc>
                <a:spcPct val="80000"/>
              </a:lnSpc>
              <a:spcBef>
                <a:spcPts val="1000"/>
              </a:spcBef>
              <a:spcAft>
                <a:spcPts val="0"/>
              </a:spcAft>
              <a:buSzPts val="1332"/>
              <a:buNone/>
            </a:pPr>
            <a:r>
              <a:t/>
            </a:r>
            <a:endParaRPr sz="1665"/>
          </a:p>
          <a:p>
            <a:pPr indent="0" lvl="0" marL="0" rtl="0" algn="l">
              <a:lnSpc>
                <a:spcPct val="80000"/>
              </a:lnSpc>
              <a:spcBef>
                <a:spcPts val="1000"/>
              </a:spcBef>
              <a:spcAft>
                <a:spcPts val="0"/>
              </a:spcAft>
              <a:buSzPts val="1332"/>
              <a:buNone/>
            </a:pPr>
            <a:r>
              <a:t/>
            </a:r>
            <a:endParaRPr sz="16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Manual Setup</a:t>
            </a:r>
            <a:endParaRPr/>
          </a:p>
        </p:txBody>
      </p:sp>
      <p:sp>
        <p:nvSpPr>
          <p:cNvPr id="277" name="Google Shape;277;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Noto Sans Symbols"/>
              <a:buChar char="➢"/>
            </a:pPr>
            <a:r>
              <a:rPr lang="en-US"/>
              <a:t>$pywren get_aws_account_id</a:t>
            </a:r>
            <a:endParaRPr/>
          </a:p>
          <a:p>
            <a:pPr indent="-342900" lvl="0" marL="342900" rtl="0" algn="l">
              <a:spcBef>
                <a:spcPts val="1000"/>
              </a:spcBef>
              <a:spcAft>
                <a:spcPts val="0"/>
              </a:spcAft>
              <a:buSzPts val="1440"/>
              <a:buFont typeface="Noto Sans Symbols"/>
              <a:buChar char="➢"/>
            </a:pPr>
            <a:r>
              <a:rPr lang="en-US"/>
              <a:t>$ pywren create_config</a:t>
            </a:r>
            <a:endParaRPr/>
          </a:p>
          <a:p>
            <a:pPr indent="-342900" lvl="0" marL="342900" rtl="0" algn="l">
              <a:spcBef>
                <a:spcPts val="1000"/>
              </a:spcBef>
              <a:spcAft>
                <a:spcPts val="0"/>
              </a:spcAft>
              <a:buSzPts val="1440"/>
              <a:buFont typeface="Noto Sans Symbols"/>
              <a:buChar char="➢"/>
            </a:pPr>
            <a:r>
              <a:rPr lang="en-US"/>
              <a:t>Pywren create_role</a:t>
            </a:r>
            <a:endParaRPr/>
          </a:p>
          <a:p>
            <a:pPr indent="-342900" lvl="0" marL="342900" rtl="0" algn="l">
              <a:spcBef>
                <a:spcPts val="1000"/>
              </a:spcBef>
              <a:spcAft>
                <a:spcPts val="0"/>
              </a:spcAft>
              <a:buSzPts val="1440"/>
              <a:buFont typeface="Noto Sans Symbols"/>
              <a:buChar char="➢"/>
            </a:pPr>
            <a:r>
              <a:rPr lang="en-US"/>
              <a:t>Pywren create_code</a:t>
            </a:r>
            <a:endParaRPr/>
          </a:p>
          <a:p>
            <a:pPr indent="-342900" lvl="0" marL="342900" rtl="0" algn="l">
              <a:spcBef>
                <a:spcPts val="1000"/>
              </a:spcBef>
              <a:spcAft>
                <a:spcPts val="0"/>
              </a:spcAft>
              <a:buSzPts val="1440"/>
              <a:buFont typeface="Noto Sans Symbols"/>
              <a:buChar char="➢"/>
            </a:pPr>
            <a:r>
              <a:rPr lang="en-US"/>
              <a:t>Pywren deploy_lambda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283" name="Google Shape;283;p3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1440"/>
              <a:buChar char="➢"/>
            </a:pPr>
            <a:r>
              <a:rPr lang="en-US">
                <a:uFill>
                  <a:noFill/>
                </a:uFill>
                <a:hlinkClick r:id="rId3"/>
              </a:rPr>
              <a:t>https://www.youtube.com/watch?v=OskQytBBdJU&amp;t=890s</a:t>
            </a:r>
            <a:endParaRPr>
              <a:uFill>
                <a:noFill/>
              </a:uFill>
              <a:hlinkClick r:id="rId4"/>
            </a:endParaRPr>
          </a:p>
          <a:p>
            <a:pPr indent="-342900" lvl="0" marL="342900" marR="0" rtl="0" algn="l">
              <a:lnSpc>
                <a:spcPct val="100000"/>
              </a:lnSpc>
              <a:spcBef>
                <a:spcPts val="0"/>
              </a:spcBef>
              <a:spcAft>
                <a:spcPts val="0"/>
              </a:spcAft>
              <a:buSzPts val="1440"/>
              <a:buChar char="➢"/>
            </a:pPr>
            <a:r>
              <a:rPr lang="en-US">
                <a:uFill>
                  <a:noFill/>
                </a:uFill>
                <a:hlinkClick r:id="rId5"/>
              </a:rPr>
              <a:t>https://github.com/ucbrise/risecamp/tree/risecamp2018/pywren</a:t>
            </a:r>
            <a:endParaRPr>
              <a:uFill>
                <a:noFill/>
              </a:uFill>
              <a:hlinkClick r:id="rId6"/>
            </a:endParaRPr>
          </a:p>
          <a:p>
            <a:pPr indent="-342900" lvl="0" marL="342900" marR="0" rtl="0" algn="l">
              <a:lnSpc>
                <a:spcPct val="100000"/>
              </a:lnSpc>
              <a:spcBef>
                <a:spcPts val="0"/>
              </a:spcBef>
              <a:spcAft>
                <a:spcPts val="0"/>
              </a:spcAft>
              <a:buSzPts val="1440"/>
              <a:buChar char="➢"/>
            </a:pPr>
            <a:r>
              <a:rPr lang="en-US">
                <a:uFill>
                  <a:noFill/>
                </a:uFill>
                <a:hlinkClick r:id="rId7"/>
              </a:rPr>
              <a:t>https://arxiv.org/pdf/1702.04024.pdf</a:t>
            </a:r>
            <a:endParaRPr sz="1600" u="sng">
              <a:solidFill>
                <a:schemeClr val="dk1"/>
              </a:solidFill>
              <a:latin typeface="Arial"/>
              <a:ea typeface="Arial"/>
              <a:cs typeface="Arial"/>
              <a:sym typeface="Arial"/>
              <a:hlinkClick r:id="rId8"/>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797666" y="2363755"/>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7000"/>
              <a:buFont typeface="Calibri"/>
              <a:buNone/>
            </a:pPr>
            <a:r>
              <a:rPr lang="en-US" sz="7000">
                <a:solidFill>
                  <a:schemeClr val="dk1"/>
                </a:solidFill>
                <a:latin typeface="Calibri"/>
                <a:ea typeface="Calibri"/>
                <a:cs typeface="Calibri"/>
                <a:sym typeface="Calibri"/>
              </a:rPr>
              <a:t>WHAT IS PYWREN?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ctrTitle"/>
          </p:nvPr>
        </p:nvSpPr>
        <p:spPr>
          <a:xfrm>
            <a:off x="1524000" y="1122363"/>
            <a:ext cx="9144000" cy="136761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3600"/>
              <a:t>Pywren</a:t>
            </a:r>
            <a:br>
              <a:rPr lang="en-US" sz="3600"/>
            </a:br>
            <a:br>
              <a:rPr lang="en-US" sz="4860"/>
            </a:br>
            <a:endParaRPr sz="4860"/>
          </a:p>
        </p:txBody>
      </p:sp>
      <p:sp>
        <p:nvSpPr>
          <p:cNvPr id="155" name="Google Shape;155;p20"/>
          <p:cNvSpPr txBox="1"/>
          <p:nvPr>
            <p:ph idx="1" type="subTitle"/>
          </p:nvPr>
        </p:nvSpPr>
        <p:spPr>
          <a:xfrm>
            <a:off x="556056" y="1519876"/>
            <a:ext cx="9772931" cy="4722304"/>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440"/>
              <a:buFont typeface="Noto Sans Symbols"/>
              <a:buChar char="➢"/>
            </a:pPr>
            <a:r>
              <a:rPr lang="en-US">
                <a:solidFill>
                  <a:srgbClr val="3F3F3F"/>
                </a:solidFill>
              </a:rPr>
              <a:t>Pywren serializes a Python function using cloudpickle, capturing all relevant information as well as most modules that are not present in the server runtime.</a:t>
            </a:r>
            <a:endParaRPr/>
          </a:p>
          <a:p>
            <a:pPr indent="-285750" lvl="0" marL="285750" rtl="0" algn="l">
              <a:spcBef>
                <a:spcPts val="1000"/>
              </a:spcBef>
              <a:spcAft>
                <a:spcPts val="0"/>
              </a:spcAft>
              <a:buSzPts val="1440"/>
              <a:buFont typeface="Noto Sans Symbols"/>
              <a:buChar char="➢"/>
            </a:pPr>
            <a:r>
              <a:rPr lang="en-US">
                <a:solidFill>
                  <a:srgbClr val="3F3F3F"/>
                </a:solidFill>
              </a:rPr>
              <a:t>This eliminates the majority of user overhead about deployment, packaging, and code versioning. </a:t>
            </a:r>
            <a:endParaRPr/>
          </a:p>
          <a:p>
            <a:pPr indent="-285750" lvl="0" marL="285750" rtl="0" algn="l">
              <a:spcBef>
                <a:spcPts val="1000"/>
              </a:spcBef>
              <a:spcAft>
                <a:spcPts val="0"/>
              </a:spcAft>
              <a:buSzPts val="1440"/>
              <a:buFont typeface="Noto Sans Symbols"/>
              <a:buChar char="➢"/>
            </a:pPr>
            <a:r>
              <a:rPr lang="en-US">
                <a:solidFill>
                  <a:srgbClr val="3F3F3F"/>
                </a:solidFill>
              </a:rPr>
              <a:t>We submit the serialized function along with each serialized datum by placing them into globally unique keys in S3, and then invoke a common Lambda function. </a:t>
            </a:r>
            <a:endParaRPr/>
          </a:p>
          <a:p>
            <a:pPr indent="-285750" lvl="0" marL="285750" rtl="0" algn="l">
              <a:spcBef>
                <a:spcPts val="1000"/>
              </a:spcBef>
              <a:spcAft>
                <a:spcPts val="0"/>
              </a:spcAft>
              <a:buSzPts val="1440"/>
              <a:buFont typeface="Noto Sans Symbols"/>
              <a:buChar char="➢"/>
            </a:pPr>
            <a:r>
              <a:rPr lang="en-US">
                <a:solidFill>
                  <a:srgbClr val="3F3F3F"/>
                </a:solidFill>
              </a:rPr>
              <a:t>On the server side, we invoke the relevant function on the relevant datum, both extracted from S3. </a:t>
            </a:r>
            <a:endParaRPr/>
          </a:p>
          <a:p>
            <a:pPr indent="-285750" lvl="0" marL="285750" rtl="0" algn="l">
              <a:spcBef>
                <a:spcPts val="1000"/>
              </a:spcBef>
              <a:spcAft>
                <a:spcPts val="0"/>
              </a:spcAft>
              <a:buSzPts val="1440"/>
              <a:buFont typeface="Noto Sans Symbols"/>
              <a:buChar char="➢"/>
            </a:pPr>
            <a:r>
              <a:rPr lang="en-US">
                <a:solidFill>
                  <a:srgbClr val="3F3F3F"/>
                </a:solidFill>
              </a:rPr>
              <a:t>The result of the function invocation is serialized and placed back into S3 at a pre-specified key, and job completion is signaled by the existence of this key. </a:t>
            </a:r>
            <a:endParaRPr/>
          </a:p>
          <a:p>
            <a:pPr indent="-285750" lvl="0" marL="285750" rtl="0" algn="l">
              <a:spcBef>
                <a:spcPts val="1000"/>
              </a:spcBef>
              <a:spcAft>
                <a:spcPts val="0"/>
              </a:spcAft>
              <a:buSzPts val="1440"/>
              <a:buFont typeface="Noto Sans Symbols"/>
              <a:buChar char="➢"/>
            </a:pPr>
            <a:r>
              <a:rPr lang="en-US">
                <a:solidFill>
                  <a:srgbClr val="3F3F3F"/>
                </a:solidFill>
              </a:rPr>
              <a:t>In this way, we are able to reuse one registered Lambda function to execute different user Python functions and mitigate the high latency for function registration, while executing functions that exceed Lambda’s code size limit.</a:t>
            </a:r>
            <a:endParaRPr/>
          </a:p>
          <a:p>
            <a:pPr indent="0" lvl="0" marL="0" rtl="0" algn="l">
              <a:spcBef>
                <a:spcPts val="1000"/>
              </a:spcBef>
              <a:spcAft>
                <a:spcPts val="0"/>
              </a:spcAft>
              <a:buSzPts val="1440"/>
              <a:buNone/>
            </a:pPr>
            <a:r>
              <a:rPr lang="en-US"/>
              <a:t> </a:t>
            </a:r>
            <a:endParaRPr/>
          </a:p>
          <a:p>
            <a:pPr indent="-251459" lvl="0" marL="342900" rtl="0" algn="l">
              <a:spcBef>
                <a:spcPts val="1000"/>
              </a:spcBef>
              <a:spcAft>
                <a:spcPts val="0"/>
              </a:spcAft>
              <a:buSzPts val="1440"/>
              <a:buFont typeface="Noto Sans Symbols"/>
              <a:buNone/>
            </a:pPr>
            <a:r>
              <a:t/>
            </a:r>
            <a:endParaRPr>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022567" y="258769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6300"/>
              <a:buFont typeface="Calibri"/>
              <a:buNone/>
            </a:pPr>
            <a:r>
              <a:rPr lang="en-US" sz="6300">
                <a:solidFill>
                  <a:schemeClr val="dk1"/>
                </a:solidFill>
                <a:latin typeface="Calibri"/>
                <a:ea typeface="Calibri"/>
                <a:cs typeface="Calibri"/>
                <a:sym typeface="Calibri"/>
              </a:rPr>
              <a:t>WHAT IS AWS LAMBDA?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AWS LAMBDA</a:t>
            </a:r>
            <a:endParaRPr/>
          </a:p>
        </p:txBody>
      </p:sp>
      <p:sp>
        <p:nvSpPr>
          <p:cNvPr id="166" name="Google Shape;166;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285750" lvl="0" marL="285750" rtl="0" algn="l">
              <a:lnSpc>
                <a:spcPct val="80000"/>
              </a:lnSpc>
              <a:spcBef>
                <a:spcPts val="0"/>
              </a:spcBef>
              <a:spcAft>
                <a:spcPts val="0"/>
              </a:spcAft>
              <a:buSzPts val="1406"/>
              <a:buFont typeface="Noto Sans Symbols"/>
              <a:buChar char="➢"/>
            </a:pPr>
            <a:r>
              <a:rPr lang="en-US" sz="1757"/>
              <a:t>AWS Lambda is a compute service that lets you run code without provisioning or managing servers.</a:t>
            </a:r>
            <a:endParaRPr/>
          </a:p>
          <a:p>
            <a:pPr indent="-285750" lvl="0" marL="285750" rtl="0" algn="l">
              <a:lnSpc>
                <a:spcPct val="80000"/>
              </a:lnSpc>
              <a:spcBef>
                <a:spcPts val="1000"/>
              </a:spcBef>
              <a:spcAft>
                <a:spcPts val="0"/>
              </a:spcAft>
              <a:buSzPts val="1406"/>
              <a:buFont typeface="Noto Sans Symbols"/>
              <a:buChar char="➢"/>
            </a:pPr>
            <a:r>
              <a:rPr lang="en-US" sz="1757"/>
              <a:t> AWS Lambda executes your code only when needed and scales automatically, from a few requests per day to thousands per second. </a:t>
            </a:r>
            <a:endParaRPr/>
          </a:p>
          <a:p>
            <a:pPr indent="-285750" lvl="0" marL="285750" rtl="0" algn="l">
              <a:lnSpc>
                <a:spcPct val="80000"/>
              </a:lnSpc>
              <a:spcBef>
                <a:spcPts val="1000"/>
              </a:spcBef>
              <a:spcAft>
                <a:spcPts val="0"/>
              </a:spcAft>
              <a:buSzPts val="1406"/>
              <a:buFont typeface="Noto Sans Symbols"/>
              <a:buChar char="➢"/>
            </a:pPr>
            <a:r>
              <a:rPr lang="en-US" sz="1757"/>
              <a:t>You pay only for the compute time you consume - there is no charge when your code is not running. </a:t>
            </a:r>
            <a:endParaRPr/>
          </a:p>
          <a:p>
            <a:pPr indent="-285750" lvl="0" marL="285750" rtl="0" algn="l">
              <a:lnSpc>
                <a:spcPct val="80000"/>
              </a:lnSpc>
              <a:spcBef>
                <a:spcPts val="1000"/>
              </a:spcBef>
              <a:spcAft>
                <a:spcPts val="0"/>
              </a:spcAft>
              <a:buSzPts val="1406"/>
              <a:buFont typeface="Noto Sans Symbols"/>
              <a:buChar char="➢"/>
            </a:pPr>
            <a:r>
              <a:rPr lang="en-US" sz="1757"/>
              <a:t>With AWS Lambda, you can run code for virtually any type of application or backend service - all with zero administration.</a:t>
            </a:r>
            <a:endParaRPr/>
          </a:p>
          <a:p>
            <a:pPr indent="-285750" lvl="0" marL="285750" rtl="0" algn="l">
              <a:lnSpc>
                <a:spcPct val="80000"/>
              </a:lnSpc>
              <a:spcBef>
                <a:spcPts val="1000"/>
              </a:spcBef>
              <a:spcAft>
                <a:spcPts val="0"/>
              </a:spcAft>
              <a:buSzPts val="1406"/>
              <a:buFont typeface="Noto Sans Symbols"/>
              <a:buChar char="➢"/>
            </a:pPr>
            <a:r>
              <a:rPr lang="en-US" sz="1757"/>
              <a:t> AWS Lambda runs your code on a high-availability compute infrastructure and performs all of the administration of the compute resources, including server and operating system maintenance, capacity provisioning and automatic scaling, code monitoring and logging.</a:t>
            </a:r>
            <a:endParaRPr/>
          </a:p>
          <a:p>
            <a:pPr indent="-285750" lvl="0" marL="285750" rtl="0" algn="l">
              <a:lnSpc>
                <a:spcPct val="80000"/>
              </a:lnSpc>
              <a:spcBef>
                <a:spcPts val="1000"/>
              </a:spcBef>
              <a:spcAft>
                <a:spcPts val="0"/>
              </a:spcAft>
              <a:buSzPts val="1406"/>
              <a:buFont typeface="Noto Sans Symbols"/>
              <a:buChar char="➢"/>
            </a:pPr>
            <a:r>
              <a:rPr lang="en-US" sz="1757"/>
              <a:t> All you need to do is supply your code in one of the languages that AWS Lambda supports (currently Node.js, Java, C#, Go and Python).</a:t>
            </a:r>
            <a:endParaRPr/>
          </a:p>
          <a:p>
            <a:pPr indent="-258318" lvl="0" marL="342900" rtl="0" algn="l">
              <a:lnSpc>
                <a:spcPct val="80000"/>
              </a:lnSpc>
              <a:spcBef>
                <a:spcPts val="1000"/>
              </a:spcBef>
              <a:spcAft>
                <a:spcPts val="0"/>
              </a:spcAft>
              <a:buSzPts val="1332"/>
              <a:buNone/>
            </a:pPr>
            <a:r>
              <a:t/>
            </a:r>
            <a:endParaRPr sz="16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0" name="Shape 170"/>
        <p:cNvGrpSpPr/>
        <p:nvPr/>
      </p:nvGrpSpPr>
      <p:grpSpPr>
        <a:xfrm>
          <a:off x="0" y="0"/>
          <a:ext cx="0" cy="0"/>
          <a:chOff x="0" y="0"/>
          <a:chExt cx="0" cy="0"/>
        </a:xfrm>
      </p:grpSpPr>
      <p:grpSp>
        <p:nvGrpSpPr>
          <p:cNvPr id="171" name="Google Shape;171;p23"/>
          <p:cNvGrpSpPr/>
          <p:nvPr/>
        </p:nvGrpSpPr>
        <p:grpSpPr>
          <a:xfrm>
            <a:off x="0" y="-8467"/>
            <a:ext cx="12192000" cy="6866467"/>
            <a:chOff x="0" y="-8467"/>
            <a:chExt cx="12192000" cy="6866467"/>
          </a:xfrm>
        </p:grpSpPr>
        <p:cxnSp>
          <p:nvCxnSpPr>
            <p:cNvPr id="172" name="Google Shape;172;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73" name="Google Shape;173;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4" name="Google Shape;174;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5" name="Google Shape;175;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6" name="Google Shape;176;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8" name="Google Shape;178;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79" name="Google Shape;179;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0" name="Google Shape;180;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3"/>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83" name="Google Shape;183;p23"/>
          <p:cNvGrpSpPr/>
          <p:nvPr/>
        </p:nvGrpSpPr>
        <p:grpSpPr>
          <a:xfrm>
            <a:off x="0" y="-8467"/>
            <a:ext cx="12192000" cy="6866467"/>
            <a:chOff x="0" y="-8467"/>
            <a:chExt cx="12192000" cy="6866467"/>
          </a:xfrm>
        </p:grpSpPr>
        <p:cxnSp>
          <p:nvCxnSpPr>
            <p:cNvPr id="184" name="Google Shape;184;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85" name="Google Shape;185;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6" name="Google Shape;186;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7" name="Google Shape;187;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9" name="Google Shape;189;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90" name="Google Shape;190;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1" name="Google Shape;191;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3"/>
          <p:cNvSpPr/>
          <p:nvPr/>
        </p:nvSpPr>
        <p:spPr>
          <a:xfrm>
            <a:off x="477012" y="480060"/>
            <a:ext cx="11237976" cy="5897880"/>
          </a:xfrm>
          <a:prstGeom prst="rect">
            <a:avLst/>
          </a:prstGeom>
          <a:solidFill>
            <a:srgbClr val="FFFFFF"/>
          </a:solidFill>
          <a:ln cap="flat" cmpd="sng" w="222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YOU CAN DO A LOT OF&#10;WORK WITH MAP!&#10;ETL&#10; " id="194" name="Google Shape;194;p23"/>
          <p:cNvPicPr preferRelativeResize="0"/>
          <p:nvPr>
            <p:ph idx="1" type="body"/>
          </p:nvPr>
        </p:nvPicPr>
        <p:blipFill rotWithShape="1">
          <a:blip r:embed="rId3">
            <a:alphaModFix/>
          </a:blip>
          <a:srcRect b="8097" l="0" r="1" t="0"/>
          <a:stretch/>
        </p:blipFill>
        <p:spPr>
          <a:xfrm>
            <a:off x="568452" y="571500"/>
            <a:ext cx="11055096" cy="5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731693" y="2768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6300"/>
              <a:buFont typeface="Calibri"/>
              <a:buNone/>
            </a:pPr>
            <a:r>
              <a:rPr lang="en-US" sz="6300">
                <a:solidFill>
                  <a:schemeClr val="dk1"/>
                </a:solidFill>
                <a:latin typeface="Calibri"/>
                <a:ea typeface="Calibri"/>
                <a:cs typeface="Calibri"/>
                <a:sym typeface="Calibri"/>
              </a:rPr>
              <a:t>WHAT IS PICKLE?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Pickle</a:t>
            </a:r>
            <a:endParaRPr/>
          </a:p>
        </p:txBody>
      </p:sp>
      <p:sp>
        <p:nvSpPr>
          <p:cNvPr id="205" name="Google Shape;205;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285750" lvl="0" marL="285750" rtl="0" algn="l">
              <a:lnSpc>
                <a:spcPct val="80000"/>
              </a:lnSpc>
              <a:spcBef>
                <a:spcPts val="0"/>
              </a:spcBef>
              <a:spcAft>
                <a:spcPts val="0"/>
              </a:spcAft>
              <a:buSzPts val="1440"/>
              <a:buFont typeface="Noto Sans Symbols"/>
              <a:buChar char="➢"/>
            </a:pPr>
            <a:r>
              <a:rPr lang="en-US"/>
              <a:t>It is used for serializing and de-serializing a Python object structure. </a:t>
            </a:r>
            <a:endParaRPr/>
          </a:p>
          <a:p>
            <a:pPr indent="-285750" lvl="0" marL="285750" rtl="0" algn="l">
              <a:lnSpc>
                <a:spcPct val="80000"/>
              </a:lnSpc>
              <a:spcBef>
                <a:spcPts val="1000"/>
              </a:spcBef>
              <a:spcAft>
                <a:spcPts val="0"/>
              </a:spcAft>
              <a:buSzPts val="1440"/>
              <a:buFont typeface="Noto Sans Symbols"/>
              <a:buChar char="➢"/>
            </a:pPr>
            <a:r>
              <a:rPr lang="en-US"/>
              <a:t>Any object in python can be pickled so that it can be saved on disk. What pickle does is that it “serialises” the object first before writing it to file.</a:t>
            </a:r>
            <a:endParaRPr/>
          </a:p>
          <a:p>
            <a:pPr indent="-285750" lvl="0" marL="285750" rtl="0" algn="l">
              <a:lnSpc>
                <a:spcPct val="80000"/>
              </a:lnSpc>
              <a:spcBef>
                <a:spcPts val="1000"/>
              </a:spcBef>
              <a:spcAft>
                <a:spcPts val="0"/>
              </a:spcAft>
              <a:buSzPts val="1440"/>
              <a:buFont typeface="Noto Sans Symbols"/>
              <a:buChar char="➢"/>
            </a:pPr>
            <a:r>
              <a:rPr lang="en-US"/>
              <a:t>Pickling is a way to convert a python object (list, dict, etc.) into a character stream. </a:t>
            </a:r>
            <a:endParaRPr/>
          </a:p>
          <a:p>
            <a:pPr indent="-285750" lvl="0" marL="285750" rtl="0" algn="l">
              <a:lnSpc>
                <a:spcPct val="80000"/>
              </a:lnSpc>
              <a:spcBef>
                <a:spcPts val="1000"/>
              </a:spcBef>
              <a:spcAft>
                <a:spcPts val="0"/>
              </a:spcAft>
              <a:buSzPts val="1440"/>
              <a:buFont typeface="Noto Sans Symbols"/>
              <a:buChar char="➢"/>
            </a:pPr>
            <a:r>
              <a:rPr lang="en-US"/>
              <a:t>The idea is that this character stream contains all the information necessary to reconstruct the object in another python 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grpSp>
        <p:nvGrpSpPr>
          <p:cNvPr id="210" name="Google Shape;210;p26"/>
          <p:cNvGrpSpPr/>
          <p:nvPr/>
        </p:nvGrpSpPr>
        <p:grpSpPr>
          <a:xfrm>
            <a:off x="0" y="-8467"/>
            <a:ext cx="12192000" cy="6866467"/>
            <a:chOff x="0" y="-8467"/>
            <a:chExt cx="12192000" cy="6866467"/>
          </a:xfrm>
        </p:grpSpPr>
        <p:cxnSp>
          <p:nvCxnSpPr>
            <p:cNvPr id="211" name="Google Shape;211;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12" name="Google Shape;212;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13" name="Google Shape;213;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14" name="Google Shape;214;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15" name="Google Shape;215;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7" name="Google Shape;217;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18" name="Google Shape;218;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9" name="Google Shape;219;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222" name="Google Shape;222;p26"/>
          <p:cNvGrpSpPr/>
          <p:nvPr/>
        </p:nvGrpSpPr>
        <p:grpSpPr>
          <a:xfrm>
            <a:off x="0" y="-8467"/>
            <a:ext cx="12192000" cy="6866467"/>
            <a:chOff x="0" y="-8467"/>
            <a:chExt cx="12192000" cy="6866467"/>
          </a:xfrm>
        </p:grpSpPr>
        <p:cxnSp>
          <p:nvCxnSpPr>
            <p:cNvPr id="223" name="Google Shape;223;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24" name="Google Shape;224;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5" name="Google Shape;225;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6" name="Google Shape;226;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28" name="Google Shape;228;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29" name="Google Shape;229;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0" name="Google Shape;230;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6"/>
          <p:cNvSpPr/>
          <p:nvPr/>
        </p:nvSpPr>
        <p:spPr>
          <a:xfrm>
            <a:off x="477012" y="480060"/>
            <a:ext cx="11237976" cy="5897880"/>
          </a:xfrm>
          <a:prstGeom prst="rect">
            <a:avLst/>
          </a:prstGeom>
          <a:solidFill>
            <a:srgbClr val="FFFFFF"/>
          </a:solidFill>
          <a:ln cap="flat" cmpd="sng" w="222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Â© 2017, Amazon Web Services, Inc. or its Affiliates. All rights reserved.&#10;Python Code&#10;Amazon S3&#10;Bucket&#10;Results&#10;AWS&#10;Lambda&#10;..." id="233" name="Google Shape;233;p26"/>
          <p:cNvPicPr preferRelativeResize="0"/>
          <p:nvPr>
            <p:ph idx="1" type="body"/>
          </p:nvPr>
        </p:nvPicPr>
        <p:blipFill rotWithShape="1">
          <a:blip r:embed="rId3">
            <a:alphaModFix/>
          </a:blip>
          <a:srcRect b="8097" l="0" r="1" t="0"/>
          <a:stretch/>
        </p:blipFill>
        <p:spPr>
          <a:xfrm>
            <a:off x="568452" y="571500"/>
            <a:ext cx="11146536" cy="5762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