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47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64" r:id="rId6"/>
    <p:sldId id="289" r:id="rId7"/>
    <p:sldId id="273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82" r:id="rId18"/>
  </p:sldIdLst>
  <p:sldSz cx="9144000" cy="5143500" type="screen16x9"/>
  <p:notesSz cx="6858000" cy="9144000"/>
  <p:embeddedFontLst>
    <p:embeddedFont>
      <p:font typeface="Bell MT" pitchFamily="18" charset="0"/>
      <p:regular r:id="rId20"/>
      <p:bold r:id="rId21"/>
      <p:italic r:id="rId22"/>
    </p:embeddedFont>
    <p:embeddedFont>
      <p:font typeface="Montserrat" charset="0"/>
      <p:regular r:id="rId23"/>
      <p:bold r:id="rId24"/>
    </p:embeddedFont>
    <p:embeddedFont>
      <p:font typeface="Gill Sans MT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Verdana" pitchFamily="34" charset="0"/>
      <p:regular r:id="rId30"/>
      <p:bold r:id="rId31"/>
      <p:italic r:id="rId32"/>
      <p:boldItalic r:id="rId3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C8"/>
    <a:srgbClr val="032A97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DF5786-F6E5-44BE-9D19-9E317547899A}">
  <a:tblStyle styleId="{8FDF5786-F6E5-44BE-9D19-9E31754789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98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0812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3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7" name="Shape 1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6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2" name="Shape 1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0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3" name="Shape 1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7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8" name="Shape 1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14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6" name="Shape 1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Shape 1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6" name="Shape 1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Shape 1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5" name="Shape 1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2970177" y="3107351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ubTitle" idx="1"/>
          </p:nvPr>
        </p:nvSpPr>
        <p:spPr>
          <a:xfrm>
            <a:off x="2970177" y="3906853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z="9600" b="1" smtClean="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ctrTitle"/>
          </p:nvPr>
        </p:nvSpPr>
        <p:spPr>
          <a:xfrm>
            <a:off x="1371600" y="3126012"/>
            <a:ext cx="725921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/>
            <a:r>
              <a:rPr lang="en-US" i="1" dirty="0" smtClean="0">
                <a:latin typeface="Bell MT" pitchFamily="18" charset="0"/>
              </a:rPr>
              <a:t>Rescue Management </a:t>
            </a:r>
            <a:r>
              <a:rPr lang="en-US" i="1" dirty="0" smtClean="0">
                <a:latin typeface="Bell MT" pitchFamily="18" charset="0"/>
              </a:rPr>
              <a:t>System</a:t>
            </a:r>
            <a:r>
              <a:rPr lang="en" dirty="0" smtClean="0">
                <a:latin typeface="Bell MT" pitchFamily="18" charset="0"/>
              </a:rPr>
              <a:t/>
            </a:r>
            <a:br>
              <a:rPr lang="en" dirty="0" smtClean="0">
                <a:latin typeface="Bell MT" pitchFamily="18" charset="0"/>
              </a:rPr>
            </a:br>
            <a:r>
              <a:rPr lang="en" dirty="0" smtClean="0">
                <a:latin typeface="Bell MT" pitchFamily="18" charset="0"/>
              </a:rPr>
              <a:t/>
            </a:r>
            <a:br>
              <a:rPr lang="en" dirty="0" smtClean="0">
                <a:latin typeface="Bell MT" pitchFamily="18" charset="0"/>
              </a:rPr>
            </a:br>
            <a:r>
              <a:rPr lang="en" dirty="0" smtClean="0">
                <a:latin typeface="Bell MT" pitchFamily="18" charset="0"/>
              </a:rPr>
              <a:t>     </a:t>
            </a:r>
            <a:r>
              <a:rPr lang="en" sz="2400" b="1" dirty="0" smtClean="0">
                <a:latin typeface="Bell MT" pitchFamily="18" charset="0"/>
              </a:rPr>
              <a:t>Application </a:t>
            </a:r>
            <a:r>
              <a:rPr lang="en" sz="2400" b="1" dirty="0" smtClean="0">
                <a:latin typeface="Bell MT" pitchFamily="18" charset="0"/>
              </a:rPr>
              <a:t>Engineering Development</a:t>
            </a:r>
            <a:br>
              <a:rPr lang="en" sz="2400" b="1" dirty="0" smtClean="0">
                <a:latin typeface="Bell MT" pitchFamily="18" charset="0"/>
              </a:rPr>
            </a:br>
            <a:r>
              <a:rPr lang="en" sz="2400" b="1" dirty="0" smtClean="0">
                <a:latin typeface="Bell MT" pitchFamily="18" charset="0"/>
              </a:rPr>
              <a:t/>
            </a:r>
            <a:br>
              <a:rPr lang="en" sz="2400" b="1" dirty="0" smtClean="0">
                <a:latin typeface="Bell MT" pitchFamily="18" charset="0"/>
              </a:rPr>
            </a:br>
            <a:r>
              <a:rPr lang="en" sz="2400" b="1" dirty="0" smtClean="0">
                <a:latin typeface="Bell MT" pitchFamily="18" charset="0"/>
              </a:rPr>
              <a:t/>
            </a:r>
            <a:br>
              <a:rPr lang="en" sz="2400" b="1" dirty="0" smtClean="0">
                <a:latin typeface="Bell MT" pitchFamily="18" charset="0"/>
              </a:rPr>
            </a:br>
            <a:r>
              <a:rPr lang="en" sz="2200" b="0" dirty="0" smtClean="0">
                <a:latin typeface="Bell MT" pitchFamily="18" charset="0"/>
              </a:rPr>
              <a:t>Sayali </a:t>
            </a:r>
            <a:r>
              <a:rPr lang="en" sz="2200" b="0" dirty="0" smtClean="0">
                <a:latin typeface="Bell MT" pitchFamily="18" charset="0"/>
              </a:rPr>
              <a:t>Borse</a:t>
            </a:r>
            <a:br>
              <a:rPr lang="en" sz="2200" b="0" dirty="0" smtClean="0">
                <a:latin typeface="Bell MT" pitchFamily="18" charset="0"/>
              </a:rPr>
            </a:br>
            <a:r>
              <a:rPr lang="en" sz="2200" b="0" dirty="0" smtClean="0">
                <a:latin typeface="Bell MT" pitchFamily="18" charset="0"/>
              </a:rPr>
              <a:t>Reema Dutta</a:t>
            </a:r>
            <a:br>
              <a:rPr lang="en" sz="2200" b="0" dirty="0" smtClean="0">
                <a:latin typeface="Bell MT" pitchFamily="18" charset="0"/>
              </a:rPr>
            </a:br>
            <a:r>
              <a:rPr lang="en" sz="2200" b="0" dirty="0" smtClean="0">
                <a:latin typeface="Bell MT" pitchFamily="18" charset="0"/>
              </a:rPr>
              <a:t>Komal Ambekar</a:t>
            </a:r>
            <a:endParaRPr lang="en" sz="2200" b="0" dirty="0">
              <a:latin typeface="Bell MT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786035" y="160338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Usecase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lenovo\Download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2" y="882131"/>
            <a:ext cx="6487821" cy="3505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40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2224185" y="0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Usecase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:\Users\lenovo\Downloads\Untitled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1" y="814094"/>
            <a:ext cx="7740649" cy="4329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99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538385" y="160338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Screenshots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7" y="1121167"/>
            <a:ext cx="6483077" cy="3462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0717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547910" y="105297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Screenshots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b="5623"/>
          <a:stretch/>
        </p:blipFill>
        <p:spPr>
          <a:xfrm>
            <a:off x="1642424" y="1009649"/>
            <a:ext cx="6158367" cy="3162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9384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805085" y="160338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Screenshots</a:t>
            </a:r>
            <a:b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</a:br>
            <a:endParaRPr lang="en" sz="2800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" b="6112"/>
          <a:stretch/>
        </p:blipFill>
        <p:spPr>
          <a:xfrm>
            <a:off x="2155827" y="981075"/>
            <a:ext cx="6158367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5813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890810" y="160338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Screenshots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b="6060"/>
          <a:stretch/>
        </p:blipFill>
        <p:spPr>
          <a:xfrm>
            <a:off x="1631950" y="1209675"/>
            <a:ext cx="6158367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3810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2043210" y="7937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Screenshots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AutoShape 2" descr="https://mail.google.com/mail/u/0/?ui=2&amp;ik=e5b57a35aa&amp;view=fimg&amp;th=162fe5616f37227a&amp;attid=0.1&amp;disp=emb&amp;realattid=ii_jgficege0_162fe55909c9a7d4&amp;attbid=ANGjdJ-tnxQp9HEv_SGqPSijEE5NqjP1_6aekcwIKw-HGc8zm6L89I2UxdirKeTExvmEicJ5nFLSDfmDEKl3Px6MWaAXBvoxp8dLuinrxYUDQI7RUpc9CW68__64Htc&amp;sz=w908-h464&amp;ats=1524685519198&amp;rm=162fe5616f37227a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593855"/>
            <a:ext cx="6790453" cy="4217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6368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>
            <a:spLocks noGrp="1"/>
          </p:cNvSpPr>
          <p:nvPr>
            <p:ph type="ctrTitle"/>
          </p:nvPr>
        </p:nvSpPr>
        <p:spPr>
          <a:xfrm>
            <a:off x="3021758" y="1349050"/>
            <a:ext cx="2696548" cy="86424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Thank You</a:t>
            </a:r>
            <a:endParaRPr lang="en" sz="2800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3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94950" y="1099845"/>
            <a:ext cx="5735218" cy="1600200"/>
          </a:xfrm>
        </p:spPr>
        <p:txBody>
          <a:bodyPr>
            <a:noAutofit/>
          </a:bodyPr>
          <a:lstStyle/>
          <a:p>
            <a:pPr marL="857250" lvl="0" indent="-8572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</a:rPr>
              <a:t>During an emergency, providing immediate help is of utmost importance to the victim/patient. The average time taken by the rescue teams to reach the victim’s site is approximately 10 minutes. This duration could be too long to save a person who has suffered major injuries and who needs immediate care. </a:t>
            </a:r>
          </a:p>
          <a:p>
            <a:pPr lvl="0" algn="just"/>
            <a:endParaRPr lang="en-US" sz="1600" dirty="0" smtClean="0">
              <a:latin typeface="Bell MT" pitchFamily="18" charset="0"/>
            </a:endParaRPr>
          </a:p>
          <a:p>
            <a:pPr marL="857250" lvl="0" indent="-8572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</a:rPr>
              <a:t>For instance: for a person who suffered from cardiac arrest, if immediate help is not provided with 3-4 minutes, the patient most likely dies.</a:t>
            </a:r>
          </a:p>
          <a:p>
            <a:pPr lvl="0" algn="just"/>
            <a:endParaRPr lang="en-US" sz="1600" dirty="0" smtClean="0">
              <a:latin typeface="Bell MT" pitchFamily="18" charset="0"/>
            </a:endParaRPr>
          </a:p>
          <a:p>
            <a:pPr marL="857250" lvl="0" indent="-857250" algn="just">
              <a:buFont typeface="Wingdings" pitchFamily="2" charset="2"/>
              <a:buChar char="Ø"/>
            </a:pPr>
            <a:r>
              <a:rPr lang="en-US" sz="1600" dirty="0" smtClean="0">
                <a:latin typeface="Bell MT" pitchFamily="18" charset="0"/>
              </a:rPr>
              <a:t>Thus if time is reduced and medical help is provided to the patient sooner, the chances of the patient’s survival increases to a large extend.</a:t>
            </a:r>
          </a:p>
          <a:p>
            <a:pPr algn="just"/>
            <a:endParaRPr lang="en-US" sz="1600" dirty="0">
              <a:latin typeface="Bell MT" pitchFamily="18" charset="0"/>
            </a:endParaRPr>
          </a:p>
        </p:txBody>
      </p:sp>
      <p:sp>
        <p:nvSpPr>
          <p:cNvPr id="1538" name="Shape 15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Shape 1565"/>
          <p:cNvSpPr txBox="1">
            <a:spLocks/>
          </p:cNvSpPr>
          <p:nvPr/>
        </p:nvSpPr>
        <p:spPr>
          <a:xfrm>
            <a:off x="746450" y="191276"/>
            <a:ext cx="3620277" cy="83625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i="1" u="sng" dirty="0" smtClean="0">
                <a:solidFill>
                  <a:srgbClr val="002060"/>
                </a:solidFill>
                <a:latin typeface="Bell MT" pitchFamily="18" charset="0"/>
              </a:rPr>
              <a:t>Problem </a:t>
            </a:r>
            <a:r>
              <a:rPr lang="en" b="1" i="1" u="sng" dirty="0" smtClean="0">
                <a:solidFill>
                  <a:srgbClr val="002060"/>
                </a:solidFill>
                <a:latin typeface="Bell MT" pitchFamily="18" charset="0"/>
              </a:rPr>
              <a:t>Statement </a:t>
            </a:r>
            <a:endParaRPr lang="en" b="1" i="1" dirty="0">
              <a:solidFill>
                <a:srgbClr val="002060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 txBox="1">
            <a:spLocks noGrp="1"/>
          </p:cNvSpPr>
          <p:nvPr>
            <p:ph type="ctrTitle"/>
          </p:nvPr>
        </p:nvSpPr>
        <p:spPr>
          <a:xfrm>
            <a:off x="1108984" y="171451"/>
            <a:ext cx="5082266" cy="8362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i="1" dirty="0" smtClean="0">
                <a:solidFill>
                  <a:srgbClr val="002060"/>
                </a:solidFill>
                <a:latin typeface="Bell MT" pitchFamily="18" charset="0"/>
              </a:rPr>
              <a:t>    </a:t>
            </a:r>
            <a:r>
              <a:rPr lang="en" sz="2800" b="1" i="1" u="sng" dirty="0" smtClean="0">
                <a:solidFill>
                  <a:srgbClr val="002060"/>
                </a:solidFill>
                <a:latin typeface="Bell MT" pitchFamily="18" charset="0"/>
              </a:rPr>
              <a:t>Proposed  </a:t>
            </a:r>
            <a:r>
              <a:rPr lang="en" sz="2800" b="1" i="1" u="sng" dirty="0" smtClean="0">
                <a:solidFill>
                  <a:srgbClr val="002060"/>
                </a:solidFill>
                <a:latin typeface="Bell MT" pitchFamily="18" charset="0"/>
              </a:rPr>
              <a:t>Solution</a:t>
            </a:r>
            <a:r>
              <a:rPr lang="en" b="1" i="1" u="sng" dirty="0" smtClean="0">
                <a:solidFill>
                  <a:srgbClr val="002060"/>
                </a:solidFill>
                <a:latin typeface="Bell MT" pitchFamily="18" charset="0"/>
              </a:rPr>
              <a:t/>
            </a:r>
            <a:br>
              <a:rPr lang="en" b="1" i="1" u="sng" dirty="0" smtClean="0">
                <a:solidFill>
                  <a:srgbClr val="002060"/>
                </a:solidFill>
                <a:latin typeface="Bell MT" pitchFamily="18" charset="0"/>
              </a:rPr>
            </a:br>
            <a:endParaRPr lang="en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1566" name="Shape 1566"/>
          <p:cNvSpPr txBox="1">
            <a:spLocks noGrp="1"/>
          </p:cNvSpPr>
          <p:nvPr>
            <p:ph type="subTitle" idx="1"/>
          </p:nvPr>
        </p:nvSpPr>
        <p:spPr>
          <a:xfrm>
            <a:off x="1698949" y="999350"/>
            <a:ext cx="6027576" cy="16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13182" indent="-285750" algn="just"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To solve this problem, we can create an “</a:t>
            </a:r>
            <a:r>
              <a:rPr lang="en-US" sz="1550" i="1" dirty="0" smtClean="0">
                <a:latin typeface="Bell MT" pitchFamily="18" charset="0"/>
              </a:rPr>
              <a:t>Ambulance drone</a:t>
            </a:r>
            <a:r>
              <a:rPr lang="en-US" sz="1550" dirty="0" smtClean="0">
                <a:latin typeface="Bell MT" pitchFamily="18" charset="0"/>
              </a:rPr>
              <a:t>” which gets triggered when the patient dials 911.</a:t>
            </a:r>
          </a:p>
          <a:p>
            <a:pPr marL="313182" indent="-285750" algn="just"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The Ambulance drone is an all-purpose medical toolkit that can be automatically flown to any emergency situation and is used to guide citizens to make non-technical lifesaving procedures</a:t>
            </a:r>
            <a:r>
              <a:rPr lang="en-US" sz="1550" dirty="0" smtClean="0">
                <a:latin typeface="Bell MT" pitchFamily="18" charset="0"/>
              </a:rPr>
              <a:t>.</a:t>
            </a:r>
            <a:endParaRPr lang="en-US" sz="1550" dirty="0" smtClean="0">
              <a:latin typeface="Bell MT" pitchFamily="18" charset="0"/>
            </a:endParaRPr>
          </a:p>
          <a:p>
            <a:pPr marL="313182" indent="-285750" algn="just"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The drone has an emergency medical kit which contains basic lifesaving technologies like the Automated External Defibrillator (AED), Cardiopulmonary Resuscitation (CPR), oxygen masks, medications, insulin injections </a:t>
            </a:r>
            <a:r>
              <a:rPr lang="en-US" sz="1550" dirty="0" err="1" smtClean="0">
                <a:latin typeface="Bell MT" pitchFamily="18" charset="0"/>
              </a:rPr>
              <a:t>etc</a:t>
            </a:r>
            <a:r>
              <a:rPr lang="en-US" sz="1550" dirty="0" smtClean="0">
                <a:latin typeface="Bell MT" pitchFamily="18" charset="0"/>
              </a:rPr>
              <a:t> which can be helpful for controlling the emergency situation by the time the ambulance arrives. The drone also has an inbuilt camera and audio system</a:t>
            </a:r>
            <a:r>
              <a:rPr lang="en-US" sz="1550" dirty="0" smtClean="0">
                <a:latin typeface="Bell MT" pitchFamily="18" charset="0"/>
              </a:rPr>
              <a:t>.</a:t>
            </a:r>
            <a:endParaRPr lang="en-US" sz="1550" dirty="0" smtClean="0">
              <a:latin typeface="Bell MT" pitchFamily="18" charset="0"/>
            </a:endParaRPr>
          </a:p>
          <a:p>
            <a:pPr marL="313182" indent="-285750" algn="just"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The average time taken by the drone to reach the emergency location is approximately one minute, thus increasing the patient’s chances of survival.</a:t>
            </a:r>
          </a:p>
          <a:p>
            <a:pPr marL="313182" indent="-285750" algn="just">
              <a:buFont typeface="Wingdings" pitchFamily="2" charset="2"/>
              <a:buChar char="Ø"/>
            </a:pPr>
            <a:endParaRPr lang="en-US" sz="1550" dirty="0" smtClean="0">
              <a:latin typeface="Bell MT" pitchFamily="18" charset="0"/>
            </a:endParaRPr>
          </a:p>
          <a:p>
            <a:pPr marL="514350" lvl="0" indent="-28575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>
              <a:latin typeface="Bell MT" pitchFamily="18" charset="0"/>
            </a:endParaRPr>
          </a:p>
        </p:txBody>
      </p:sp>
      <p:sp>
        <p:nvSpPr>
          <p:cNvPr id="1567" name="Shape 15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 txBox="1">
            <a:spLocks noGrp="1"/>
          </p:cNvSpPr>
          <p:nvPr>
            <p:ph type="ctrTitle"/>
          </p:nvPr>
        </p:nvSpPr>
        <p:spPr>
          <a:xfrm>
            <a:off x="1149026" y="77951"/>
            <a:ext cx="5701005" cy="7616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Actual working </a:t>
            </a:r>
            <a:endParaRPr lang="en" sz="2800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1592" name="Shape 1592"/>
          <p:cNvSpPr txBox="1">
            <a:spLocks noGrp="1"/>
          </p:cNvSpPr>
          <p:nvPr>
            <p:ph type="subTitle" idx="1"/>
          </p:nvPr>
        </p:nvSpPr>
        <p:spPr>
          <a:xfrm>
            <a:off x="1276739" y="866970"/>
            <a:ext cx="6295053" cy="16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The</a:t>
            </a:r>
            <a:r>
              <a:rPr lang="en" sz="1550" dirty="0" smtClean="0">
                <a:latin typeface="Bell MT" pitchFamily="18" charset="0"/>
              </a:rPr>
              <a:t> victim dials 911 in case of an emergency. The “Emergency Management System” representative attends the calls. The place where the emergency has occur</a:t>
            </a:r>
            <a:r>
              <a:rPr lang="en-US" sz="1550" dirty="0" smtClean="0">
                <a:latin typeface="Bell MT" pitchFamily="18" charset="0"/>
              </a:rPr>
              <a:t>r</a:t>
            </a:r>
            <a:r>
              <a:rPr lang="en" sz="1550" dirty="0" smtClean="0">
                <a:latin typeface="Bell MT" pitchFamily="18" charset="0"/>
              </a:rPr>
              <a:t>ed is fetched by the admin.</a:t>
            </a: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1550" dirty="0" smtClean="0">
                <a:latin typeface="Bell MT" pitchFamily="18" charset="0"/>
              </a:rPr>
              <a:t>The admin determines the nearest 911 Emergency Department, where he can route the call to for quicker assistance.</a:t>
            </a: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1550" dirty="0" smtClean="0">
                <a:latin typeface="Bell MT" pitchFamily="18" charset="0"/>
              </a:rPr>
              <a:t>Once t</a:t>
            </a:r>
            <a:r>
              <a:rPr lang="en-US" sz="1550" dirty="0" smtClean="0">
                <a:latin typeface="Bell MT" pitchFamily="18" charset="0"/>
              </a:rPr>
              <a:t>he</a:t>
            </a:r>
            <a:r>
              <a:rPr lang="en" sz="1550" dirty="0" smtClean="0">
                <a:latin typeface="Bell MT" pitchFamily="18" charset="0"/>
              </a:rPr>
              <a:t> call is routed to the Emergency Department, then admin determines t</a:t>
            </a:r>
            <a:r>
              <a:rPr lang="en-US" sz="1550" dirty="0" smtClean="0">
                <a:latin typeface="Bell MT" pitchFamily="18" charset="0"/>
              </a:rPr>
              <a:t>he</a:t>
            </a:r>
            <a:r>
              <a:rPr lang="en" sz="1550" dirty="0" smtClean="0">
                <a:latin typeface="Bell MT" pitchFamily="18" charset="0"/>
              </a:rPr>
              <a:t> nearest Drone Station with respect to the emeregncy location and alerts the active drone.</a:t>
            </a: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1550" dirty="0" smtClean="0">
                <a:latin typeface="Bell MT" pitchFamily="18" charset="0"/>
              </a:rPr>
              <a:t>Once the drone gets activated, it determines the nearest hospital which has the speciality to attend the casualty.</a:t>
            </a: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1550" dirty="0" smtClean="0">
                <a:latin typeface="Bell MT" pitchFamily="18" charset="0"/>
              </a:rPr>
              <a:t>The drone alerts the on call doctor of the hospital.</a:t>
            </a:r>
          </a:p>
          <a:p>
            <a:pPr algn="just" rtl="0">
              <a:spcBef>
                <a:spcPts val="0"/>
              </a:spcBef>
            </a:pPr>
            <a:r>
              <a:rPr lang="en" sz="1550" dirty="0" smtClean="0">
                <a:latin typeface="Bell MT" pitchFamily="18" charset="0"/>
              </a:rPr>
              <a:t>		</a:t>
            </a:r>
            <a:r>
              <a:rPr lang="en" sz="15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ll MT" pitchFamily="18" charset="0"/>
              </a:rPr>
              <a:t>                   …continued in next slide</a:t>
            </a:r>
          </a:p>
          <a:p>
            <a:pPr marL="313182" indent="-28575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  <a:p>
            <a:pPr marL="342900" indent="-342900" algn="just" rtl="0">
              <a:spcBef>
                <a:spcPts val="0"/>
              </a:spcBef>
              <a:buFont typeface="Wingdings" pitchFamily="2" charset="2"/>
              <a:buChar char="Ø"/>
            </a:pPr>
            <a:endParaRPr lang="en" sz="1550" dirty="0" smtClean="0">
              <a:latin typeface="Bell MT" pitchFamily="18" charset="0"/>
            </a:endParaRPr>
          </a:p>
        </p:txBody>
      </p:sp>
      <p:sp>
        <p:nvSpPr>
          <p:cNvPr id="1593" name="Shape 15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Bell MT" pitchFamily="18" charset="0"/>
              </a:rPr>
              <a:t>4</a:t>
            </a:fld>
            <a:endParaRPr lang="en">
              <a:latin typeface="Bell MT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>
            <a:spLocks noGrp="1"/>
          </p:cNvSpPr>
          <p:nvPr>
            <p:ph type="ctrTitle"/>
          </p:nvPr>
        </p:nvSpPr>
        <p:spPr>
          <a:xfrm>
            <a:off x="2281528" y="0"/>
            <a:ext cx="5383764" cy="10135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Actual working (..ctd)</a:t>
            </a:r>
            <a:endParaRPr lang="en" sz="2800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1267021" y="876883"/>
            <a:ext cx="6518987" cy="1600200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" sz="1550" dirty="0" smtClean="0">
                <a:latin typeface="Bell MT" pitchFamily="18" charset="0"/>
              </a:rPr>
              <a:t> </a:t>
            </a:r>
            <a:r>
              <a:rPr lang="en" sz="1550" dirty="0">
                <a:latin typeface="Bell MT" pitchFamily="18" charset="0"/>
              </a:rPr>
              <a:t>Once </a:t>
            </a:r>
            <a:r>
              <a:rPr lang="en" sz="1550" dirty="0">
                <a:latin typeface="Bell MT" pitchFamily="18" charset="0"/>
              </a:rPr>
              <a:t>the on call is alerted, the doctor gets connected to the drone via a camera and thus can view the live footage of the accidental </a:t>
            </a:r>
            <a:r>
              <a:rPr lang="en" sz="1550" dirty="0">
                <a:latin typeface="Bell MT" pitchFamily="18" charset="0"/>
              </a:rPr>
              <a:t>location.			      </a:t>
            </a:r>
            <a:endParaRPr lang="en-US" sz="1550" dirty="0">
              <a:latin typeface="Bell MT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Once </a:t>
            </a:r>
            <a:r>
              <a:rPr lang="en-US" sz="1550" dirty="0">
                <a:latin typeface="Bell MT" pitchFamily="18" charset="0"/>
              </a:rPr>
              <a:t>the doctor is connected the camera, the doctor can monitor the emergency situation and help the people at the accidental location to take actions. </a:t>
            </a:r>
            <a:r>
              <a:rPr lang="en-US" sz="1550" dirty="0">
                <a:latin typeface="Bell MT" pitchFamily="18" charset="0"/>
              </a:rPr>
              <a:t>For instance: the doctor can assist the people to give CPR to patients who are unable to breathe.</a:t>
            </a: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endParaRPr lang="en-US" sz="1550" dirty="0">
              <a:latin typeface="Bell MT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When </a:t>
            </a:r>
            <a:r>
              <a:rPr lang="en-US" sz="1550" dirty="0">
                <a:latin typeface="Bell MT" pitchFamily="18" charset="0"/>
              </a:rPr>
              <a:t>the drone alerts the hospital, it computes the shortest path for the ambulance to reach the emergency destination and sends this information to the hospital. </a:t>
            </a: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endParaRPr lang="en-US" sz="1550" dirty="0">
              <a:latin typeface="Bell MT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 </a:t>
            </a:r>
            <a:r>
              <a:rPr lang="en-US" sz="1550" dirty="0">
                <a:latin typeface="Bell MT" pitchFamily="18" charset="0"/>
              </a:rPr>
              <a:t>The hospital admin then identifies the available ambulance and passes this information to it, which helps the ambulance reach the destination at the earliest.</a:t>
            </a:r>
          </a:p>
          <a:p>
            <a:pPr algn="just">
              <a:buNone/>
            </a:pPr>
            <a:endParaRPr lang="en-US" sz="1550" dirty="0">
              <a:latin typeface="Bell MT" pitchFamily="18" charset="0"/>
            </a:endParaRPr>
          </a:p>
        </p:txBody>
      </p:sp>
      <p:sp>
        <p:nvSpPr>
          <p:cNvPr id="1602" name="Shape 16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 txBox="1">
            <a:spLocks noGrp="1"/>
          </p:cNvSpPr>
          <p:nvPr>
            <p:ph type="ctrTitle"/>
          </p:nvPr>
        </p:nvSpPr>
        <p:spPr>
          <a:xfrm>
            <a:off x="2261506" y="0"/>
            <a:ext cx="4926564" cy="10135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Actual working (..ctd)</a:t>
            </a:r>
            <a:endParaRPr lang="en" sz="2800" b="1" i="1" u="sng" dirty="0">
              <a:solidFill>
                <a:srgbClr val="002060"/>
              </a:solidFill>
              <a:latin typeface="Bell MT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1562296" y="778912"/>
            <a:ext cx="6518987" cy="1600200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If </a:t>
            </a:r>
            <a:r>
              <a:rPr lang="en-US" sz="1550" dirty="0">
                <a:latin typeface="Bell MT" pitchFamily="18" charset="0"/>
              </a:rPr>
              <a:t>the emergency is of Accidental type, once the drone reaches the destination. </a:t>
            </a:r>
            <a:r>
              <a:rPr lang="en-US" sz="1550" dirty="0">
                <a:latin typeface="Bell MT" pitchFamily="18" charset="0"/>
              </a:rPr>
              <a:t>It can scan the license plate of the accidental car and send it to the “Police department</a:t>
            </a:r>
            <a:r>
              <a:rPr lang="en-US" sz="1550" dirty="0">
                <a:latin typeface="Bell MT" pitchFamily="18" charset="0"/>
              </a:rPr>
              <a:t>”.</a:t>
            </a: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endParaRPr lang="en-US" sz="1550" dirty="0">
              <a:latin typeface="Bell MT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The </a:t>
            </a:r>
            <a:r>
              <a:rPr lang="en-US" sz="1550" dirty="0">
                <a:latin typeface="Bell MT" pitchFamily="18" charset="0"/>
              </a:rPr>
              <a:t>police department then runs through their registered car database and finds the person associated with the registered car. </a:t>
            </a:r>
            <a:r>
              <a:rPr lang="en-US" sz="1550" dirty="0">
                <a:latin typeface="Bell MT" pitchFamily="18" charset="0"/>
              </a:rPr>
              <a:t>The police fetches the emergency contact information of the patient and sends an alert to the contact about the accident</a:t>
            </a:r>
            <a:r>
              <a:rPr lang="en-US" sz="1550" dirty="0">
                <a:latin typeface="Bell MT" pitchFamily="18" charset="0"/>
              </a:rPr>
              <a:t>.</a:t>
            </a: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endParaRPr lang="en-US" sz="1550" dirty="0">
              <a:latin typeface="Bell MT" pitchFamily="18" charset="0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1550" dirty="0" smtClean="0">
                <a:latin typeface="Bell MT" pitchFamily="18" charset="0"/>
              </a:rPr>
              <a:t>Once </a:t>
            </a:r>
            <a:r>
              <a:rPr lang="en-US" sz="1550" dirty="0">
                <a:latin typeface="Bell MT" pitchFamily="18" charset="0"/>
              </a:rPr>
              <a:t>the ambulance reaches the destination, the drone becomes available again and returns to its station.</a:t>
            </a:r>
          </a:p>
          <a:p>
            <a:pPr algn="just">
              <a:spcBef>
                <a:spcPts val="0"/>
              </a:spcBef>
            </a:pPr>
            <a:endParaRPr lang="en-US" sz="1550" dirty="0">
              <a:latin typeface="Bell MT" pitchFamily="18" charset="0"/>
            </a:endParaRPr>
          </a:p>
        </p:txBody>
      </p:sp>
      <p:sp>
        <p:nvSpPr>
          <p:cNvPr id="1602" name="Shape 16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9683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3062385" y="248039"/>
            <a:ext cx="2034074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Key roles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846100" y="901765"/>
            <a:ext cx="6295054" cy="3574790"/>
          </a:xfrm>
        </p:spPr>
        <p:txBody>
          <a:bodyPr>
            <a:noAutofit/>
          </a:bodyPr>
          <a:lstStyle/>
          <a:p>
            <a:pPr lvl="0" algn="just"/>
            <a:r>
              <a:rPr lang="en-US" sz="1550" b="1" i="1" u="sng" dirty="0"/>
              <a:t>Drone:</a:t>
            </a:r>
          </a:p>
          <a:p>
            <a:pPr algn="just"/>
            <a:r>
              <a:rPr lang="en-US" sz="1550" dirty="0"/>
              <a:t>The rescue drone is a gadget which has an all-purpose medical toolkit that can be automatically flown to any emergency situation and is used to guide people to make non-technical lifesaving procedures.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/>
            <a:r>
              <a:rPr lang="en-US" sz="1550" b="1" i="1" u="sng" dirty="0"/>
              <a:t>Emergency Systems:</a:t>
            </a:r>
          </a:p>
          <a:p>
            <a:pPr algn="just"/>
            <a:r>
              <a:rPr lang="en-US" sz="1550" dirty="0"/>
              <a:t>The Emergency Management System representative attends the emergency calls and helps to fetch the location where the emergency has occurred.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/>
            <a:r>
              <a:rPr lang="en-US" sz="1550" b="1" i="1" u="sng" dirty="0"/>
              <a:t>Patients/victims:</a:t>
            </a:r>
          </a:p>
          <a:p>
            <a:pPr algn="just"/>
            <a:r>
              <a:rPr lang="en-US" sz="1550" dirty="0"/>
              <a:t>People in dire circumstances who need medical assistance. For e.g. if a hiker gets stuck in a remote area where the rescue teams will take time to reach then the drone will be of assistance with the medical aid and food.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3281460" y="209939"/>
            <a:ext cx="2034074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Key roles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99009" y="901378"/>
            <a:ext cx="6295054" cy="3574790"/>
          </a:xfrm>
        </p:spPr>
        <p:txBody>
          <a:bodyPr>
            <a:noAutofit/>
          </a:bodyPr>
          <a:lstStyle/>
          <a:p>
            <a:pPr lvl="0" algn="just"/>
            <a:r>
              <a:rPr lang="en-US" sz="1550" b="1" i="1" u="sng" dirty="0"/>
              <a:t>Hospital</a:t>
            </a:r>
            <a:r>
              <a:rPr lang="en-US" sz="1550" dirty="0"/>
              <a:t>: </a:t>
            </a:r>
          </a:p>
          <a:p>
            <a:pPr algn="just"/>
            <a:r>
              <a:rPr lang="en-US" sz="1550" dirty="0"/>
              <a:t>Once the drone gets activated it determines the nearest hospital which has the specialty to treat patient/victim’s illness and alerts them.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/>
            <a:r>
              <a:rPr lang="en-US" sz="1550" b="1" i="1" u="sng" dirty="0"/>
              <a:t>Doctors:</a:t>
            </a:r>
          </a:p>
          <a:p>
            <a:pPr algn="just"/>
            <a:r>
              <a:rPr lang="en-US" sz="1550" dirty="0"/>
              <a:t>The drone alerts the on call doctor of the hospital, the doctor gets connected to the drone via camera and thus can view the live footage of the accidental location.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/>
            <a:r>
              <a:rPr lang="en-US" sz="1550" b="1" i="1" u="sng" dirty="0"/>
              <a:t>Rescue service:</a:t>
            </a:r>
          </a:p>
          <a:p>
            <a:pPr algn="just"/>
            <a:r>
              <a:rPr lang="en-US" sz="1550" dirty="0"/>
              <a:t>The hospital admin identifies the available rescue team and passes this information to it which helps the rescue team to reach the destination at the earliest.</a:t>
            </a:r>
          </a:p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2473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 txBox="1">
            <a:spLocks noGrp="1"/>
          </p:cNvSpPr>
          <p:nvPr>
            <p:ph type="ctrTitle"/>
          </p:nvPr>
        </p:nvSpPr>
        <p:spPr>
          <a:xfrm>
            <a:off x="1262160" y="16635"/>
            <a:ext cx="2743200" cy="7989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i="1" u="sng" dirty="0">
                <a:solidFill>
                  <a:srgbClr val="002060"/>
                </a:solidFill>
                <a:latin typeface="Bell MT" pitchFamily="18" charset="0"/>
              </a:rPr>
              <a:t>Object Model</a:t>
            </a:r>
            <a:r>
              <a:rPr lang="en" b="1" i="1" u="sng" dirty="0" smtClean="0">
                <a:latin typeface="Bell MT" pitchFamily="18" charset="0"/>
              </a:rPr>
              <a:t/>
            </a:r>
            <a:br>
              <a:rPr lang="en" b="1" i="1" u="sng" dirty="0" smtClean="0">
                <a:latin typeface="Bell MT" pitchFamily="18" charset="0"/>
              </a:rPr>
            </a:br>
            <a:endParaRPr lang="en" b="1" i="1" u="sng" dirty="0">
              <a:latin typeface="Bell MT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8384" y="1025203"/>
            <a:ext cx="6295054" cy="3574790"/>
          </a:xfrm>
        </p:spPr>
        <p:txBody>
          <a:bodyPr>
            <a:noAutofit/>
          </a:bodyPr>
          <a:lstStyle/>
          <a:p>
            <a:pPr algn="just"/>
            <a:r>
              <a:rPr lang="en-US" sz="1550" dirty="0"/>
              <a:t> </a:t>
            </a:r>
          </a:p>
          <a:p>
            <a:pPr lvl="0" algn="just">
              <a:buNone/>
            </a:pPr>
            <a:endParaRPr lang="en-US" sz="1550" dirty="0"/>
          </a:p>
        </p:txBody>
      </p:sp>
      <p:sp>
        <p:nvSpPr>
          <p:cNvPr id="1714" name="Shape 17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569"/>
            <a:ext cx="9144000" cy="41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7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595</Words>
  <Application>Microsoft Office PowerPoint</Application>
  <PresentationFormat>On-screen Show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Bell MT</vt:lpstr>
      <vt:lpstr>Montserrat</vt:lpstr>
      <vt:lpstr>Wingdings</vt:lpstr>
      <vt:lpstr>Gill Sans MT</vt:lpstr>
      <vt:lpstr>Wingdings 2</vt:lpstr>
      <vt:lpstr>Verdana</vt:lpstr>
      <vt:lpstr>Solstice</vt:lpstr>
      <vt:lpstr>Rescue Management System       Application Engineering Development   Sayali Borse Reema Dutta Komal Ambekar</vt:lpstr>
      <vt:lpstr>PowerPoint Presentation</vt:lpstr>
      <vt:lpstr>    Proposed  Solution </vt:lpstr>
      <vt:lpstr>Actual working </vt:lpstr>
      <vt:lpstr>Actual working (..ctd)</vt:lpstr>
      <vt:lpstr>Actual working (..ctd)</vt:lpstr>
      <vt:lpstr>Key roles </vt:lpstr>
      <vt:lpstr>Key roles </vt:lpstr>
      <vt:lpstr>Object Model </vt:lpstr>
      <vt:lpstr>Usecase </vt:lpstr>
      <vt:lpstr>Usecase </vt:lpstr>
      <vt:lpstr>Screenshots </vt:lpstr>
      <vt:lpstr>Screenshots </vt:lpstr>
      <vt:lpstr>Screenshots </vt:lpstr>
      <vt:lpstr>Screenshots </vt:lpstr>
      <vt:lpstr>Screenshots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AMBULANCE DRONE</dc:title>
  <cp:lastModifiedBy>lenovo</cp:lastModifiedBy>
  <cp:revision>43</cp:revision>
  <dcterms:modified xsi:type="dcterms:W3CDTF">2018-04-25T22:49:53Z</dcterms:modified>
</cp:coreProperties>
</file>