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BBC76E1-304A-4366-91E3-259656CE9807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B5C433-370F-427E-BCA2-B5466ACF608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V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V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21255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The Battle of Neighborhoods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Open a Kid’s Mall in Vancouver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581128"/>
            <a:ext cx="5832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/>
              <a:t>Sayali Gholap</a:t>
            </a:r>
          </a:p>
          <a:p>
            <a:pPr algn="ctr"/>
            <a:r>
              <a:rPr lang="en-IN" sz="2500" dirty="0" smtClean="0"/>
              <a:t>June, 2021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6188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Visualise clustered Neighborhoods</a:t>
            </a:r>
            <a:endParaRPr lang="en-IN" sz="3200" dirty="0"/>
          </a:p>
        </p:txBody>
      </p:sp>
      <p:pic>
        <p:nvPicPr>
          <p:cNvPr id="4" name="Picture 3" descr="C:\Users\hp\Documents\IBM Data Science Course\Final Capstone Project\cluster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3"/>
            <a:ext cx="8136904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971600" y="170080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971600" y="2060848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971600" y="24208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71600" y="2780928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281755" y="1634316"/>
            <a:ext cx="88903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Cluster0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81755" y="1994356"/>
            <a:ext cx="889038" cy="27699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Cluster1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1755" y="2354396"/>
            <a:ext cx="889038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Cluster2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81755" y="2714436"/>
            <a:ext cx="889038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Cluster3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09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Frequency of Venues per Cluster</a:t>
            </a:r>
            <a:endParaRPr lang="en-IN" sz="3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2105024"/>
            <a:ext cx="7128792" cy="39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>
                <a:effectLst/>
              </a:rPr>
              <a:t>Examine Venues per Postal </a:t>
            </a:r>
            <a:r>
              <a:rPr lang="en-IN" sz="3400" dirty="0" smtClean="0">
                <a:effectLst/>
              </a:rPr>
              <a:t>code for each cluster</a:t>
            </a:r>
            <a:endParaRPr lang="en-IN" sz="3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9401" y="1948158"/>
            <a:ext cx="3744416" cy="20686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1898000"/>
            <a:ext cx="3651870" cy="21187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8115" y="4313652"/>
            <a:ext cx="3745702" cy="23526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004048" y="4313652"/>
            <a:ext cx="3651870" cy="23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106" y="2060848"/>
            <a:ext cx="7560840" cy="46085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31640" y="2348880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07659" y="2282388"/>
            <a:ext cx="88903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Park</a:t>
            </a:r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1340024" y="268065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352754" y="299267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59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352754" y="333921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07658" y="2614161"/>
            <a:ext cx="1496190" cy="27699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Toy/Game store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07659" y="2926182"/>
            <a:ext cx="889038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Garden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07659" y="3272725"/>
            <a:ext cx="1064142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Playground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059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analysis result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636912"/>
            <a:ext cx="7776864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45" y="161950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Postal codes found to be optimal post analysis-</a:t>
            </a:r>
          </a:p>
          <a:p>
            <a:r>
              <a:rPr lang="en-IN" b="1" dirty="0"/>
              <a:t>V5Y, V6G, V6M, V5Z, V5K and V6H.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8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079432" cy="4819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</a:t>
            </a:r>
            <a:r>
              <a:rPr lang="en-IN" dirty="0" smtClean="0"/>
              <a:t>ecommend </a:t>
            </a:r>
            <a:r>
              <a:rPr lang="en-IN" dirty="0"/>
              <a:t>following places to explore to open a new Kid’s Mall-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b="1" dirty="0"/>
              <a:t>V5K- North Hastings-Sunrise -&gt; </a:t>
            </a:r>
            <a:r>
              <a:rPr lang="en-IN" dirty="0"/>
              <a:t>A perfect neighborhood that offers all venues of our interest with no existing competitor (from Cluster0).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b="1" dirty="0"/>
              <a:t>V6M- South Shaughnessy , NW Oakridge , NE </a:t>
            </a:r>
            <a:r>
              <a:rPr lang="en-IN" b="1" dirty="0" err="1"/>
              <a:t>Kerrisdal</a:t>
            </a:r>
            <a:r>
              <a:rPr lang="en-IN" b="1" dirty="0"/>
              <a:t> -&gt; </a:t>
            </a:r>
            <a:r>
              <a:rPr lang="en-IN" dirty="0"/>
              <a:t>A residential area with more potential than other neighborhoods in same cluster (from Cluster1)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b="1" dirty="0"/>
              <a:t>V5Z- East Fairview , South Cambie -&gt; </a:t>
            </a:r>
            <a:r>
              <a:rPr lang="en-IN" dirty="0"/>
              <a:t>A new place to explore Kids Mall (from Cluster2)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b="1" dirty="0"/>
              <a:t>V5K- North Hastings-Sunrise -&gt;</a:t>
            </a:r>
            <a:r>
              <a:rPr lang="en-IN" dirty="0"/>
              <a:t>A residential area with many parks attracting more customers to the store (from Cluster3)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b="1" dirty="0"/>
              <a:t>V6H- West Fairview , Granville Island , NE Shaughnessy-&gt; </a:t>
            </a:r>
            <a:r>
              <a:rPr lang="en-IN" dirty="0"/>
              <a:t>A shopping district that would definitely offer customers to Kids Mall (from Cluster3)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7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7431360" cy="3739680"/>
          </a:xfrm>
        </p:spPr>
        <p:txBody>
          <a:bodyPr>
            <a:normAutofit fontScale="92500" lnSpcReduction="10000"/>
          </a:bodyPr>
          <a:lstStyle/>
          <a:p>
            <a:pPr marL="397764" indent="-342900">
              <a:buFont typeface="Arial" pitchFamily="34" charset="0"/>
              <a:buChar char="•"/>
            </a:pPr>
            <a:r>
              <a:rPr lang="en-IN" dirty="0"/>
              <a:t>In this study, </a:t>
            </a:r>
            <a:r>
              <a:rPr lang="en-IN" dirty="0" smtClean="0"/>
              <a:t>analysis of neighborhoods </a:t>
            </a:r>
            <a:r>
              <a:rPr lang="en-IN" dirty="0"/>
              <a:t>of Vancouver City </a:t>
            </a:r>
            <a:r>
              <a:rPr lang="en-IN" dirty="0" smtClean="0"/>
              <a:t>is done to </a:t>
            </a:r>
            <a:r>
              <a:rPr lang="en-IN" dirty="0"/>
              <a:t>explore promising locations to open a Kid’s Mall. </a:t>
            </a:r>
            <a:endParaRPr lang="en-IN" dirty="0" smtClean="0"/>
          </a:p>
          <a:p>
            <a:pPr marL="397764" indent="-342900">
              <a:buFont typeface="Arial" pitchFamily="34" charset="0"/>
              <a:buChar char="•"/>
            </a:pPr>
            <a:r>
              <a:rPr lang="en-IN" dirty="0" smtClean="0"/>
              <a:t>Features </a:t>
            </a:r>
            <a:r>
              <a:rPr lang="en-IN" dirty="0"/>
              <a:t>like parks, garden, existing kids store/ toy store, playground helped in the analysis of optimal locations. Foursquare API was used to get location details like Venue names, category, etc. </a:t>
            </a:r>
            <a:endParaRPr lang="en-IN" dirty="0" smtClean="0"/>
          </a:p>
          <a:p>
            <a:pPr marL="397764" indent="-342900">
              <a:buFont typeface="Arial" pitchFamily="34" charset="0"/>
              <a:buChar char="•"/>
            </a:pPr>
            <a:r>
              <a:rPr lang="en-IN" dirty="0" smtClean="0"/>
              <a:t>K-means </a:t>
            </a:r>
            <a:r>
              <a:rPr lang="en-IN" dirty="0"/>
              <a:t>clustering algorithm helped to clusters the neighborhoods into 4 clusters. </a:t>
            </a:r>
            <a:endParaRPr lang="en-IN" dirty="0" smtClean="0"/>
          </a:p>
          <a:p>
            <a:pPr marL="397764" indent="-342900">
              <a:buFont typeface="Arial" pitchFamily="34" charset="0"/>
              <a:buChar char="•"/>
            </a:pPr>
            <a:r>
              <a:rPr lang="en-IN" dirty="0" smtClean="0"/>
              <a:t>Postal </a:t>
            </a:r>
            <a:r>
              <a:rPr lang="en-IN" dirty="0"/>
              <a:t>codes from each neighborhood were analysed in detail with help of visualization. As a result top 5 locations can be presented to stakeholders to open a new kid’s store.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8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295456" cy="4459760"/>
          </a:xfrm>
        </p:spPr>
        <p:txBody>
          <a:bodyPr>
            <a:normAutofit/>
          </a:bodyPr>
          <a:lstStyle/>
          <a:p>
            <a:r>
              <a:rPr lang="en-IN" dirty="0"/>
              <a:t>[1] </a:t>
            </a:r>
            <a:r>
              <a:rPr lang="en-IN" dirty="0" err="1">
                <a:hlinkClick r:id="rId2"/>
              </a:rPr>
              <a:t>List_of_postal_codes_of_Canada:_V</a:t>
            </a:r>
            <a:r>
              <a:rPr lang="en-IN" dirty="0"/>
              <a:t> - https://en.wikipedia.org/wiki/List_of_postal_codes_of_Canada:_V</a:t>
            </a:r>
          </a:p>
          <a:p>
            <a:r>
              <a:rPr lang="en-IN" dirty="0"/>
              <a:t>[2] Geopy  - https://pypi.org/project/geopy/ </a:t>
            </a:r>
          </a:p>
          <a:p>
            <a:r>
              <a:rPr lang="en-IN" dirty="0"/>
              <a:t>[3] Foursquare API - https://developer.foursquare.com/</a:t>
            </a:r>
          </a:p>
          <a:p>
            <a:r>
              <a:rPr lang="en-IN" dirty="0"/>
              <a:t>[4] Vancouver city official website - https://vancouver.ca/</a:t>
            </a:r>
          </a:p>
          <a:p>
            <a:r>
              <a:rPr lang="en-IN" dirty="0"/>
              <a:t>[5] Vancouver Wiki- https://en.wikipedia.org/wiki/Vancouve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367464" cy="4675784"/>
          </a:xfrm>
        </p:spPr>
        <p:txBody>
          <a:bodyPr>
            <a:normAutofit/>
          </a:bodyPr>
          <a:lstStyle/>
          <a:p>
            <a:r>
              <a:rPr lang="en-IN" dirty="0"/>
              <a:t>Explore </a:t>
            </a:r>
            <a:r>
              <a:rPr lang="en-IN" dirty="0" smtClean="0"/>
              <a:t>optimal neighborhoods to </a:t>
            </a:r>
            <a:r>
              <a:rPr lang="en-IN" dirty="0"/>
              <a:t>open a </a:t>
            </a:r>
            <a:r>
              <a:rPr lang="en-IN" dirty="0" smtClean="0"/>
              <a:t>kid’s mall.</a:t>
            </a:r>
          </a:p>
          <a:p>
            <a:endParaRPr lang="en-IN" dirty="0"/>
          </a:p>
          <a:p>
            <a:pPr lvl="0"/>
            <a:r>
              <a:rPr lang="en-IN" dirty="0"/>
              <a:t>Finding a kids mall that would suffice all the needs of children is rare. A place that would be convenient especially for parents to buy baby food, clothing, toys, etc. at one stop with no need </a:t>
            </a:r>
            <a:r>
              <a:rPr lang="en-IN" dirty="0" smtClean="0"/>
              <a:t>to travel different </a:t>
            </a:r>
            <a:r>
              <a:rPr lang="en-IN" dirty="0"/>
              <a:t>places for different requirement.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/>
              <a:t>Stakeholders</a:t>
            </a:r>
            <a:r>
              <a:rPr lang="en-IN" dirty="0"/>
              <a:t>: Residents of Vancouver especially parents that would get benefit of all the services at one stop.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	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11480" cy="4963816"/>
          </a:xfrm>
        </p:spPr>
        <p:txBody>
          <a:bodyPr>
            <a:normAutofit/>
          </a:bodyPr>
          <a:lstStyle/>
          <a:p>
            <a:pPr marL="397764" lvl="0" indent="-342900">
              <a:buFont typeface="Arial" pitchFamily="34" charset="0"/>
              <a:buChar char="•"/>
            </a:pPr>
            <a:r>
              <a:rPr lang="en-IN" dirty="0"/>
              <a:t>For information related to Vancouver city and its postal codes; </a:t>
            </a:r>
            <a:r>
              <a:rPr lang="en-IN" dirty="0" smtClean="0"/>
              <a:t>web scrapping </a:t>
            </a:r>
            <a:r>
              <a:rPr lang="en-IN" dirty="0"/>
              <a:t>would be done from </a:t>
            </a:r>
            <a:r>
              <a:rPr lang="en-IN" dirty="0" err="1">
                <a:hlinkClick r:id="rId2"/>
              </a:rPr>
              <a:t>List_of_postal_codes_of_Canada:_V</a:t>
            </a:r>
            <a:r>
              <a:rPr lang="en-IN" dirty="0"/>
              <a:t> [1]</a:t>
            </a:r>
            <a:br>
              <a:rPr lang="en-IN" dirty="0"/>
            </a:br>
            <a:r>
              <a:rPr lang="en-IN" dirty="0"/>
              <a:t>Vancouver's neighborhoods along with postal codes would be extracted.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dirty="0"/>
              <a:t>Get location co-ordinates of each postal code using- Geopy [2].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dirty="0"/>
              <a:t>Venue related data such as venue name, type, location, tips via- Foursquare API [3]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dirty="0"/>
              <a:t>Venue types- garden, parks, playground, kids store would be used for analysis</a:t>
            </a:r>
          </a:p>
          <a:p>
            <a:pPr marL="397764" lvl="0" indent="-342900">
              <a:buFont typeface="Arial" pitchFamily="34" charset="0"/>
              <a:buChar char="•"/>
            </a:pPr>
            <a:r>
              <a:rPr lang="en-IN" dirty="0"/>
              <a:t>Vancouver city official website [4]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7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Methodology-</a:t>
            </a:r>
            <a:br>
              <a:rPr lang="en-IN" dirty="0" smtClean="0"/>
            </a:br>
            <a:r>
              <a:rPr lang="en-IN" sz="3200" dirty="0" smtClean="0"/>
              <a:t>Web scrapping</a:t>
            </a:r>
            <a:endParaRPr lang="en-IN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4214" y="3429000"/>
            <a:ext cx="8136904" cy="2359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231200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Beautiful Soup and Geopy libraries are used to extract and create a data frame as below</a:t>
            </a:r>
          </a:p>
        </p:txBody>
      </p:sp>
    </p:spTree>
    <p:extLst>
      <p:ext uri="{BB962C8B-B14F-4D97-AF65-F5344CB8AC3E}">
        <p14:creationId xmlns:p14="http://schemas.microsoft.com/office/powerpoint/2010/main" val="27989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Map to visualise </a:t>
            </a:r>
            <a:r>
              <a:rPr lang="en-IN" dirty="0" smtClean="0">
                <a:effectLst/>
              </a:rPr>
              <a:t>Vancouver’s </a:t>
            </a:r>
            <a:r>
              <a:rPr lang="en-IN" dirty="0">
                <a:effectLst/>
              </a:rPr>
              <a:t>Neighborhood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2885" y="2204864"/>
            <a:ext cx="828092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8079432" cy="1362075"/>
          </a:xfrm>
        </p:spPr>
        <p:txBody>
          <a:bodyPr>
            <a:normAutofit/>
          </a:bodyPr>
          <a:lstStyle/>
          <a:p>
            <a:r>
              <a:rPr lang="en-IN" sz="3400" dirty="0" smtClean="0"/>
              <a:t>Explore Vancouver’s Neighborhood</a:t>
            </a:r>
            <a:endParaRPr lang="en-IN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provided by Foursquare API (radius 1000m) -</a:t>
            </a:r>
            <a:endParaRPr lang="en-IN" dirty="0"/>
          </a:p>
          <a:p>
            <a:pPr marL="512064" lvl="0" indent="-457200">
              <a:buFont typeface="+mj-lt"/>
              <a:buAutoNum type="arabicPeriod"/>
            </a:pPr>
            <a:r>
              <a:rPr lang="en-IN" dirty="0"/>
              <a:t>T</a:t>
            </a:r>
            <a:r>
              <a:rPr lang="en-IN" dirty="0" smtClean="0"/>
              <a:t>otal </a:t>
            </a:r>
            <a:r>
              <a:rPr lang="en-IN" dirty="0"/>
              <a:t>236 unique venue categories </a:t>
            </a:r>
          </a:p>
          <a:p>
            <a:pPr marL="512064" lvl="0" indent="-457200">
              <a:buFont typeface="+mj-lt"/>
              <a:buAutoNum type="arabicPeriod"/>
            </a:pPr>
            <a:r>
              <a:rPr lang="en-IN" dirty="0" smtClean="0"/>
              <a:t>2039 venues</a:t>
            </a:r>
            <a:endParaRPr lang="en-IN" dirty="0"/>
          </a:p>
          <a:p>
            <a:pPr marL="512064" lvl="0" indent="-457200">
              <a:buFont typeface="+mj-lt"/>
              <a:buAutoNum type="arabicPeriod"/>
            </a:pPr>
            <a:r>
              <a:rPr lang="en-IN" dirty="0" smtClean="0"/>
              <a:t>31 postal codes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16016" y="4221088"/>
            <a:ext cx="3886200" cy="2286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The 4 Venue Categories of our interest are-</a:t>
            </a:r>
          </a:p>
          <a:p>
            <a:pPr marL="512064" indent="-457200">
              <a:buFont typeface="+mj-lt"/>
              <a:buAutoNum type="arabicPeriod"/>
            </a:pPr>
            <a:r>
              <a:rPr lang="en-IN" dirty="0" smtClean="0"/>
              <a:t>Park</a:t>
            </a:r>
          </a:p>
          <a:p>
            <a:pPr marL="512064" indent="-457200">
              <a:buFont typeface="+mj-lt"/>
              <a:buAutoNum type="arabicPeriod"/>
            </a:pPr>
            <a:r>
              <a:rPr lang="en-IN" dirty="0" smtClean="0"/>
              <a:t>Playground</a:t>
            </a:r>
          </a:p>
          <a:p>
            <a:pPr marL="512064" indent="-457200">
              <a:buFont typeface="+mj-lt"/>
              <a:buAutoNum type="arabicPeriod"/>
            </a:pPr>
            <a:r>
              <a:rPr lang="en-IN" dirty="0" smtClean="0"/>
              <a:t>Garden</a:t>
            </a:r>
          </a:p>
          <a:p>
            <a:pPr marL="512064" indent="-457200">
              <a:buFont typeface="+mj-lt"/>
              <a:buAutoNum type="arabicPeriod"/>
            </a:pPr>
            <a:r>
              <a:rPr lang="en-IN" dirty="0" smtClean="0"/>
              <a:t>Toy / Game Store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3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Venues per Neighborhood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666874"/>
            <a:ext cx="8856984" cy="50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Visualize Venue Categories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8496944" cy="432048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11560" y="249289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1560" y="2924944"/>
            <a:ext cx="144016" cy="14401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9592" y="2434099"/>
            <a:ext cx="3240360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Park, Playground, Garden, Toy / Game </a:t>
            </a:r>
            <a:r>
              <a:rPr lang="en-IN" sz="1100" dirty="0" smtClean="0"/>
              <a:t>Store</a:t>
            </a:r>
            <a:endParaRPr lang="en-IN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921147" y="2866147"/>
            <a:ext cx="3240360" cy="2616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Rest of the venue categories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1677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 Neighborhoods</a:t>
            </a:r>
            <a:br>
              <a:rPr lang="en-IN" dirty="0" smtClean="0"/>
            </a:br>
            <a:r>
              <a:rPr lang="en-IN" sz="2200" dirty="0" smtClean="0"/>
              <a:t>Elbow method to determine value of K</a:t>
            </a:r>
            <a:endParaRPr lang="en-IN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39472" cy="571328"/>
          </a:xfrm>
        </p:spPr>
        <p:txBody>
          <a:bodyPr/>
          <a:lstStyle/>
          <a:p>
            <a:r>
              <a:rPr lang="en-IN" dirty="0" smtClean="0"/>
              <a:t>Optimal value of K=4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63284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151</TotalTime>
  <Words>511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The Battle of Neighborhoods</vt:lpstr>
      <vt:lpstr>Business Problem</vt:lpstr>
      <vt:lpstr>Data Source </vt:lpstr>
      <vt:lpstr>Methodology- Web scrapping</vt:lpstr>
      <vt:lpstr>Map to visualise Vancouver’s Neighborhood</vt:lpstr>
      <vt:lpstr>Explore Vancouver’s Neighborhood</vt:lpstr>
      <vt:lpstr>Venues per Neighborhood</vt:lpstr>
      <vt:lpstr>Visualize Venue Categories</vt:lpstr>
      <vt:lpstr>Cluster Neighborhoods Elbow method to determine value of K</vt:lpstr>
      <vt:lpstr>Visualise clustered Neighborhoods</vt:lpstr>
      <vt:lpstr>Frequency of Venues per Cluster</vt:lpstr>
      <vt:lpstr>Examine Venues per Postal code for each cluster</vt:lpstr>
      <vt:lpstr>PowerPoint Presentation</vt:lpstr>
      <vt:lpstr>Cluster analysis result</vt:lpstr>
      <vt:lpstr>Result</vt:lpstr>
      <vt:lpstr>Conclusion</vt:lpstr>
      <vt:lpstr>Resources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2021-06-14T08:38:45Z</dcterms:created>
  <dcterms:modified xsi:type="dcterms:W3CDTF">2021-06-14T11:10:28Z</dcterms:modified>
</cp:coreProperties>
</file>