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9" r:id="rId19"/>
    <p:sldId id="273" r:id="rId20"/>
    <p:sldId id="280" r:id="rId21"/>
    <p:sldId id="274" r:id="rId22"/>
    <p:sldId id="275" r:id="rId23"/>
    <p:sldId id="276" r:id="rId24"/>
    <p:sldId id="277" r:id="rId25"/>
    <p:sldId id="278" r:id="rId26"/>
  </p:sldIdLst>
  <p:sldSz cx="9144000" cy="5143500" type="screen16x9"/>
  <p:notesSz cx="6858000" cy="9144000"/>
  <p:embeddedFontLst>
    <p:embeddedFont>
      <p:font typeface="Old Standard TT" panose="020B0604020202020204" charset="0"/>
      <p:regular r:id="rId28"/>
      <p:bold r:id="rId29"/>
      <p:italic r:id="rId30"/>
    </p:embeddedFont>
    <p:embeddedFont>
      <p:font typeface="Comic Sans MS" panose="030F0702030302020204" pitchFamily="66" charset="0"/>
      <p:regular r:id="rId31"/>
      <p:bold r:id="rId32"/>
      <p:italic r:id="rId33"/>
      <p:boldItalic r:id="rId34"/>
    </p:embeddedFont>
    <p:embeddedFont>
      <p:font typeface="Javanese Text" panose="02000000000000000000"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590"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cloud.google.com/dialogflow/doc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console.dialogflow.com/" TargetMode="External"/><Relationship Id="rId4" Type="http://schemas.openxmlformats.org/officeDocument/2006/relationships/hyperlink" Target="https://chatbotslive.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1.7 Benefits for Society</a:t>
            </a:r>
            <a:endParaRPr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 </a:t>
            </a:r>
            <a:r>
              <a:rPr lang="en-US" b="1" i="1" dirty="0"/>
              <a:t>Accessible anytime </a:t>
            </a:r>
          </a:p>
          <a:p>
            <a:pPr marL="114300" lvl="0" indent="0">
              <a:buNone/>
            </a:pPr>
            <a:r>
              <a:rPr lang="en-US" dirty="0"/>
              <a:t>More time is been wasted till operators connect customers to a customer care executive. They are replacing live chat and other forms of slower contact methods such as emails and phone calls. </a:t>
            </a:r>
            <a:r>
              <a:rPr lang="en" dirty="0"/>
              <a:t>                     </a:t>
            </a:r>
            <a:endParaRPr dirty="0"/>
          </a:p>
          <a:p>
            <a:pPr lvl="0"/>
            <a:r>
              <a:rPr lang="en-US" dirty="0"/>
              <a:t> </a:t>
            </a:r>
            <a:r>
              <a:rPr lang="en-US" b="1" i="1" dirty="0"/>
              <a:t>Handling Capacity</a:t>
            </a:r>
          </a:p>
          <a:p>
            <a:pPr marL="114300" lvl="0" indent="0">
              <a:buNone/>
            </a:pPr>
            <a:r>
              <a:rPr lang="en-US" dirty="0"/>
              <a:t>Unlike humans who can only communicate with one human at a time, chat bots can simultaneously have conversations with thousands of people. No matter what time of the day it is or how many people are contacting you, every single one of them will be answered immediately.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The given system will be a chatbot that will be simply intergrated with a pizza orderi</a:t>
            </a:r>
            <a:r>
              <a:rPr lang="en-US" dirty="0"/>
              <a:t>ng existing system . The process of ordering a pizza becomes much more simpler with the help of a bot . A customer can search for variety of pizzas , choose, customize and check for prices of the pizza using the chatting interface .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Intents</a:t>
            </a:r>
            <a:r>
              <a:rPr lang="en" dirty="0"/>
              <a:t>              </a:t>
            </a:r>
            <a:endParaRPr dirty="0"/>
          </a:p>
          <a:p>
            <a:pPr marL="457200" lvl="0" indent="-342900" algn="l" rtl="0">
              <a:spcBef>
                <a:spcPts val="0"/>
              </a:spcBef>
              <a:spcAft>
                <a:spcPts val="0"/>
              </a:spcAft>
              <a:buSzPts val="1800"/>
              <a:buChar char="●"/>
            </a:pPr>
            <a:r>
              <a:rPr lang="en-US" dirty="0"/>
              <a:t>Entities</a:t>
            </a:r>
            <a:r>
              <a:rPr lang="en" dirty="0"/>
              <a:t>                       </a:t>
            </a:r>
            <a:endParaRPr dirty="0"/>
          </a:p>
          <a:p>
            <a:pPr marL="457200" lvl="0" indent="-342900" algn="l" rtl="0">
              <a:spcBef>
                <a:spcPts val="0"/>
              </a:spcBef>
              <a:spcAft>
                <a:spcPts val="0"/>
              </a:spcAft>
              <a:buSzPts val="1800"/>
              <a:buChar char="●"/>
            </a:pPr>
            <a:r>
              <a:rPr lang="en-US" dirty="0"/>
              <a:t>Context</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106326"/>
            <a:ext cx="8520600" cy="595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Activity diagram</a:t>
            </a:r>
            <a:endParaRPr b="1" dirty="0">
              <a:latin typeface="Times New Roman"/>
              <a:ea typeface="Times New Roman"/>
              <a:cs typeface="Times New Roman"/>
              <a:sym typeface="Times New Roman"/>
            </a:endParaRPr>
          </a:p>
        </p:txBody>
      </p:sp>
      <p:pic>
        <p:nvPicPr>
          <p:cNvPr id="4" name="Picture 4">
            <a:extLst>
              <a:ext uri="{FF2B5EF4-FFF2-40B4-BE49-F238E27FC236}">
                <a16:creationId xmlns:a16="http://schemas.microsoft.com/office/drawing/2014/main" id="{3773BE18-7289-44D8-9C60-A9F868F57971}"/>
              </a:ext>
            </a:extLst>
          </p:cNvPr>
          <p:cNvPicPr>
            <a:picLocks noChangeAspect="1"/>
          </p:cNvPicPr>
          <p:nvPr/>
        </p:nvPicPr>
        <p:blipFill>
          <a:blip r:embed="rId3"/>
          <a:stretch>
            <a:fillRect/>
          </a:stretch>
        </p:blipFill>
        <p:spPr>
          <a:xfrm>
            <a:off x="3157808" y="701749"/>
            <a:ext cx="3214639" cy="4147154"/>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70885"/>
            <a:ext cx="8520600" cy="5812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Use Case Diagram</a:t>
            </a:r>
            <a:endParaRPr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CC8B71B-39E0-4E86-BBBB-F3E8F29C7ADC}"/>
              </a:ext>
            </a:extLst>
          </p:cNvPr>
          <p:cNvPicPr>
            <a:picLocks noChangeAspect="1"/>
          </p:cNvPicPr>
          <p:nvPr/>
        </p:nvPicPr>
        <p:blipFill>
          <a:blip r:embed="rId3"/>
          <a:stretch>
            <a:fillRect/>
          </a:stretch>
        </p:blipFill>
        <p:spPr>
          <a:xfrm>
            <a:off x="403869" y="716950"/>
            <a:ext cx="8215592" cy="4095421"/>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Customers can search for different type of pizzas , if they wants to order a pizza then they need to provide login id and password details and then the order gets placed . Customers can also check prices of the pizza , apply suitable coupons and update their profiles .</a:t>
            </a:r>
          </a:p>
          <a:p>
            <a:pPr marL="285750" indent="-285750">
              <a:spcAft>
                <a:spcPts val="1600"/>
              </a:spcAft>
            </a:pPr>
            <a:r>
              <a:rPr lang="en-US" dirty="0"/>
              <a:t>A pizza delivery outlet can see the placed orders , prepare for them and subsequently assign a delivery boy to drop the order .</a:t>
            </a:r>
          </a:p>
          <a:p>
            <a:pPr marL="285750" indent="-285750">
              <a:spcAft>
                <a:spcPts val="1600"/>
              </a:spcAft>
            </a:pPr>
            <a:r>
              <a:rPr lang="en-US" dirty="0"/>
              <a:t>A super admin can will have full control over the application .</a:t>
            </a:r>
          </a:p>
          <a:p>
            <a:pPr marL="285750" indent="-285750">
              <a:spcAft>
                <a:spcPts val="1600"/>
              </a:spcAft>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 : </a:t>
            </a:r>
            <a:r>
              <a:rPr lang="en-US" b="1" dirty="0">
                <a:latin typeface="Times New Roman"/>
                <a:ea typeface="Times New Roman"/>
                <a:cs typeface="Times New Roman"/>
                <a:sym typeface="Times New Roman"/>
              </a:rPr>
              <a:t>Intents</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latin typeface="Times New Roman"/>
                <a:ea typeface="Times New Roman"/>
                <a:cs typeface="Times New Roman"/>
                <a:sym typeface="Times New Roman"/>
              </a:rPr>
              <a:t>Intents are the words that replace the entire sentence written by a end-user . Intents basically categories the users intentions behind a conversation . </a:t>
            </a:r>
            <a:r>
              <a:rPr lang="en-US" dirty="0" err="1">
                <a:latin typeface="Times New Roman"/>
                <a:ea typeface="Times New Roman"/>
                <a:cs typeface="Times New Roman"/>
                <a:sym typeface="Times New Roman"/>
              </a:rPr>
              <a:t>Dialogflow</a:t>
            </a:r>
            <a:r>
              <a:rPr lang="en-US" dirty="0">
                <a:latin typeface="Times New Roman"/>
                <a:ea typeface="Times New Roman"/>
                <a:cs typeface="Times New Roman"/>
                <a:sym typeface="Times New Roman"/>
              </a:rPr>
              <a:t> matches the end-user expression to the best intent in the given agent . This is also called as </a:t>
            </a:r>
            <a:r>
              <a:rPr lang="en-US" i="1" dirty="0">
                <a:latin typeface="Times New Roman"/>
                <a:ea typeface="Times New Roman"/>
                <a:cs typeface="Times New Roman"/>
                <a:sym typeface="Times New Roman"/>
              </a:rPr>
              <a:t>intent classification . </a:t>
            </a:r>
            <a:r>
              <a:rPr lang="en-US" dirty="0">
                <a:latin typeface="Times New Roman"/>
                <a:ea typeface="Times New Roman"/>
                <a:cs typeface="Times New Roman"/>
                <a:sym typeface="Times New Roman"/>
              </a:rPr>
              <a:t>Intents are defined are with a prefix ‘#’.</a:t>
            </a:r>
            <a:endParaRPr lang="en-US" i="1" dirty="0">
              <a:latin typeface="Times New Roman"/>
              <a:ea typeface="Times New Roman"/>
              <a:cs typeface="Times New Roman"/>
              <a:sym typeface="Times New Roman"/>
            </a:endParaRPr>
          </a:p>
          <a:p>
            <a:pPr marL="0" lvl="0" indent="0">
              <a:spcAft>
                <a:spcPts val="1600"/>
              </a:spcAft>
              <a:buNone/>
            </a:pPr>
            <a:r>
              <a:rPr lang="en-US" dirty="0">
                <a:latin typeface="Times New Roman"/>
                <a:ea typeface="Times New Roman"/>
                <a:cs typeface="Times New Roman"/>
                <a:sym typeface="Times New Roman"/>
              </a:rPr>
              <a:t>A basic intent contains the following :</a:t>
            </a:r>
          </a:p>
          <a:p>
            <a:pPr marL="342900" lvl="0">
              <a:spcAft>
                <a:spcPts val="1600"/>
              </a:spcAft>
              <a:buAutoNum type="arabicPeriod"/>
            </a:pPr>
            <a:r>
              <a:rPr lang="en-US" dirty="0">
                <a:latin typeface="Times New Roman"/>
                <a:ea typeface="Times New Roman"/>
                <a:cs typeface="Times New Roman"/>
                <a:sym typeface="Times New Roman"/>
              </a:rPr>
              <a:t>Training Phrases : These are the sentences provides by the developer as a form of examples .</a:t>
            </a:r>
          </a:p>
          <a:p>
            <a:pPr marL="342900" lvl="0">
              <a:spcAft>
                <a:spcPts val="1600"/>
              </a:spcAft>
              <a:buAutoNum type="arabicPeriod"/>
            </a:pPr>
            <a:r>
              <a:rPr lang="en-US" dirty="0">
                <a:latin typeface="Times New Roman"/>
                <a:ea typeface="Times New Roman"/>
                <a:cs typeface="Times New Roman"/>
                <a:sym typeface="Times New Roman"/>
              </a:rPr>
              <a:t>Actions : When an intent is match </a:t>
            </a:r>
            <a:r>
              <a:rPr lang="en-US" dirty="0" err="1">
                <a:latin typeface="Times New Roman"/>
                <a:ea typeface="Times New Roman"/>
                <a:cs typeface="Times New Roman"/>
                <a:sym typeface="Times New Roman"/>
              </a:rPr>
              <a:t>dialogflow</a:t>
            </a:r>
            <a:r>
              <a:rPr lang="en-US" dirty="0">
                <a:latin typeface="Times New Roman"/>
                <a:ea typeface="Times New Roman"/>
                <a:cs typeface="Times New Roman"/>
                <a:sym typeface="Times New Roman"/>
              </a:rPr>
              <a:t> performs the given action for that intent.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D3EADB-2EBC-4289-9A1E-238CF0879847}"/>
              </a:ext>
            </a:extLst>
          </p:cNvPr>
          <p:cNvSpPr>
            <a:spLocks noGrp="1"/>
          </p:cNvSpPr>
          <p:nvPr>
            <p:ph type="body" idx="1"/>
          </p:nvPr>
        </p:nvSpPr>
        <p:spPr>
          <a:xfrm>
            <a:off x="311700" y="782824"/>
            <a:ext cx="8520600" cy="3785976"/>
          </a:xfrm>
        </p:spPr>
        <p:txBody>
          <a:bodyPr/>
          <a:lstStyle/>
          <a:p>
            <a:pPr>
              <a:buAutoNum type="arabicPeriod" startAt="3"/>
            </a:pPr>
            <a:r>
              <a:rPr lang="en-US" dirty="0"/>
              <a:t>Parameters : When an intent is match </a:t>
            </a:r>
            <a:r>
              <a:rPr lang="en-US" dirty="0" err="1"/>
              <a:t>dialogflow</a:t>
            </a:r>
            <a:r>
              <a:rPr lang="en-US" dirty="0"/>
              <a:t> gives the values of the      expression of the end-user as the parameter .</a:t>
            </a:r>
          </a:p>
          <a:p>
            <a:pPr>
              <a:buFont typeface="Old Standard TT"/>
              <a:buAutoNum type="arabicPeriod" startAt="3"/>
            </a:pPr>
            <a:r>
              <a:rPr lang="en-US" dirty="0"/>
              <a:t>Responses : The defined text/speech form the response for the end-user’s queries .</a:t>
            </a:r>
          </a:p>
          <a:p>
            <a:pPr marL="114300" indent="0">
              <a:buNone/>
            </a:pPr>
            <a:endParaRPr lang="en-US" dirty="0"/>
          </a:p>
          <a:p>
            <a:pPr marL="114300" indent="0">
              <a:buNone/>
            </a:pPr>
            <a:r>
              <a:rPr lang="en-US" dirty="0"/>
              <a:t> </a:t>
            </a:r>
          </a:p>
        </p:txBody>
      </p:sp>
      <p:sp>
        <p:nvSpPr>
          <p:cNvPr id="4" name="AutoShape 2" descr="Agent and intent handling an end-user expression">
            <a:extLst>
              <a:ext uri="{FF2B5EF4-FFF2-40B4-BE49-F238E27FC236}">
                <a16:creationId xmlns:a16="http://schemas.microsoft.com/office/drawing/2014/main" id="{04E83361-A5F5-4BC7-B653-1B98034742B1}"/>
              </a:ext>
            </a:extLst>
          </p:cNvPr>
          <p:cNvSpPr>
            <a:spLocks noChangeAspect="1" noChangeArrowheads="1"/>
          </p:cNvSpPr>
          <p:nvPr/>
        </p:nvSpPr>
        <p:spPr bwMode="auto">
          <a:xfrm>
            <a:off x="4419600" y="2454088"/>
            <a:ext cx="304800" cy="270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776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 : </a:t>
            </a:r>
            <a:r>
              <a:rPr lang="en-US" b="1" dirty="0">
                <a:latin typeface="Times New Roman"/>
                <a:ea typeface="Times New Roman"/>
                <a:cs typeface="Times New Roman"/>
                <a:sym typeface="Times New Roman"/>
              </a:rPr>
              <a:t>Entities</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599"/>
            <a:ext cx="8520600" cy="358865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Each intent parameter has a type called the entity type , which dictates exactly how data from and end-user sentence is extracted .Entities are nouns that we use in normal world .Entities are defined by the prefix ‘@’.</a:t>
            </a:r>
          </a:p>
          <a:p>
            <a:pPr marL="0" lvl="0" indent="0" algn="l" rtl="0">
              <a:spcBef>
                <a:spcPts val="0"/>
              </a:spcBef>
              <a:spcAft>
                <a:spcPts val="1600"/>
              </a:spcAft>
              <a:buNone/>
            </a:pPr>
            <a:r>
              <a:rPr lang="en-US" dirty="0"/>
              <a:t>The further classification of entities can be :</a:t>
            </a:r>
          </a:p>
          <a:p>
            <a:pPr marL="342900" lvl="0" algn="l" rtl="0">
              <a:spcBef>
                <a:spcPts val="0"/>
              </a:spcBef>
              <a:spcAft>
                <a:spcPts val="1600"/>
              </a:spcAft>
              <a:buAutoNum type="arabicPeriod"/>
            </a:pPr>
            <a:r>
              <a:rPr lang="en-US" dirty="0"/>
              <a:t>Entity Type :Entity type defines the information that the system wants to extract from user input .</a:t>
            </a:r>
          </a:p>
          <a:p>
            <a:pPr marL="342900" lvl="0" algn="l" rtl="0">
              <a:spcBef>
                <a:spcPts val="0"/>
              </a:spcBef>
              <a:spcAft>
                <a:spcPts val="1600"/>
              </a:spcAft>
              <a:buAutoNum type="arabicPeriod"/>
            </a:pPr>
            <a:r>
              <a:rPr lang="en-US" dirty="0"/>
              <a:t>Entity Entry : Entity entry provides a set of words or phrases that are considered equivalent . Each entity type there are many entity entries.</a:t>
            </a:r>
          </a:p>
          <a:p>
            <a:pPr marL="342900" lvl="0" algn="l" rtl="0">
              <a:spcBef>
                <a:spcPts val="0"/>
              </a:spcBef>
              <a:spcAft>
                <a:spcPts val="1600"/>
              </a:spcAft>
              <a:buAutoNum type="arabicPeriod"/>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Chatbot – Pizza Ordering</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Sayali Kamb</a:t>
            </a:r>
            <a:r>
              <a:rPr lang="en-US" sz="1800" dirty="0">
                <a:latin typeface="Times New Roman"/>
                <a:ea typeface="Times New Roman"/>
                <a:cs typeface="Times New Roman"/>
                <a:sym typeface="Times New Roman"/>
              </a:rPr>
              <a:t>le</a:t>
            </a:r>
            <a:r>
              <a:rPr lang="en" sz="1800" dirty="0">
                <a:latin typeface="Times New Roman"/>
                <a:ea typeface="Times New Roman"/>
                <a:cs typeface="Times New Roman"/>
                <a:sym typeface="Times New Roman"/>
              </a:rPr>
              <a:t>(16102039)</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Zahid Khan(16102051)</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Vishal Jain(16102044)</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Prof. Archana Kotangale</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7B0B69-BDDD-4556-B8AA-E8B2E2F57966}"/>
              </a:ext>
            </a:extLst>
          </p:cNvPr>
          <p:cNvSpPr>
            <a:spLocks noGrp="1"/>
          </p:cNvSpPr>
          <p:nvPr>
            <p:ph type="body" idx="1"/>
          </p:nvPr>
        </p:nvSpPr>
        <p:spPr>
          <a:xfrm>
            <a:off x="278082" y="371500"/>
            <a:ext cx="8520600" cy="3397200"/>
          </a:xfrm>
        </p:spPr>
        <p:txBody>
          <a:bodyPr/>
          <a:lstStyle/>
          <a:p>
            <a:pPr>
              <a:buAutoNum type="arabicPeriod" startAt="3"/>
            </a:pPr>
            <a:r>
              <a:rPr lang="en-US" dirty="0"/>
              <a:t>Entity Reference Values and Synonyms : For each entity entries the system defines a reference value and one or more synonyms .</a:t>
            </a:r>
          </a:p>
          <a:p>
            <a:pPr marL="114300" indent="0">
              <a:buNone/>
            </a:pPr>
            <a:r>
              <a:rPr lang="en-US" dirty="0" err="1"/>
              <a:t>Dialogflow</a:t>
            </a:r>
            <a:r>
              <a:rPr lang="en-US" dirty="0"/>
              <a:t> provides some system entities . System entities are pre-build entities that facilitates handling popular common concepts .</a:t>
            </a:r>
          </a:p>
          <a:p>
            <a:pPr marL="114300" indent="0">
              <a:buNone/>
            </a:pPr>
            <a:r>
              <a:rPr lang="en-US" dirty="0"/>
              <a:t>Some of the system entities are :</a:t>
            </a:r>
          </a:p>
          <a:p>
            <a:pPr marL="114300" indent="0">
              <a:buNone/>
            </a:pPr>
            <a:r>
              <a:rPr lang="en-US" dirty="0"/>
              <a:t>@</a:t>
            </a:r>
            <a:r>
              <a:rPr lang="en-US" dirty="0" err="1"/>
              <a:t>sys.date</a:t>
            </a:r>
            <a:r>
              <a:rPr lang="en-US" dirty="0"/>
              <a:t>-time</a:t>
            </a:r>
          </a:p>
          <a:p>
            <a:pPr marL="114300" indent="0">
              <a:buNone/>
            </a:pPr>
            <a:r>
              <a:rPr lang="en-US" dirty="0"/>
              <a:t>@</a:t>
            </a:r>
            <a:r>
              <a:rPr lang="en-US" dirty="0" err="1"/>
              <a:t>sys.date</a:t>
            </a:r>
            <a:endParaRPr lang="en-US" dirty="0"/>
          </a:p>
          <a:p>
            <a:pPr marL="114300" indent="0">
              <a:buNone/>
            </a:pPr>
            <a:r>
              <a:rPr lang="en-US" dirty="0"/>
              <a:t>@</a:t>
            </a:r>
            <a:r>
              <a:rPr lang="en-US" dirty="0" err="1"/>
              <a:t>sys.time</a:t>
            </a:r>
            <a:endParaRPr lang="en-US" dirty="0"/>
          </a:p>
          <a:p>
            <a:pPr marL="114300" indent="0">
              <a:buNone/>
            </a:pPr>
            <a:r>
              <a:rPr lang="en-US" dirty="0"/>
              <a:t>@</a:t>
            </a:r>
            <a:r>
              <a:rPr lang="en-US" dirty="0" err="1"/>
              <a:t>sys.number</a:t>
            </a:r>
            <a:r>
              <a:rPr lang="en-US" dirty="0"/>
              <a:t> </a:t>
            </a:r>
          </a:p>
          <a:p>
            <a:pPr marL="114300" indent="0">
              <a:buNone/>
            </a:pPr>
            <a:endParaRPr lang="en-US" dirty="0"/>
          </a:p>
        </p:txBody>
      </p:sp>
    </p:spTree>
    <p:extLst>
      <p:ext uri="{BB962C8B-B14F-4D97-AF65-F5344CB8AC3E}">
        <p14:creationId xmlns:p14="http://schemas.microsoft.com/office/powerpoint/2010/main" val="96113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 : </a:t>
            </a:r>
            <a:r>
              <a:rPr lang="en-US" b="1" dirty="0"/>
              <a:t>Contexts</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t>Dialogflow</a:t>
            </a:r>
            <a:r>
              <a:rPr lang="en-US" dirty="0"/>
              <a:t> contexts are similar to natural language context . Using contexts , one can control the flow of a conversation . </a:t>
            </a:r>
          </a:p>
          <a:p>
            <a:pPr marL="0" lvl="0" indent="0" algn="l" rtl="0">
              <a:spcBef>
                <a:spcPts val="0"/>
              </a:spcBef>
              <a:spcAft>
                <a:spcPts val="1600"/>
              </a:spcAft>
              <a:buNone/>
            </a:pPr>
            <a:r>
              <a:rPr lang="en-US" dirty="0"/>
              <a:t>Configuration of context for an intent is done by setting input and </a:t>
            </a:r>
            <a:r>
              <a:rPr lang="en-US" dirty="0" err="1"/>
              <a:t>ouput</a:t>
            </a:r>
            <a:r>
              <a:rPr lang="en-US" dirty="0"/>
              <a:t> contexts. whenever an intent is matched , any configured output contexts for that intent become active .</a:t>
            </a:r>
          </a:p>
          <a:p>
            <a:pPr marL="0" lvl="0" indent="0" algn="l" rtl="0">
              <a:spcBef>
                <a:spcPts val="0"/>
              </a:spcBef>
              <a:spcAft>
                <a:spcPts val="1600"/>
              </a:spcAft>
              <a:buNone/>
            </a:pPr>
            <a:r>
              <a:rPr lang="en-US" dirty="0" err="1"/>
              <a:t>Dialogflow</a:t>
            </a:r>
            <a:r>
              <a:rPr lang="en-US" dirty="0"/>
              <a:t> will only match intents that are configured with input contexts that match the currently active contexts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hlinkClick r:id="rId3"/>
              </a:rPr>
              <a:t>https://cloud.google.com/dialogflow/docs</a:t>
            </a:r>
            <a:r>
              <a:rPr lang="en" dirty="0"/>
              <a:t>                    </a:t>
            </a:r>
            <a:endParaRPr dirty="0"/>
          </a:p>
          <a:p>
            <a:pPr marL="457200" lvl="0" indent="-342900" algn="l" rtl="0">
              <a:spcBef>
                <a:spcPts val="0"/>
              </a:spcBef>
              <a:spcAft>
                <a:spcPts val="0"/>
              </a:spcAft>
              <a:buSzPts val="1800"/>
              <a:buChar char="●"/>
            </a:pPr>
            <a:r>
              <a:rPr lang="en-US" dirty="0">
                <a:hlinkClick r:id="rId4"/>
              </a:rPr>
              <a:t>https://chatbotslive.com</a:t>
            </a:r>
            <a:r>
              <a:rPr lang="en" dirty="0"/>
              <a:t>   </a:t>
            </a:r>
          </a:p>
          <a:p>
            <a:pPr marL="457200" lvl="0" indent="-342900" algn="l" rtl="0">
              <a:spcBef>
                <a:spcPts val="0"/>
              </a:spcBef>
              <a:spcAft>
                <a:spcPts val="0"/>
              </a:spcAft>
              <a:buSzPts val="1800"/>
              <a:buChar char="●"/>
            </a:pPr>
            <a:r>
              <a:rPr lang="en" dirty="0">
                <a:hlinkClick r:id="rId5"/>
              </a:rPr>
              <a:t>https://con</a:t>
            </a:r>
            <a:r>
              <a:rPr lang="en-US" dirty="0">
                <a:hlinkClick r:id="rId5"/>
              </a:rPr>
              <a:t>sole.dialogflow.com</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Implementation of the proposed modules and various other modules such as events and Integration will be done .</a:t>
            </a:r>
          </a:p>
          <a:p>
            <a:pPr marL="285750" indent="-285750">
              <a:spcAft>
                <a:spcPts val="1600"/>
              </a:spcAft>
            </a:pPr>
            <a:r>
              <a:rPr lang="en-US" dirty="0"/>
              <a:t>Direct interaction of </a:t>
            </a:r>
            <a:r>
              <a:rPr lang="en-US" dirty="0" err="1"/>
              <a:t>Dialogflow’s</a:t>
            </a:r>
            <a:r>
              <a:rPr lang="en-US" dirty="0"/>
              <a:t>  API with user interface will mapped .</a:t>
            </a:r>
          </a:p>
          <a:p>
            <a:pPr marL="285750" indent="-285750">
              <a:spcAft>
                <a:spcPts val="1600"/>
              </a:spcAft>
            </a:pPr>
            <a:r>
              <a:rPr lang="en-US" dirty="0"/>
              <a:t>Since </a:t>
            </a:r>
            <a:r>
              <a:rPr lang="en-US" dirty="0" err="1"/>
              <a:t>Dialogflow’s</a:t>
            </a:r>
            <a:r>
              <a:rPr lang="en-US" dirty="0"/>
              <a:t> NLP is based on machine learning, training data will be added that helps the agent learns from and improve its performance. </a:t>
            </a:r>
          </a:p>
          <a:p>
            <a:pPr marL="285750" indent="-285750">
              <a:spcAft>
                <a:spcPts val="1600"/>
              </a:spcAft>
            </a:pPr>
            <a:endParaRPr lang="en-US" dirty="0"/>
          </a:p>
          <a:p>
            <a:pPr marL="0" lvl="0" indent="0" algn="l" rtl="0">
              <a:spcBef>
                <a:spcPts val="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dirty="0"/>
              <a:t>Chatbots are computer programs that are developed using Artificial Intelligence for providing an easy interference between the computer and humans . The interaction can be textual or auditory depending upon the need. The technology at the core of the rise of the chatbot is Natural Language Processing(NLP). We are going to develop a chatbot using tensor flow for generating neural network models , deep learning and use NLP for maintaining the conversation. Chatbots can be used in Customer service , sales/marketing and also as a human resource . Chatbots are beneficial in many ways as they offer 24/7 service ,  improves customer satisfaction and reduces cost .   </a:t>
            </a:r>
          </a:p>
          <a:p>
            <a:pPr marL="114300" lvl="0" indent="0">
              <a:buNone/>
            </a:pPr>
            <a:r>
              <a:rPr lang="en-US" dirty="0"/>
              <a:t>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Quick and easy to use  interface for customers. </a:t>
            </a:r>
            <a:endParaRPr lang="en" dirty="0"/>
          </a:p>
          <a:p>
            <a:pPr marL="457200" lvl="0" indent="-342900" algn="l" rtl="0">
              <a:spcBef>
                <a:spcPts val="0"/>
              </a:spcBef>
              <a:spcAft>
                <a:spcPts val="0"/>
              </a:spcAft>
              <a:buSzPts val="1800"/>
              <a:buChar char="●"/>
            </a:pPr>
            <a:r>
              <a:rPr lang="en" dirty="0"/>
              <a:t>To support and scale up the business of a Pizza Restaurant .</a:t>
            </a:r>
          </a:p>
          <a:p>
            <a:pPr marL="457200" lvl="0" indent="-342900" algn="l" rtl="0">
              <a:spcBef>
                <a:spcPts val="0"/>
              </a:spcBef>
              <a:spcAft>
                <a:spcPts val="0"/>
              </a:spcAft>
              <a:buSzPts val="1800"/>
              <a:buChar char="●"/>
            </a:pPr>
            <a:r>
              <a:rPr lang="en-US" dirty="0"/>
              <a:t>Knowing the order patterns for frequent customers.</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790260"/>
          </a:xfrm>
          <a:prstGeom prst="rect">
            <a:avLst/>
          </a:prstGeom>
        </p:spPr>
        <p:txBody>
          <a:bodyPr spcFirstLastPara="1" wrap="square" lIns="91425" tIns="91425" rIns="91425" bIns="91425" anchor="t" anchorCtr="0">
            <a:noAutofit/>
          </a:bodyPr>
          <a:lstStyle/>
          <a:p>
            <a:pPr marL="114300" lvl="0" indent="0">
              <a:lnSpc>
                <a:spcPct val="100000"/>
              </a:lnSpc>
              <a:spcBef>
                <a:spcPts val="1000"/>
              </a:spcBef>
              <a:buClr>
                <a:srgbClr val="FFFFFF"/>
              </a:buClr>
              <a:buSzPct val="100000"/>
              <a:buNone/>
            </a:pPr>
            <a:r>
              <a:rPr lang="en-US" i="1" dirty="0">
                <a:latin typeface="Comic Sans MS" pitchFamily="66"/>
              </a:rPr>
              <a:t>A. An Intelligent web-based voice chat bot</a:t>
            </a:r>
          </a:p>
          <a:p>
            <a:pPr marL="114300" indent="0">
              <a:lnSpc>
                <a:spcPct val="100000"/>
              </a:lnSpc>
              <a:spcBef>
                <a:spcPts val="1000"/>
              </a:spcBef>
              <a:buClr>
                <a:srgbClr val="FFFFFF"/>
              </a:buClr>
              <a:buSzPct val="100000"/>
              <a:buNone/>
            </a:pPr>
            <a:r>
              <a:rPr lang="en-US" dirty="0">
                <a:latin typeface="Javanese Text" pitchFamily="2"/>
              </a:rPr>
              <a:t>The major technological enhancement in this research is integrating speech recognition and text to speech converter</a:t>
            </a:r>
            <a:r>
              <a:rPr lang="en-US" i="1" dirty="0">
                <a:latin typeface="Comic Sans MS" pitchFamily="66"/>
              </a:rPr>
              <a:t>.</a:t>
            </a:r>
          </a:p>
          <a:p>
            <a:pPr marL="114300" indent="0">
              <a:lnSpc>
                <a:spcPct val="100000"/>
              </a:lnSpc>
              <a:spcBef>
                <a:spcPts val="1000"/>
              </a:spcBef>
              <a:buClr>
                <a:srgbClr val="FFFFFF"/>
              </a:buClr>
              <a:buSzPct val="100000"/>
              <a:buNone/>
            </a:pPr>
            <a:r>
              <a:rPr lang="en-US" i="1" dirty="0">
                <a:latin typeface="Comic Sans MS" pitchFamily="66"/>
              </a:rPr>
              <a:t>B. Chinese Intelligent Chat Robot Based on the AIML</a:t>
            </a:r>
          </a:p>
          <a:p>
            <a:pPr marL="114300" indent="0">
              <a:lnSpc>
                <a:spcPct val="100000"/>
              </a:lnSpc>
              <a:spcBef>
                <a:spcPts val="1000"/>
              </a:spcBef>
              <a:buClr>
                <a:srgbClr val="FFFFFF"/>
              </a:buClr>
              <a:buSzPct val="100000"/>
              <a:buNone/>
            </a:pPr>
            <a:r>
              <a:rPr lang="en-US" i="1" dirty="0">
                <a:latin typeface="Javanese Text" pitchFamily="2"/>
              </a:rPr>
              <a:t>This paper explains the language enhancement in the field of chatting bot .AIML can be used not only to develop bots in English Language but also in many other foreign languages such as Chinese and Japanese </a:t>
            </a:r>
            <a:r>
              <a:rPr lang="en-US" i="1" dirty="0">
                <a:latin typeface="Comic Sans MS" pitchFamily="66"/>
              </a:rPr>
              <a:t>.</a:t>
            </a:r>
          </a:p>
          <a:p>
            <a:pPr marL="114300" indent="0">
              <a:lnSpc>
                <a:spcPct val="100000"/>
              </a:lnSpc>
              <a:spcBef>
                <a:spcPts val="1000"/>
              </a:spcBef>
              <a:buClr>
                <a:srgbClr val="FFFFFF"/>
              </a:buClr>
              <a:buSzPct val="100000"/>
              <a:buNone/>
            </a:pPr>
            <a:r>
              <a:rPr lang="en-US" i="1" dirty="0">
                <a:latin typeface="Comic Sans MS" pitchFamily="66"/>
              </a:rPr>
              <a:t> C. Development and Implementation of a chat bot in a Social Network</a:t>
            </a:r>
          </a:p>
          <a:p>
            <a:pPr marL="114300" indent="0">
              <a:lnSpc>
                <a:spcPct val="100000"/>
              </a:lnSpc>
              <a:spcBef>
                <a:spcPts val="1000"/>
              </a:spcBef>
              <a:buClr>
                <a:srgbClr val="FFFFFF"/>
              </a:buClr>
              <a:buSzPct val="100000"/>
              <a:buNone/>
            </a:pPr>
            <a:r>
              <a:rPr lang="en-US" i="1" dirty="0">
                <a:latin typeface="Javanese Text" pitchFamily="2"/>
              </a:rPr>
              <a:t>This paper describes the linking of chat bot with social network like twitter to entertain the users.</a:t>
            </a:r>
          </a:p>
          <a:p>
            <a:pPr marL="114300" lvl="0" indent="0">
              <a:lnSpc>
                <a:spcPct val="100000"/>
              </a:lnSpc>
              <a:spcBef>
                <a:spcPts val="1000"/>
              </a:spcBef>
              <a:buClr>
                <a:srgbClr val="FFFFFF"/>
              </a:buClr>
              <a:buSzPct val="100000"/>
              <a:buNone/>
            </a:pPr>
            <a:endParaRPr lang="en-US" i="1" dirty="0">
              <a:latin typeface="Comic Sans MS" pitchFamily="66"/>
            </a:endParaRPr>
          </a:p>
          <a:p>
            <a:pPr marL="114300" lvl="0" indent="0" algn="just">
              <a:lnSpc>
                <a:spcPct val="100000"/>
              </a:lnSpc>
              <a:spcBef>
                <a:spcPts val="1000"/>
              </a:spcBef>
              <a:buClr>
                <a:srgbClr val="FFFFFF"/>
              </a:buClr>
              <a:buSzPct val="100000"/>
              <a:buNone/>
            </a:pPr>
            <a:endParaRPr lang="en-US" i="1" dirty="0">
              <a:latin typeface="Comic Sans MS" pitchFamily="66"/>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To Design and Develop a Chatbot for a </a:t>
            </a:r>
            <a:r>
              <a:rPr lang="en-US" dirty="0"/>
              <a:t>pizza restaurant that would overcome the problems like unable to keep track of ordering patterns for frequent customers and customer feedback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dirty="0"/>
              <a:t>The Proposed chatbot will be useful in easy handling a pizza restaurant app . This chatbot will help a customer to  order a pizza using a text or voice based chat . The customer will also be able to search for different variety of pizza  options available using the chat console . The customer can also apply the coupons and then calculate the total payable amount for the pizza .  </a:t>
            </a:r>
          </a:p>
          <a:p>
            <a:pPr marL="114300" lvl="0" indent="0">
              <a:buNone/>
            </a:pPr>
            <a:r>
              <a:rPr lang="en-US" dirty="0"/>
              <a:t>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 b="1" i="1" dirty="0"/>
              <a:t>Dialogflow</a:t>
            </a:r>
          </a:p>
          <a:p>
            <a:pPr marL="114300" indent="0">
              <a:buNone/>
            </a:pPr>
            <a:r>
              <a:rPr lang="en" dirty="0"/>
              <a:t> </a:t>
            </a:r>
            <a:r>
              <a:rPr lang="en-US" dirty="0"/>
              <a:t>Dialogflow is an end-to-end</a:t>
            </a:r>
            <a:r>
              <a:rPr lang="en" dirty="0"/>
              <a:t> , </a:t>
            </a:r>
            <a:r>
              <a:rPr lang="en-US" dirty="0"/>
              <a:t>build-once deploy-everywhere</a:t>
            </a:r>
            <a:r>
              <a:rPr lang="en" dirty="0"/>
              <a:t> </a:t>
            </a:r>
            <a:r>
              <a:rPr lang="en-US" dirty="0"/>
              <a:t>development suite for creating conversational interfaces for websites , mobile applications ,messaging platforms and IoT devices .</a:t>
            </a:r>
          </a:p>
          <a:p>
            <a:pPr marL="114300" indent="0">
              <a:buNone/>
            </a:pPr>
            <a:endParaRPr lang="en-US" dirty="0"/>
          </a:p>
          <a:p>
            <a:r>
              <a:rPr lang="en" b="1" i="1" dirty="0"/>
              <a:t>Android Studio </a:t>
            </a:r>
          </a:p>
          <a:p>
            <a:pPr marL="114300" indent="0">
              <a:buNone/>
            </a:pPr>
            <a:r>
              <a:rPr lang="en" dirty="0"/>
              <a:t>Development of </a:t>
            </a:r>
            <a:r>
              <a:rPr lang="en-US" dirty="0"/>
              <a:t>an</a:t>
            </a:r>
            <a:r>
              <a:rPr lang="en" dirty="0"/>
              <a:t> andr</a:t>
            </a:r>
            <a:r>
              <a:rPr lang="en-US" dirty="0" err="1"/>
              <a:t>oid</a:t>
            </a:r>
            <a:r>
              <a:rPr lang="en-US" dirty="0"/>
              <a:t> application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1214</Words>
  <Application>Microsoft Office PowerPoint</Application>
  <PresentationFormat>On-screen Show (16:9)</PresentationFormat>
  <Paragraphs>100</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Times New Roman</vt:lpstr>
      <vt:lpstr>Old Standard TT</vt:lpstr>
      <vt:lpstr>Comic Sans MS</vt:lpstr>
      <vt:lpstr>Arial</vt:lpstr>
      <vt:lpstr>Javanese Text</vt:lpstr>
      <vt:lpstr>Paperback</vt:lpstr>
      <vt:lpstr>Computer Engineering Department A.P. Shah Institute of Technology G.B.Road,Kasarvadavli, Thane(W), Mumbai-400615 UNIVERSITY OF MUMBAI Academic Year 2019-2020</vt:lpstr>
      <vt:lpstr>                                                    A Project Report on Chatbot – Pizza Ordering Submitted in partial fulfillment of the degree of Bachelor of Engineering(Sem-7) in Computer Engineering By Sayali Kamble(16102039) Zahid Khan(16102051) Vishal Jain(16102044)  Under the Guidance of Prof. Archana Kotangale     </vt:lpstr>
      <vt:lpstr>1.Project Conception and Initiation</vt:lpstr>
      <vt:lpstr>1.1 Abstract</vt:lpstr>
      <vt:lpstr>1.2 Objectives</vt:lpstr>
      <vt:lpstr>1.3 Literature Review</vt:lpstr>
      <vt:lpstr>1.4 Problem Definition</vt:lpstr>
      <vt:lpstr>1.5 Scope</vt:lpstr>
      <vt:lpstr>1.6 Technology stack</vt:lpstr>
      <vt:lpstr>1.7 Benefits for Society</vt:lpstr>
      <vt:lpstr>2. Project Design</vt:lpstr>
      <vt:lpstr>2.1 Proposed System</vt:lpstr>
      <vt:lpstr>2.2 Design(Flow Of Modules)</vt:lpstr>
      <vt:lpstr>2.3 Activity diagram</vt:lpstr>
      <vt:lpstr>2.4 Use Case Diagram</vt:lpstr>
      <vt:lpstr>2.5 Description Of Use Case</vt:lpstr>
      <vt:lpstr>2.6 Module-1 : Intents</vt:lpstr>
      <vt:lpstr>PowerPoint Presentation</vt:lpstr>
      <vt:lpstr>Module-2 : Entities</vt:lpstr>
      <vt:lpstr>PowerPoint Presentation</vt:lpstr>
      <vt:lpstr>Module-3 : Contexts</vt:lpstr>
      <vt:lpstr>2.7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2019-2020</dc:title>
  <dc:creator>Sayali</dc:creator>
  <cp:lastModifiedBy>Sayali</cp:lastModifiedBy>
  <cp:revision>27</cp:revision>
  <dcterms:modified xsi:type="dcterms:W3CDTF">2019-10-31T06:06:09Z</dcterms:modified>
</cp:coreProperties>
</file>