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69" r:id="rId17"/>
    <p:sldId id="272" r:id="rId18"/>
    <p:sldId id="279" r:id="rId19"/>
    <p:sldId id="273" r:id="rId20"/>
    <p:sldId id="274" r:id="rId21"/>
    <p:sldId id="275" r:id="rId22"/>
    <p:sldId id="276" r:id="rId23"/>
    <p:sldId id="277" r:id="rId24"/>
    <p:sldId id="278" r:id="rId25"/>
  </p:sldIdLst>
  <p:sldSz cx="9144000" cy="5143500" type="screen16x9"/>
  <p:notesSz cx="6858000" cy="9144000"/>
  <p:embeddedFontLst>
    <p:embeddedFont>
      <p:font typeface="Comic Sans MS" panose="030F0702030302020204" pitchFamily="66" charset="0"/>
      <p:regular r:id="rId27"/>
      <p:bold r:id="rId28"/>
      <p:italic r:id="rId29"/>
      <p:boldItalic r:id="rId30"/>
    </p:embeddedFont>
    <p:embeddedFont>
      <p:font typeface="Old Standard TT" panose="020B0604020202020204" charset="0"/>
      <p:regular r:id="rId31"/>
      <p:bold r:id="rId32"/>
      <p:italic r:id="rId33"/>
    </p:embeddedFont>
    <p:embeddedFont>
      <p:font typeface="Javanese Text" panose="02000000000000000000" pitchFamily="2"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590" y="9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3e7c4c73d_0_1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3e7c4c73d_0_1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3e7c4c73d_0_1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3e7c4c73d_0_1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63e7c4c73d_0_1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63e7c4c73d_0_1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3e7c4c73d_0_1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3e7c4c73d_0_1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3e7c4c73d_0_19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63e7c4c73d_0_19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3e7c4c73d_0_1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3e7c4c73d_0_1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3e7c4c73d_0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3e7c4c73d_0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63e7c4c73d_0_1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63e7c4c73d_0_1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63e7c4c73d_0_19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63e7c4c73d_0_1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3e7c4c73d_0_1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3e7c4c73d_0_1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3e7c4c73d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3e7c4c73d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63e7c4c73d_0_2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63e7c4c73d_0_2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3e7c4c73d_0_19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3e7c4c73d_0_1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63e7c4c73d_0_2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63e7c4c73d_0_2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63e7c4c73d_0_2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63e7c4c73d_0_2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63e7c4c73d_0_1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63e7c4c73d_0_1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3e7c4c7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g63e7c4c7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3e7c4c73d_0_1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3e7c4c73d_0_1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3e7c4c73d_0_1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g63e7c4c73d_0_17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3e7c4c73d_0_1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63e7c4c73d_0_1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3e7c4c73d_0_1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3e7c4c73d_0_1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e7c4c73d_0_1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3e7c4c73d_0_1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a:stretch/>
        </p:blipFill>
        <p:spPr>
          <a:xfrm>
            <a:off x="3072000" y="170525"/>
            <a:ext cx="3000000" cy="1994099"/>
          </a:xfrm>
          <a:prstGeom prst="rect">
            <a:avLst/>
          </a:prstGeom>
          <a:noFill/>
          <a:ln>
            <a:noFill/>
          </a:ln>
        </p:spPr>
      </p:pic>
      <p:sp>
        <p:nvSpPr>
          <p:cNvPr id="60" name="Google Shape;60;p13"/>
          <p:cNvSpPr txBox="1">
            <a:spLocks noGrp="1"/>
          </p:cNvSpPr>
          <p:nvPr>
            <p:ph type="ctrTitle"/>
          </p:nvPr>
        </p:nvSpPr>
        <p:spPr>
          <a:xfrm>
            <a:off x="512700" y="2230250"/>
            <a:ext cx="8118600" cy="23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b="1">
                <a:latin typeface="Times New Roman"/>
                <a:ea typeface="Times New Roman"/>
                <a:cs typeface="Times New Roman"/>
                <a:sym typeface="Times New Roman"/>
              </a:rPr>
              <a:t>Computer Engineering Department</a:t>
            </a:r>
            <a:endParaRPr sz="3000" b="1">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A.P. Shah Institute of Technology</a:t>
            </a:r>
            <a:endParaRPr sz="240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G.B.Road,Kasarvadavli, Thane(W), Mumbai-400615</a:t>
            </a:r>
            <a:endParaRPr sz="2400">
              <a:latin typeface="Times New Roman"/>
              <a:ea typeface="Times New Roman"/>
              <a:cs typeface="Times New Roman"/>
              <a:sym typeface="Times New Roman"/>
            </a:endParaRPr>
          </a:p>
          <a:p>
            <a:pPr marL="0" lvl="0" indent="0" algn="ctr" rtl="0">
              <a:spcBef>
                <a:spcPts val="0"/>
              </a:spcBef>
              <a:spcAft>
                <a:spcPts val="0"/>
              </a:spcAft>
              <a:buNone/>
            </a:pPr>
            <a:r>
              <a:rPr lang="en" sz="2400">
                <a:latin typeface="Times New Roman"/>
                <a:ea typeface="Times New Roman"/>
                <a:cs typeface="Times New Roman"/>
                <a:sym typeface="Times New Roman"/>
              </a:rPr>
              <a:t>UNIVERSITY OF MUMBAI</a:t>
            </a:r>
            <a:endParaRPr sz="2400">
              <a:latin typeface="Times New Roman"/>
              <a:ea typeface="Times New Roman"/>
              <a:cs typeface="Times New Roman"/>
              <a:sym typeface="Times New Roman"/>
            </a:endParaRPr>
          </a:p>
          <a:p>
            <a:pPr marL="0" lvl="0" indent="0" algn="ctr" rtl="0">
              <a:spcBef>
                <a:spcPts val="0"/>
              </a:spcBef>
              <a:spcAft>
                <a:spcPts val="0"/>
              </a:spcAft>
              <a:buNone/>
            </a:pPr>
            <a:r>
              <a:rPr lang="en" sz="2400">
                <a:latin typeface="Times New Roman"/>
                <a:ea typeface="Times New Roman"/>
                <a:cs typeface="Times New Roman"/>
                <a:sym typeface="Times New Roman"/>
              </a:rPr>
              <a:t>Academic Year 2019-2020</a:t>
            </a:r>
            <a:endParaRPr sz="24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1.7 Benefits for Society</a:t>
            </a:r>
            <a:endParaRPr b="1" dirty="0">
              <a:latin typeface="Times New Roman"/>
              <a:ea typeface="Times New Roman"/>
              <a:cs typeface="Times New Roman"/>
              <a:sym typeface="Times New Roman"/>
            </a:endParaRPr>
          </a:p>
        </p:txBody>
      </p:sp>
      <p:sp>
        <p:nvSpPr>
          <p:cNvPr id="113" name="Google Shape;113;p2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US" dirty="0"/>
              <a:t> </a:t>
            </a:r>
            <a:r>
              <a:rPr lang="en-US" b="1" i="1" dirty="0"/>
              <a:t>Accessible anytime </a:t>
            </a:r>
          </a:p>
          <a:p>
            <a:pPr marL="114300" lvl="0" indent="0">
              <a:buNone/>
            </a:pPr>
            <a:r>
              <a:rPr lang="en-US" dirty="0"/>
              <a:t>More time is been wasted till operators connect customers to a customer care executive. They are replacing live chat and other forms of slower contact methods such as emails and phone calls. </a:t>
            </a:r>
            <a:r>
              <a:rPr lang="en" dirty="0"/>
              <a:t>                     </a:t>
            </a:r>
            <a:endParaRPr dirty="0"/>
          </a:p>
          <a:p>
            <a:pPr lvl="0"/>
            <a:r>
              <a:rPr lang="en-US" dirty="0"/>
              <a:t> </a:t>
            </a:r>
            <a:r>
              <a:rPr lang="en-US" b="1" i="1" dirty="0"/>
              <a:t>Handling Capacity</a:t>
            </a:r>
          </a:p>
          <a:p>
            <a:pPr marL="114300" lvl="0" indent="0">
              <a:buNone/>
            </a:pPr>
            <a:r>
              <a:rPr lang="en-US" dirty="0"/>
              <a:t>Unlike humans who can only communicate with one human at a time, chat bots can simultaneously have conversations with thousands of people. No matter what time of the day it is or how many people are contacting you, every single one of them will be answered immediately. </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2. Project Design</a:t>
            </a:r>
            <a:endParaRPr b="1">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2.1 Proposed System</a:t>
            </a:r>
            <a:endParaRPr b="1">
              <a:latin typeface="Times New Roman"/>
              <a:ea typeface="Times New Roman"/>
              <a:cs typeface="Times New Roman"/>
              <a:sym typeface="Times New Roman"/>
            </a:endParaRPr>
          </a:p>
        </p:txBody>
      </p:sp>
      <p:sp>
        <p:nvSpPr>
          <p:cNvPr id="125" name="Google Shape;125;p2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 dirty="0"/>
              <a:t>The given system will be a chatbot that will be simply intergrated with a pizza orderi</a:t>
            </a:r>
            <a:r>
              <a:rPr lang="en-US" dirty="0"/>
              <a:t>ng existing system . The process of ordering a pizza becomes much more simpler with the help of a bot . A customer can search for variety of pizzas , choose, customize and check for prices of the pizza using the chatting interface .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2.2 Design(Flow Of Modules)</a:t>
            </a:r>
            <a:endParaRPr b="1">
              <a:latin typeface="Times New Roman"/>
              <a:ea typeface="Times New Roman"/>
              <a:cs typeface="Times New Roman"/>
              <a:sym typeface="Times New Roman"/>
            </a:endParaRPr>
          </a:p>
        </p:txBody>
      </p:sp>
      <p:sp>
        <p:nvSpPr>
          <p:cNvPr id="131" name="Google Shape;131;p2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              </a:t>
            </a:r>
            <a:endParaRPr/>
          </a:p>
          <a:p>
            <a:pPr marL="457200" lvl="0" indent="-342900" algn="l" rtl="0">
              <a:spcBef>
                <a:spcPts val="0"/>
              </a:spcBef>
              <a:spcAft>
                <a:spcPts val="0"/>
              </a:spcAft>
              <a:buSzPts val="1800"/>
              <a:buChar char="●"/>
            </a:pPr>
            <a:r>
              <a:rPr lang="en"/>
              <a:t>                       </a:t>
            </a:r>
            <a:endParaRPr/>
          </a:p>
          <a:p>
            <a:pPr marL="457200" lvl="0" indent="-342900" algn="l" rtl="0">
              <a:spcBef>
                <a:spcPts val="0"/>
              </a:spcBef>
              <a:spcAft>
                <a:spcPts val="0"/>
              </a:spcAft>
              <a:buSzPts val="1800"/>
              <a:buChar char="●"/>
            </a:pPr>
            <a:r>
              <a:rPr lang="en"/>
              <a:t>                </a:t>
            </a:r>
            <a:endParaRPr/>
          </a:p>
          <a:p>
            <a:pPr marL="457200" lvl="0" indent="-342900" algn="l" rtl="0">
              <a:spcBef>
                <a:spcPts val="0"/>
              </a:spcBef>
              <a:spcAft>
                <a:spcPts val="0"/>
              </a:spcAft>
              <a:buSzPts val="1800"/>
              <a:buChar char="●"/>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106326"/>
            <a:ext cx="8520600" cy="5954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2.3 Activity diagram</a:t>
            </a:r>
            <a:endParaRPr b="1" dirty="0">
              <a:latin typeface="Times New Roman"/>
              <a:ea typeface="Times New Roman"/>
              <a:cs typeface="Times New Roman"/>
              <a:sym typeface="Times New Roman"/>
            </a:endParaRPr>
          </a:p>
        </p:txBody>
      </p:sp>
      <p:pic>
        <p:nvPicPr>
          <p:cNvPr id="4" name="Picture 4">
            <a:extLst>
              <a:ext uri="{FF2B5EF4-FFF2-40B4-BE49-F238E27FC236}">
                <a16:creationId xmlns:a16="http://schemas.microsoft.com/office/drawing/2014/main" id="{3773BE18-7289-44D8-9C60-A9F868F57971}"/>
              </a:ext>
            </a:extLst>
          </p:cNvPr>
          <p:cNvPicPr>
            <a:picLocks noChangeAspect="1"/>
          </p:cNvPicPr>
          <p:nvPr/>
        </p:nvPicPr>
        <p:blipFill>
          <a:blip r:embed="rId3"/>
          <a:stretch>
            <a:fillRect/>
          </a:stretch>
        </p:blipFill>
        <p:spPr>
          <a:xfrm>
            <a:off x="3157808" y="701749"/>
            <a:ext cx="3214639" cy="4147154"/>
          </a:xfrm>
          <a:prstGeom prst="rect">
            <a:avLst/>
          </a:prstGeom>
          <a:noFill/>
          <a:ln cap="flat">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311700" y="70885"/>
            <a:ext cx="8520600" cy="5812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2.4 Use Case Diagram</a:t>
            </a:r>
            <a:endParaRPr b="1" dirty="0">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ACC8B71B-39E0-4E86-BBBB-F3E8F29C7ADC}"/>
              </a:ext>
            </a:extLst>
          </p:cNvPr>
          <p:cNvPicPr>
            <a:picLocks noChangeAspect="1"/>
          </p:cNvPicPr>
          <p:nvPr/>
        </p:nvPicPr>
        <p:blipFill>
          <a:blip r:embed="rId3"/>
          <a:stretch>
            <a:fillRect/>
          </a:stretch>
        </p:blipFill>
        <p:spPr>
          <a:xfrm>
            <a:off x="403869" y="716950"/>
            <a:ext cx="8215592" cy="4095421"/>
          </a:xfrm>
          <a:prstGeom prst="rect">
            <a:avLst/>
          </a:prstGeom>
          <a:noFill/>
          <a:ln cap="flat">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2.5 Description Of Use Case</a:t>
            </a:r>
            <a:endParaRPr b="1" dirty="0">
              <a:latin typeface="Times New Roman"/>
              <a:ea typeface="Times New Roman"/>
              <a:cs typeface="Times New Roman"/>
              <a:sym typeface="Times New Roman"/>
            </a:endParaRPr>
          </a:p>
        </p:txBody>
      </p:sp>
      <p:sp>
        <p:nvSpPr>
          <p:cNvPr id="137" name="Google Shape;137;p2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285750" indent="-285750">
              <a:spcAft>
                <a:spcPts val="1600"/>
              </a:spcAft>
            </a:pPr>
            <a:r>
              <a:rPr lang="en-US" dirty="0"/>
              <a:t>Customers can search for different type of pizzas , if they wants to order a pizza then they need to provide login id and password details and then the order gets placed . Customers can also check prices of the pizza , apply suitable coupons and update their profiles .</a:t>
            </a:r>
          </a:p>
          <a:p>
            <a:pPr marL="285750" indent="-285750">
              <a:spcAft>
                <a:spcPts val="1600"/>
              </a:spcAft>
            </a:pPr>
            <a:r>
              <a:rPr lang="en-US" dirty="0"/>
              <a:t>A pizza delivery outlet can see the placed orders , prepare for them and subsequently assign a delivery boy to drop the order .</a:t>
            </a:r>
          </a:p>
          <a:p>
            <a:pPr marL="285750" indent="-285750">
              <a:spcAft>
                <a:spcPts val="1600"/>
              </a:spcAft>
            </a:pPr>
            <a:r>
              <a:rPr lang="en-US" dirty="0"/>
              <a:t>A super admin can will have full control over the application .</a:t>
            </a:r>
          </a:p>
          <a:p>
            <a:pPr marL="285750" indent="-285750">
              <a:spcAft>
                <a:spcPts val="1600"/>
              </a:spcAft>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2.6 Module-1 : </a:t>
            </a:r>
            <a:r>
              <a:rPr lang="en-US" b="1" dirty="0">
                <a:latin typeface="Times New Roman"/>
                <a:ea typeface="Times New Roman"/>
                <a:cs typeface="Times New Roman"/>
                <a:sym typeface="Times New Roman"/>
              </a:rPr>
              <a:t>Intents</a:t>
            </a:r>
            <a:endParaRPr b="1" dirty="0">
              <a:latin typeface="Times New Roman"/>
              <a:ea typeface="Times New Roman"/>
              <a:cs typeface="Times New Roman"/>
              <a:sym typeface="Times New Roman"/>
            </a:endParaRPr>
          </a:p>
        </p:txBody>
      </p:sp>
      <p:sp>
        <p:nvSpPr>
          <p:cNvPr id="155" name="Google Shape;155;p2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spcAft>
                <a:spcPts val="1600"/>
              </a:spcAft>
              <a:buNone/>
            </a:pPr>
            <a:r>
              <a:rPr lang="en-US" dirty="0">
                <a:latin typeface="Times New Roman"/>
                <a:ea typeface="Times New Roman"/>
                <a:cs typeface="Times New Roman"/>
                <a:sym typeface="Times New Roman"/>
              </a:rPr>
              <a:t>Intents are the words that replace the entire sentence written by a end-user . Intents basically categories the users intentions behind a conversation . </a:t>
            </a:r>
            <a:r>
              <a:rPr lang="en-US" dirty="0" err="1">
                <a:latin typeface="Times New Roman"/>
                <a:ea typeface="Times New Roman"/>
                <a:cs typeface="Times New Roman"/>
                <a:sym typeface="Times New Roman"/>
              </a:rPr>
              <a:t>Dialogflow</a:t>
            </a:r>
            <a:r>
              <a:rPr lang="en-US" dirty="0">
                <a:latin typeface="Times New Roman"/>
                <a:ea typeface="Times New Roman"/>
                <a:cs typeface="Times New Roman"/>
                <a:sym typeface="Times New Roman"/>
              </a:rPr>
              <a:t> matches the end-user expression to the best intent in the given agent . This is also called as </a:t>
            </a:r>
            <a:r>
              <a:rPr lang="en-US" i="1" dirty="0">
                <a:latin typeface="Times New Roman"/>
                <a:ea typeface="Times New Roman"/>
                <a:cs typeface="Times New Roman"/>
                <a:sym typeface="Times New Roman"/>
              </a:rPr>
              <a:t>intent classification .</a:t>
            </a:r>
          </a:p>
          <a:p>
            <a:pPr marL="0" lvl="0" indent="0">
              <a:spcAft>
                <a:spcPts val="1600"/>
              </a:spcAft>
              <a:buNone/>
            </a:pPr>
            <a:r>
              <a:rPr lang="en-US" dirty="0">
                <a:latin typeface="Times New Roman"/>
                <a:ea typeface="Times New Roman"/>
                <a:cs typeface="Times New Roman"/>
                <a:sym typeface="Times New Roman"/>
              </a:rPr>
              <a:t>A basic intent contains the following :</a:t>
            </a:r>
          </a:p>
          <a:p>
            <a:pPr marL="342900" lvl="0">
              <a:spcAft>
                <a:spcPts val="1600"/>
              </a:spcAft>
              <a:buAutoNum type="arabicPeriod"/>
            </a:pPr>
            <a:r>
              <a:rPr lang="en-US" dirty="0">
                <a:latin typeface="Times New Roman"/>
                <a:ea typeface="Times New Roman"/>
                <a:cs typeface="Times New Roman"/>
                <a:sym typeface="Times New Roman"/>
              </a:rPr>
              <a:t>Training Phrases : These are the sentences provides by the developer as a form of examples .</a:t>
            </a:r>
          </a:p>
          <a:p>
            <a:pPr marL="342900" lvl="0">
              <a:spcAft>
                <a:spcPts val="1600"/>
              </a:spcAft>
              <a:buAutoNum type="arabicPeriod"/>
            </a:pPr>
            <a:r>
              <a:rPr lang="en-US" dirty="0">
                <a:latin typeface="Times New Roman"/>
                <a:ea typeface="Times New Roman"/>
                <a:cs typeface="Times New Roman"/>
                <a:sym typeface="Times New Roman"/>
              </a:rPr>
              <a:t>Actions : When an intent is match </a:t>
            </a:r>
            <a:r>
              <a:rPr lang="en-US" dirty="0" err="1">
                <a:latin typeface="Times New Roman"/>
                <a:ea typeface="Times New Roman"/>
                <a:cs typeface="Times New Roman"/>
                <a:sym typeface="Times New Roman"/>
              </a:rPr>
              <a:t>dialogflow</a:t>
            </a:r>
            <a:r>
              <a:rPr lang="en-US" dirty="0">
                <a:latin typeface="Times New Roman"/>
                <a:ea typeface="Times New Roman"/>
                <a:cs typeface="Times New Roman"/>
                <a:sym typeface="Times New Roman"/>
              </a:rPr>
              <a:t> performs the given action for that intent.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0D3EADB-2EBC-4289-9A1E-238CF0879847}"/>
              </a:ext>
            </a:extLst>
          </p:cNvPr>
          <p:cNvSpPr>
            <a:spLocks noGrp="1"/>
          </p:cNvSpPr>
          <p:nvPr>
            <p:ph type="body" idx="1"/>
          </p:nvPr>
        </p:nvSpPr>
        <p:spPr>
          <a:xfrm>
            <a:off x="311700" y="782824"/>
            <a:ext cx="8520600" cy="3785976"/>
          </a:xfrm>
        </p:spPr>
        <p:txBody>
          <a:bodyPr/>
          <a:lstStyle/>
          <a:p>
            <a:pPr>
              <a:buAutoNum type="arabicPeriod" startAt="3"/>
            </a:pPr>
            <a:r>
              <a:rPr lang="en-US" dirty="0"/>
              <a:t>Parameters : When an intent is match </a:t>
            </a:r>
            <a:r>
              <a:rPr lang="en-US" dirty="0" err="1"/>
              <a:t>dialogflow</a:t>
            </a:r>
            <a:r>
              <a:rPr lang="en-US" dirty="0"/>
              <a:t> gives the values of the      expression of the end-user as the parameter .</a:t>
            </a:r>
          </a:p>
          <a:p>
            <a:pPr>
              <a:buFont typeface="Old Standard TT"/>
              <a:buAutoNum type="arabicPeriod" startAt="3"/>
            </a:pPr>
            <a:r>
              <a:rPr lang="en-US" dirty="0"/>
              <a:t>Responses : The defined text/speech form the response for the end-user’s queries .</a:t>
            </a:r>
          </a:p>
          <a:p>
            <a:pPr marL="114300" indent="0">
              <a:buNone/>
            </a:pPr>
            <a:endParaRPr lang="en-US" dirty="0"/>
          </a:p>
          <a:p>
            <a:pPr marL="114300" indent="0">
              <a:buNone/>
            </a:pPr>
            <a:r>
              <a:rPr lang="en-US" dirty="0"/>
              <a:t> </a:t>
            </a:r>
          </a:p>
        </p:txBody>
      </p:sp>
      <p:sp>
        <p:nvSpPr>
          <p:cNvPr id="4" name="AutoShape 2" descr="Agent and intent handling an end-user expression">
            <a:extLst>
              <a:ext uri="{FF2B5EF4-FFF2-40B4-BE49-F238E27FC236}">
                <a16:creationId xmlns:a16="http://schemas.microsoft.com/office/drawing/2014/main" id="{04E83361-A5F5-4BC7-B653-1B98034742B1}"/>
              </a:ext>
            </a:extLst>
          </p:cNvPr>
          <p:cNvSpPr>
            <a:spLocks noChangeAspect="1" noChangeArrowheads="1"/>
          </p:cNvSpPr>
          <p:nvPr/>
        </p:nvSpPr>
        <p:spPr bwMode="auto">
          <a:xfrm>
            <a:off x="4419600" y="2454088"/>
            <a:ext cx="304800" cy="27006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37760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Module-2 : </a:t>
            </a:r>
            <a:r>
              <a:rPr lang="en-US" b="1" dirty="0">
                <a:latin typeface="Times New Roman"/>
                <a:ea typeface="Times New Roman"/>
                <a:cs typeface="Times New Roman"/>
                <a:sym typeface="Times New Roman"/>
              </a:rPr>
              <a:t>Entities</a:t>
            </a:r>
            <a:endParaRPr b="1" dirty="0">
              <a:latin typeface="Times New Roman"/>
              <a:ea typeface="Times New Roman"/>
              <a:cs typeface="Times New Roman"/>
              <a:sym typeface="Times New Roman"/>
            </a:endParaRPr>
          </a:p>
        </p:txBody>
      </p:sp>
      <p:sp>
        <p:nvSpPr>
          <p:cNvPr id="161" name="Google Shape;161;p3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Each intent parameter has a type called the entity type , which dictates exactly how data from and end-user sentence is extracted .</a:t>
            </a:r>
          </a:p>
          <a:p>
            <a:pPr marL="0" lvl="0" indent="0" algn="l" rtl="0">
              <a:spcBef>
                <a:spcPts val="0"/>
              </a:spcBef>
              <a:spcAft>
                <a:spcPts val="1600"/>
              </a:spcAft>
              <a:buNone/>
            </a:pPr>
            <a:r>
              <a:rPr lang="en-US" dirty="0"/>
              <a:t>Entities are nouns that we use in normal world .</a:t>
            </a:r>
          </a:p>
          <a:p>
            <a:pPr marL="0" lvl="0" indent="0" algn="l" rtl="0">
              <a:spcBef>
                <a:spcPts val="0"/>
              </a:spcBef>
              <a:spcAft>
                <a:spcPts val="1600"/>
              </a:spcAft>
              <a:buNone/>
            </a:pPr>
            <a:r>
              <a:rPr lang="en-US" dirty="0"/>
              <a:t>The further classification of entities can be :</a:t>
            </a:r>
          </a:p>
          <a:p>
            <a:pPr marL="0" lvl="0" indent="0" algn="l" rtl="0">
              <a:spcBef>
                <a:spcPts val="0"/>
              </a:spcBef>
              <a:spcAft>
                <a:spcPts val="1600"/>
              </a:spcAft>
              <a:buNone/>
            </a:pPr>
            <a:r>
              <a:rPr lang="en-US" dirty="0"/>
              <a:t>1. Entity Type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512700" y="275500"/>
            <a:ext cx="8118600" cy="476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                                                    A Project Report on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b="1" dirty="0">
                <a:latin typeface="Times New Roman"/>
                <a:ea typeface="Times New Roman"/>
                <a:cs typeface="Times New Roman"/>
                <a:sym typeface="Times New Roman"/>
              </a:rPr>
              <a:t>Chatbot – Pizza Ordering</a:t>
            </a:r>
            <a:endParaRPr sz="24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Submitted in partial fulfillment of the degree of</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Bachelor of Engineering(Sem-7)</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in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b="1" dirty="0">
                <a:latin typeface="Times New Roman"/>
                <a:ea typeface="Times New Roman"/>
                <a:cs typeface="Times New Roman"/>
                <a:sym typeface="Times New Roman"/>
              </a:rPr>
              <a:t>Computer Engineering</a:t>
            </a:r>
            <a:endParaRPr sz="18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By</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Sayali Kamb</a:t>
            </a:r>
            <a:r>
              <a:rPr lang="en-US" sz="1800" dirty="0">
                <a:latin typeface="Times New Roman"/>
                <a:ea typeface="Times New Roman"/>
                <a:cs typeface="Times New Roman"/>
                <a:sym typeface="Times New Roman"/>
              </a:rPr>
              <a:t>le</a:t>
            </a:r>
            <a:r>
              <a:rPr lang="en" sz="1800" dirty="0">
                <a:latin typeface="Times New Roman"/>
                <a:ea typeface="Times New Roman"/>
                <a:cs typeface="Times New Roman"/>
                <a:sym typeface="Times New Roman"/>
              </a:rPr>
              <a:t>(16102039)</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Zahid Khan(16102051)</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Vishal Jain(16102044)</a:t>
            </a: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Under the Guidance of</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Prof. Archana Kotangale</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Module-n</a:t>
            </a:r>
            <a:endParaRPr b="1">
              <a:latin typeface="Times New Roman"/>
              <a:ea typeface="Times New Roman"/>
              <a:cs typeface="Times New Roman"/>
              <a:sym typeface="Times New Roman"/>
            </a:endParaRPr>
          </a:p>
        </p:txBody>
      </p:sp>
      <p:sp>
        <p:nvSpPr>
          <p:cNvPr id="167" name="Google Shape;167;p3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2.7 References</a:t>
            </a:r>
            <a:endParaRPr b="1">
              <a:latin typeface="Times New Roman"/>
              <a:ea typeface="Times New Roman"/>
              <a:cs typeface="Times New Roman"/>
              <a:sym typeface="Times New Roman"/>
            </a:endParaRPr>
          </a:p>
        </p:txBody>
      </p:sp>
      <p:sp>
        <p:nvSpPr>
          <p:cNvPr id="173" name="Google Shape;173;p3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                 </a:t>
            </a:r>
            <a:endParaRPr/>
          </a:p>
          <a:p>
            <a:pPr marL="457200" lvl="0" indent="-342900" algn="l" rtl="0">
              <a:spcBef>
                <a:spcPts val="0"/>
              </a:spcBef>
              <a:spcAft>
                <a:spcPts val="0"/>
              </a:spcAft>
              <a:buSzPts val="1800"/>
              <a:buChar char="●"/>
            </a:pPr>
            <a:r>
              <a:rPr lang="en"/>
              <a:t>               </a:t>
            </a:r>
            <a:endParaRPr/>
          </a:p>
          <a:p>
            <a:pPr marL="457200" lvl="0" indent="-342900" algn="l" rtl="0">
              <a:spcBef>
                <a:spcPts val="0"/>
              </a:spcBef>
              <a:spcAft>
                <a:spcPts val="0"/>
              </a:spcAft>
              <a:buSzPts val="1800"/>
              <a:buChar char="●"/>
            </a:pPr>
            <a:r>
              <a:rPr lang="en"/>
              <a:t>                    </a:t>
            </a:r>
            <a:endParaRPr/>
          </a:p>
          <a:p>
            <a:pPr marL="457200" lvl="0" indent="-342900" algn="l" rtl="0">
              <a:spcBef>
                <a:spcPts val="0"/>
              </a:spcBef>
              <a:spcAft>
                <a:spcPts val="0"/>
              </a:spcAft>
              <a:buSzPts val="1800"/>
              <a:buChar char="●"/>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3.Planning for next semester</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Planning</a:t>
            </a:r>
            <a:endParaRPr b="1">
              <a:latin typeface="Times New Roman"/>
              <a:ea typeface="Times New Roman"/>
              <a:cs typeface="Times New Roman"/>
              <a:sym typeface="Times New Roman"/>
            </a:endParaRPr>
          </a:p>
        </p:txBody>
      </p:sp>
      <p:sp>
        <p:nvSpPr>
          <p:cNvPr id="185" name="Google Shape;185;p3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5"/>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b="1">
                <a:latin typeface="Times New Roman"/>
                <a:ea typeface="Times New Roman"/>
                <a:cs typeface="Times New Roman"/>
                <a:sym typeface="Times New Roman"/>
              </a:rPr>
              <a:t>1.Project Conception and Initiation</a:t>
            </a:r>
            <a:endParaRPr sz="4000" b="1">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1.1 Abstract</a:t>
            </a:r>
            <a:endParaRPr b="1">
              <a:latin typeface="Times New Roman"/>
              <a:ea typeface="Times New Roman"/>
              <a:cs typeface="Times New Roman"/>
              <a:sym typeface="Times New Roman"/>
            </a:endParaRPr>
          </a:p>
        </p:txBody>
      </p:sp>
      <p:sp>
        <p:nvSpPr>
          <p:cNvPr id="77" name="Google Shape;77;p1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lvl="0" indent="0">
              <a:buNone/>
            </a:pPr>
            <a:r>
              <a:rPr lang="en-US" dirty="0"/>
              <a:t>Chatbots are computer programs that are developed using Artificial Intelligence for providing an easy interference between the computer and humans . The interaction can be textual or auditory depending upon the need. The technology at the core of the rise of the chatbot is Natural Language Processing(NLP). We are going to develop a chatbot using tensor flow for generating neural network models , deep learning and use NLP for maintaining the conversation. Chatbots can be used in Customer service , sales/marketing and also as a human resource . Chatbots are beneficial in many ways as they offer 24/7 service ,  improves customer satisfaction and reduces cost .   </a:t>
            </a:r>
          </a:p>
          <a:p>
            <a:pPr marL="114300" lvl="0" indent="0">
              <a:buNone/>
            </a:pPr>
            <a:r>
              <a:rPr lang="en-US" dirty="0"/>
              <a:t> </a:t>
            </a: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1.2 Objectives</a:t>
            </a:r>
            <a:endParaRPr b="1">
              <a:latin typeface="Times New Roman"/>
              <a:ea typeface="Times New Roman"/>
              <a:cs typeface="Times New Roman"/>
              <a:sym typeface="Times New Roman"/>
            </a:endParaRPr>
          </a:p>
        </p:txBody>
      </p:sp>
      <p:sp>
        <p:nvSpPr>
          <p:cNvPr id="83" name="Google Shape;83;p1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t>Quick and easy to use  interface for customers. </a:t>
            </a:r>
            <a:endParaRPr lang="en" dirty="0"/>
          </a:p>
          <a:p>
            <a:pPr marL="457200" lvl="0" indent="-342900" algn="l" rtl="0">
              <a:spcBef>
                <a:spcPts val="0"/>
              </a:spcBef>
              <a:spcAft>
                <a:spcPts val="0"/>
              </a:spcAft>
              <a:buSzPts val="1800"/>
              <a:buChar char="●"/>
            </a:pPr>
            <a:r>
              <a:rPr lang="en" dirty="0"/>
              <a:t>To support and scale up the business of a Pizza Restaurant .</a:t>
            </a:r>
          </a:p>
          <a:p>
            <a:pPr marL="457200" lvl="0" indent="-342900" algn="l" rtl="0">
              <a:spcBef>
                <a:spcPts val="0"/>
              </a:spcBef>
              <a:spcAft>
                <a:spcPts val="0"/>
              </a:spcAft>
              <a:buSzPts val="1800"/>
              <a:buChar char="●"/>
            </a:pPr>
            <a:r>
              <a:rPr lang="en-US" dirty="0"/>
              <a:t>Knowing the order patterns for frequent customers.</a:t>
            </a: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434343"/>
                </a:solidFill>
                <a:latin typeface="Times New Roman"/>
                <a:ea typeface="Times New Roman"/>
                <a:cs typeface="Times New Roman"/>
                <a:sym typeface="Times New Roman"/>
              </a:rPr>
              <a:t>1.3 Literature Review</a:t>
            </a:r>
            <a:endParaRPr b="1">
              <a:latin typeface="Times New Roman"/>
              <a:ea typeface="Times New Roman"/>
              <a:cs typeface="Times New Roman"/>
              <a:sym typeface="Times New Roman"/>
            </a:endParaRPr>
          </a:p>
        </p:txBody>
      </p:sp>
      <p:sp>
        <p:nvSpPr>
          <p:cNvPr id="89" name="Google Shape;89;p18"/>
          <p:cNvSpPr txBox="1">
            <a:spLocks noGrp="1"/>
          </p:cNvSpPr>
          <p:nvPr>
            <p:ph type="body" idx="1"/>
          </p:nvPr>
        </p:nvSpPr>
        <p:spPr>
          <a:xfrm>
            <a:off x="311700" y="1171600"/>
            <a:ext cx="8520600" cy="3790260"/>
          </a:xfrm>
          <a:prstGeom prst="rect">
            <a:avLst/>
          </a:prstGeom>
        </p:spPr>
        <p:txBody>
          <a:bodyPr spcFirstLastPara="1" wrap="square" lIns="91425" tIns="91425" rIns="91425" bIns="91425" anchor="t" anchorCtr="0">
            <a:noAutofit/>
          </a:bodyPr>
          <a:lstStyle/>
          <a:p>
            <a:pPr marL="114300" lvl="0" indent="0">
              <a:lnSpc>
                <a:spcPct val="100000"/>
              </a:lnSpc>
              <a:spcBef>
                <a:spcPts val="1000"/>
              </a:spcBef>
              <a:buClr>
                <a:srgbClr val="FFFFFF"/>
              </a:buClr>
              <a:buSzPct val="100000"/>
              <a:buNone/>
            </a:pPr>
            <a:r>
              <a:rPr lang="en-US" i="1" dirty="0">
                <a:latin typeface="Comic Sans MS" pitchFamily="66"/>
              </a:rPr>
              <a:t>A. An Intelligent web-based voice chat bot</a:t>
            </a:r>
          </a:p>
          <a:p>
            <a:pPr marL="114300" indent="0">
              <a:lnSpc>
                <a:spcPct val="100000"/>
              </a:lnSpc>
              <a:spcBef>
                <a:spcPts val="1000"/>
              </a:spcBef>
              <a:buClr>
                <a:srgbClr val="FFFFFF"/>
              </a:buClr>
              <a:buSzPct val="100000"/>
              <a:buNone/>
            </a:pPr>
            <a:r>
              <a:rPr lang="en-US" dirty="0">
                <a:latin typeface="Javanese Text" pitchFamily="2"/>
              </a:rPr>
              <a:t>The major technological enhancement in this research is integrating speech recognition and text to speech converter</a:t>
            </a:r>
            <a:r>
              <a:rPr lang="en-US" i="1" dirty="0">
                <a:latin typeface="Comic Sans MS" pitchFamily="66"/>
              </a:rPr>
              <a:t>.</a:t>
            </a:r>
          </a:p>
          <a:p>
            <a:pPr marL="114300" indent="0">
              <a:lnSpc>
                <a:spcPct val="100000"/>
              </a:lnSpc>
              <a:spcBef>
                <a:spcPts val="1000"/>
              </a:spcBef>
              <a:buClr>
                <a:srgbClr val="FFFFFF"/>
              </a:buClr>
              <a:buSzPct val="100000"/>
              <a:buNone/>
            </a:pPr>
            <a:r>
              <a:rPr lang="en-US" i="1" dirty="0">
                <a:latin typeface="Comic Sans MS" pitchFamily="66"/>
              </a:rPr>
              <a:t>B. Chinese Intelligent Chat Robot Based on the AIML</a:t>
            </a:r>
          </a:p>
          <a:p>
            <a:pPr marL="114300" indent="0">
              <a:lnSpc>
                <a:spcPct val="100000"/>
              </a:lnSpc>
              <a:spcBef>
                <a:spcPts val="1000"/>
              </a:spcBef>
              <a:buClr>
                <a:srgbClr val="FFFFFF"/>
              </a:buClr>
              <a:buSzPct val="100000"/>
              <a:buNone/>
            </a:pPr>
            <a:r>
              <a:rPr lang="en-US" i="1" dirty="0">
                <a:latin typeface="Javanese Text" pitchFamily="2"/>
              </a:rPr>
              <a:t>This paper explains the language enhancement in the field of chatting bot .AIML can be used not only to develop bots in English Language but also in many other foreign languages such as Chinese and Japanese </a:t>
            </a:r>
            <a:r>
              <a:rPr lang="en-US" i="1" dirty="0">
                <a:latin typeface="Comic Sans MS" pitchFamily="66"/>
              </a:rPr>
              <a:t>.</a:t>
            </a:r>
          </a:p>
          <a:p>
            <a:pPr marL="114300" indent="0">
              <a:lnSpc>
                <a:spcPct val="100000"/>
              </a:lnSpc>
              <a:spcBef>
                <a:spcPts val="1000"/>
              </a:spcBef>
              <a:buClr>
                <a:srgbClr val="FFFFFF"/>
              </a:buClr>
              <a:buSzPct val="100000"/>
              <a:buNone/>
            </a:pPr>
            <a:r>
              <a:rPr lang="en-US" i="1" dirty="0">
                <a:latin typeface="Comic Sans MS" pitchFamily="66"/>
              </a:rPr>
              <a:t> C. Development and Implementation of a chat bot in a Social Network</a:t>
            </a:r>
          </a:p>
          <a:p>
            <a:pPr marL="114300" indent="0">
              <a:lnSpc>
                <a:spcPct val="100000"/>
              </a:lnSpc>
              <a:spcBef>
                <a:spcPts val="1000"/>
              </a:spcBef>
              <a:buClr>
                <a:srgbClr val="FFFFFF"/>
              </a:buClr>
              <a:buSzPct val="100000"/>
              <a:buNone/>
            </a:pPr>
            <a:r>
              <a:rPr lang="en-US" i="1" dirty="0">
                <a:latin typeface="Javanese Text" pitchFamily="2"/>
              </a:rPr>
              <a:t>This paper describes the linking of chat bot with social network like twitter to entertain the users.</a:t>
            </a:r>
          </a:p>
          <a:p>
            <a:pPr marL="114300" lvl="0" indent="0">
              <a:lnSpc>
                <a:spcPct val="100000"/>
              </a:lnSpc>
              <a:spcBef>
                <a:spcPts val="1000"/>
              </a:spcBef>
              <a:buClr>
                <a:srgbClr val="FFFFFF"/>
              </a:buClr>
              <a:buSzPct val="100000"/>
              <a:buNone/>
            </a:pPr>
            <a:endParaRPr lang="en-US" i="1" dirty="0">
              <a:latin typeface="Comic Sans MS" pitchFamily="66"/>
            </a:endParaRPr>
          </a:p>
          <a:p>
            <a:pPr marL="114300" lvl="0" indent="0" algn="just">
              <a:lnSpc>
                <a:spcPct val="100000"/>
              </a:lnSpc>
              <a:spcBef>
                <a:spcPts val="1000"/>
              </a:spcBef>
              <a:buClr>
                <a:srgbClr val="FFFFFF"/>
              </a:buClr>
              <a:buSzPct val="100000"/>
              <a:buNone/>
            </a:pPr>
            <a:endParaRPr lang="en-US" i="1" dirty="0">
              <a:latin typeface="Comic Sans MS" pitchFamily="66"/>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1.4 Problem Definition</a:t>
            </a:r>
            <a:endParaRPr b="1">
              <a:latin typeface="Times New Roman"/>
              <a:ea typeface="Times New Roman"/>
              <a:cs typeface="Times New Roman"/>
              <a:sym typeface="Times New Roman"/>
            </a:endParaRPr>
          </a:p>
        </p:txBody>
      </p:sp>
      <p:sp>
        <p:nvSpPr>
          <p:cNvPr id="95" name="Google Shape;95;p1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 dirty="0"/>
              <a:t>To Design and Develop a Chatbot for a </a:t>
            </a:r>
            <a:r>
              <a:rPr lang="en-US" dirty="0"/>
              <a:t>pizza restaurant that would overcome the problems like unable to keep track of ordering patterns for frequent customers and customer feedback .</a:t>
            </a: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1.5 Scope</a:t>
            </a:r>
            <a:endParaRPr b="1">
              <a:latin typeface="Times New Roman"/>
              <a:ea typeface="Times New Roman"/>
              <a:cs typeface="Times New Roman"/>
              <a:sym typeface="Times New Roman"/>
            </a:endParaRPr>
          </a:p>
        </p:txBody>
      </p:sp>
      <p:sp>
        <p:nvSpPr>
          <p:cNvPr id="101" name="Google Shape;101;p2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lvl="0" indent="0">
              <a:buNone/>
            </a:pPr>
            <a:r>
              <a:rPr lang="en-US" dirty="0"/>
              <a:t>The Proposed chatbot will be useful in easy handling a pizza restaurant app . This chatbot will help a customer to  order a pizza using a text or voice based chat . The customer will also be able to search for different variety of pizza  options available using the chat console . The customer can also apply the coupons and then calculate the total payable amount for the pizza .  </a:t>
            </a:r>
          </a:p>
          <a:p>
            <a:pPr marL="114300" lvl="0" indent="0">
              <a:buNone/>
            </a:pPr>
            <a:r>
              <a:rPr lang="en-US" dirty="0"/>
              <a:t> </a:t>
            </a: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1.6 Technology stack</a:t>
            </a:r>
            <a:endParaRPr b="1">
              <a:latin typeface="Times New Roman"/>
              <a:ea typeface="Times New Roman"/>
              <a:cs typeface="Times New Roman"/>
              <a:sym typeface="Times New Roman"/>
            </a:endParaRPr>
          </a:p>
        </p:txBody>
      </p:sp>
      <p:sp>
        <p:nvSpPr>
          <p:cNvPr id="107" name="Google Shape;107;p2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r>
              <a:rPr lang="en" b="1" i="1" dirty="0"/>
              <a:t>Dialogflow</a:t>
            </a:r>
          </a:p>
          <a:p>
            <a:pPr marL="114300" indent="0">
              <a:buNone/>
            </a:pPr>
            <a:r>
              <a:rPr lang="en" dirty="0"/>
              <a:t> </a:t>
            </a:r>
            <a:r>
              <a:rPr lang="en-US" dirty="0"/>
              <a:t>Dialogflow is an end-to-end</a:t>
            </a:r>
            <a:r>
              <a:rPr lang="en" dirty="0"/>
              <a:t> , </a:t>
            </a:r>
            <a:r>
              <a:rPr lang="en-US" dirty="0"/>
              <a:t>build-once deploy-everywhere</a:t>
            </a:r>
            <a:r>
              <a:rPr lang="en" dirty="0"/>
              <a:t> </a:t>
            </a:r>
            <a:r>
              <a:rPr lang="en-US" dirty="0"/>
              <a:t>development suite for creating conversational interfaces for websites , mobile applications ,messaging platforms and IoT devices .</a:t>
            </a:r>
          </a:p>
          <a:p>
            <a:pPr marL="114300" indent="0">
              <a:buNone/>
            </a:pPr>
            <a:endParaRPr lang="en-US" dirty="0"/>
          </a:p>
          <a:p>
            <a:r>
              <a:rPr lang="en" b="1" i="1" dirty="0"/>
              <a:t>Android Studio </a:t>
            </a:r>
          </a:p>
          <a:p>
            <a:pPr marL="114300" indent="0">
              <a:buNone/>
            </a:pPr>
            <a:r>
              <a:rPr lang="en" dirty="0"/>
              <a:t>Development of </a:t>
            </a:r>
            <a:r>
              <a:rPr lang="en-US" dirty="0"/>
              <a:t>an</a:t>
            </a:r>
            <a:r>
              <a:rPr lang="en" dirty="0"/>
              <a:t> andr</a:t>
            </a:r>
            <a:r>
              <a:rPr lang="en-US" dirty="0" err="1"/>
              <a:t>oid</a:t>
            </a:r>
            <a:r>
              <a:rPr lang="en-US" dirty="0"/>
              <a:t> application .</a:t>
            </a: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950</Words>
  <Application>Microsoft Office PowerPoint</Application>
  <PresentationFormat>On-screen Show (16:9)</PresentationFormat>
  <Paragraphs>87</Paragraphs>
  <Slides>24</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Times New Roman</vt:lpstr>
      <vt:lpstr>Comic Sans MS</vt:lpstr>
      <vt:lpstr>Old Standard TT</vt:lpstr>
      <vt:lpstr>Arial</vt:lpstr>
      <vt:lpstr>Javanese Text</vt:lpstr>
      <vt:lpstr>Paperback</vt:lpstr>
      <vt:lpstr>Computer Engineering Department A.P. Shah Institute of Technology G.B.Road,Kasarvadavli, Thane(W), Mumbai-400615 UNIVERSITY OF MUMBAI Academic Year 2019-2020</vt:lpstr>
      <vt:lpstr>                                                    A Project Report on Chatbot – Pizza Ordering Submitted in partial fulfillment of the degree of Bachelor of Engineering(Sem-7) in Computer Engineering By Sayali Kamble(16102039) Zahid Khan(16102051) Vishal Jain(16102044)  Under the Guidance of Prof. Archana Kotangale     </vt:lpstr>
      <vt:lpstr>1.Project Conception and Initiation</vt:lpstr>
      <vt:lpstr>1.1 Abstract</vt:lpstr>
      <vt:lpstr>1.2 Objectives</vt:lpstr>
      <vt:lpstr>1.3 Literature Review</vt:lpstr>
      <vt:lpstr>1.4 Problem Definition</vt:lpstr>
      <vt:lpstr>1.5 Scope</vt:lpstr>
      <vt:lpstr>1.6 Technology stack</vt:lpstr>
      <vt:lpstr>1.7 Benefits for Society</vt:lpstr>
      <vt:lpstr>2. Project Design</vt:lpstr>
      <vt:lpstr>2.1 Proposed System</vt:lpstr>
      <vt:lpstr>2.2 Design(Flow Of Modules)</vt:lpstr>
      <vt:lpstr>2.3 Activity diagram</vt:lpstr>
      <vt:lpstr>2.4 Use Case Diagram</vt:lpstr>
      <vt:lpstr>2.5 Description Of Use Case</vt:lpstr>
      <vt:lpstr>2.6 Module-1 : Intents</vt:lpstr>
      <vt:lpstr>PowerPoint Presentation</vt:lpstr>
      <vt:lpstr>Module-2 : Entities</vt:lpstr>
      <vt:lpstr>Module-n</vt:lpstr>
      <vt:lpstr>2.7 References</vt:lpstr>
      <vt:lpstr>3.Planning for next semester</vt:lpstr>
      <vt:lpstr>Planning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Engineering Department A.P. Shah Institute of Technology G.B.Road,Kasarvadavli, Thane(W), Mumbai-400615 UNIVERSITY OF MUMBAI Academic Year 2019-2020</dc:title>
  <dc:creator>Sayali</dc:creator>
  <cp:lastModifiedBy>Sayali</cp:lastModifiedBy>
  <cp:revision>19</cp:revision>
  <dcterms:modified xsi:type="dcterms:W3CDTF">2019-10-30T20:49:14Z</dcterms:modified>
</cp:coreProperties>
</file>