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1" r:id="rId6"/>
    <p:sldId id="262" r:id="rId7"/>
    <p:sldId id="260" r:id="rId8"/>
    <p:sldId id="263" r:id="rId9"/>
    <p:sldId id="264" r:id="rId10"/>
    <p:sldId id="265" r:id="rId11"/>
    <p:sldId id="266" r:id="rId12"/>
    <p:sldId id="269" r:id="rId13"/>
    <p:sldId id="272" r:id="rId14"/>
    <p:sldId id="274" r:id="rId15"/>
    <p:sldId id="275" r:id="rId16"/>
    <p:sldId id="276" r:id="rId17"/>
    <p:sldId id="273" r:id="rId18"/>
    <p:sldId id="277"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5F2A-9F78-4323-BD65-5DAE99FC9B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A2817A-1AB9-4BCB-82CA-888C83999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E3380A-2950-4C09-B978-8794DDBE7A0B}"/>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5" name="Footer Placeholder 4">
            <a:extLst>
              <a:ext uri="{FF2B5EF4-FFF2-40B4-BE49-F238E27FC236}">
                <a16:creationId xmlns:a16="http://schemas.microsoft.com/office/drawing/2014/main" id="{BDD36363-C18F-4FE8-9C1F-55C39287EE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ECF00-51D9-4091-AE77-5758A99AA9FE}"/>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321388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AF10-85B3-4DC0-AC74-E35F08DE19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FAF42A-A1AE-4284-AEFB-A15F805533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740E0F-959F-4CBB-9B61-3866874468B0}"/>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5" name="Footer Placeholder 4">
            <a:extLst>
              <a:ext uri="{FF2B5EF4-FFF2-40B4-BE49-F238E27FC236}">
                <a16:creationId xmlns:a16="http://schemas.microsoft.com/office/drawing/2014/main" id="{670D00FF-E74B-49C7-ABE5-8D772D4F2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6C4F2-8227-4EEA-878F-A0B1D45CAE1E}"/>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406910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B3BE12-8EF3-410D-AC68-E3FAD57C54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382852-6B32-44BB-A936-AB1E7AB770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3B5AD-8566-489F-9290-31B51CC9119B}"/>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5" name="Footer Placeholder 4">
            <a:extLst>
              <a:ext uri="{FF2B5EF4-FFF2-40B4-BE49-F238E27FC236}">
                <a16:creationId xmlns:a16="http://schemas.microsoft.com/office/drawing/2014/main" id="{6EA1E891-3AA4-4A36-8228-3926ACF9F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5E22EB-20DF-45EF-B94D-D557DCDA8AAC}"/>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259481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310D-BD76-4A91-B626-A9BE0D0CFB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4D2A31-6334-48C6-A316-C09977C2F3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3F15C2-513B-4AC8-88FB-4623D9489893}"/>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5" name="Footer Placeholder 4">
            <a:extLst>
              <a:ext uri="{FF2B5EF4-FFF2-40B4-BE49-F238E27FC236}">
                <a16:creationId xmlns:a16="http://schemas.microsoft.com/office/drawing/2014/main" id="{5760986B-430F-40A4-818B-FDEE1AD72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A238A-1D74-4AC0-8071-F76A544C3585}"/>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269357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DC8E-2926-4CA9-B928-ACF14300F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02D87F-4757-4E12-AA7D-649079C8F3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31B4B-762D-4432-A767-3FB106300AE6}"/>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5" name="Footer Placeholder 4">
            <a:extLst>
              <a:ext uri="{FF2B5EF4-FFF2-40B4-BE49-F238E27FC236}">
                <a16:creationId xmlns:a16="http://schemas.microsoft.com/office/drawing/2014/main" id="{15F46BC6-6B0A-424C-89D8-DC37219A5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6622-45B4-4F30-ADFC-315C0A50D5B8}"/>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282391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1B8B-6D6A-4A6A-B3F7-8375187623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9100C0-629B-45E2-9517-70E254A037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41EAA9-0A7A-4D88-8507-2E653C8FD5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D501AE-5E06-4BE7-BE57-B78F2159350A}"/>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6" name="Footer Placeholder 5">
            <a:extLst>
              <a:ext uri="{FF2B5EF4-FFF2-40B4-BE49-F238E27FC236}">
                <a16:creationId xmlns:a16="http://schemas.microsoft.com/office/drawing/2014/main" id="{8B014E84-0BFA-4FA0-882B-8916BE176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860ED6-C4EE-4688-932C-3B9DA935D0C7}"/>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312910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6AE1-0068-4104-AA2A-309F16DA89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21CC41-6632-479E-99F4-9094EFEA9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8BFDEE-1C8B-4328-8D23-6C30D2817B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2A1F8-8BEF-47EB-86A7-6E41454C5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CC99AA-448B-49C2-BD4C-9AB08CBCE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8E7F7-055C-42D0-A723-CD16628A56C4}"/>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8" name="Footer Placeholder 7">
            <a:extLst>
              <a:ext uri="{FF2B5EF4-FFF2-40B4-BE49-F238E27FC236}">
                <a16:creationId xmlns:a16="http://schemas.microsoft.com/office/drawing/2014/main" id="{083AABFB-F00B-459F-90A0-A795FF95E8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5D8D35-6F6B-4AC8-B67E-99BCD25B1834}"/>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120694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1628-5384-46FD-98B2-030475DDFF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6A5452-16A2-4F22-AA40-14D8328025E5}"/>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4" name="Footer Placeholder 3">
            <a:extLst>
              <a:ext uri="{FF2B5EF4-FFF2-40B4-BE49-F238E27FC236}">
                <a16:creationId xmlns:a16="http://schemas.microsoft.com/office/drawing/2014/main" id="{791B52A2-7198-47D4-AF72-7C7C86D13A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BD1D9D-FA76-48D2-B3A0-D2E0AE7D4D9D}"/>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332575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F625F-CF57-4FD5-95B1-C145FFD8CAE7}"/>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3" name="Footer Placeholder 2">
            <a:extLst>
              <a:ext uri="{FF2B5EF4-FFF2-40B4-BE49-F238E27FC236}">
                <a16:creationId xmlns:a16="http://schemas.microsoft.com/office/drawing/2014/main" id="{E2AAA6FE-70F1-4BC2-87A5-65E3112A99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62BA48-8CF9-4CA9-8063-5D13D0BC21E6}"/>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360709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390C-D2C4-4245-93A0-AB8F938D9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09F583-223E-4414-A1D0-046A43F4A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25DDA9-CAD1-4EFE-98E5-EF29E6990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B96AC-0968-49F2-B2D8-D4CC52117748}"/>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6" name="Footer Placeholder 5">
            <a:extLst>
              <a:ext uri="{FF2B5EF4-FFF2-40B4-BE49-F238E27FC236}">
                <a16:creationId xmlns:a16="http://schemas.microsoft.com/office/drawing/2014/main" id="{83EDF0C7-95ED-49D7-A51D-4D3AB38291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531F37-023D-4708-A63F-4C24A9EC8533}"/>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314908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9892-071C-422E-8B5F-8BCB41EB6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F50B3A-6077-46F4-B4F7-CE21C781F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430954-B267-4CF8-8AAE-F5B267D89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8CC3F-C8BE-4484-AC4B-B305D4FC6467}"/>
              </a:ext>
            </a:extLst>
          </p:cNvPr>
          <p:cNvSpPr>
            <a:spLocks noGrp="1"/>
          </p:cNvSpPr>
          <p:nvPr>
            <p:ph type="dt" sz="half" idx="10"/>
          </p:nvPr>
        </p:nvSpPr>
        <p:spPr/>
        <p:txBody>
          <a:bodyPr/>
          <a:lstStyle/>
          <a:p>
            <a:fld id="{8B3D5D86-BF84-4A2C-B829-4AA7B53BD433}" type="datetimeFigureOut">
              <a:rPr lang="en-IN" smtClean="0"/>
              <a:t>07-05-2020</a:t>
            </a:fld>
            <a:endParaRPr lang="en-IN"/>
          </a:p>
        </p:txBody>
      </p:sp>
      <p:sp>
        <p:nvSpPr>
          <p:cNvPr id="6" name="Footer Placeholder 5">
            <a:extLst>
              <a:ext uri="{FF2B5EF4-FFF2-40B4-BE49-F238E27FC236}">
                <a16:creationId xmlns:a16="http://schemas.microsoft.com/office/drawing/2014/main" id="{28FF39D3-7F73-4572-8E4F-A00AD259E2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0AF08D-EFE3-4CB0-8259-41F6C7EC745D}"/>
              </a:ext>
            </a:extLst>
          </p:cNvPr>
          <p:cNvSpPr>
            <a:spLocks noGrp="1"/>
          </p:cNvSpPr>
          <p:nvPr>
            <p:ph type="sldNum" sz="quarter" idx="12"/>
          </p:nvPr>
        </p:nvSpPr>
        <p:spPr/>
        <p:txBody>
          <a:bodyPr/>
          <a:lstStyle/>
          <a:p>
            <a:fld id="{9CE1D415-97FA-4E46-A7B7-186421B03D2A}" type="slidenum">
              <a:rPr lang="en-IN" smtClean="0"/>
              <a:t>‹#›</a:t>
            </a:fld>
            <a:endParaRPr lang="en-IN"/>
          </a:p>
        </p:txBody>
      </p:sp>
    </p:spTree>
    <p:extLst>
      <p:ext uri="{BB962C8B-B14F-4D97-AF65-F5344CB8AC3E}">
        <p14:creationId xmlns:p14="http://schemas.microsoft.com/office/powerpoint/2010/main" val="78773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D766B-EC5A-4666-9397-FC9FED743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B4AC02-BD87-4131-B526-2C286734BC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9762C8-161C-4D30-85D9-06C447563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D5D86-BF84-4A2C-B829-4AA7B53BD433}" type="datetimeFigureOut">
              <a:rPr lang="en-IN" smtClean="0"/>
              <a:t>07-05-2020</a:t>
            </a:fld>
            <a:endParaRPr lang="en-IN"/>
          </a:p>
        </p:txBody>
      </p:sp>
      <p:sp>
        <p:nvSpPr>
          <p:cNvPr id="5" name="Footer Placeholder 4">
            <a:extLst>
              <a:ext uri="{FF2B5EF4-FFF2-40B4-BE49-F238E27FC236}">
                <a16:creationId xmlns:a16="http://schemas.microsoft.com/office/drawing/2014/main" id="{16D46865-A5BE-49A6-BC26-E2F59C2B8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DC6B76-1B59-4CB6-A1CC-82F1A976A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1D415-97FA-4E46-A7B7-186421B03D2A}" type="slidenum">
              <a:rPr lang="en-IN" smtClean="0"/>
              <a:t>‹#›</a:t>
            </a:fld>
            <a:endParaRPr lang="en-IN"/>
          </a:p>
        </p:txBody>
      </p:sp>
    </p:spTree>
    <p:extLst>
      <p:ext uri="{BB962C8B-B14F-4D97-AF65-F5344CB8AC3E}">
        <p14:creationId xmlns:p14="http://schemas.microsoft.com/office/powerpoint/2010/main" val="1045285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B0C0-B13D-41A3-92E5-C7566EB7E45A}"/>
              </a:ext>
            </a:extLst>
          </p:cNvPr>
          <p:cNvSpPr>
            <a:spLocks noGrp="1"/>
          </p:cNvSpPr>
          <p:nvPr>
            <p:ph type="title"/>
          </p:nvPr>
        </p:nvSpPr>
        <p:spPr>
          <a:xfrm>
            <a:off x="379145" y="290037"/>
            <a:ext cx="10580430" cy="808255"/>
          </a:xfrm>
        </p:spPr>
        <p:txBody>
          <a:bodyPr>
            <a:noAutofit/>
          </a:bodyPr>
          <a:lstStyle/>
          <a:p>
            <a:br>
              <a:rPr lang="en-IN" sz="3200" b="1" dirty="0">
                <a:solidFill>
                  <a:srgbClr val="002060"/>
                </a:solidFill>
                <a:latin typeface="+mn-lt"/>
              </a:rPr>
            </a:br>
            <a:r>
              <a:rPr lang="en-IN" sz="3200" b="1" u="sng" dirty="0">
                <a:solidFill>
                  <a:srgbClr val="002060"/>
                </a:solidFill>
                <a:latin typeface="+mn-lt"/>
              </a:rPr>
              <a:t>LINEAR CODES - BLOCK CODES AND CONVOLUTIONAL CODES</a:t>
            </a:r>
          </a:p>
        </p:txBody>
      </p:sp>
      <p:sp>
        <p:nvSpPr>
          <p:cNvPr id="3" name="Content Placeholder 2">
            <a:extLst>
              <a:ext uri="{FF2B5EF4-FFF2-40B4-BE49-F238E27FC236}">
                <a16:creationId xmlns:a16="http://schemas.microsoft.com/office/drawing/2014/main" id="{1B92A528-B902-4627-9FD8-9A96A82E8118}"/>
              </a:ext>
            </a:extLst>
          </p:cNvPr>
          <p:cNvSpPr>
            <a:spLocks noGrp="1"/>
          </p:cNvSpPr>
          <p:nvPr>
            <p:ph idx="1"/>
          </p:nvPr>
        </p:nvSpPr>
        <p:spPr>
          <a:xfrm>
            <a:off x="379145" y="1337990"/>
            <a:ext cx="10580430" cy="3323652"/>
          </a:xfrm>
        </p:spPr>
        <p:txBody>
          <a:bodyPr>
            <a:normAutofit/>
          </a:bodyPr>
          <a:lstStyle/>
          <a:p>
            <a:pPr algn="just"/>
            <a:r>
              <a:rPr lang="en-US" dirty="0"/>
              <a:t>In coding theory, a </a:t>
            </a:r>
            <a:r>
              <a:rPr lang="en-US" b="1" dirty="0"/>
              <a:t>linear code</a:t>
            </a:r>
            <a:r>
              <a:rPr lang="en-US" dirty="0"/>
              <a:t> is an error-correcting code for which any linear combination of codewords is also a codeword.</a:t>
            </a:r>
          </a:p>
          <a:p>
            <a:pPr algn="just"/>
            <a:r>
              <a:rPr lang="en-US" dirty="0"/>
              <a:t>In this form, the code word consists of (n-k) parity check bits followed by k bits of the message. The structure of the code is as shown:</a:t>
            </a:r>
            <a:endParaRPr lang="en-IN" dirty="0"/>
          </a:p>
        </p:txBody>
      </p:sp>
      <p:pic>
        <p:nvPicPr>
          <p:cNvPr id="1026" name="Picture 2" descr="Structural representation of linear block code. Linear Block Codes (LBC) can be easily designed in hardware. They have high code rate probably above 0.95. As the complexity is less in LBC, resulting in reduction in overhead in encoding, however it limits the capability of correction of errors in received codeword. They are  ">
            <a:extLst>
              <a:ext uri="{FF2B5EF4-FFF2-40B4-BE49-F238E27FC236}">
                <a16:creationId xmlns:a16="http://schemas.microsoft.com/office/drawing/2014/main" id="{DED5613D-DBF3-4082-A4BF-D1E02A1E2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716" y="3166074"/>
            <a:ext cx="5071149" cy="349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926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F1773956-587B-48A5-93B1-87CA2631F31C}"/>
              </a:ext>
            </a:extLst>
          </p:cNvPr>
          <p:cNvGraphicFramePr>
            <a:graphicFrameLocks noGrp="1"/>
          </p:cNvGraphicFramePr>
          <p:nvPr>
            <p:extLst>
              <p:ext uri="{D42A27DB-BD31-4B8C-83A1-F6EECF244321}">
                <p14:modId xmlns:p14="http://schemas.microsoft.com/office/powerpoint/2010/main" val="1796338741"/>
              </p:ext>
            </p:extLst>
          </p:nvPr>
        </p:nvGraphicFramePr>
        <p:xfrm>
          <a:off x="623887" y="792211"/>
          <a:ext cx="10944226" cy="5235850"/>
        </p:xfrm>
        <a:graphic>
          <a:graphicData uri="http://schemas.openxmlformats.org/drawingml/2006/table">
            <a:tbl>
              <a:tblPr firstRow="1" bandRow="1">
                <a:tableStyleId>{F5AB1C69-6EDB-4FF4-983F-18BD219EF322}</a:tableStyleId>
              </a:tblPr>
              <a:tblGrid>
                <a:gridCol w="3910013">
                  <a:extLst>
                    <a:ext uri="{9D8B030D-6E8A-4147-A177-3AD203B41FA5}">
                      <a16:colId xmlns:a16="http://schemas.microsoft.com/office/drawing/2014/main" val="2064064899"/>
                    </a:ext>
                  </a:extLst>
                </a:gridCol>
                <a:gridCol w="3933840">
                  <a:extLst>
                    <a:ext uri="{9D8B030D-6E8A-4147-A177-3AD203B41FA5}">
                      <a16:colId xmlns:a16="http://schemas.microsoft.com/office/drawing/2014/main" val="780490583"/>
                    </a:ext>
                  </a:extLst>
                </a:gridCol>
                <a:gridCol w="3100373">
                  <a:extLst>
                    <a:ext uri="{9D8B030D-6E8A-4147-A177-3AD203B41FA5}">
                      <a16:colId xmlns:a16="http://schemas.microsoft.com/office/drawing/2014/main" val="1942064079"/>
                    </a:ext>
                  </a:extLst>
                </a:gridCol>
              </a:tblGrid>
              <a:tr h="841369">
                <a:tc>
                  <a:txBody>
                    <a:bodyPr/>
                    <a:lstStyle/>
                    <a:p>
                      <a:pPr algn="ctr"/>
                      <a:r>
                        <a:rPr lang="en-IN" sz="2800" b="1" dirty="0">
                          <a:solidFill>
                            <a:schemeClr val="tx1"/>
                          </a:solidFill>
                        </a:rPr>
                        <a:t>1.Code vectors </a:t>
                      </a:r>
                    </a:p>
                  </a:txBody>
                  <a:tcPr>
                    <a:lnR w="28575"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IN" sz="2800" dirty="0">
                          <a:solidFill>
                            <a:schemeClr val="tx1"/>
                          </a:solidFill>
                        </a:rPr>
                        <a:t> 2. Parity Check Matrix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2">
                        <a:lumMod val="90000"/>
                      </a:schemeClr>
                    </a:solidFill>
                  </a:tcPr>
                </a:tc>
                <a:tc>
                  <a:txBody>
                    <a:bodyPr/>
                    <a:lstStyle/>
                    <a:p>
                      <a:r>
                        <a:rPr lang="en-IN" sz="2800" dirty="0">
                          <a:solidFill>
                            <a:schemeClr val="tx1"/>
                          </a:solidFill>
                        </a:rPr>
                        <a:t> 3. Minimum   distance  </a:t>
                      </a:r>
                      <a:r>
                        <a:rPr lang="en-IN" sz="2800" dirty="0" err="1">
                          <a:solidFill>
                            <a:schemeClr val="tx1"/>
                          </a:solidFill>
                        </a:rPr>
                        <a:t>d</a:t>
                      </a:r>
                      <a:r>
                        <a:rPr lang="en-IN" sz="2800" baseline="-25000" dirty="0" err="1">
                          <a:solidFill>
                            <a:schemeClr val="tx1"/>
                          </a:solidFill>
                        </a:rPr>
                        <a:t>min</a:t>
                      </a:r>
                      <a:endParaRPr lang="en-IN" sz="2800" dirty="0">
                        <a:solidFill>
                          <a:schemeClr val="tx1"/>
                        </a:solidFill>
                      </a:endParaRPr>
                    </a:p>
                  </a:txBody>
                  <a:tcPr>
                    <a:lnL w="28575" cap="flat" cmpd="sng" algn="ctr">
                      <a:solidFill>
                        <a:schemeClr val="tx1"/>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58608604"/>
                  </a:ext>
                </a:extLst>
              </a:tr>
              <a:tr h="4290970">
                <a:tc>
                  <a:txBody>
                    <a:bodyPr/>
                    <a:lstStyle/>
                    <a:p>
                      <a:endParaRPr lang="en-IN" dirty="0"/>
                    </a:p>
                  </a:txBody>
                  <a:tcPr>
                    <a:lnR w="28575" cap="flat" cmpd="sng" algn="ctr">
                      <a:solidFill>
                        <a:schemeClr val="tx1"/>
                      </a:solidFill>
                      <a:prstDash val="solid"/>
                      <a:round/>
                      <a:headEnd type="none" w="med" len="med"/>
                      <a:tailEnd type="none" w="med" len="med"/>
                    </a:lnR>
                    <a:noFill/>
                  </a:tcPr>
                </a:tc>
                <a:tc>
                  <a:txBody>
                    <a:bodyPr/>
                    <a:lstStyle/>
                    <a:p>
                      <a:endParaRPr lang="en-IN"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noFill/>
                  </a:tcPr>
                </a:tc>
                <a:tc>
                  <a:txBody>
                    <a:bodyPr/>
                    <a:lstStyle/>
                    <a:p>
                      <a:endParaRPr lang="en-IN" dirty="0">
                        <a:solidFill>
                          <a:schemeClr val="tx1"/>
                        </a:solidFill>
                      </a:endParaRPr>
                    </a:p>
                  </a:txBody>
                  <a:tcP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17288409"/>
                  </a:ext>
                </a:extLst>
              </a:tr>
            </a:tbl>
          </a:graphicData>
        </a:graphic>
      </p:graphicFrame>
      <p:sp>
        <p:nvSpPr>
          <p:cNvPr id="2" name="Title 1">
            <a:extLst>
              <a:ext uri="{FF2B5EF4-FFF2-40B4-BE49-F238E27FC236}">
                <a16:creationId xmlns:a16="http://schemas.microsoft.com/office/drawing/2014/main" id="{9039481B-B717-41A3-89DC-A3EF7B880E5F}"/>
              </a:ext>
            </a:extLst>
          </p:cNvPr>
          <p:cNvSpPr>
            <a:spLocks noGrp="1"/>
          </p:cNvSpPr>
          <p:nvPr>
            <p:ph type="title"/>
          </p:nvPr>
        </p:nvSpPr>
        <p:spPr>
          <a:xfrm>
            <a:off x="766762" y="56610"/>
            <a:ext cx="10515600" cy="628745"/>
          </a:xfrm>
        </p:spPr>
        <p:txBody>
          <a:bodyPr>
            <a:normAutofit/>
          </a:bodyPr>
          <a:lstStyle/>
          <a:p>
            <a:r>
              <a:rPr lang="en-US" sz="3200" b="1" u="sng" dirty="0">
                <a:solidFill>
                  <a:srgbClr val="002060"/>
                </a:solidFill>
                <a:latin typeface="+mn-lt"/>
              </a:rPr>
              <a:t>Answer 1 (</a:t>
            </a:r>
            <a:r>
              <a:rPr lang="en-US" sz="3200" b="1" u="sng" dirty="0" err="1">
                <a:solidFill>
                  <a:srgbClr val="002060"/>
                </a:solidFill>
                <a:latin typeface="+mn-lt"/>
              </a:rPr>
              <a:t>Scilab</a:t>
            </a:r>
            <a:r>
              <a:rPr lang="en-US" sz="3200" b="1" u="sng" dirty="0">
                <a:solidFill>
                  <a:srgbClr val="002060"/>
                </a:solidFill>
                <a:latin typeface="+mn-lt"/>
              </a:rPr>
              <a:t> Output)  </a:t>
            </a:r>
            <a:endParaRPr lang="en-IN" sz="3200" b="1" u="sng" dirty="0">
              <a:solidFill>
                <a:srgbClr val="002060"/>
              </a:solidFill>
              <a:latin typeface="+mn-lt"/>
            </a:endParaRPr>
          </a:p>
        </p:txBody>
      </p:sp>
      <p:sp>
        <p:nvSpPr>
          <p:cNvPr id="27" name="Rectangle 26">
            <a:extLst>
              <a:ext uri="{FF2B5EF4-FFF2-40B4-BE49-F238E27FC236}">
                <a16:creationId xmlns:a16="http://schemas.microsoft.com/office/drawing/2014/main" id="{FF2F6B71-40E6-4608-958C-3129A1624A98}"/>
              </a:ext>
            </a:extLst>
          </p:cNvPr>
          <p:cNvSpPr/>
          <p:nvPr/>
        </p:nvSpPr>
        <p:spPr>
          <a:xfrm>
            <a:off x="623888" y="792211"/>
            <a:ext cx="10944226" cy="52358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8A5B7F0F-F920-4121-8E0C-E48883DE21EE}"/>
              </a:ext>
            </a:extLst>
          </p:cNvPr>
          <p:cNvPicPr>
            <a:picLocks noChangeAspect="1"/>
          </p:cNvPicPr>
          <p:nvPr/>
        </p:nvPicPr>
        <p:blipFill>
          <a:blip r:embed="rId2"/>
          <a:stretch>
            <a:fillRect/>
          </a:stretch>
        </p:blipFill>
        <p:spPr>
          <a:xfrm>
            <a:off x="687219" y="1755871"/>
            <a:ext cx="3777992" cy="3638550"/>
          </a:xfrm>
          <a:prstGeom prst="rect">
            <a:avLst/>
          </a:prstGeom>
        </p:spPr>
      </p:pic>
      <p:pic>
        <p:nvPicPr>
          <p:cNvPr id="29" name="Picture 28">
            <a:extLst>
              <a:ext uri="{FF2B5EF4-FFF2-40B4-BE49-F238E27FC236}">
                <a16:creationId xmlns:a16="http://schemas.microsoft.com/office/drawing/2014/main" id="{2D123ACA-C4E6-424D-97B0-34BF576123E6}"/>
              </a:ext>
            </a:extLst>
          </p:cNvPr>
          <p:cNvPicPr>
            <a:picLocks noChangeAspect="1"/>
          </p:cNvPicPr>
          <p:nvPr/>
        </p:nvPicPr>
        <p:blipFill>
          <a:blip r:embed="rId3"/>
          <a:stretch>
            <a:fillRect/>
          </a:stretch>
        </p:blipFill>
        <p:spPr>
          <a:xfrm>
            <a:off x="4660178" y="1762269"/>
            <a:ext cx="3706558" cy="1396904"/>
          </a:xfrm>
          <a:prstGeom prst="rect">
            <a:avLst/>
          </a:prstGeom>
        </p:spPr>
      </p:pic>
      <p:pic>
        <p:nvPicPr>
          <p:cNvPr id="30" name="Picture 29">
            <a:extLst>
              <a:ext uri="{FF2B5EF4-FFF2-40B4-BE49-F238E27FC236}">
                <a16:creationId xmlns:a16="http://schemas.microsoft.com/office/drawing/2014/main" id="{41C213E6-F4E6-403D-ACE1-3D2BEC168172}"/>
              </a:ext>
            </a:extLst>
          </p:cNvPr>
          <p:cNvPicPr>
            <a:picLocks noChangeAspect="1"/>
          </p:cNvPicPr>
          <p:nvPr/>
        </p:nvPicPr>
        <p:blipFill>
          <a:blip r:embed="rId4"/>
          <a:stretch>
            <a:fillRect/>
          </a:stretch>
        </p:blipFill>
        <p:spPr>
          <a:xfrm>
            <a:off x="8561703" y="1957578"/>
            <a:ext cx="2457450" cy="819150"/>
          </a:xfrm>
          <a:prstGeom prst="rect">
            <a:avLst/>
          </a:prstGeom>
        </p:spPr>
      </p:pic>
      <p:pic>
        <p:nvPicPr>
          <p:cNvPr id="34" name="Picture 33">
            <a:extLst>
              <a:ext uri="{FF2B5EF4-FFF2-40B4-BE49-F238E27FC236}">
                <a16:creationId xmlns:a16="http://schemas.microsoft.com/office/drawing/2014/main" id="{6259207F-32DA-43A1-B79E-13F52D3647BC}"/>
              </a:ext>
            </a:extLst>
          </p:cNvPr>
          <p:cNvPicPr>
            <a:picLocks noChangeAspect="1"/>
          </p:cNvPicPr>
          <p:nvPr/>
        </p:nvPicPr>
        <p:blipFill rotWithShape="1">
          <a:blip r:embed="rId5"/>
          <a:srcRect r="48914" b="39045"/>
          <a:stretch/>
        </p:blipFill>
        <p:spPr>
          <a:xfrm>
            <a:off x="8561702" y="1850722"/>
            <a:ext cx="2228573" cy="598013"/>
          </a:xfrm>
          <a:prstGeom prst="rect">
            <a:avLst/>
          </a:prstGeom>
        </p:spPr>
      </p:pic>
    </p:spTree>
    <p:extLst>
      <p:ext uri="{BB962C8B-B14F-4D97-AF65-F5344CB8AC3E}">
        <p14:creationId xmlns:p14="http://schemas.microsoft.com/office/powerpoint/2010/main" val="65091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0">
            <a:extLst>
              <a:ext uri="{FF2B5EF4-FFF2-40B4-BE49-F238E27FC236}">
                <a16:creationId xmlns:a16="http://schemas.microsoft.com/office/drawing/2014/main" id="{2A2B00AD-8E7E-4E2E-B7B1-4B5BE85BD1B4}"/>
              </a:ext>
            </a:extLst>
          </p:cNvPr>
          <p:cNvGraphicFramePr>
            <a:graphicFrameLocks noGrp="1"/>
          </p:cNvGraphicFramePr>
          <p:nvPr>
            <p:extLst>
              <p:ext uri="{D42A27DB-BD31-4B8C-83A1-F6EECF244321}">
                <p14:modId xmlns:p14="http://schemas.microsoft.com/office/powerpoint/2010/main" val="1371958890"/>
              </p:ext>
            </p:extLst>
          </p:nvPr>
        </p:nvGraphicFramePr>
        <p:xfrm>
          <a:off x="314325" y="695697"/>
          <a:ext cx="11577639" cy="5235850"/>
        </p:xfrm>
        <a:graphic>
          <a:graphicData uri="http://schemas.openxmlformats.org/drawingml/2006/table">
            <a:tbl>
              <a:tblPr firstRow="1" bandRow="1">
                <a:tableStyleId>{F5AB1C69-6EDB-4FF4-983F-18BD219EF322}</a:tableStyleId>
              </a:tblPr>
              <a:tblGrid>
                <a:gridCol w="3698382">
                  <a:extLst>
                    <a:ext uri="{9D8B030D-6E8A-4147-A177-3AD203B41FA5}">
                      <a16:colId xmlns:a16="http://schemas.microsoft.com/office/drawing/2014/main" val="2064064899"/>
                    </a:ext>
                  </a:extLst>
                </a:gridCol>
                <a:gridCol w="4057095">
                  <a:extLst>
                    <a:ext uri="{9D8B030D-6E8A-4147-A177-3AD203B41FA5}">
                      <a16:colId xmlns:a16="http://schemas.microsoft.com/office/drawing/2014/main" val="780490583"/>
                    </a:ext>
                  </a:extLst>
                </a:gridCol>
                <a:gridCol w="3822162">
                  <a:extLst>
                    <a:ext uri="{9D8B030D-6E8A-4147-A177-3AD203B41FA5}">
                      <a16:colId xmlns:a16="http://schemas.microsoft.com/office/drawing/2014/main" val="1942064079"/>
                    </a:ext>
                  </a:extLst>
                </a:gridCol>
              </a:tblGrid>
              <a:tr h="841369">
                <a:tc>
                  <a:txBody>
                    <a:bodyPr/>
                    <a:lstStyle/>
                    <a:p>
                      <a:pPr algn="ctr"/>
                      <a:r>
                        <a:rPr lang="en-IN" sz="2800" dirty="0">
                          <a:solidFill>
                            <a:schemeClr val="tx1"/>
                          </a:solidFill>
                        </a:rPr>
                        <a:t>4. Error Correction and Detection capability</a:t>
                      </a:r>
                      <a:endParaRPr lang="en-IN" sz="2800" b="1" dirty="0">
                        <a:solidFill>
                          <a:schemeClr val="tx1"/>
                        </a:solidFill>
                      </a:endParaRPr>
                    </a:p>
                  </a:txBody>
                  <a:tcPr>
                    <a:lnR w="28575"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IN" sz="2800" dirty="0">
                          <a:solidFill>
                            <a:schemeClr val="tx1"/>
                          </a:solidFill>
                        </a:rPr>
                        <a:t> 5.A Syndrome and Error pattern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2">
                        <a:lumMod val="90000"/>
                      </a:schemeClr>
                    </a:solidFill>
                  </a:tcPr>
                </a:tc>
                <a:tc>
                  <a:txBody>
                    <a:bodyPr/>
                    <a:lstStyle/>
                    <a:p>
                      <a:pPr algn="ctr"/>
                      <a:r>
                        <a:rPr lang="en-IN" sz="2800" dirty="0">
                          <a:solidFill>
                            <a:schemeClr val="tx1"/>
                          </a:solidFill>
                        </a:rPr>
                        <a:t> 5.B Erroneous and Corrected message</a:t>
                      </a:r>
                    </a:p>
                  </a:txBody>
                  <a:tcPr>
                    <a:lnL w="28575" cap="flat" cmpd="sng" algn="ctr">
                      <a:solidFill>
                        <a:schemeClr val="tx1"/>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58608604"/>
                  </a:ext>
                </a:extLst>
              </a:tr>
              <a:tr h="4290970">
                <a:tc>
                  <a:txBody>
                    <a:bodyPr/>
                    <a:lstStyle/>
                    <a:p>
                      <a:pPr algn="ctr"/>
                      <a:endParaRPr lang="en-IN" dirty="0"/>
                    </a:p>
                  </a:txBody>
                  <a:tcPr>
                    <a:lnR w="28575" cap="flat" cmpd="sng" algn="ctr">
                      <a:solidFill>
                        <a:schemeClr val="tx1"/>
                      </a:solidFill>
                      <a:prstDash val="solid"/>
                      <a:round/>
                      <a:headEnd type="none" w="med" len="med"/>
                      <a:tailEnd type="none" w="med" len="med"/>
                    </a:lnR>
                    <a:noFill/>
                  </a:tcPr>
                </a:tc>
                <a:tc>
                  <a:txBody>
                    <a:bodyPr/>
                    <a:lstStyle/>
                    <a:p>
                      <a:pPr algn="ctr"/>
                      <a:endParaRPr lang="en-IN"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noFill/>
                  </a:tcPr>
                </a:tc>
                <a:tc>
                  <a:txBody>
                    <a:bodyPr/>
                    <a:lstStyle/>
                    <a:p>
                      <a:pPr algn="ctr"/>
                      <a:endParaRPr lang="en-IN" dirty="0">
                        <a:solidFill>
                          <a:schemeClr val="tx1"/>
                        </a:solidFill>
                      </a:endParaRPr>
                    </a:p>
                  </a:txBody>
                  <a:tcP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417288409"/>
                  </a:ext>
                </a:extLst>
              </a:tr>
            </a:tbl>
          </a:graphicData>
        </a:graphic>
      </p:graphicFrame>
      <p:sp>
        <p:nvSpPr>
          <p:cNvPr id="20" name="Rectangle 19">
            <a:extLst>
              <a:ext uri="{FF2B5EF4-FFF2-40B4-BE49-F238E27FC236}">
                <a16:creationId xmlns:a16="http://schemas.microsoft.com/office/drawing/2014/main" id="{9BCC5609-ABCA-4AF9-B8A9-7512E1D63C4F}"/>
              </a:ext>
            </a:extLst>
          </p:cNvPr>
          <p:cNvSpPr/>
          <p:nvPr/>
        </p:nvSpPr>
        <p:spPr>
          <a:xfrm>
            <a:off x="300036" y="695697"/>
            <a:ext cx="11606213" cy="52358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000227E0-8DB9-45D9-9A89-2AE6CCCED0E4}"/>
              </a:ext>
            </a:extLst>
          </p:cNvPr>
          <p:cNvPicPr>
            <a:picLocks noChangeAspect="1"/>
          </p:cNvPicPr>
          <p:nvPr/>
        </p:nvPicPr>
        <p:blipFill>
          <a:blip r:embed="rId2"/>
          <a:stretch>
            <a:fillRect/>
          </a:stretch>
        </p:blipFill>
        <p:spPr>
          <a:xfrm>
            <a:off x="500201" y="1800225"/>
            <a:ext cx="3238500" cy="1628775"/>
          </a:xfrm>
          <a:prstGeom prst="rect">
            <a:avLst/>
          </a:prstGeom>
        </p:spPr>
      </p:pic>
      <p:pic>
        <p:nvPicPr>
          <p:cNvPr id="24" name="Picture 23">
            <a:extLst>
              <a:ext uri="{FF2B5EF4-FFF2-40B4-BE49-F238E27FC236}">
                <a16:creationId xmlns:a16="http://schemas.microsoft.com/office/drawing/2014/main" id="{67CD976E-7C6D-4424-8A33-0DD6697E22AE}"/>
              </a:ext>
            </a:extLst>
          </p:cNvPr>
          <p:cNvPicPr>
            <a:picLocks noChangeAspect="1"/>
          </p:cNvPicPr>
          <p:nvPr/>
        </p:nvPicPr>
        <p:blipFill>
          <a:blip r:embed="rId3"/>
          <a:stretch>
            <a:fillRect/>
          </a:stretch>
        </p:blipFill>
        <p:spPr>
          <a:xfrm>
            <a:off x="4135515" y="1738081"/>
            <a:ext cx="3773606" cy="2133600"/>
          </a:xfrm>
          <a:prstGeom prst="rect">
            <a:avLst/>
          </a:prstGeom>
        </p:spPr>
      </p:pic>
      <p:pic>
        <p:nvPicPr>
          <p:cNvPr id="25" name="Picture 24">
            <a:extLst>
              <a:ext uri="{FF2B5EF4-FFF2-40B4-BE49-F238E27FC236}">
                <a16:creationId xmlns:a16="http://schemas.microsoft.com/office/drawing/2014/main" id="{6D849637-56E5-4C86-BAD5-D13CDBD907CE}"/>
              </a:ext>
            </a:extLst>
          </p:cNvPr>
          <p:cNvPicPr>
            <a:picLocks noChangeAspect="1"/>
          </p:cNvPicPr>
          <p:nvPr/>
        </p:nvPicPr>
        <p:blipFill rotWithShape="1">
          <a:blip r:embed="rId4"/>
          <a:srcRect l="2110"/>
          <a:stretch/>
        </p:blipFill>
        <p:spPr>
          <a:xfrm>
            <a:off x="8176654" y="1800225"/>
            <a:ext cx="3621769" cy="819790"/>
          </a:xfrm>
          <a:prstGeom prst="rect">
            <a:avLst/>
          </a:prstGeom>
        </p:spPr>
      </p:pic>
      <p:pic>
        <p:nvPicPr>
          <p:cNvPr id="26" name="Picture 25">
            <a:extLst>
              <a:ext uri="{FF2B5EF4-FFF2-40B4-BE49-F238E27FC236}">
                <a16:creationId xmlns:a16="http://schemas.microsoft.com/office/drawing/2014/main" id="{7FC1EBD4-D490-4254-B7C2-05C109608F6D}"/>
              </a:ext>
            </a:extLst>
          </p:cNvPr>
          <p:cNvPicPr>
            <a:picLocks noChangeAspect="1"/>
          </p:cNvPicPr>
          <p:nvPr/>
        </p:nvPicPr>
        <p:blipFill>
          <a:blip r:embed="rId5"/>
          <a:stretch>
            <a:fillRect/>
          </a:stretch>
        </p:blipFill>
        <p:spPr>
          <a:xfrm>
            <a:off x="8104069" y="2877003"/>
            <a:ext cx="3695478" cy="931517"/>
          </a:xfrm>
          <a:prstGeom prst="rect">
            <a:avLst/>
          </a:prstGeom>
        </p:spPr>
      </p:pic>
    </p:spTree>
    <p:extLst>
      <p:ext uri="{BB962C8B-B14F-4D97-AF65-F5344CB8AC3E}">
        <p14:creationId xmlns:p14="http://schemas.microsoft.com/office/powerpoint/2010/main" val="3970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5303-A684-4B3C-9E69-5BAC88A123DA}"/>
              </a:ext>
            </a:extLst>
          </p:cNvPr>
          <p:cNvSpPr>
            <a:spLocks noGrp="1"/>
          </p:cNvSpPr>
          <p:nvPr>
            <p:ph type="title"/>
          </p:nvPr>
        </p:nvSpPr>
        <p:spPr/>
        <p:txBody>
          <a:bodyPr>
            <a:normAutofit/>
          </a:bodyPr>
          <a:lstStyle/>
          <a:p>
            <a:r>
              <a:rPr lang="en-IN" sz="3200" b="1" u="sng" dirty="0">
                <a:solidFill>
                  <a:srgbClr val="002060"/>
                </a:solidFill>
                <a:latin typeface="+mn-lt"/>
              </a:rPr>
              <a:t>Example 2: Extended </a:t>
            </a:r>
            <a:r>
              <a:rPr lang="en-IN" sz="3200" b="1" u="sng" dirty="0" err="1">
                <a:solidFill>
                  <a:srgbClr val="002060"/>
                </a:solidFill>
                <a:latin typeface="+mn-lt"/>
              </a:rPr>
              <a:t>Golay</a:t>
            </a:r>
            <a:r>
              <a:rPr lang="en-IN" sz="3200" b="1" u="sng" dirty="0">
                <a:solidFill>
                  <a:srgbClr val="002060"/>
                </a:solidFill>
                <a:latin typeface="+mn-lt"/>
              </a:rPr>
              <a:t> Codes</a:t>
            </a:r>
            <a:br>
              <a:rPr lang="en-IN" sz="3200" b="1" u="sng" dirty="0">
                <a:solidFill>
                  <a:srgbClr val="002060"/>
                </a:solidFill>
                <a:latin typeface="+mn-lt"/>
              </a:rPr>
            </a:br>
            <a:endParaRPr lang="en-IN" sz="3200" dirty="0">
              <a:latin typeface="+mn-lt"/>
            </a:endParaRPr>
          </a:p>
        </p:txBody>
      </p:sp>
      <p:sp>
        <p:nvSpPr>
          <p:cNvPr id="3" name="Content Placeholder 2">
            <a:extLst>
              <a:ext uri="{FF2B5EF4-FFF2-40B4-BE49-F238E27FC236}">
                <a16:creationId xmlns:a16="http://schemas.microsoft.com/office/drawing/2014/main" id="{E2479A78-2172-4728-B172-35E2FA3CC1AF}"/>
              </a:ext>
            </a:extLst>
          </p:cNvPr>
          <p:cNvSpPr>
            <a:spLocks noGrp="1"/>
          </p:cNvSpPr>
          <p:nvPr>
            <p:ph idx="1"/>
          </p:nvPr>
        </p:nvSpPr>
        <p:spPr>
          <a:xfrm>
            <a:off x="749424" y="1223221"/>
            <a:ext cx="10515600" cy="4147769"/>
          </a:xfrm>
        </p:spPr>
        <p:txBody>
          <a:bodyPr/>
          <a:lstStyle/>
          <a:p>
            <a:pPr algn="just"/>
            <a:r>
              <a:rPr lang="en-US" dirty="0"/>
              <a:t>For the (24,12) that is extended </a:t>
            </a:r>
            <a:r>
              <a:rPr lang="en-US" dirty="0" err="1"/>
              <a:t>Golay</a:t>
            </a:r>
            <a:r>
              <a:rPr lang="en-US" dirty="0"/>
              <a:t> Code find the minimum distance (</a:t>
            </a:r>
            <a:r>
              <a:rPr lang="en-US" dirty="0" err="1"/>
              <a:t>d</a:t>
            </a:r>
            <a:r>
              <a:rPr lang="en-US" baseline="-25000" dirty="0" err="1"/>
              <a:t>min</a:t>
            </a:r>
            <a:r>
              <a:rPr lang="en-US" dirty="0"/>
              <a:t>). The parity matrix is given as:</a:t>
            </a:r>
          </a:p>
          <a:p>
            <a:endParaRPr lang="en-US" dirty="0"/>
          </a:p>
          <a:p>
            <a:endParaRPr lang="en-US" dirty="0"/>
          </a:p>
          <a:p>
            <a:endParaRPr lang="en-IN" dirty="0"/>
          </a:p>
        </p:txBody>
      </p:sp>
      <p:pic>
        <p:nvPicPr>
          <p:cNvPr id="2052" name="Picture 4" descr="B = Matrix(%id = 152084884); 1">
            <a:extLst>
              <a:ext uri="{FF2B5EF4-FFF2-40B4-BE49-F238E27FC236}">
                <a16:creationId xmlns:a16="http://schemas.microsoft.com/office/drawing/2014/main" id="{5DFECAD2-80C4-4AAE-BCEF-997BAC5C86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8"/>
          <a:stretch/>
        </p:blipFill>
        <p:spPr bwMode="auto">
          <a:xfrm>
            <a:off x="4653379" y="2548784"/>
            <a:ext cx="3046520" cy="37754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8C4F65-E15D-4F96-B0D0-9C5EE254C1C3}"/>
              </a:ext>
            </a:extLst>
          </p:cNvPr>
          <p:cNvSpPr txBox="1"/>
          <p:nvPr/>
        </p:nvSpPr>
        <p:spPr>
          <a:xfrm>
            <a:off x="4074852" y="4139540"/>
            <a:ext cx="372864" cy="523220"/>
          </a:xfrm>
          <a:prstGeom prst="rect">
            <a:avLst/>
          </a:prstGeom>
          <a:noFill/>
        </p:spPr>
        <p:txBody>
          <a:bodyPr wrap="square" rtlCol="0">
            <a:spAutoFit/>
          </a:bodyPr>
          <a:lstStyle/>
          <a:p>
            <a:r>
              <a:rPr lang="en-US" sz="2800" dirty="0"/>
              <a:t>P</a:t>
            </a:r>
            <a:endParaRPr lang="en-IN" sz="2800" dirty="0"/>
          </a:p>
        </p:txBody>
      </p:sp>
    </p:spTree>
    <p:extLst>
      <p:ext uri="{BB962C8B-B14F-4D97-AF65-F5344CB8AC3E}">
        <p14:creationId xmlns:p14="http://schemas.microsoft.com/office/powerpoint/2010/main" val="194834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56AF-B941-4D76-AA32-2CA0B217E1C2}"/>
              </a:ext>
            </a:extLst>
          </p:cNvPr>
          <p:cNvSpPr>
            <a:spLocks noGrp="1"/>
          </p:cNvSpPr>
          <p:nvPr>
            <p:ph type="title"/>
          </p:nvPr>
        </p:nvSpPr>
        <p:spPr/>
        <p:txBody>
          <a:bodyPr>
            <a:normAutofit/>
          </a:bodyPr>
          <a:lstStyle/>
          <a:p>
            <a:r>
              <a:rPr lang="en-US" sz="2800" b="1" u="sng" dirty="0">
                <a:solidFill>
                  <a:srgbClr val="002060"/>
                </a:solidFill>
                <a:latin typeface="+mn-lt"/>
              </a:rPr>
              <a:t>ANSWER 2 (SCILAB OUPUT)</a:t>
            </a:r>
            <a:endParaRPr lang="en-IN" sz="2800" b="1" u="sng" dirty="0">
              <a:solidFill>
                <a:srgbClr val="002060"/>
              </a:solidFill>
              <a:latin typeface="+mn-lt"/>
            </a:endParaRPr>
          </a:p>
        </p:txBody>
      </p:sp>
      <p:sp>
        <p:nvSpPr>
          <p:cNvPr id="3" name="Content Placeholder 2">
            <a:extLst>
              <a:ext uri="{FF2B5EF4-FFF2-40B4-BE49-F238E27FC236}">
                <a16:creationId xmlns:a16="http://schemas.microsoft.com/office/drawing/2014/main" id="{485125DB-F581-40D5-AFF8-679A6EDA2BB3}"/>
              </a:ext>
            </a:extLst>
          </p:cNvPr>
          <p:cNvSpPr>
            <a:spLocks noGrp="1"/>
          </p:cNvSpPr>
          <p:nvPr>
            <p:ph idx="1"/>
          </p:nvPr>
        </p:nvSpPr>
        <p:spPr/>
        <p:txBody>
          <a:bodyPr/>
          <a:lstStyle/>
          <a:p>
            <a:r>
              <a:rPr lang="en-US" dirty="0"/>
              <a:t>The minimum distance (</a:t>
            </a:r>
            <a:r>
              <a:rPr lang="en-US" dirty="0" err="1"/>
              <a:t>d</a:t>
            </a:r>
            <a:r>
              <a:rPr lang="en-US" baseline="-25000" dirty="0" err="1"/>
              <a:t>min</a:t>
            </a:r>
            <a:r>
              <a:rPr lang="en-US" dirty="0"/>
              <a:t>) is: </a:t>
            </a:r>
          </a:p>
          <a:p>
            <a:pPr marL="0" indent="0">
              <a:buNone/>
            </a:pPr>
            <a:endParaRPr lang="en-IN" dirty="0"/>
          </a:p>
          <a:p>
            <a:pPr marL="0" indent="0">
              <a:buNone/>
            </a:pPr>
            <a:endParaRPr lang="en-IN" dirty="0"/>
          </a:p>
          <a:p>
            <a:pPr marL="0" indent="0">
              <a:buNone/>
            </a:pPr>
            <a:endParaRPr lang="en-IN" dirty="0"/>
          </a:p>
          <a:p>
            <a:r>
              <a:rPr lang="en-US" dirty="0"/>
              <a:t>This proves the properties of extended </a:t>
            </a:r>
            <a:r>
              <a:rPr lang="en-US" dirty="0" err="1"/>
              <a:t>Golay</a:t>
            </a:r>
            <a:r>
              <a:rPr lang="en-US" dirty="0"/>
              <a:t> Code:</a:t>
            </a:r>
          </a:p>
          <a:p>
            <a:pPr lvl="1" algn="just">
              <a:buFont typeface="Courier New" panose="02070309020205020404" pitchFamily="49" charset="0"/>
              <a:buChar char="o"/>
            </a:pPr>
            <a:r>
              <a:rPr lang="en-US" sz="2800" dirty="0"/>
              <a:t>The weight of every codeword in G</a:t>
            </a:r>
            <a:r>
              <a:rPr lang="en-US" sz="2800" baseline="-25000" dirty="0"/>
              <a:t>24</a:t>
            </a:r>
            <a:r>
              <a:rPr lang="en-US" sz="2800" dirty="0"/>
              <a:t> is a multiple of 4.</a:t>
            </a:r>
          </a:p>
          <a:p>
            <a:pPr lvl="1" algn="just">
              <a:buFont typeface="Courier New" panose="02070309020205020404" pitchFamily="49" charset="0"/>
              <a:buChar char="o"/>
            </a:pPr>
            <a:r>
              <a:rPr lang="en-US" sz="2800" dirty="0"/>
              <a:t>The code G</a:t>
            </a:r>
            <a:r>
              <a:rPr lang="en-US" sz="2800" baseline="-25000" dirty="0"/>
              <a:t>24</a:t>
            </a:r>
            <a:r>
              <a:rPr lang="en-US" sz="2800" dirty="0"/>
              <a:t> has no codeword of weight 4, so the minimum distance of G</a:t>
            </a:r>
            <a:r>
              <a:rPr lang="en-US" sz="2800" baseline="-25000" dirty="0"/>
              <a:t>24</a:t>
            </a:r>
            <a:r>
              <a:rPr lang="en-US" sz="2800" dirty="0"/>
              <a:t> is d = 8.</a:t>
            </a:r>
            <a:endParaRPr lang="en-IN" sz="2800" dirty="0"/>
          </a:p>
        </p:txBody>
      </p:sp>
      <p:pic>
        <p:nvPicPr>
          <p:cNvPr id="7" name="Picture 6">
            <a:extLst>
              <a:ext uri="{FF2B5EF4-FFF2-40B4-BE49-F238E27FC236}">
                <a16:creationId xmlns:a16="http://schemas.microsoft.com/office/drawing/2014/main" id="{43C22ACD-33E3-47FC-80E4-5C15F21CAAA4}"/>
              </a:ext>
            </a:extLst>
          </p:cNvPr>
          <p:cNvPicPr>
            <a:picLocks noChangeAspect="1"/>
          </p:cNvPicPr>
          <p:nvPr/>
        </p:nvPicPr>
        <p:blipFill>
          <a:blip r:embed="rId2"/>
          <a:stretch>
            <a:fillRect/>
          </a:stretch>
        </p:blipFill>
        <p:spPr>
          <a:xfrm>
            <a:off x="1323742" y="2527916"/>
            <a:ext cx="3647753" cy="1056299"/>
          </a:xfrm>
          <a:prstGeom prst="rect">
            <a:avLst/>
          </a:prstGeom>
        </p:spPr>
      </p:pic>
    </p:spTree>
    <p:extLst>
      <p:ext uri="{BB962C8B-B14F-4D97-AF65-F5344CB8AC3E}">
        <p14:creationId xmlns:p14="http://schemas.microsoft.com/office/powerpoint/2010/main" val="356835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E656-BEBA-48BA-8149-3E87431A7F74}"/>
              </a:ext>
            </a:extLst>
          </p:cNvPr>
          <p:cNvSpPr>
            <a:spLocks noGrp="1"/>
          </p:cNvSpPr>
          <p:nvPr>
            <p:ph type="title"/>
          </p:nvPr>
        </p:nvSpPr>
        <p:spPr>
          <a:xfrm>
            <a:off x="838200" y="16369"/>
            <a:ext cx="10515600" cy="900575"/>
          </a:xfrm>
        </p:spPr>
        <p:txBody>
          <a:bodyPr>
            <a:normAutofit/>
          </a:bodyPr>
          <a:lstStyle/>
          <a:p>
            <a:r>
              <a:rPr lang="en-IN" sz="3200" b="1" u="sng" dirty="0">
                <a:solidFill>
                  <a:srgbClr val="002060"/>
                </a:solidFill>
                <a:latin typeface="+mn-lt"/>
              </a:rPr>
              <a:t>LINEAR CONVOLUTIONAL CODES</a:t>
            </a:r>
            <a:endParaRPr lang="en-IN" sz="3200" dirty="0">
              <a:latin typeface="+mn-lt"/>
            </a:endParaRPr>
          </a:p>
        </p:txBody>
      </p:sp>
      <p:sp>
        <p:nvSpPr>
          <p:cNvPr id="3" name="Content Placeholder 2">
            <a:extLst>
              <a:ext uri="{FF2B5EF4-FFF2-40B4-BE49-F238E27FC236}">
                <a16:creationId xmlns:a16="http://schemas.microsoft.com/office/drawing/2014/main" id="{E95C28B6-FEC0-4000-B9AB-DD5679252BC9}"/>
              </a:ext>
            </a:extLst>
          </p:cNvPr>
          <p:cNvSpPr>
            <a:spLocks noGrp="1"/>
          </p:cNvSpPr>
          <p:nvPr>
            <p:ph idx="1"/>
          </p:nvPr>
        </p:nvSpPr>
        <p:spPr>
          <a:xfrm>
            <a:off x="767179" y="861782"/>
            <a:ext cx="10515600" cy="4756536"/>
          </a:xfrm>
        </p:spPr>
        <p:txBody>
          <a:bodyPr/>
          <a:lstStyle/>
          <a:p>
            <a:pPr algn="just"/>
            <a:r>
              <a:rPr lang="en-US" dirty="0"/>
              <a:t>In telecommunication, a </a:t>
            </a:r>
            <a:r>
              <a:rPr lang="en-US" b="1" dirty="0"/>
              <a:t>convolutional code</a:t>
            </a:r>
            <a:r>
              <a:rPr lang="en-US" dirty="0"/>
              <a:t> is a type of error-correcting code that generates parity symbols via the sliding application of a </a:t>
            </a:r>
            <a:r>
              <a:rPr lang="en-US" dirty="0" err="1"/>
              <a:t>boolean</a:t>
            </a:r>
            <a:r>
              <a:rPr lang="en-US" dirty="0"/>
              <a:t> polynomial function to a data stream. </a:t>
            </a:r>
            <a:endParaRPr lang="en-IN" dirty="0"/>
          </a:p>
        </p:txBody>
      </p:sp>
      <p:pic>
        <p:nvPicPr>
          <p:cNvPr id="4100" name="Picture 4" descr="Convoloutional encoding">
            <a:extLst>
              <a:ext uri="{FF2B5EF4-FFF2-40B4-BE49-F238E27FC236}">
                <a16:creationId xmlns:a16="http://schemas.microsoft.com/office/drawing/2014/main" id="{44AA6A46-C0F5-4755-9573-7981E7B4B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966" y="2060220"/>
            <a:ext cx="6454067" cy="36934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D03031-AE1A-4BCA-AF89-198A83CDBAFC}"/>
              </a:ext>
            </a:extLst>
          </p:cNvPr>
          <p:cNvSpPr txBox="1"/>
          <p:nvPr/>
        </p:nvSpPr>
        <p:spPr>
          <a:xfrm>
            <a:off x="3950564" y="5753661"/>
            <a:ext cx="4494692" cy="523220"/>
          </a:xfrm>
          <a:prstGeom prst="rect">
            <a:avLst/>
          </a:prstGeom>
          <a:noFill/>
        </p:spPr>
        <p:txBody>
          <a:bodyPr wrap="square" rtlCol="0">
            <a:spAutoFit/>
          </a:bodyPr>
          <a:lstStyle/>
          <a:p>
            <a:r>
              <a:rPr lang="en-US" sz="2800" b="1" i="1" dirty="0">
                <a:latin typeface="+mj-lt"/>
              </a:rPr>
              <a:t>CONVOLUTIONAL ENCODER </a:t>
            </a:r>
            <a:endParaRPr lang="en-IN" sz="2800" b="1" i="1" dirty="0">
              <a:latin typeface="+mj-lt"/>
            </a:endParaRPr>
          </a:p>
        </p:txBody>
      </p:sp>
    </p:spTree>
    <p:extLst>
      <p:ext uri="{BB962C8B-B14F-4D97-AF65-F5344CB8AC3E}">
        <p14:creationId xmlns:p14="http://schemas.microsoft.com/office/powerpoint/2010/main" val="23893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AE8C-7B5B-4057-8DE8-C50736BD4848}"/>
              </a:ext>
            </a:extLst>
          </p:cNvPr>
          <p:cNvSpPr>
            <a:spLocks noGrp="1"/>
          </p:cNvSpPr>
          <p:nvPr>
            <p:ph type="title"/>
          </p:nvPr>
        </p:nvSpPr>
        <p:spPr>
          <a:xfrm>
            <a:off x="438912" y="197146"/>
            <a:ext cx="10515600" cy="762339"/>
          </a:xfrm>
        </p:spPr>
        <p:txBody>
          <a:bodyPr>
            <a:normAutofit/>
          </a:bodyPr>
          <a:lstStyle/>
          <a:p>
            <a:r>
              <a:rPr lang="en-US" sz="3200" b="1" u="sng" dirty="0">
                <a:solidFill>
                  <a:srgbClr val="002060"/>
                </a:solidFill>
                <a:latin typeface="+mn-lt"/>
              </a:rPr>
              <a:t>GENERATION OF PARITY BITS BY TIME DOMAIN APPROACH :</a:t>
            </a:r>
            <a:endParaRPr lang="en-IN" sz="3200" b="1" u="sng" dirty="0">
              <a:solidFill>
                <a:srgbClr val="002060"/>
              </a:solidFill>
              <a:latin typeface="+mn-lt"/>
            </a:endParaRPr>
          </a:p>
        </p:txBody>
      </p:sp>
      <p:sp>
        <p:nvSpPr>
          <p:cNvPr id="4" name="TextBox 3">
            <a:extLst>
              <a:ext uri="{FF2B5EF4-FFF2-40B4-BE49-F238E27FC236}">
                <a16:creationId xmlns:a16="http://schemas.microsoft.com/office/drawing/2014/main" id="{D70CF8A3-6E4D-4364-B55C-03D57DA6D682}"/>
              </a:ext>
            </a:extLst>
          </p:cNvPr>
          <p:cNvSpPr txBox="1"/>
          <p:nvPr/>
        </p:nvSpPr>
        <p:spPr>
          <a:xfrm>
            <a:off x="438912" y="950976"/>
            <a:ext cx="11622024" cy="6555641"/>
          </a:xfrm>
          <a:prstGeom prst="rect">
            <a:avLst/>
          </a:prstGeom>
          <a:noFill/>
        </p:spPr>
        <p:txBody>
          <a:bodyPr wrap="square" rtlCol="0">
            <a:spAutoFit/>
          </a:bodyPr>
          <a:lstStyle/>
          <a:p>
            <a:pPr marL="457200" indent="-457200">
              <a:buFont typeface="Arial" panose="020B0604020202020204" pitchFamily="34" charset="0"/>
              <a:buChar char="•"/>
            </a:pPr>
            <a:r>
              <a:rPr lang="en-US" sz="2800" dirty="0"/>
              <a:t>User Input:</a:t>
            </a:r>
          </a:p>
          <a:p>
            <a:pPr lvl="1"/>
            <a:r>
              <a:rPr lang="en-US" sz="2800" b="1" dirty="0"/>
              <a:t>g1</a:t>
            </a:r>
            <a:r>
              <a:rPr lang="en-US" sz="2800" dirty="0"/>
              <a:t> </a:t>
            </a:r>
            <a:r>
              <a:rPr lang="en-US" sz="2800" dirty="0">
                <a:sym typeface="Wingdings" panose="05000000000000000000" pitchFamily="2" charset="2"/>
              </a:rPr>
              <a:t> top-adder sequence (no bits restriction )</a:t>
            </a:r>
          </a:p>
          <a:p>
            <a:pPr lvl="1"/>
            <a:r>
              <a:rPr lang="en-US" sz="2800" b="1" dirty="0">
                <a:sym typeface="Wingdings" panose="05000000000000000000" pitchFamily="2" charset="2"/>
              </a:rPr>
              <a:t>g2</a:t>
            </a:r>
            <a:r>
              <a:rPr lang="en-US" sz="2800" dirty="0">
                <a:sym typeface="Wingdings" panose="05000000000000000000" pitchFamily="2" charset="2"/>
              </a:rPr>
              <a:t> </a:t>
            </a:r>
            <a:r>
              <a:rPr lang="en-IN" sz="2800" dirty="0">
                <a:sym typeface="Wingdings" panose="05000000000000000000" pitchFamily="2" charset="2"/>
              </a:rPr>
              <a:t>  bottom –adder sequence </a:t>
            </a:r>
          </a:p>
          <a:p>
            <a:pPr lvl="1"/>
            <a:r>
              <a:rPr lang="en-IN" sz="2800" b="1" dirty="0">
                <a:sym typeface="Wingdings" panose="05000000000000000000" pitchFamily="2" charset="2"/>
              </a:rPr>
              <a:t>m</a:t>
            </a:r>
            <a:r>
              <a:rPr lang="en-IN" sz="2800" dirty="0">
                <a:sym typeface="Wingdings" panose="05000000000000000000" pitchFamily="2" charset="2"/>
              </a:rPr>
              <a:t>  message sequence</a:t>
            </a:r>
          </a:p>
          <a:p>
            <a:endParaRPr lang="en-US" sz="2800" dirty="0">
              <a:sym typeface="Wingdings" panose="05000000000000000000" pitchFamily="2" charset="2"/>
            </a:endParaRPr>
          </a:p>
          <a:p>
            <a:pPr marL="457200" indent="-457200">
              <a:buFont typeface="Arial" panose="020B0604020202020204" pitchFamily="34" charset="0"/>
              <a:buChar char="•"/>
            </a:pPr>
            <a:r>
              <a:rPr lang="en-US" sz="2800" dirty="0">
                <a:sym typeface="Wingdings" panose="05000000000000000000" pitchFamily="2" charset="2"/>
              </a:rPr>
              <a:t>In the time domain approach, the output by convolution is given as:</a:t>
            </a:r>
          </a:p>
          <a:p>
            <a:r>
              <a:rPr lang="en-US" sz="2800" dirty="0">
                <a:sym typeface="Wingdings" panose="05000000000000000000" pitchFamily="2" charset="2"/>
              </a:rPr>
              <a:t>	</a:t>
            </a:r>
          </a:p>
          <a:p>
            <a:r>
              <a:rPr lang="en-US" sz="2800" dirty="0">
                <a:sym typeface="Wingdings" panose="05000000000000000000" pitchFamily="2" charset="2"/>
              </a:rPr>
              <a:t>	</a:t>
            </a:r>
            <a:r>
              <a:rPr lang="en-US" sz="2800" b="1" dirty="0">
                <a:sym typeface="Wingdings" panose="05000000000000000000" pitchFamily="2" charset="2"/>
              </a:rPr>
              <a:t>Top output sequence =    X</a:t>
            </a:r>
            <a:r>
              <a:rPr lang="en-US" sz="2800" b="1" baseline="-25000" dirty="0">
                <a:sym typeface="Wingdings" panose="05000000000000000000" pitchFamily="2" charset="2"/>
              </a:rPr>
              <a:t>i</a:t>
            </a:r>
            <a:r>
              <a:rPr lang="en-US" sz="2800" b="1" baseline="30000" dirty="0">
                <a:sym typeface="Wingdings" panose="05000000000000000000" pitchFamily="2" charset="2"/>
              </a:rPr>
              <a:t>1</a:t>
            </a:r>
            <a:r>
              <a:rPr lang="en-US" sz="2800" b="1" dirty="0">
                <a:sym typeface="Wingdings" panose="05000000000000000000" pitchFamily="2" charset="2"/>
              </a:rPr>
              <a:t>     =</a:t>
            </a:r>
          </a:p>
          <a:p>
            <a:endParaRPr lang="en-US" sz="2800" b="1" dirty="0">
              <a:sym typeface="Wingdings" panose="05000000000000000000" pitchFamily="2" charset="2"/>
            </a:endParaRPr>
          </a:p>
          <a:p>
            <a:endParaRPr lang="en-US" sz="2800" b="1" dirty="0">
              <a:sym typeface="Wingdings" panose="05000000000000000000" pitchFamily="2" charset="2"/>
            </a:endParaRPr>
          </a:p>
          <a:p>
            <a:r>
              <a:rPr lang="en-US" sz="2800" b="1" dirty="0">
                <a:sym typeface="Wingdings" panose="05000000000000000000" pitchFamily="2" charset="2"/>
              </a:rPr>
              <a:t>	</a:t>
            </a:r>
          </a:p>
          <a:p>
            <a:r>
              <a:rPr lang="en-US" sz="2800" b="1" dirty="0">
                <a:sym typeface="Wingdings" panose="05000000000000000000" pitchFamily="2" charset="2"/>
              </a:rPr>
              <a:t>	Bottom output sequence =  X</a:t>
            </a:r>
            <a:r>
              <a:rPr lang="en-US" sz="2800" b="1" baseline="-25000" dirty="0">
                <a:sym typeface="Wingdings" panose="05000000000000000000" pitchFamily="2" charset="2"/>
              </a:rPr>
              <a:t>i</a:t>
            </a:r>
            <a:r>
              <a:rPr lang="en-US" sz="2800" b="1" baseline="30000" dirty="0">
                <a:sym typeface="Wingdings" panose="05000000000000000000" pitchFamily="2" charset="2"/>
              </a:rPr>
              <a:t>2</a:t>
            </a:r>
            <a:r>
              <a:rPr lang="en-US" sz="2800" b="1" dirty="0">
                <a:sym typeface="Wingdings" panose="05000000000000000000" pitchFamily="2" charset="2"/>
              </a:rPr>
              <a:t> =</a:t>
            </a:r>
          </a:p>
          <a:p>
            <a:endParaRPr lang="en-US" sz="2800" dirty="0">
              <a:sym typeface="Wingdings" panose="05000000000000000000" pitchFamily="2" charset="2"/>
            </a:endParaRPr>
          </a:p>
          <a:p>
            <a:endParaRPr lang="en-US" sz="2800" dirty="0">
              <a:sym typeface="Wingdings" panose="05000000000000000000" pitchFamily="2" charset="2"/>
            </a:endParaRPr>
          </a:p>
          <a:p>
            <a:endParaRPr lang="en-US" sz="2800" dirty="0">
              <a:sym typeface="Wingdings" panose="05000000000000000000" pitchFamily="2" charset="2"/>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716E95-E1EE-4FDE-AD95-D69F9600C2ED}"/>
                  </a:ext>
                </a:extLst>
              </p:cNvPr>
              <p:cNvSpPr txBox="1"/>
              <p:nvPr/>
            </p:nvSpPr>
            <p:spPr>
              <a:xfrm>
                <a:off x="6096000" y="3728738"/>
                <a:ext cx="1949508" cy="1176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IN" sz="2800" i="1" smtClean="0">
                              <a:latin typeface="Cambria Math" panose="02040503050406030204" pitchFamily="18" charset="0"/>
                            </a:rPr>
                          </m:ctrlPr>
                        </m:naryPr>
                        <m:sub>
                          <m:r>
                            <m:rPr>
                              <m:brk m:alnAt="23"/>
                            </m:rPr>
                            <a:rPr lang="en-US" sz="2800" b="0" i="1" smtClean="0">
                              <a:latin typeface="Cambria Math" panose="02040503050406030204" pitchFamily="18" charset="0"/>
                            </a:rPr>
                            <m:t>𝑙</m:t>
                          </m:r>
                          <m:r>
                            <a:rPr lang="en-US" sz="2800" b="0" i="1" smtClean="0">
                              <a:latin typeface="Cambria Math" panose="02040503050406030204" pitchFamily="18" charset="0"/>
                            </a:rPr>
                            <m:t>=0</m:t>
                          </m:r>
                        </m:sub>
                        <m:sup>
                          <m:r>
                            <a:rPr lang="en-US" sz="2800" b="0" i="1" smtClean="0">
                              <a:latin typeface="Cambria Math" panose="02040503050406030204" pitchFamily="18" charset="0"/>
                            </a:rPr>
                            <m:t>𝑚</m:t>
                          </m:r>
                        </m:sup>
                        <m:e>
                          <m:r>
                            <a:rPr lang="en-US" sz="2800" b="0" i="1" smtClean="0">
                              <a:latin typeface="Cambria Math" panose="02040503050406030204" pitchFamily="18" charset="0"/>
                            </a:rPr>
                            <m:t>𝑔</m:t>
                          </m:r>
                          <m:r>
                            <a:rPr lang="en-US" sz="2800" b="0" i="1" baseline="30000" smtClean="0">
                              <a:latin typeface="Cambria Math" panose="02040503050406030204" pitchFamily="18" charset="0"/>
                            </a:rPr>
                            <m:t>1</m:t>
                          </m:r>
                          <m:r>
                            <a:rPr lang="en-US" sz="2800" b="0" i="1" baseline="-25000" smtClean="0">
                              <a:latin typeface="Cambria Math" panose="02040503050406030204" pitchFamily="18" charset="0"/>
                            </a:rPr>
                            <m:t>𝑙</m:t>
                          </m:r>
                          <m:r>
                            <a:rPr lang="en-US" sz="2800" b="0" i="1" smtClean="0">
                              <a:latin typeface="Cambria Math" panose="02040503050406030204" pitchFamily="18" charset="0"/>
                            </a:rPr>
                            <m:t> </m:t>
                          </m:r>
                          <m:r>
                            <a:rPr lang="en-US" sz="2800" b="0" i="1" smtClean="0">
                              <a:latin typeface="Cambria Math" panose="02040503050406030204" pitchFamily="18" charset="0"/>
                            </a:rPr>
                            <m:t>𝑚𝑖</m:t>
                          </m:r>
                          <m:r>
                            <a:rPr lang="en-US" sz="2800" b="0" i="1" baseline="-25000" smtClean="0">
                              <a:latin typeface="Cambria Math" panose="02040503050406030204" pitchFamily="18" charset="0"/>
                            </a:rPr>
                            <m:t>−</m:t>
                          </m:r>
                          <m:r>
                            <a:rPr lang="en-US" sz="2800" b="0" i="1" baseline="-25000" smtClean="0">
                              <a:latin typeface="Cambria Math" panose="02040503050406030204" pitchFamily="18" charset="0"/>
                            </a:rPr>
                            <m:t>𝑙</m:t>
                          </m:r>
                        </m:e>
                      </m:nary>
                    </m:oMath>
                  </m:oMathPara>
                </a14:m>
                <a:endParaRPr lang="en-IN" sz="2800" dirty="0"/>
              </a:p>
            </p:txBody>
          </p:sp>
        </mc:Choice>
        <mc:Fallback xmlns="">
          <p:sp>
            <p:nvSpPr>
              <p:cNvPr id="5" name="TextBox 4">
                <a:extLst>
                  <a:ext uri="{FF2B5EF4-FFF2-40B4-BE49-F238E27FC236}">
                    <a16:creationId xmlns:a16="http://schemas.microsoft.com/office/drawing/2014/main" id="{BB716E95-E1EE-4FDE-AD95-D69F9600C2ED}"/>
                  </a:ext>
                </a:extLst>
              </p:cNvPr>
              <p:cNvSpPr txBox="1">
                <a:spLocks noRot="1" noChangeAspect="1" noMove="1" noResize="1" noEditPoints="1" noAdjustHandles="1" noChangeArrowheads="1" noChangeShapeType="1" noTextEdit="1"/>
              </p:cNvSpPr>
              <p:nvPr/>
            </p:nvSpPr>
            <p:spPr>
              <a:xfrm>
                <a:off x="6096000" y="3728738"/>
                <a:ext cx="1949508" cy="117660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E36C56-A31A-4B33-8842-0C9B147A25BC}"/>
                  </a:ext>
                </a:extLst>
              </p:cNvPr>
              <p:cNvSpPr txBox="1"/>
              <p:nvPr/>
            </p:nvSpPr>
            <p:spPr>
              <a:xfrm>
                <a:off x="6096000" y="5316271"/>
                <a:ext cx="1949508" cy="1176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IN" sz="2800" i="1" smtClean="0">
                              <a:latin typeface="Cambria Math" panose="02040503050406030204" pitchFamily="18" charset="0"/>
                            </a:rPr>
                          </m:ctrlPr>
                        </m:naryPr>
                        <m:sub>
                          <m:r>
                            <m:rPr>
                              <m:brk m:alnAt="23"/>
                            </m:rPr>
                            <a:rPr lang="en-US" sz="2800" b="0" i="1" smtClean="0">
                              <a:latin typeface="Cambria Math" panose="02040503050406030204" pitchFamily="18" charset="0"/>
                            </a:rPr>
                            <m:t>𝑙</m:t>
                          </m:r>
                          <m:r>
                            <a:rPr lang="en-US" sz="2800" b="0" i="1" smtClean="0">
                              <a:latin typeface="Cambria Math" panose="02040503050406030204" pitchFamily="18" charset="0"/>
                            </a:rPr>
                            <m:t>=0</m:t>
                          </m:r>
                        </m:sub>
                        <m:sup>
                          <m:r>
                            <a:rPr lang="en-US" sz="2800" b="0" i="1" smtClean="0">
                              <a:latin typeface="Cambria Math" panose="02040503050406030204" pitchFamily="18" charset="0"/>
                            </a:rPr>
                            <m:t>𝑚</m:t>
                          </m:r>
                        </m:sup>
                        <m:e>
                          <m:r>
                            <a:rPr lang="en-US" sz="2800" b="0" i="1" smtClean="0">
                              <a:latin typeface="Cambria Math" panose="02040503050406030204" pitchFamily="18" charset="0"/>
                            </a:rPr>
                            <m:t>𝑔</m:t>
                          </m:r>
                          <m:r>
                            <a:rPr lang="en-US" sz="2800" b="0" i="1" baseline="30000" smtClean="0">
                              <a:latin typeface="Cambria Math" panose="02040503050406030204" pitchFamily="18" charset="0"/>
                            </a:rPr>
                            <m:t>2</m:t>
                          </m:r>
                          <m:r>
                            <a:rPr lang="en-US" sz="2800" b="0" i="1" baseline="-25000" smtClean="0">
                              <a:latin typeface="Cambria Math" panose="02040503050406030204" pitchFamily="18" charset="0"/>
                            </a:rPr>
                            <m:t>𝑙</m:t>
                          </m:r>
                          <m:r>
                            <a:rPr lang="en-US" sz="2800" b="0" i="1" smtClean="0">
                              <a:latin typeface="Cambria Math" panose="02040503050406030204" pitchFamily="18" charset="0"/>
                            </a:rPr>
                            <m:t> </m:t>
                          </m:r>
                          <m:r>
                            <a:rPr lang="en-US" sz="2800" b="0" i="1" smtClean="0">
                              <a:latin typeface="Cambria Math" panose="02040503050406030204" pitchFamily="18" charset="0"/>
                            </a:rPr>
                            <m:t>𝑚𝑖</m:t>
                          </m:r>
                          <m:r>
                            <a:rPr lang="en-US" sz="2800" b="0" i="1" baseline="-25000" smtClean="0">
                              <a:latin typeface="Cambria Math" panose="02040503050406030204" pitchFamily="18" charset="0"/>
                            </a:rPr>
                            <m:t>−</m:t>
                          </m:r>
                          <m:r>
                            <a:rPr lang="en-US" sz="2800" b="0" i="1" baseline="-25000" smtClean="0">
                              <a:latin typeface="Cambria Math" panose="02040503050406030204" pitchFamily="18" charset="0"/>
                            </a:rPr>
                            <m:t>𝑙</m:t>
                          </m:r>
                        </m:e>
                      </m:nary>
                    </m:oMath>
                  </m:oMathPara>
                </a14:m>
                <a:endParaRPr lang="en-IN" sz="2800" dirty="0"/>
              </a:p>
            </p:txBody>
          </p:sp>
        </mc:Choice>
        <mc:Fallback xmlns="">
          <p:sp>
            <p:nvSpPr>
              <p:cNvPr id="7" name="TextBox 6">
                <a:extLst>
                  <a:ext uri="{FF2B5EF4-FFF2-40B4-BE49-F238E27FC236}">
                    <a16:creationId xmlns:a16="http://schemas.microsoft.com/office/drawing/2014/main" id="{D3E36C56-A31A-4B33-8842-0C9B147A25BC}"/>
                  </a:ext>
                </a:extLst>
              </p:cNvPr>
              <p:cNvSpPr txBox="1">
                <a:spLocks noRot="1" noChangeAspect="1" noMove="1" noResize="1" noEditPoints="1" noAdjustHandles="1" noChangeArrowheads="1" noChangeShapeType="1" noTextEdit="1"/>
              </p:cNvSpPr>
              <p:nvPr/>
            </p:nvSpPr>
            <p:spPr>
              <a:xfrm>
                <a:off x="6096000" y="5316271"/>
                <a:ext cx="1949508" cy="1176604"/>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79044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1625E-9714-4EC6-89AD-0AE55E415F3A}"/>
              </a:ext>
            </a:extLst>
          </p:cNvPr>
          <p:cNvSpPr>
            <a:spLocks noGrp="1"/>
          </p:cNvSpPr>
          <p:nvPr>
            <p:ph idx="1"/>
          </p:nvPr>
        </p:nvSpPr>
        <p:spPr>
          <a:xfrm>
            <a:off x="550416" y="485096"/>
            <a:ext cx="11079332" cy="6066624"/>
          </a:xfrm>
        </p:spPr>
        <p:txBody>
          <a:bodyPr>
            <a:normAutofit lnSpcReduction="10000"/>
          </a:bodyPr>
          <a:lstStyle/>
          <a:p>
            <a:pPr algn="just"/>
            <a:r>
              <a:rPr lang="en-IN" dirty="0"/>
              <a:t>In each iteration of while loop, we extract n-bits from the message sequence where n is the length of the adder sequence. </a:t>
            </a:r>
          </a:p>
          <a:p>
            <a:pPr algn="just"/>
            <a:r>
              <a:rPr lang="en-IN" dirty="0"/>
              <a:t>We </a:t>
            </a:r>
            <a:r>
              <a:rPr lang="en-IN" b="1" dirty="0"/>
              <a:t>element wise multiply </a:t>
            </a:r>
            <a:r>
              <a:rPr lang="en-IN" dirty="0"/>
              <a:t>top/bottom adder sequence with these n-bits and store the convoluted output in a matrix.</a:t>
            </a:r>
          </a:p>
          <a:p>
            <a:pPr algn="just"/>
            <a:r>
              <a:rPr lang="en-IN" dirty="0"/>
              <a:t>We iterate the while loop till we </a:t>
            </a:r>
            <a:r>
              <a:rPr lang="en-IN" b="1" dirty="0"/>
              <a:t>exhaust the message bits</a:t>
            </a:r>
            <a:r>
              <a:rPr lang="en-IN" dirty="0"/>
              <a:t>.</a:t>
            </a:r>
          </a:p>
          <a:p>
            <a:pPr algn="just"/>
            <a:r>
              <a:rPr lang="en-IN" dirty="0"/>
              <a:t>Thus,	</a:t>
            </a:r>
            <a:r>
              <a:rPr lang="en-IN" dirty="0">
                <a:solidFill>
                  <a:srgbClr val="C00000"/>
                </a:solidFill>
              </a:rPr>
              <a:t>while (</a:t>
            </a:r>
            <a:r>
              <a:rPr lang="en-IN" dirty="0" err="1">
                <a:solidFill>
                  <a:srgbClr val="C00000"/>
                </a:solidFill>
              </a:rPr>
              <a:t>i</a:t>
            </a:r>
            <a:r>
              <a:rPr lang="en-IN" dirty="0">
                <a:solidFill>
                  <a:srgbClr val="C00000"/>
                </a:solidFill>
              </a:rPr>
              <a:t> ~= (length(m1)-k+2))</a:t>
            </a:r>
          </a:p>
          <a:p>
            <a:pPr marL="0" indent="0" algn="just">
              <a:buNone/>
            </a:pPr>
            <a:r>
              <a:rPr lang="en-IN" dirty="0">
                <a:solidFill>
                  <a:srgbClr val="C00000"/>
                </a:solidFill>
              </a:rPr>
              <a:t>    			</a:t>
            </a:r>
            <a:r>
              <a:rPr lang="en-IN" dirty="0" err="1">
                <a:solidFill>
                  <a:srgbClr val="C00000"/>
                </a:solidFill>
              </a:rPr>
              <a:t>tempmat</a:t>
            </a:r>
            <a:r>
              <a:rPr lang="en-IN" dirty="0">
                <a:solidFill>
                  <a:srgbClr val="C00000"/>
                </a:solidFill>
              </a:rPr>
              <a:t>=m1((i:i+l-1))</a:t>
            </a:r>
          </a:p>
          <a:p>
            <a:pPr marL="0" indent="0" algn="just">
              <a:buNone/>
            </a:pPr>
            <a:r>
              <a:rPr lang="en-IN" dirty="0">
                <a:solidFill>
                  <a:srgbClr val="C00000"/>
                </a:solidFill>
              </a:rPr>
              <a:t>  			temp=</a:t>
            </a:r>
            <a:r>
              <a:rPr lang="en-IN" u="sng" dirty="0">
                <a:solidFill>
                  <a:srgbClr val="C00000"/>
                </a:solidFill>
              </a:rPr>
              <a:t>modulo</a:t>
            </a:r>
            <a:r>
              <a:rPr lang="en-IN" dirty="0">
                <a:solidFill>
                  <a:srgbClr val="C00000"/>
                </a:solidFill>
              </a:rPr>
              <a:t>((g1*</a:t>
            </a:r>
            <a:r>
              <a:rPr lang="en-IN" dirty="0" err="1">
                <a:solidFill>
                  <a:srgbClr val="C00000"/>
                </a:solidFill>
              </a:rPr>
              <a:t>tempmat</a:t>
            </a:r>
            <a:r>
              <a:rPr lang="en-IN" dirty="0">
                <a:solidFill>
                  <a:srgbClr val="C00000"/>
                </a:solidFill>
              </a:rPr>
              <a:t>'),2) </a:t>
            </a:r>
            <a:endParaRPr lang="en-IN" i="1" dirty="0">
              <a:solidFill>
                <a:srgbClr val="C00000"/>
              </a:solidFill>
            </a:endParaRPr>
          </a:p>
          <a:p>
            <a:pPr marL="0" indent="0" algn="just">
              <a:buNone/>
            </a:pPr>
            <a:r>
              <a:rPr lang="en-IN" dirty="0">
                <a:solidFill>
                  <a:srgbClr val="C00000"/>
                </a:solidFill>
              </a:rPr>
              <a:t>    			x1=[x1 temp] </a:t>
            </a:r>
          </a:p>
          <a:p>
            <a:pPr marL="0" indent="0" algn="just">
              <a:buNone/>
            </a:pPr>
            <a:r>
              <a:rPr lang="en-IN" dirty="0">
                <a:solidFill>
                  <a:srgbClr val="C00000"/>
                </a:solidFill>
              </a:rPr>
              <a:t>			</a:t>
            </a:r>
            <a:r>
              <a:rPr lang="en-IN" dirty="0" err="1">
                <a:solidFill>
                  <a:srgbClr val="C00000"/>
                </a:solidFill>
              </a:rPr>
              <a:t>i</a:t>
            </a:r>
            <a:r>
              <a:rPr lang="en-IN" dirty="0">
                <a:solidFill>
                  <a:srgbClr val="C00000"/>
                </a:solidFill>
              </a:rPr>
              <a:t>=i+1                      </a:t>
            </a:r>
          </a:p>
          <a:p>
            <a:pPr marL="0" indent="0" algn="just">
              <a:buNone/>
            </a:pPr>
            <a:r>
              <a:rPr lang="en-IN" dirty="0">
                <a:solidFill>
                  <a:srgbClr val="C00000"/>
                </a:solidFill>
              </a:rPr>
              <a:t>		end </a:t>
            </a:r>
          </a:p>
          <a:p>
            <a:pPr marL="0" indent="0" algn="just">
              <a:buNone/>
            </a:pPr>
            <a:r>
              <a:rPr lang="en-IN" dirty="0"/>
              <a:t>gives the parity bits from the top adder. Similarly, we get parity bit from the bottom adder.</a:t>
            </a:r>
          </a:p>
          <a:p>
            <a:endParaRPr lang="en-IN" dirty="0"/>
          </a:p>
        </p:txBody>
      </p:sp>
    </p:spTree>
    <p:extLst>
      <p:ext uri="{BB962C8B-B14F-4D97-AF65-F5344CB8AC3E}">
        <p14:creationId xmlns:p14="http://schemas.microsoft.com/office/powerpoint/2010/main" val="4200664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5F15-408D-48D2-8312-061DA09091A9}"/>
              </a:ext>
            </a:extLst>
          </p:cNvPr>
          <p:cNvSpPr>
            <a:spLocks noGrp="1"/>
          </p:cNvSpPr>
          <p:nvPr>
            <p:ph type="title"/>
          </p:nvPr>
        </p:nvSpPr>
        <p:spPr>
          <a:xfrm>
            <a:off x="758301" y="117874"/>
            <a:ext cx="10515600" cy="771217"/>
          </a:xfrm>
        </p:spPr>
        <p:txBody>
          <a:bodyPr>
            <a:normAutofit/>
          </a:bodyPr>
          <a:lstStyle/>
          <a:p>
            <a:r>
              <a:rPr lang="en-US" sz="3200" b="1" u="sng" dirty="0">
                <a:solidFill>
                  <a:srgbClr val="002060"/>
                </a:solidFill>
                <a:latin typeface="+mn-lt"/>
              </a:rPr>
              <a:t>CHECK</a:t>
            </a:r>
            <a:r>
              <a:rPr lang="en-US" sz="3200" u="sng" dirty="0">
                <a:solidFill>
                  <a:srgbClr val="002060"/>
                </a:solidFill>
                <a:latin typeface="+mn-lt"/>
              </a:rPr>
              <a:t>:</a:t>
            </a:r>
            <a:endParaRPr lang="en-IN" sz="3200" u="sng" dirty="0">
              <a:solidFill>
                <a:srgbClr val="002060"/>
              </a:solidFill>
              <a:latin typeface="+mn-lt"/>
            </a:endParaRPr>
          </a:p>
        </p:txBody>
      </p:sp>
      <p:sp>
        <p:nvSpPr>
          <p:cNvPr id="3" name="Content Placeholder 2">
            <a:extLst>
              <a:ext uri="{FF2B5EF4-FFF2-40B4-BE49-F238E27FC236}">
                <a16:creationId xmlns:a16="http://schemas.microsoft.com/office/drawing/2014/main" id="{47A214A6-957C-4C26-8486-827078470D48}"/>
              </a:ext>
            </a:extLst>
          </p:cNvPr>
          <p:cNvSpPr>
            <a:spLocks noGrp="1"/>
          </p:cNvSpPr>
          <p:nvPr>
            <p:ph idx="1"/>
          </p:nvPr>
        </p:nvSpPr>
        <p:spPr>
          <a:xfrm>
            <a:off x="758301" y="1136342"/>
            <a:ext cx="10515600" cy="5218175"/>
          </a:xfrm>
        </p:spPr>
        <p:txBody>
          <a:bodyPr>
            <a:normAutofit fontScale="85000" lnSpcReduction="20000"/>
          </a:bodyPr>
          <a:lstStyle/>
          <a:p>
            <a:pPr algn="just"/>
            <a:r>
              <a:rPr lang="en-US" sz="3000" dirty="0" err="1"/>
              <a:t>Scilab</a:t>
            </a:r>
            <a:r>
              <a:rPr lang="en-US" sz="3000" dirty="0"/>
              <a:t> has the function </a:t>
            </a:r>
            <a:r>
              <a:rPr lang="en-US" sz="3000" dirty="0" err="1"/>
              <a:t>convol</a:t>
            </a:r>
            <a:r>
              <a:rPr lang="en-US" sz="3000" dirty="0"/>
              <a:t>() which can be used to check our output. </a:t>
            </a:r>
          </a:p>
          <a:p>
            <a:pPr algn="just"/>
            <a:endParaRPr lang="en-US" sz="3000" dirty="0"/>
          </a:p>
          <a:p>
            <a:pPr algn="just"/>
            <a:r>
              <a:rPr lang="en-US" sz="3000" dirty="0"/>
              <a:t>Thus, 	</a:t>
            </a:r>
            <a:r>
              <a:rPr lang="en-IN" sz="3000" dirty="0">
                <a:solidFill>
                  <a:srgbClr val="C00000"/>
                </a:solidFill>
              </a:rPr>
              <a:t>g1=</a:t>
            </a:r>
            <a:r>
              <a:rPr lang="en-IN" sz="3000" u="sng" dirty="0" err="1">
                <a:solidFill>
                  <a:srgbClr val="C00000"/>
                </a:solidFill>
              </a:rPr>
              <a:t>flipdim</a:t>
            </a:r>
            <a:r>
              <a:rPr lang="en-IN" sz="3000" dirty="0">
                <a:solidFill>
                  <a:srgbClr val="C00000"/>
                </a:solidFill>
              </a:rPr>
              <a:t>(g1,2)</a:t>
            </a:r>
          </a:p>
          <a:p>
            <a:pPr marL="0" indent="0" algn="just">
              <a:buNone/>
            </a:pPr>
            <a:r>
              <a:rPr lang="en-IN" sz="3000" dirty="0">
                <a:solidFill>
                  <a:srgbClr val="C00000"/>
                </a:solidFill>
              </a:rPr>
              <a:t>		g2=</a:t>
            </a:r>
            <a:r>
              <a:rPr lang="en-IN" sz="3000" u="sng" dirty="0" err="1">
                <a:solidFill>
                  <a:srgbClr val="C00000"/>
                </a:solidFill>
              </a:rPr>
              <a:t>flipdim</a:t>
            </a:r>
            <a:r>
              <a:rPr lang="en-IN" sz="3000" dirty="0">
                <a:solidFill>
                  <a:srgbClr val="C00000"/>
                </a:solidFill>
              </a:rPr>
              <a:t>(g2,2)</a:t>
            </a:r>
            <a:endParaRPr lang="en-US" sz="3000" dirty="0">
              <a:solidFill>
                <a:srgbClr val="C00000"/>
              </a:solidFill>
            </a:endParaRPr>
          </a:p>
          <a:p>
            <a:pPr marL="0" indent="0" algn="just">
              <a:buNone/>
            </a:pPr>
            <a:r>
              <a:rPr lang="en-IN" sz="3000" dirty="0">
                <a:solidFill>
                  <a:srgbClr val="C00000"/>
                </a:solidFill>
              </a:rPr>
              <a:t>		x1 = round(</a:t>
            </a:r>
            <a:r>
              <a:rPr lang="en-IN" sz="3000" u="sng" dirty="0" err="1">
                <a:solidFill>
                  <a:srgbClr val="C00000"/>
                </a:solidFill>
              </a:rPr>
              <a:t>convol</a:t>
            </a:r>
            <a:r>
              <a:rPr lang="en-IN" sz="3000" dirty="0">
                <a:solidFill>
                  <a:srgbClr val="C00000"/>
                </a:solidFill>
              </a:rPr>
              <a:t>(g1,m)) </a:t>
            </a:r>
          </a:p>
          <a:p>
            <a:pPr marL="0" indent="0" algn="just">
              <a:buNone/>
            </a:pPr>
            <a:r>
              <a:rPr lang="en-IN" sz="3000" dirty="0">
                <a:solidFill>
                  <a:srgbClr val="C00000"/>
                </a:solidFill>
              </a:rPr>
              <a:t>		x2 = round(</a:t>
            </a:r>
            <a:r>
              <a:rPr lang="en-IN" sz="3000" u="sng" dirty="0" err="1">
                <a:solidFill>
                  <a:srgbClr val="C00000"/>
                </a:solidFill>
              </a:rPr>
              <a:t>convol</a:t>
            </a:r>
            <a:r>
              <a:rPr lang="en-IN" sz="3000" dirty="0">
                <a:solidFill>
                  <a:srgbClr val="C00000"/>
                </a:solidFill>
              </a:rPr>
              <a:t>(g2,m))</a:t>
            </a:r>
          </a:p>
          <a:p>
            <a:pPr marL="0" indent="0" algn="just">
              <a:buNone/>
            </a:pPr>
            <a:r>
              <a:rPr lang="en-IN" sz="3000" dirty="0">
                <a:solidFill>
                  <a:srgbClr val="C00000"/>
                </a:solidFill>
              </a:rPr>
              <a:t>		x1 = </a:t>
            </a:r>
            <a:r>
              <a:rPr lang="en-IN" sz="3000" u="sng" dirty="0">
                <a:solidFill>
                  <a:srgbClr val="C00000"/>
                </a:solidFill>
              </a:rPr>
              <a:t>modulo</a:t>
            </a:r>
            <a:r>
              <a:rPr lang="en-IN" sz="3000" dirty="0">
                <a:solidFill>
                  <a:srgbClr val="C00000"/>
                </a:solidFill>
              </a:rPr>
              <a:t>(x1,2)</a:t>
            </a:r>
          </a:p>
          <a:p>
            <a:pPr marL="0" indent="0" algn="just">
              <a:buNone/>
            </a:pPr>
            <a:r>
              <a:rPr lang="en-IN" sz="3000" dirty="0">
                <a:solidFill>
                  <a:srgbClr val="C00000"/>
                </a:solidFill>
              </a:rPr>
              <a:t>		x2 = </a:t>
            </a:r>
            <a:r>
              <a:rPr lang="en-IN" sz="3000" u="sng" dirty="0">
                <a:solidFill>
                  <a:srgbClr val="C00000"/>
                </a:solidFill>
              </a:rPr>
              <a:t>modulo</a:t>
            </a:r>
            <a:r>
              <a:rPr lang="en-IN" sz="3000" dirty="0">
                <a:solidFill>
                  <a:srgbClr val="C00000"/>
                </a:solidFill>
              </a:rPr>
              <a:t>(x2,2)  </a:t>
            </a:r>
          </a:p>
          <a:p>
            <a:pPr marL="0" indent="0" algn="just">
              <a:buNone/>
            </a:pPr>
            <a:r>
              <a:rPr lang="en-IN" sz="3000" dirty="0"/>
              <a:t>   should give the same output.</a:t>
            </a:r>
          </a:p>
          <a:p>
            <a:pPr marL="0" indent="0" algn="just">
              <a:buNone/>
            </a:pPr>
            <a:endParaRPr lang="en-IN" sz="3000" dirty="0"/>
          </a:p>
          <a:p>
            <a:pPr algn="just">
              <a:buFont typeface="Wingdings" panose="05000000000000000000" pitchFamily="2" charset="2"/>
              <a:buChar char="Ø"/>
            </a:pPr>
            <a:r>
              <a:rPr lang="en-IN" sz="3000" dirty="0"/>
              <a:t>Note:</a:t>
            </a:r>
          </a:p>
          <a:p>
            <a:pPr marL="0" indent="0" algn="just">
              <a:buNone/>
            </a:pPr>
            <a:r>
              <a:rPr lang="en-IN" sz="3000" dirty="0"/>
              <a:t>In </a:t>
            </a:r>
            <a:r>
              <a:rPr lang="en-IN" sz="3000" dirty="0" err="1"/>
              <a:t>convol</a:t>
            </a:r>
            <a:r>
              <a:rPr lang="en-IN" sz="3000" dirty="0"/>
              <a:t>(), indexing is from left to right hence </a:t>
            </a:r>
            <a:r>
              <a:rPr lang="en-IN" sz="3000" dirty="0" err="1"/>
              <a:t>flipdim</a:t>
            </a:r>
            <a:r>
              <a:rPr lang="en-IN" sz="3000" dirty="0"/>
              <a:t>() must be used to flip g1 and g2.</a:t>
            </a: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11454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6A6B-7EAA-468D-A40C-A3F283ACF162}"/>
              </a:ext>
            </a:extLst>
          </p:cNvPr>
          <p:cNvSpPr>
            <a:spLocks noGrp="1"/>
          </p:cNvSpPr>
          <p:nvPr>
            <p:ph type="title"/>
          </p:nvPr>
        </p:nvSpPr>
        <p:spPr>
          <a:xfrm>
            <a:off x="838200" y="365125"/>
            <a:ext cx="10515600" cy="922137"/>
          </a:xfrm>
        </p:spPr>
        <p:txBody>
          <a:bodyPr>
            <a:normAutofit/>
          </a:bodyPr>
          <a:lstStyle/>
          <a:p>
            <a:r>
              <a:rPr lang="en-US" sz="3200" b="1" u="sng" dirty="0">
                <a:solidFill>
                  <a:srgbClr val="002060"/>
                </a:solidFill>
                <a:latin typeface="+mn-lt"/>
              </a:rPr>
              <a:t>EXAMPLE: </a:t>
            </a:r>
            <a:endParaRPr lang="en-IN" sz="3200" b="1" u="sng" dirty="0">
              <a:solidFill>
                <a:srgbClr val="002060"/>
              </a:solidFill>
              <a:latin typeface="+mn-lt"/>
            </a:endParaRPr>
          </a:p>
        </p:txBody>
      </p:sp>
      <p:sp>
        <p:nvSpPr>
          <p:cNvPr id="3" name="Content Placeholder 2">
            <a:extLst>
              <a:ext uri="{FF2B5EF4-FFF2-40B4-BE49-F238E27FC236}">
                <a16:creationId xmlns:a16="http://schemas.microsoft.com/office/drawing/2014/main" id="{B53693F3-6D50-4CF3-AFF5-260D3CD83CD9}"/>
              </a:ext>
            </a:extLst>
          </p:cNvPr>
          <p:cNvSpPr>
            <a:spLocks noGrp="1"/>
          </p:cNvSpPr>
          <p:nvPr>
            <p:ph idx="1"/>
          </p:nvPr>
        </p:nvSpPr>
        <p:spPr>
          <a:xfrm>
            <a:off x="838200" y="1755235"/>
            <a:ext cx="10515600" cy="5049499"/>
          </a:xfrm>
        </p:spPr>
        <p:txBody>
          <a:bodyPr/>
          <a:lstStyle/>
          <a:p>
            <a:pPr marL="0" indent="0">
              <a:buNone/>
            </a:pPr>
            <a:r>
              <a:rPr lang="en-US" dirty="0"/>
              <a:t>Find the output parity bits from a Convolutional Encoder where:</a:t>
            </a:r>
          </a:p>
          <a:p>
            <a:pPr marL="0" indent="0">
              <a:buNone/>
            </a:pPr>
            <a:r>
              <a:rPr lang="en-US" dirty="0"/>
              <a:t>Top adder sequence = [1 0 1 1]</a:t>
            </a:r>
          </a:p>
          <a:p>
            <a:pPr marL="0" indent="0">
              <a:buNone/>
            </a:pPr>
            <a:r>
              <a:rPr lang="en-US" dirty="0"/>
              <a:t>Bottom adder sequence =[ 1 0 0 1]</a:t>
            </a:r>
          </a:p>
          <a:p>
            <a:pPr marL="0" indent="0">
              <a:buNone/>
            </a:pPr>
            <a:r>
              <a:rPr lang="en-US" dirty="0"/>
              <a:t>Message sequence = [1 0 1 1 1 0 1 1 0 1]</a:t>
            </a:r>
          </a:p>
          <a:p>
            <a:pPr marL="0" indent="0">
              <a:buNone/>
            </a:pPr>
            <a:r>
              <a:rPr lang="en-US" dirty="0"/>
              <a:t>Also find the total number of parity bits. </a:t>
            </a:r>
          </a:p>
        </p:txBody>
      </p:sp>
    </p:spTree>
    <p:extLst>
      <p:ext uri="{BB962C8B-B14F-4D97-AF65-F5344CB8AC3E}">
        <p14:creationId xmlns:p14="http://schemas.microsoft.com/office/powerpoint/2010/main" val="428822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E14B-620A-4A8B-B6A8-F87D62C51D41}"/>
              </a:ext>
            </a:extLst>
          </p:cNvPr>
          <p:cNvSpPr>
            <a:spLocks noGrp="1"/>
          </p:cNvSpPr>
          <p:nvPr>
            <p:ph type="title"/>
          </p:nvPr>
        </p:nvSpPr>
        <p:spPr>
          <a:xfrm>
            <a:off x="772357" y="83411"/>
            <a:ext cx="10515600" cy="1047057"/>
          </a:xfrm>
        </p:spPr>
        <p:txBody>
          <a:bodyPr>
            <a:normAutofit/>
          </a:bodyPr>
          <a:lstStyle/>
          <a:p>
            <a:r>
              <a:rPr lang="en-US" sz="3200" b="1" u="sng" dirty="0">
                <a:solidFill>
                  <a:srgbClr val="002060"/>
                </a:solidFill>
                <a:latin typeface="+mn-lt"/>
              </a:rPr>
              <a:t>ANSWER (SCILAB OUPUT)</a:t>
            </a:r>
            <a:endParaRPr lang="en-IN" sz="3200" dirty="0">
              <a:latin typeface="+mn-lt"/>
            </a:endParaRPr>
          </a:p>
        </p:txBody>
      </p:sp>
      <p:graphicFrame>
        <p:nvGraphicFramePr>
          <p:cNvPr id="8" name="Table 9">
            <a:extLst>
              <a:ext uri="{FF2B5EF4-FFF2-40B4-BE49-F238E27FC236}">
                <a16:creationId xmlns:a16="http://schemas.microsoft.com/office/drawing/2014/main" id="{88098097-DE9C-4FC9-8180-C6092CDBBE74}"/>
              </a:ext>
            </a:extLst>
          </p:cNvPr>
          <p:cNvGraphicFramePr>
            <a:graphicFrameLocks noGrp="1"/>
          </p:cNvGraphicFramePr>
          <p:nvPr>
            <p:ph idx="1"/>
            <p:extLst>
              <p:ext uri="{D42A27DB-BD31-4B8C-83A1-F6EECF244321}">
                <p14:modId xmlns:p14="http://schemas.microsoft.com/office/powerpoint/2010/main" val="251708038"/>
              </p:ext>
            </p:extLst>
          </p:nvPr>
        </p:nvGraphicFramePr>
        <p:xfrm>
          <a:off x="772357" y="896645"/>
          <a:ext cx="10581444" cy="5450889"/>
        </p:xfrm>
        <a:graphic>
          <a:graphicData uri="http://schemas.openxmlformats.org/drawingml/2006/table">
            <a:tbl>
              <a:tblPr firstRow="1" bandRow="1">
                <a:tableStyleId>{F5AB1C69-6EDB-4FF4-983F-18BD219EF322}</a:tableStyleId>
              </a:tblPr>
              <a:tblGrid>
                <a:gridCol w="4998128">
                  <a:extLst>
                    <a:ext uri="{9D8B030D-6E8A-4147-A177-3AD203B41FA5}">
                      <a16:colId xmlns:a16="http://schemas.microsoft.com/office/drawing/2014/main" val="4096511417"/>
                    </a:ext>
                  </a:extLst>
                </a:gridCol>
                <a:gridCol w="5583316">
                  <a:extLst>
                    <a:ext uri="{9D8B030D-6E8A-4147-A177-3AD203B41FA5}">
                      <a16:colId xmlns:a16="http://schemas.microsoft.com/office/drawing/2014/main" val="4052551404"/>
                    </a:ext>
                  </a:extLst>
                </a:gridCol>
              </a:tblGrid>
              <a:tr h="871510">
                <a:tc>
                  <a:txBody>
                    <a:bodyPr/>
                    <a:lstStyle/>
                    <a:p>
                      <a:pPr algn="ctr"/>
                      <a:r>
                        <a:rPr lang="en-US" sz="2800" b="1" dirty="0">
                          <a:solidFill>
                            <a:schemeClr val="tx1"/>
                          </a:solidFill>
                        </a:rPr>
                        <a:t>Using loops :</a:t>
                      </a:r>
                      <a:endParaRPr lang="en-IN" sz="2800" b="1" dirty="0">
                        <a:solidFill>
                          <a:schemeClr val="tx1"/>
                        </a:solidFill>
                      </a:endParaRPr>
                    </a:p>
                  </a:txBody>
                  <a:tcPr>
                    <a:lnR w="28575" cap="flat" cmpd="sng" algn="ctr">
                      <a:solidFill>
                        <a:schemeClr val="tx1"/>
                      </a:solidFill>
                      <a:prstDash val="solid"/>
                      <a:round/>
                      <a:headEnd type="none" w="med" len="med"/>
                      <a:tailEnd type="none" w="med" len="med"/>
                    </a:lnR>
                  </a:tcPr>
                </a:tc>
                <a:tc>
                  <a:txBody>
                    <a:bodyPr/>
                    <a:lstStyle/>
                    <a:p>
                      <a:pPr algn="ctr"/>
                      <a:r>
                        <a:rPr lang="en-US" sz="2800" dirty="0">
                          <a:solidFill>
                            <a:schemeClr val="tx1"/>
                          </a:solidFill>
                        </a:rPr>
                        <a:t>Using </a:t>
                      </a:r>
                      <a:r>
                        <a:rPr lang="en-US" sz="2800" dirty="0" err="1">
                          <a:solidFill>
                            <a:schemeClr val="tx1"/>
                          </a:solidFill>
                        </a:rPr>
                        <a:t>Scilab</a:t>
                      </a:r>
                      <a:r>
                        <a:rPr lang="en-US" sz="2800" dirty="0">
                          <a:solidFill>
                            <a:schemeClr val="tx1"/>
                          </a:solidFill>
                        </a:rPr>
                        <a:t> built-in function:</a:t>
                      </a:r>
                      <a:endParaRPr lang="en-IN" sz="2800" dirty="0">
                        <a:solidFill>
                          <a:schemeClr val="tx1"/>
                        </a:solidFill>
                      </a:endParaRP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72813912"/>
                  </a:ext>
                </a:extLst>
              </a:tr>
              <a:tr h="4579379">
                <a:tc>
                  <a:txBody>
                    <a:bodyPr/>
                    <a:lstStyle/>
                    <a:p>
                      <a:endParaRPr lang="en-IN" dirty="0"/>
                    </a:p>
                  </a:txBody>
                  <a:tcPr>
                    <a:lnR w="28575" cap="flat" cmpd="sng" algn="ctr">
                      <a:solidFill>
                        <a:schemeClr val="tx1"/>
                      </a:solidFill>
                      <a:prstDash val="solid"/>
                      <a:round/>
                      <a:headEnd type="none" w="med" len="med"/>
                      <a:tailEnd type="none" w="med" len="med"/>
                    </a:lnR>
                    <a:solidFill>
                      <a:schemeClr val="bg1"/>
                    </a:solidFill>
                  </a:tcPr>
                </a:tc>
                <a:tc>
                  <a:txBody>
                    <a:bodyPr/>
                    <a:lstStyle/>
                    <a:p>
                      <a:endParaRPr lang="en-IN" dirty="0"/>
                    </a:p>
                  </a:txBody>
                  <a:tcPr>
                    <a:lnL w="28575"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654693964"/>
                  </a:ext>
                </a:extLst>
              </a:tr>
            </a:tbl>
          </a:graphicData>
        </a:graphic>
      </p:graphicFrame>
      <p:pic>
        <p:nvPicPr>
          <p:cNvPr id="11" name="Picture 10">
            <a:extLst>
              <a:ext uri="{FF2B5EF4-FFF2-40B4-BE49-F238E27FC236}">
                <a16:creationId xmlns:a16="http://schemas.microsoft.com/office/drawing/2014/main" id="{0253F9A4-44D0-4357-A49C-E9F39D0F11D2}"/>
              </a:ext>
            </a:extLst>
          </p:cNvPr>
          <p:cNvPicPr>
            <a:picLocks noChangeAspect="1"/>
          </p:cNvPicPr>
          <p:nvPr/>
        </p:nvPicPr>
        <p:blipFill>
          <a:blip r:embed="rId2"/>
          <a:stretch>
            <a:fillRect/>
          </a:stretch>
        </p:blipFill>
        <p:spPr>
          <a:xfrm>
            <a:off x="1196867" y="1943703"/>
            <a:ext cx="3810139" cy="4117846"/>
          </a:xfrm>
          <a:prstGeom prst="rect">
            <a:avLst/>
          </a:prstGeom>
        </p:spPr>
      </p:pic>
      <p:pic>
        <p:nvPicPr>
          <p:cNvPr id="12" name="Picture 11">
            <a:extLst>
              <a:ext uri="{FF2B5EF4-FFF2-40B4-BE49-F238E27FC236}">
                <a16:creationId xmlns:a16="http://schemas.microsoft.com/office/drawing/2014/main" id="{50B8461F-AE44-4591-BF66-F622888805B4}"/>
              </a:ext>
            </a:extLst>
          </p:cNvPr>
          <p:cNvPicPr>
            <a:picLocks noChangeAspect="1"/>
          </p:cNvPicPr>
          <p:nvPr/>
        </p:nvPicPr>
        <p:blipFill>
          <a:blip r:embed="rId3"/>
          <a:stretch>
            <a:fillRect/>
          </a:stretch>
        </p:blipFill>
        <p:spPr>
          <a:xfrm>
            <a:off x="5854428" y="2147170"/>
            <a:ext cx="5377999" cy="3926937"/>
          </a:xfrm>
          <a:prstGeom prst="rect">
            <a:avLst/>
          </a:prstGeom>
        </p:spPr>
      </p:pic>
      <p:sp>
        <p:nvSpPr>
          <p:cNvPr id="13" name="Rectangle 12">
            <a:extLst>
              <a:ext uri="{FF2B5EF4-FFF2-40B4-BE49-F238E27FC236}">
                <a16:creationId xmlns:a16="http://schemas.microsoft.com/office/drawing/2014/main" id="{34713202-593E-4C81-B210-7F47F6EB16BB}"/>
              </a:ext>
            </a:extLst>
          </p:cNvPr>
          <p:cNvSpPr/>
          <p:nvPr/>
        </p:nvSpPr>
        <p:spPr>
          <a:xfrm>
            <a:off x="772357" y="896645"/>
            <a:ext cx="10647286" cy="5459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951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AE2327-E521-4952-A337-2DF082F2C3EC}"/>
              </a:ext>
            </a:extLst>
          </p:cNvPr>
          <p:cNvSpPr>
            <a:spLocks noGrp="1"/>
          </p:cNvSpPr>
          <p:nvPr>
            <p:ph type="subTitle" idx="1"/>
          </p:nvPr>
        </p:nvSpPr>
        <p:spPr>
          <a:xfrm>
            <a:off x="887767" y="328475"/>
            <a:ext cx="9780233" cy="5841506"/>
          </a:xfrm>
        </p:spPr>
        <p:txBody>
          <a:bodyPr>
            <a:normAutofit fontScale="92500" lnSpcReduction="10000"/>
          </a:bodyPr>
          <a:lstStyle/>
          <a:p>
            <a:pPr algn="just"/>
            <a:r>
              <a:rPr lang="en-IN" sz="3200" b="1" u="sng" dirty="0">
                <a:solidFill>
                  <a:srgbClr val="002060"/>
                </a:solidFill>
              </a:rPr>
              <a:t>LINEAR BLOCK CODES</a:t>
            </a:r>
          </a:p>
          <a:p>
            <a:pPr algn="just"/>
            <a:endParaRPr lang="en-IN" dirty="0"/>
          </a:p>
          <a:p>
            <a:pPr marL="342900" indent="-342900" algn="just">
              <a:buFont typeface="Arial" panose="020B0604020202020204" pitchFamily="34" charset="0"/>
              <a:buChar char="•"/>
            </a:pPr>
            <a:r>
              <a:rPr lang="en-IN" sz="2800" dirty="0"/>
              <a:t>User inputs:</a:t>
            </a:r>
          </a:p>
          <a:p>
            <a:pPr lvl="1" algn="just"/>
            <a:r>
              <a:rPr lang="en-IN" sz="2800" b="1" dirty="0"/>
              <a:t>k</a:t>
            </a:r>
            <a:r>
              <a:rPr lang="en-IN" sz="2800" dirty="0"/>
              <a:t> </a:t>
            </a:r>
            <a:r>
              <a:rPr lang="en-IN" sz="2800" dirty="0">
                <a:sym typeface="Wingdings" panose="05000000000000000000" pitchFamily="2" charset="2"/>
              </a:rPr>
              <a:t> Message length,</a:t>
            </a:r>
          </a:p>
          <a:p>
            <a:pPr lvl="1" algn="just"/>
            <a:r>
              <a:rPr lang="en-IN" sz="2800" b="1" dirty="0">
                <a:sym typeface="Wingdings" panose="05000000000000000000" pitchFamily="2" charset="2"/>
              </a:rPr>
              <a:t>n</a:t>
            </a:r>
            <a:r>
              <a:rPr lang="en-IN" sz="2800" dirty="0">
                <a:sym typeface="Wingdings" panose="05000000000000000000" pitchFamily="2" charset="2"/>
              </a:rPr>
              <a:t>  Code word length,</a:t>
            </a:r>
          </a:p>
          <a:p>
            <a:pPr lvl="1" algn="just"/>
            <a:r>
              <a:rPr lang="en-IN" sz="2800" b="1" dirty="0">
                <a:sym typeface="Wingdings" panose="05000000000000000000" pitchFamily="2" charset="2"/>
              </a:rPr>
              <a:t>P</a:t>
            </a:r>
            <a:r>
              <a:rPr lang="en-IN" sz="2800" dirty="0">
                <a:sym typeface="Wingdings" panose="05000000000000000000" pitchFamily="2" charset="2"/>
              </a:rPr>
              <a:t>  Parity matrix or </a:t>
            </a:r>
            <a:r>
              <a:rPr lang="en-US" altLang="en-US" sz="2800" dirty="0"/>
              <a:t>coefficient matrix</a:t>
            </a:r>
            <a:r>
              <a:rPr lang="en-IN" sz="2800" dirty="0">
                <a:sym typeface="Wingdings" panose="05000000000000000000" pitchFamily="2" charset="2"/>
              </a:rPr>
              <a:t> [size is (n-k)-by-k ].</a:t>
            </a:r>
          </a:p>
          <a:p>
            <a:pPr lvl="1" algn="just"/>
            <a:r>
              <a:rPr lang="en-IN" sz="2800" b="1" dirty="0"/>
              <a:t>I </a:t>
            </a:r>
            <a:r>
              <a:rPr lang="en-IN" sz="2800" dirty="0">
                <a:sym typeface="Wingdings" panose="05000000000000000000" pitchFamily="2" charset="2"/>
              </a:rPr>
              <a:t> Identity matrix</a:t>
            </a:r>
          </a:p>
          <a:p>
            <a:pPr algn="just"/>
            <a:endParaRPr lang="en-IN" sz="2800" dirty="0"/>
          </a:p>
          <a:p>
            <a:pPr marL="457200" indent="-457200" algn="just">
              <a:buFont typeface="Arial" panose="020B0604020202020204" pitchFamily="34" charset="0"/>
              <a:buChar char="•"/>
            </a:pPr>
            <a:r>
              <a:rPr lang="en-IN" sz="2800" b="1" dirty="0">
                <a:solidFill>
                  <a:srgbClr val="C00000"/>
                </a:solidFill>
              </a:rPr>
              <a:t>G = [P I</a:t>
            </a:r>
            <a:r>
              <a:rPr lang="en-IN" sz="2800" b="1" baseline="-25000" dirty="0">
                <a:solidFill>
                  <a:srgbClr val="C00000"/>
                </a:solidFill>
              </a:rPr>
              <a:t>𝑘</a:t>
            </a:r>
            <a:r>
              <a:rPr lang="en-IN" sz="2800" b="1" dirty="0">
                <a:solidFill>
                  <a:srgbClr val="C00000"/>
                </a:solidFill>
              </a:rPr>
              <a:t> ] </a:t>
            </a:r>
            <a:r>
              <a:rPr lang="en-IN" sz="2800" dirty="0">
                <a:sym typeface="Wingdings" panose="05000000000000000000" pitchFamily="2" charset="2"/>
              </a:rPr>
              <a:t> Generator Matrix</a:t>
            </a:r>
          </a:p>
          <a:p>
            <a:pPr lvl="1" algn="just"/>
            <a:r>
              <a:rPr lang="en-IN" sz="3000" b="1" dirty="0">
                <a:solidFill>
                  <a:srgbClr val="C00000"/>
                </a:solidFill>
              </a:rPr>
              <a:t>∴ G = [ P eye(</a:t>
            </a:r>
            <a:r>
              <a:rPr lang="en-IN" sz="3000" b="1" dirty="0" err="1">
                <a:solidFill>
                  <a:srgbClr val="C00000"/>
                </a:solidFill>
              </a:rPr>
              <a:t>k,k</a:t>
            </a:r>
            <a:r>
              <a:rPr lang="en-IN" sz="3000" b="1" dirty="0">
                <a:solidFill>
                  <a:srgbClr val="C00000"/>
                </a:solidFill>
              </a:rPr>
              <a:t>) ]  </a:t>
            </a:r>
            <a:r>
              <a:rPr lang="en-IN" sz="3000" dirty="0"/>
              <a:t>gives the Generator Matrix </a:t>
            </a:r>
          </a:p>
          <a:p>
            <a:pPr lvl="1" algn="just"/>
            <a:endParaRPr lang="en-IN" sz="2400" dirty="0"/>
          </a:p>
          <a:p>
            <a:pPr marL="457200" indent="-457200" algn="just">
              <a:lnSpc>
                <a:spcPct val="100000"/>
              </a:lnSpc>
              <a:spcBef>
                <a:spcPts val="600"/>
              </a:spcBef>
              <a:buFont typeface="Arial" panose="020B0604020202020204" pitchFamily="34" charset="0"/>
              <a:buChar char="•"/>
            </a:pPr>
            <a:r>
              <a:rPr lang="en-US" sz="2800" dirty="0"/>
              <a:t>The parity check matrix H is given as:</a:t>
            </a:r>
          </a:p>
          <a:p>
            <a:pPr lvl="1" algn="just"/>
            <a:r>
              <a:rPr lang="en-US" altLang="en-US" sz="3000" b="1" dirty="0">
                <a:solidFill>
                  <a:srgbClr val="C00000"/>
                </a:solidFill>
              </a:rPr>
              <a:t>H</a:t>
            </a:r>
            <a:r>
              <a:rPr lang="en-US" altLang="en-US" sz="3000" dirty="0">
                <a:solidFill>
                  <a:srgbClr val="C00000"/>
                </a:solidFill>
              </a:rPr>
              <a:t> = [</a:t>
            </a:r>
            <a:r>
              <a:rPr lang="en-US" altLang="en-US" sz="3000" b="1" dirty="0">
                <a:solidFill>
                  <a:srgbClr val="C00000"/>
                </a:solidFill>
              </a:rPr>
              <a:t>I</a:t>
            </a:r>
            <a:r>
              <a:rPr lang="en-US" altLang="en-US" sz="3000" b="1" baseline="-25000" dirty="0">
                <a:solidFill>
                  <a:srgbClr val="C00000"/>
                </a:solidFill>
              </a:rPr>
              <a:t>n-k</a:t>
            </a:r>
            <a:r>
              <a:rPr lang="en-US" altLang="en-US" sz="3000" dirty="0">
                <a:solidFill>
                  <a:srgbClr val="C00000"/>
                </a:solidFill>
              </a:rPr>
              <a:t> </a:t>
            </a:r>
            <a:r>
              <a:rPr lang="en-US" altLang="en-US" sz="3000" b="1" dirty="0">
                <a:solidFill>
                  <a:srgbClr val="C00000"/>
                </a:solidFill>
              </a:rPr>
              <a:t>P</a:t>
            </a:r>
            <a:r>
              <a:rPr lang="en-US" altLang="en-US" sz="3000" b="1" baseline="30000" dirty="0">
                <a:solidFill>
                  <a:srgbClr val="C00000"/>
                </a:solidFill>
              </a:rPr>
              <a:t>T</a:t>
            </a:r>
            <a:r>
              <a:rPr lang="en-US" altLang="en-US" sz="3000" dirty="0">
                <a:solidFill>
                  <a:srgbClr val="C00000"/>
                </a:solidFill>
              </a:rPr>
              <a:t>]</a:t>
            </a:r>
          </a:p>
          <a:p>
            <a:pPr lvl="1" algn="just"/>
            <a:r>
              <a:rPr lang="en-IN" sz="3000" b="1" dirty="0">
                <a:solidFill>
                  <a:srgbClr val="C00000"/>
                </a:solidFill>
              </a:rPr>
              <a:t>∴ H =[ eye(n-</a:t>
            </a:r>
            <a:r>
              <a:rPr lang="en-IN" sz="3000" b="1" dirty="0" err="1">
                <a:solidFill>
                  <a:srgbClr val="C00000"/>
                </a:solidFill>
              </a:rPr>
              <a:t>k,n</a:t>
            </a:r>
            <a:r>
              <a:rPr lang="en-IN" sz="3000" b="1" dirty="0">
                <a:solidFill>
                  <a:srgbClr val="C00000"/>
                </a:solidFill>
              </a:rPr>
              <a:t>-k ) P’ ] </a:t>
            </a:r>
            <a:r>
              <a:rPr lang="en-IN" sz="3000" dirty="0"/>
              <a:t>gives the Parity check matrix</a:t>
            </a:r>
          </a:p>
          <a:p>
            <a:pPr algn="just"/>
            <a:endParaRPr lang="en-IN" dirty="0"/>
          </a:p>
        </p:txBody>
      </p:sp>
    </p:spTree>
    <p:extLst>
      <p:ext uri="{BB962C8B-B14F-4D97-AF65-F5344CB8AC3E}">
        <p14:creationId xmlns:p14="http://schemas.microsoft.com/office/powerpoint/2010/main" val="305718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3CA69-EE92-41CC-B4AD-10155D2A9E9F}"/>
              </a:ext>
            </a:extLst>
          </p:cNvPr>
          <p:cNvSpPr>
            <a:spLocks noGrp="1"/>
          </p:cNvSpPr>
          <p:nvPr>
            <p:ph idx="1"/>
          </p:nvPr>
        </p:nvSpPr>
        <p:spPr>
          <a:xfrm>
            <a:off x="749424" y="186430"/>
            <a:ext cx="10515600" cy="6436311"/>
          </a:xfrm>
        </p:spPr>
        <p:txBody>
          <a:bodyPr>
            <a:normAutofit/>
          </a:bodyPr>
          <a:lstStyle/>
          <a:p>
            <a:pPr marL="0" indent="0" algn="just">
              <a:buNone/>
            </a:pPr>
            <a:r>
              <a:rPr lang="en-IN" sz="3200" b="1" u="sng" dirty="0">
                <a:solidFill>
                  <a:srgbClr val="002060"/>
                </a:solidFill>
              </a:rPr>
              <a:t>GENERATION OF CODEWORDS FROM MESSAGE BITS</a:t>
            </a:r>
            <a:endParaRPr lang="da-DK" sz="3200" b="1" u="sng" dirty="0">
              <a:solidFill>
                <a:srgbClr val="002060"/>
              </a:solidFill>
            </a:endParaRPr>
          </a:p>
          <a:p>
            <a:pPr marL="0" indent="0" algn="just">
              <a:buNone/>
            </a:pPr>
            <a:endParaRPr lang="da-DK" dirty="0"/>
          </a:p>
          <a:p>
            <a:pPr algn="just"/>
            <a:r>
              <a:rPr lang="da-DK" b="1" dirty="0">
                <a:solidFill>
                  <a:srgbClr val="C00000"/>
                </a:solidFill>
              </a:rPr>
              <a:t>All_M </a:t>
            </a:r>
            <a:r>
              <a:rPr lang="da-DK" dirty="0"/>
              <a:t>is all the combinations of message sequences depending upon the length of the message defined by user.</a:t>
            </a:r>
            <a:endParaRPr lang="en-IN" dirty="0"/>
          </a:p>
          <a:p>
            <a:pPr marL="0" indent="0" algn="just">
              <a:buNone/>
            </a:pPr>
            <a:endParaRPr lang="da-DK" dirty="0"/>
          </a:p>
          <a:p>
            <a:pPr algn="just"/>
            <a:r>
              <a:rPr lang="da-DK" b="1" dirty="0"/>
              <a:t>Code Word Matrix = [message *Generator Matrix] = [m mP]</a:t>
            </a:r>
            <a:endParaRPr lang="da-DK" b="1" dirty="0">
              <a:sym typeface="Wingdings" panose="05000000000000000000" pitchFamily="2" charset="2"/>
            </a:endParaRPr>
          </a:p>
          <a:p>
            <a:pPr marL="457200" lvl="1" indent="0" algn="just">
              <a:buNone/>
            </a:pPr>
            <a:r>
              <a:rPr lang="en-IN" sz="2800" dirty="0">
                <a:solidFill>
                  <a:srgbClr val="C00000"/>
                </a:solidFill>
              </a:rPr>
              <a:t>∴</a:t>
            </a:r>
            <a:r>
              <a:rPr lang="en-IN" sz="2800" b="1" dirty="0" err="1">
                <a:solidFill>
                  <a:srgbClr val="C00000"/>
                </a:solidFill>
              </a:rPr>
              <a:t>CodeWordMat</a:t>
            </a:r>
            <a:r>
              <a:rPr lang="en-IN" sz="2800" b="1" dirty="0">
                <a:solidFill>
                  <a:srgbClr val="C00000"/>
                </a:solidFill>
              </a:rPr>
              <a:t>= </a:t>
            </a:r>
            <a:r>
              <a:rPr lang="en-IN" sz="2800" b="1" dirty="0" err="1">
                <a:solidFill>
                  <a:srgbClr val="C00000"/>
                </a:solidFill>
              </a:rPr>
              <a:t>All_M</a:t>
            </a:r>
            <a:r>
              <a:rPr lang="en-IN" sz="2800" b="1" dirty="0">
                <a:solidFill>
                  <a:srgbClr val="C00000"/>
                </a:solidFill>
              </a:rPr>
              <a:t> * G    </a:t>
            </a:r>
          </a:p>
          <a:p>
            <a:pPr marL="457200" lvl="1" indent="0" algn="just">
              <a:buNone/>
            </a:pPr>
            <a:r>
              <a:rPr lang="en-IN" sz="2800" b="1" dirty="0">
                <a:solidFill>
                  <a:srgbClr val="C00000"/>
                </a:solidFill>
              </a:rPr>
              <a:t>  </a:t>
            </a:r>
            <a:r>
              <a:rPr lang="en-IN" sz="2800" b="1" dirty="0" err="1">
                <a:solidFill>
                  <a:srgbClr val="C00000"/>
                </a:solidFill>
              </a:rPr>
              <a:t>CodewordMat</a:t>
            </a:r>
            <a:r>
              <a:rPr lang="en-IN" sz="2800" b="1" dirty="0">
                <a:solidFill>
                  <a:srgbClr val="C00000"/>
                </a:solidFill>
              </a:rPr>
              <a:t>= modulo (C ,2</a:t>
            </a:r>
            <a:r>
              <a:rPr lang="en-IN" sz="2800" dirty="0">
                <a:solidFill>
                  <a:srgbClr val="C00000"/>
                </a:solidFill>
              </a:rPr>
              <a:t>)  </a:t>
            </a:r>
            <a:r>
              <a:rPr lang="da-DK" sz="2800" dirty="0">
                <a:solidFill>
                  <a:schemeClr val="tx1">
                    <a:lumMod val="95000"/>
                    <a:lumOff val="5000"/>
                  </a:schemeClr>
                </a:solidFill>
              </a:rPr>
              <a:t>calculates Code word Matrix </a:t>
            </a:r>
          </a:p>
          <a:p>
            <a:pPr marL="0" lvl="0" indent="0" algn="just">
              <a:buNone/>
            </a:pPr>
            <a:endParaRPr lang="da-DK" dirty="0"/>
          </a:p>
          <a:p>
            <a:pPr algn="just">
              <a:buFont typeface="Wingdings" panose="05000000000000000000" pitchFamily="2" charset="2"/>
              <a:buChar char="Ø"/>
            </a:pPr>
            <a:r>
              <a:rPr lang="en-IN" dirty="0"/>
              <a:t>Note: modulo() is used to for modulo 2 operations of binary bits</a:t>
            </a:r>
          </a:p>
          <a:p>
            <a:pPr marL="0" indent="0" algn="just">
              <a:lnSpc>
                <a:spcPct val="100000"/>
              </a:lnSpc>
              <a:spcBef>
                <a:spcPts val="600"/>
              </a:spcBef>
              <a:buNone/>
            </a:pPr>
            <a:endParaRPr lang="en-IN" dirty="0"/>
          </a:p>
        </p:txBody>
      </p:sp>
    </p:spTree>
    <p:extLst>
      <p:ext uri="{BB962C8B-B14F-4D97-AF65-F5344CB8AC3E}">
        <p14:creationId xmlns:p14="http://schemas.microsoft.com/office/powerpoint/2010/main" val="105332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756ACFB-8D61-427B-B404-949D6EEB758B}"/>
                  </a:ext>
                </a:extLst>
              </p:cNvPr>
              <p:cNvSpPr/>
              <p:nvPr/>
            </p:nvSpPr>
            <p:spPr>
              <a:xfrm>
                <a:off x="378781" y="94619"/>
                <a:ext cx="11215456" cy="5648406"/>
              </a:xfrm>
              <a:prstGeom prst="rect">
                <a:avLst/>
              </a:prstGeom>
            </p:spPr>
            <p:txBody>
              <a:bodyPr wrap="square">
                <a:spAutoFit/>
              </a:bodyPr>
              <a:lstStyle/>
              <a:p>
                <a:r>
                  <a:rPr lang="en-IN" sz="3200" b="1" u="sng" dirty="0">
                    <a:solidFill>
                      <a:srgbClr val="002060"/>
                    </a:solidFill>
                  </a:rPr>
                  <a:t>CALCULATION OF ERROR CORRECTION AND DETECTION CAPABILITY </a:t>
                </a:r>
              </a:p>
              <a:p>
                <a:pPr algn="ctr"/>
                <a:endParaRPr lang="en-IN" sz="3200" b="1" u="sng" dirty="0">
                  <a:solidFill>
                    <a:srgbClr val="002060"/>
                  </a:solidFill>
                </a:endParaRPr>
              </a:p>
              <a:p>
                <a:pPr marL="457200" indent="-457200" algn="just">
                  <a:buFont typeface="Arial" panose="020B0604020202020204" pitchFamily="34" charset="0"/>
                  <a:buChar char="•"/>
                </a:pPr>
                <a:r>
                  <a:rPr lang="en-IN" sz="2800" dirty="0"/>
                  <a:t>The</a:t>
                </a:r>
                <a:r>
                  <a:rPr lang="en-IN" sz="2800" b="1" dirty="0"/>
                  <a:t> </a:t>
                </a:r>
                <a:r>
                  <a:rPr lang="en-IN" sz="2800" b="1" dirty="0" err="1"/>
                  <a:t>CodeWord</a:t>
                </a:r>
                <a:r>
                  <a:rPr lang="en-IN" sz="2800" b="1" dirty="0"/>
                  <a:t> </a:t>
                </a:r>
                <a:r>
                  <a:rPr lang="en-IN" sz="2800" dirty="0"/>
                  <a:t>matrix is a matrix of all possible n-bit encoded code words which are transmitted over the channel. </a:t>
                </a:r>
              </a:p>
              <a:p>
                <a:endParaRPr lang="en-IN" sz="800" dirty="0"/>
              </a:p>
              <a:p>
                <a:pPr marL="457200" indent="-457200" algn="just">
                  <a:buFont typeface="Arial" panose="020B0604020202020204" pitchFamily="34" charset="0"/>
                  <a:buChar char="•"/>
                </a:pPr>
                <a:r>
                  <a:rPr lang="en-IN" sz="2800" dirty="0"/>
                  <a:t>Due to noise, there could be erroneous bits in the transmitted message.</a:t>
                </a:r>
              </a:p>
              <a:p>
                <a:pPr algn="just"/>
                <a:r>
                  <a:rPr lang="en-IN" sz="2800" dirty="0"/>
                  <a:t>      Thus, error detection and correction capability is given as:</a:t>
                </a:r>
              </a:p>
              <a:p>
                <a:pPr marL="457200" indent="-457200">
                  <a:buFont typeface="Arial" panose="020B0604020202020204" pitchFamily="34" charset="0"/>
                  <a:buChar char="•"/>
                </a:pPr>
                <a:endParaRPr lang="en-IN" sz="800" dirty="0"/>
              </a:p>
              <a:p>
                <a:pPr algn="ctr"/>
                <a:r>
                  <a:rPr lang="en-IN" sz="2800" b="1" i="1" dirty="0"/>
                  <a:t>Error detection capability =  Minimum Weight – 1</a:t>
                </a:r>
              </a:p>
              <a:p>
                <a:pPr algn="ctr"/>
                <a:endParaRPr lang="en-IN" sz="800" i="1" dirty="0"/>
              </a:p>
              <a:p>
                <a:pPr algn="ctr"/>
                <a:r>
                  <a:rPr lang="en-IN" sz="2800" b="1" i="1" dirty="0"/>
                  <a:t>Error correction capability =  </a:t>
                </a:r>
                <a14:m>
                  <m:oMath xmlns:m="http://schemas.openxmlformats.org/officeDocument/2006/math">
                    <m:f>
                      <m:fPr>
                        <m:ctrlPr>
                          <a:rPr lang="en-IN" sz="2800" b="1" i="1">
                            <a:latin typeface="Cambria Math" panose="02040503050406030204" pitchFamily="18" charset="0"/>
                          </a:rPr>
                        </m:ctrlPr>
                      </m:fPr>
                      <m:num>
                        <m:r>
                          <m:rPr>
                            <m:nor/>
                          </m:rPr>
                          <a:rPr lang="en-IN" sz="2800" b="1" i="1" dirty="0"/>
                          <m:t>(</m:t>
                        </m:r>
                        <m:r>
                          <m:rPr>
                            <m:nor/>
                          </m:rPr>
                          <a:rPr lang="en-IN" sz="2800" b="1" i="1" dirty="0"/>
                          <m:t>Minimum</m:t>
                        </m:r>
                        <m:r>
                          <m:rPr>
                            <m:nor/>
                          </m:rPr>
                          <a:rPr lang="en-IN" sz="2800" b="1" i="1" dirty="0"/>
                          <m:t> </m:t>
                        </m:r>
                        <m:r>
                          <m:rPr>
                            <m:nor/>
                          </m:rPr>
                          <a:rPr lang="en-IN" sz="2800" b="1" i="1" dirty="0"/>
                          <m:t>Weight</m:t>
                        </m:r>
                        <m:r>
                          <m:rPr>
                            <m:nor/>
                          </m:rPr>
                          <a:rPr lang="en-IN" sz="2800" b="1" i="1" dirty="0"/>
                          <m:t> −1)</m:t>
                        </m:r>
                      </m:num>
                      <m:den>
                        <m:r>
                          <a:rPr lang="en-IN" sz="2800" b="1" i="1">
                            <a:latin typeface="Cambria Math" panose="02040503050406030204" pitchFamily="18" charset="0"/>
                          </a:rPr>
                          <m:t>𝟐</m:t>
                        </m:r>
                      </m:den>
                    </m:f>
                  </m:oMath>
                </a14:m>
                <a:endParaRPr lang="en-IN" sz="2800" b="1" i="1" baseline="-25000" dirty="0"/>
              </a:p>
              <a:p>
                <a:pPr marL="457200" indent="-457200">
                  <a:buFont typeface="Wingdings" panose="05000000000000000000" pitchFamily="2" charset="2"/>
                  <a:buChar char="Ø"/>
                </a:pPr>
                <a:r>
                  <a:rPr lang="en-IN" sz="2800" dirty="0"/>
                  <a:t>Note:  </a:t>
                </a:r>
              </a:p>
              <a:p>
                <a:pPr lvl="1" algn="just"/>
                <a:r>
                  <a:rPr lang="en-IN" sz="2800" dirty="0"/>
                  <a:t>Weight of an encoded message is the number of 1s in the message.          </a:t>
                </a:r>
                <a:endParaRPr lang="en-IN" sz="2800" baseline="-25000" dirty="0"/>
              </a:p>
            </p:txBody>
          </p:sp>
        </mc:Choice>
        <mc:Fallback xmlns="">
          <p:sp>
            <p:nvSpPr>
              <p:cNvPr id="2" name="Rectangle 1">
                <a:extLst>
                  <a:ext uri="{FF2B5EF4-FFF2-40B4-BE49-F238E27FC236}">
                    <a16:creationId xmlns:a16="http://schemas.microsoft.com/office/drawing/2014/main" id="{E756ACFB-8D61-427B-B404-949D6EEB758B}"/>
                  </a:ext>
                </a:extLst>
              </p:cNvPr>
              <p:cNvSpPr>
                <a:spLocks noRot="1" noChangeAspect="1" noMove="1" noResize="1" noEditPoints="1" noAdjustHandles="1" noChangeArrowheads="1" noChangeShapeType="1" noTextEdit="1"/>
              </p:cNvSpPr>
              <p:nvPr/>
            </p:nvSpPr>
            <p:spPr>
              <a:xfrm>
                <a:off x="378781" y="94619"/>
                <a:ext cx="11215456" cy="5648406"/>
              </a:xfrm>
              <a:prstGeom prst="rect">
                <a:avLst/>
              </a:prstGeom>
              <a:blipFill>
                <a:blip r:embed="rId2"/>
                <a:stretch>
                  <a:fillRect l="-1359" t="-1404" r="-1141" b="-2160"/>
                </a:stretch>
              </a:blipFill>
            </p:spPr>
            <p:txBody>
              <a:bodyPr/>
              <a:lstStyle/>
              <a:p>
                <a:r>
                  <a:rPr lang="en-IN">
                    <a:noFill/>
                  </a:rPr>
                  <a:t> </a:t>
                </a:r>
              </a:p>
            </p:txBody>
          </p:sp>
        </mc:Fallback>
      </mc:AlternateContent>
    </p:spTree>
    <p:extLst>
      <p:ext uri="{BB962C8B-B14F-4D97-AF65-F5344CB8AC3E}">
        <p14:creationId xmlns:p14="http://schemas.microsoft.com/office/powerpoint/2010/main" val="360650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9722-D68A-4A94-8594-E83106E1E16C}"/>
              </a:ext>
            </a:extLst>
          </p:cNvPr>
          <p:cNvSpPr>
            <a:spLocks noGrp="1"/>
          </p:cNvSpPr>
          <p:nvPr>
            <p:ph type="title"/>
          </p:nvPr>
        </p:nvSpPr>
        <p:spPr>
          <a:xfrm>
            <a:off x="838200" y="365126"/>
            <a:ext cx="10303276" cy="682440"/>
          </a:xfrm>
        </p:spPr>
        <p:txBody>
          <a:bodyPr>
            <a:normAutofit/>
          </a:bodyPr>
          <a:lstStyle/>
          <a:p>
            <a:r>
              <a:rPr lang="en-IN" sz="3200" b="1" u="sng" dirty="0">
                <a:solidFill>
                  <a:srgbClr val="002060"/>
                </a:solidFill>
                <a:latin typeface="+mn-lt"/>
              </a:rPr>
              <a:t>SYNDROME CALCULATION</a:t>
            </a:r>
          </a:p>
        </p:txBody>
      </p:sp>
      <p:sp>
        <p:nvSpPr>
          <p:cNvPr id="3" name="Content Placeholder 2">
            <a:extLst>
              <a:ext uri="{FF2B5EF4-FFF2-40B4-BE49-F238E27FC236}">
                <a16:creationId xmlns:a16="http://schemas.microsoft.com/office/drawing/2014/main" id="{636B266E-5606-44A2-A6A6-132B69A43FF5}"/>
              </a:ext>
            </a:extLst>
          </p:cNvPr>
          <p:cNvSpPr>
            <a:spLocks noGrp="1"/>
          </p:cNvSpPr>
          <p:nvPr>
            <p:ph idx="1"/>
          </p:nvPr>
        </p:nvSpPr>
        <p:spPr>
          <a:xfrm>
            <a:off x="838200" y="1047566"/>
            <a:ext cx="10515600" cy="5129397"/>
          </a:xfrm>
        </p:spPr>
        <p:txBody>
          <a:bodyPr>
            <a:normAutofit/>
          </a:bodyPr>
          <a:lstStyle/>
          <a:p>
            <a:pPr algn="just"/>
            <a:r>
              <a:rPr lang="en-US" altLang="en-US" dirty="0"/>
              <a:t>When there is an error, the decoding operation will give a syndrome vector,  whose elements contain at least one non-zero element.</a:t>
            </a:r>
          </a:p>
          <a:p>
            <a:pPr algn="just"/>
            <a:endParaRPr lang="en-IN" dirty="0"/>
          </a:p>
          <a:p>
            <a:r>
              <a:rPr lang="en-IN" b="1" dirty="0" err="1"/>
              <a:t>Syn</a:t>
            </a:r>
            <a:r>
              <a:rPr lang="en-IN" dirty="0"/>
              <a:t> </a:t>
            </a:r>
            <a:r>
              <a:rPr lang="en-IN" dirty="0">
                <a:sym typeface="Wingdings" panose="05000000000000000000" pitchFamily="2" charset="2"/>
              </a:rPr>
              <a:t> Syndrome </a:t>
            </a:r>
            <a:endParaRPr lang="en-IN" dirty="0"/>
          </a:p>
          <a:p>
            <a:endParaRPr lang="en-IN" dirty="0">
              <a:sym typeface="Wingdings" panose="05000000000000000000" pitchFamily="2" charset="2"/>
            </a:endParaRPr>
          </a:p>
          <a:p>
            <a:r>
              <a:rPr lang="en-IN" b="1" i="1" dirty="0">
                <a:sym typeface="Wingdings" panose="05000000000000000000" pitchFamily="2" charset="2"/>
              </a:rPr>
              <a:t>Syndrome (S) = Y*H</a:t>
            </a:r>
            <a:r>
              <a:rPr lang="en-IN" b="1" i="1" baseline="30000" dirty="0">
                <a:sym typeface="Wingdings" panose="05000000000000000000" pitchFamily="2" charset="2"/>
              </a:rPr>
              <a:t>T</a:t>
            </a:r>
          </a:p>
          <a:p>
            <a:pPr marL="457200" lvl="1" indent="0">
              <a:buNone/>
            </a:pPr>
            <a:r>
              <a:rPr lang="en-IN" sz="2800" b="1" dirty="0">
                <a:solidFill>
                  <a:srgbClr val="C00000"/>
                </a:solidFill>
              </a:rPr>
              <a:t>∴ </a:t>
            </a:r>
            <a:r>
              <a:rPr lang="en-IN" sz="2800" b="1" dirty="0" err="1">
                <a:solidFill>
                  <a:srgbClr val="C00000"/>
                </a:solidFill>
              </a:rPr>
              <a:t>Syn</a:t>
            </a:r>
            <a:r>
              <a:rPr lang="en-IN" sz="2800" b="1" dirty="0">
                <a:solidFill>
                  <a:srgbClr val="C00000"/>
                </a:solidFill>
              </a:rPr>
              <a:t>= Y *(H’)</a:t>
            </a:r>
          </a:p>
          <a:p>
            <a:pPr marL="457200" lvl="1" indent="0">
              <a:buNone/>
            </a:pPr>
            <a:r>
              <a:rPr lang="en-IN" sz="2800" b="1" dirty="0">
                <a:solidFill>
                  <a:srgbClr val="C00000"/>
                </a:solidFill>
              </a:rPr>
              <a:t>   </a:t>
            </a:r>
            <a:r>
              <a:rPr lang="en-IN" sz="2800" b="1" dirty="0" err="1">
                <a:solidFill>
                  <a:srgbClr val="C00000"/>
                </a:solidFill>
              </a:rPr>
              <a:t>Syn</a:t>
            </a:r>
            <a:r>
              <a:rPr lang="en-IN" sz="2800" b="1" dirty="0">
                <a:solidFill>
                  <a:srgbClr val="C00000"/>
                </a:solidFill>
              </a:rPr>
              <a:t>=modulo(Syn,2) </a:t>
            </a:r>
            <a:r>
              <a:rPr lang="en-IN" sz="2800" dirty="0"/>
              <a:t>calculates the Syndrome</a:t>
            </a:r>
          </a:p>
          <a:p>
            <a:pPr marL="0" indent="0">
              <a:buNone/>
            </a:pPr>
            <a:endParaRPr lang="en-IN" dirty="0"/>
          </a:p>
          <a:p>
            <a:pPr marL="0" indent="0">
              <a:buNone/>
            </a:pPr>
            <a:endParaRPr lang="en-IN" dirty="0"/>
          </a:p>
          <a:p>
            <a:pPr marL="0" indent="0">
              <a:buNone/>
            </a:pPr>
            <a:endParaRPr lang="en-IN" baseline="30000" dirty="0">
              <a:sym typeface="Wingdings" panose="05000000000000000000" pitchFamily="2" charset="2"/>
            </a:endParaRPr>
          </a:p>
          <a:p>
            <a:pPr marL="0" indent="0">
              <a:buNone/>
            </a:pPr>
            <a:endParaRPr lang="en-IN" baseline="30000" dirty="0"/>
          </a:p>
        </p:txBody>
      </p:sp>
    </p:spTree>
    <p:extLst>
      <p:ext uri="{BB962C8B-B14F-4D97-AF65-F5344CB8AC3E}">
        <p14:creationId xmlns:p14="http://schemas.microsoft.com/office/powerpoint/2010/main" val="291273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C74F9A-7A4B-4CD0-841E-C9C351E28F35}"/>
              </a:ext>
            </a:extLst>
          </p:cNvPr>
          <p:cNvSpPr txBox="1"/>
          <p:nvPr/>
        </p:nvSpPr>
        <p:spPr>
          <a:xfrm>
            <a:off x="517212" y="2991204"/>
            <a:ext cx="10061360" cy="954107"/>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t>Example: For a </a:t>
            </a:r>
            <a:r>
              <a:rPr lang="en-IN" sz="2800" b="1" dirty="0"/>
              <a:t>(7,4) Linear Block Code </a:t>
            </a:r>
            <a:r>
              <a:rPr lang="en-IN" sz="2800" dirty="0"/>
              <a:t>the error pattern, Syndrome and Parity check matrix is given below:</a:t>
            </a:r>
          </a:p>
        </p:txBody>
      </p:sp>
      <p:pic>
        <p:nvPicPr>
          <p:cNvPr id="3076" name="Picture 4" descr="5 linear block codes">
            <a:extLst>
              <a:ext uri="{FF2B5EF4-FFF2-40B4-BE49-F238E27FC236}">
                <a16:creationId xmlns:a16="http://schemas.microsoft.com/office/drawing/2014/main" id="{C0A5EF78-80BF-425A-91AB-5E9B342635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31" t="60264" r="36220" b="16969"/>
          <a:stretch/>
        </p:blipFill>
        <p:spPr bwMode="auto">
          <a:xfrm>
            <a:off x="6006572" y="3992019"/>
            <a:ext cx="4643022" cy="22395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PPT - EEE436 PowerPoint Presentation, free download - ID:2395988">
            <a:extLst>
              <a:ext uri="{FF2B5EF4-FFF2-40B4-BE49-F238E27FC236}">
                <a16:creationId xmlns:a16="http://schemas.microsoft.com/office/drawing/2014/main" id="{ABF7E00D-9E41-44BE-BACB-0EB4F7D7E6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213" t="52455" r="24971" b="15163"/>
          <a:stretch/>
        </p:blipFill>
        <p:spPr bwMode="auto">
          <a:xfrm>
            <a:off x="593499" y="3992019"/>
            <a:ext cx="5342051" cy="250396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F43CD3B-4A88-432B-9607-12B1A62F32FC}"/>
              </a:ext>
            </a:extLst>
          </p:cNvPr>
          <p:cNvSpPr/>
          <p:nvPr/>
        </p:nvSpPr>
        <p:spPr>
          <a:xfrm>
            <a:off x="517212" y="228854"/>
            <a:ext cx="11292395" cy="3108543"/>
          </a:xfrm>
          <a:prstGeom prst="rect">
            <a:avLst/>
          </a:prstGeom>
        </p:spPr>
        <p:txBody>
          <a:bodyPr wrap="square">
            <a:spAutoFit/>
          </a:bodyPr>
          <a:lstStyle/>
          <a:p>
            <a:pPr marL="457200" indent="-457200" algn="just">
              <a:buFont typeface="Arial" panose="020B0604020202020204" pitchFamily="34" charset="0"/>
              <a:buChar char="•"/>
            </a:pPr>
            <a:r>
              <a:rPr lang="en-IN" sz="2800" b="1" dirty="0"/>
              <a:t>Error Pattern </a:t>
            </a:r>
            <a:r>
              <a:rPr lang="en-IN" sz="2800" dirty="0"/>
              <a:t>is an error vector E whose non-zero elements mark the </a:t>
            </a:r>
            <a:r>
              <a:rPr lang="en-IN" sz="2800" b="1" dirty="0"/>
              <a:t>position of the transmission errors </a:t>
            </a:r>
            <a:r>
              <a:rPr lang="en-IN" sz="2800" dirty="0"/>
              <a:t>in the received codeword.</a:t>
            </a:r>
          </a:p>
          <a:p>
            <a:pPr marL="457200" indent="-457200" algn="just">
              <a:buFont typeface="Arial" panose="020B0604020202020204" pitchFamily="34" charset="0"/>
              <a:buChar char="•"/>
            </a:pPr>
            <a:endParaRPr lang="en-IN" sz="2800" dirty="0"/>
          </a:p>
          <a:p>
            <a:pPr marL="457200" indent="-457200" algn="just">
              <a:buFont typeface="Arial" panose="020B0604020202020204" pitchFamily="34" charset="0"/>
              <a:buChar char="•"/>
            </a:pPr>
            <a:r>
              <a:rPr lang="en-IN" sz="2800" dirty="0"/>
              <a:t>All the syndromes can be worked out by </a:t>
            </a:r>
            <a:r>
              <a:rPr lang="en-IN" sz="2800" b="1" dirty="0"/>
              <a:t>column wise transposing  the Parity check matrix H</a:t>
            </a:r>
            <a:r>
              <a:rPr lang="en-IN" sz="2800" dirty="0"/>
              <a:t>. Thus, we can find the corresponding error patterns for decoding purposes. </a:t>
            </a:r>
          </a:p>
          <a:p>
            <a:pPr marL="457200" indent="-457200"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176136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EFEE4-FAA3-44B2-A438-F2F3EEDA1DCC}"/>
              </a:ext>
            </a:extLst>
          </p:cNvPr>
          <p:cNvSpPr>
            <a:spLocks noGrp="1"/>
          </p:cNvSpPr>
          <p:nvPr>
            <p:ph idx="1"/>
          </p:nvPr>
        </p:nvSpPr>
        <p:spPr>
          <a:xfrm>
            <a:off x="696157" y="383958"/>
            <a:ext cx="10995734" cy="6090083"/>
          </a:xfrm>
        </p:spPr>
        <p:txBody>
          <a:bodyPr anchor="ctr">
            <a:noAutofit/>
          </a:bodyPr>
          <a:lstStyle/>
          <a:p>
            <a:pPr marL="0" indent="0">
              <a:buNone/>
            </a:pPr>
            <a:r>
              <a:rPr lang="en-IN" sz="3200" b="1" u="sng" dirty="0">
                <a:solidFill>
                  <a:srgbClr val="002060"/>
                </a:solidFill>
              </a:rPr>
              <a:t>ERROR DETECTION </a:t>
            </a:r>
          </a:p>
          <a:p>
            <a:pPr marL="0" indent="0" algn="ctr">
              <a:buNone/>
            </a:pPr>
            <a:endParaRPr lang="en-IN" sz="800" b="1" u="sng" dirty="0">
              <a:solidFill>
                <a:srgbClr val="002060"/>
              </a:solidFill>
            </a:endParaRPr>
          </a:p>
          <a:p>
            <a:pPr algn="just"/>
            <a:r>
              <a:rPr lang="en-US" altLang="en-US" b="1" dirty="0"/>
              <a:t>Y</a:t>
            </a:r>
            <a:r>
              <a:rPr lang="en-US" altLang="en-US" dirty="0"/>
              <a:t> denotes the 1-by-n received vector that results from sending the code vector </a:t>
            </a:r>
            <a:r>
              <a:rPr lang="en-US" altLang="en-US" b="1" dirty="0" err="1"/>
              <a:t>CodeWord</a:t>
            </a:r>
            <a:r>
              <a:rPr lang="en-US" altLang="en-US" b="1" dirty="0"/>
              <a:t> </a:t>
            </a:r>
            <a:r>
              <a:rPr lang="en-US" altLang="en-US" dirty="0"/>
              <a:t>over a noisy channel.</a:t>
            </a:r>
          </a:p>
          <a:p>
            <a:endParaRPr lang="en-IN" sz="800" dirty="0"/>
          </a:p>
          <a:p>
            <a:pPr algn="just"/>
            <a:r>
              <a:rPr lang="en-IN" dirty="0"/>
              <a:t>The code word corresponding to the entered message string is extracted from the </a:t>
            </a:r>
            <a:r>
              <a:rPr lang="en-IN" b="1" dirty="0" err="1"/>
              <a:t>CodeWordMat</a:t>
            </a:r>
            <a:r>
              <a:rPr lang="en-IN" dirty="0"/>
              <a:t> using: </a:t>
            </a:r>
          </a:p>
          <a:p>
            <a:endParaRPr lang="en-IN" sz="800" dirty="0"/>
          </a:p>
          <a:p>
            <a:pPr marL="914400" lvl="2" indent="0">
              <a:buNone/>
            </a:pPr>
            <a:r>
              <a:rPr lang="en-IN" sz="2800" b="1" dirty="0">
                <a:solidFill>
                  <a:srgbClr val="C00000"/>
                </a:solidFill>
              </a:rPr>
              <a:t>z=bin2dec(M)+1</a:t>
            </a:r>
            <a:r>
              <a:rPr lang="en-IN" sz="2800" dirty="0">
                <a:solidFill>
                  <a:srgbClr val="C00000"/>
                </a:solidFill>
              </a:rPr>
              <a:t> </a:t>
            </a:r>
            <a:r>
              <a:rPr lang="en-IN" sz="2800" dirty="0">
                <a:sym typeface="Wingdings" panose="05000000000000000000" pitchFamily="2" charset="2"/>
              </a:rPr>
              <a:t> M is the entered message string</a:t>
            </a:r>
            <a:r>
              <a:rPr lang="en-IN" sz="2800" b="1" dirty="0"/>
              <a:t> </a:t>
            </a:r>
            <a:r>
              <a:rPr lang="en-IN" sz="2800" b="1" dirty="0" err="1">
                <a:solidFill>
                  <a:srgbClr val="C00000"/>
                </a:solidFill>
              </a:rPr>
              <a:t>CodeWord</a:t>
            </a:r>
            <a:r>
              <a:rPr lang="en-IN" sz="2800" b="1" dirty="0">
                <a:solidFill>
                  <a:srgbClr val="C00000"/>
                </a:solidFill>
              </a:rPr>
              <a:t>=</a:t>
            </a:r>
            <a:r>
              <a:rPr lang="en-IN" sz="2800" b="1" dirty="0" err="1">
                <a:solidFill>
                  <a:srgbClr val="C00000"/>
                </a:solidFill>
              </a:rPr>
              <a:t>CodeWordMat</a:t>
            </a:r>
            <a:r>
              <a:rPr lang="en-IN" sz="2800" b="1" dirty="0">
                <a:solidFill>
                  <a:srgbClr val="C00000"/>
                </a:solidFill>
              </a:rPr>
              <a:t>(z,:)</a:t>
            </a:r>
          </a:p>
          <a:p>
            <a:pPr marL="914400" lvl="2" indent="0">
              <a:lnSpc>
                <a:spcPct val="100000"/>
              </a:lnSpc>
              <a:buNone/>
            </a:pPr>
            <a:endParaRPr lang="en-IN" sz="2800" dirty="0"/>
          </a:p>
          <a:p>
            <a:pPr algn="just"/>
            <a:r>
              <a:rPr lang="en-IN" dirty="0"/>
              <a:t>Using </a:t>
            </a:r>
            <a:r>
              <a:rPr lang="en-IN" b="1" dirty="0"/>
              <a:t>rand() </a:t>
            </a:r>
            <a:r>
              <a:rPr lang="en-IN" dirty="0"/>
              <a:t>function we generate a random number from 1-n </a:t>
            </a:r>
          </a:p>
          <a:p>
            <a:pPr algn="just"/>
            <a:endParaRPr lang="en-IN" sz="900" dirty="0"/>
          </a:p>
          <a:p>
            <a:pPr algn="just"/>
            <a:r>
              <a:rPr lang="en-IN" dirty="0"/>
              <a:t>This is the position of error in the transmitted message sequence</a:t>
            </a:r>
          </a:p>
          <a:p>
            <a:pPr algn="just"/>
            <a:endParaRPr lang="en-IN" sz="800" dirty="0"/>
          </a:p>
          <a:p>
            <a:pPr algn="just"/>
            <a:r>
              <a:rPr lang="en-IN" sz="2400" dirty="0"/>
              <a:t> </a:t>
            </a:r>
            <a:r>
              <a:rPr lang="en-IN" b="1" dirty="0">
                <a:solidFill>
                  <a:srgbClr val="C00000"/>
                </a:solidFill>
              </a:rPr>
              <a:t>Y=</a:t>
            </a:r>
            <a:r>
              <a:rPr lang="en-IN" b="1" dirty="0" err="1">
                <a:solidFill>
                  <a:srgbClr val="C00000"/>
                </a:solidFill>
              </a:rPr>
              <a:t>CodeWord</a:t>
            </a:r>
            <a:r>
              <a:rPr lang="en-IN" b="1" dirty="0">
                <a:solidFill>
                  <a:srgbClr val="C00000"/>
                </a:solidFill>
              </a:rPr>
              <a:t> </a:t>
            </a:r>
            <a:r>
              <a:rPr lang="en-IN" dirty="0"/>
              <a:t>is the transmitted erroneous encoded message</a:t>
            </a:r>
          </a:p>
          <a:p>
            <a:pPr marL="0" indent="0">
              <a:buNone/>
            </a:pPr>
            <a:endParaRPr lang="en-IN" sz="2400" dirty="0"/>
          </a:p>
        </p:txBody>
      </p:sp>
    </p:spTree>
    <p:extLst>
      <p:ext uri="{BB962C8B-B14F-4D97-AF65-F5344CB8AC3E}">
        <p14:creationId xmlns:p14="http://schemas.microsoft.com/office/powerpoint/2010/main" val="197455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2E7E1-5527-49CB-A11D-699DAB7DB8C1}"/>
              </a:ext>
            </a:extLst>
          </p:cNvPr>
          <p:cNvSpPr>
            <a:spLocks noGrp="1"/>
          </p:cNvSpPr>
          <p:nvPr>
            <p:ph idx="1"/>
          </p:nvPr>
        </p:nvSpPr>
        <p:spPr>
          <a:xfrm>
            <a:off x="568171" y="177553"/>
            <a:ext cx="11150353" cy="6596109"/>
          </a:xfrm>
        </p:spPr>
        <p:txBody>
          <a:bodyPr>
            <a:noAutofit/>
          </a:bodyPr>
          <a:lstStyle/>
          <a:p>
            <a:pPr marL="0" indent="0">
              <a:buNone/>
            </a:pPr>
            <a:r>
              <a:rPr lang="en-IN" sz="3200" b="1" u="sng" dirty="0">
                <a:solidFill>
                  <a:srgbClr val="002060"/>
                </a:solidFill>
              </a:rPr>
              <a:t>ERROR CORRECTION AND DECODING </a:t>
            </a:r>
          </a:p>
          <a:p>
            <a:pPr marL="0" indent="0" algn="ctr">
              <a:buNone/>
            </a:pPr>
            <a:endParaRPr lang="en-IN" sz="800" b="1" u="sng" dirty="0">
              <a:solidFill>
                <a:srgbClr val="002060"/>
              </a:solidFill>
            </a:endParaRPr>
          </a:p>
          <a:p>
            <a:pPr algn="just">
              <a:lnSpc>
                <a:spcPct val="100000"/>
              </a:lnSpc>
            </a:pPr>
            <a:r>
              <a:rPr lang="en-IN" b="1" dirty="0" err="1"/>
              <a:t>ErrPattern</a:t>
            </a:r>
            <a:r>
              <a:rPr lang="en-IN" dirty="0"/>
              <a:t> </a:t>
            </a:r>
            <a:r>
              <a:rPr lang="en-IN" dirty="0">
                <a:sym typeface="Wingdings" panose="05000000000000000000" pitchFamily="2" charset="2"/>
              </a:rPr>
              <a:t>Error Pattern Matrix</a:t>
            </a:r>
          </a:p>
          <a:p>
            <a:pPr marL="0" indent="0" algn="just">
              <a:buNone/>
            </a:pPr>
            <a:r>
              <a:rPr lang="en-IN" b="1" dirty="0">
                <a:sym typeface="Wingdings" panose="05000000000000000000" pitchFamily="2" charset="2"/>
              </a:rPr>
              <a:t>   </a:t>
            </a:r>
            <a:r>
              <a:rPr lang="en-IN" b="1" dirty="0" err="1">
                <a:sym typeface="Wingdings" panose="05000000000000000000" pitchFamily="2" charset="2"/>
              </a:rPr>
              <a:t>ErrPos</a:t>
            </a:r>
            <a:r>
              <a:rPr lang="en-IN" b="1" dirty="0">
                <a:sym typeface="Wingdings" panose="05000000000000000000" pitchFamily="2" charset="2"/>
              </a:rPr>
              <a:t> </a:t>
            </a:r>
            <a:r>
              <a:rPr lang="en-IN" dirty="0">
                <a:sym typeface="Wingdings" panose="05000000000000000000" pitchFamily="2" charset="2"/>
              </a:rPr>
              <a:t> Position of error in the sequence  </a:t>
            </a:r>
          </a:p>
          <a:p>
            <a:pPr marL="0" indent="0">
              <a:buNone/>
            </a:pPr>
            <a:endParaRPr lang="en-IN" sz="800" dirty="0"/>
          </a:p>
          <a:p>
            <a:pPr algn="just"/>
            <a:r>
              <a:rPr lang="en-IN" dirty="0"/>
              <a:t>We initialise </a:t>
            </a:r>
            <a:r>
              <a:rPr lang="en-IN" b="1" dirty="0" err="1"/>
              <a:t>ErrPattern</a:t>
            </a:r>
            <a:r>
              <a:rPr lang="en-IN" dirty="0"/>
              <a:t> to a zero vector of </a:t>
            </a:r>
            <a:r>
              <a:rPr lang="en-IN" b="1" dirty="0"/>
              <a:t>size 1-by-n </a:t>
            </a:r>
            <a:r>
              <a:rPr lang="en-IN" dirty="0"/>
              <a:t>and </a:t>
            </a:r>
            <a:r>
              <a:rPr lang="en-IN" b="1" dirty="0" err="1"/>
              <a:t>ErrPos</a:t>
            </a:r>
            <a:r>
              <a:rPr lang="en-IN" b="1" dirty="0"/>
              <a:t> to 1</a:t>
            </a:r>
          </a:p>
          <a:p>
            <a:endParaRPr lang="en-IN" sz="800" dirty="0"/>
          </a:p>
          <a:p>
            <a:pPr algn="just"/>
            <a:r>
              <a:rPr lang="en-IN" dirty="0"/>
              <a:t>Using a while loop we compare the Syndrome to d where </a:t>
            </a:r>
            <a:r>
              <a:rPr lang="en-IN" b="1" dirty="0">
                <a:solidFill>
                  <a:srgbClr val="C00000"/>
                </a:solidFill>
              </a:rPr>
              <a:t>d=[H(:,</a:t>
            </a:r>
            <a:r>
              <a:rPr lang="en-IN" b="1" dirty="0" err="1">
                <a:solidFill>
                  <a:srgbClr val="C00000"/>
                </a:solidFill>
              </a:rPr>
              <a:t>ErrPos</a:t>
            </a:r>
            <a:r>
              <a:rPr lang="en-IN" b="1" dirty="0">
                <a:solidFill>
                  <a:srgbClr val="C00000"/>
                </a:solidFill>
              </a:rPr>
              <a:t>)]’. </a:t>
            </a:r>
            <a:r>
              <a:rPr lang="en-IN" dirty="0"/>
              <a:t>On every iteration we increment </a:t>
            </a:r>
            <a:r>
              <a:rPr lang="en-IN" b="1" dirty="0" err="1"/>
              <a:t>ErrPos</a:t>
            </a:r>
            <a:r>
              <a:rPr lang="en-IN" dirty="0"/>
              <a:t> by 1</a:t>
            </a:r>
          </a:p>
          <a:p>
            <a:pPr marL="0" indent="0">
              <a:buNone/>
            </a:pPr>
            <a:endParaRPr lang="en-IN" sz="800" dirty="0"/>
          </a:p>
          <a:p>
            <a:pPr algn="just"/>
            <a:r>
              <a:rPr lang="en-IN" dirty="0"/>
              <a:t>If d is equal to the Syndrome we break the loop and update </a:t>
            </a:r>
            <a:r>
              <a:rPr lang="en-IN" b="1" dirty="0" err="1"/>
              <a:t>ErrPattern</a:t>
            </a:r>
            <a:r>
              <a:rPr lang="en-IN" dirty="0"/>
              <a:t> as:</a:t>
            </a:r>
          </a:p>
          <a:p>
            <a:pPr marL="0" indent="0" algn="ctr">
              <a:buNone/>
            </a:pPr>
            <a:r>
              <a:rPr lang="en-IN" b="1" dirty="0" err="1">
                <a:solidFill>
                  <a:srgbClr val="C00000"/>
                </a:solidFill>
              </a:rPr>
              <a:t>ErrPattern</a:t>
            </a:r>
            <a:r>
              <a:rPr lang="en-IN" b="1" dirty="0">
                <a:solidFill>
                  <a:srgbClr val="C00000"/>
                </a:solidFill>
              </a:rPr>
              <a:t>(</a:t>
            </a:r>
            <a:r>
              <a:rPr lang="en-IN" b="1" dirty="0" err="1">
                <a:solidFill>
                  <a:srgbClr val="C00000"/>
                </a:solidFill>
              </a:rPr>
              <a:t>ErrPos</a:t>
            </a:r>
            <a:r>
              <a:rPr lang="en-IN" b="1" dirty="0">
                <a:solidFill>
                  <a:srgbClr val="C00000"/>
                </a:solidFill>
              </a:rPr>
              <a:t>)=1 </a:t>
            </a:r>
          </a:p>
          <a:p>
            <a:pPr marL="0" indent="0" algn="ctr">
              <a:buNone/>
            </a:pPr>
            <a:endParaRPr lang="en-IN" sz="800" b="1" dirty="0">
              <a:solidFill>
                <a:srgbClr val="C00000"/>
              </a:solidFill>
            </a:endParaRPr>
          </a:p>
          <a:p>
            <a:pPr algn="just"/>
            <a:r>
              <a:rPr lang="en-IN" b="1" i="1" dirty="0"/>
              <a:t>Corrected Code word = Received erroneous Code word + Error Pattern</a:t>
            </a:r>
            <a:endParaRPr lang="en-IN" i="1" dirty="0"/>
          </a:p>
          <a:p>
            <a:pPr marL="0" indent="0" algn="just">
              <a:buNone/>
            </a:pPr>
            <a:r>
              <a:rPr lang="en-IN" dirty="0"/>
              <a:t>  ∴ </a:t>
            </a:r>
            <a:r>
              <a:rPr lang="en-IN" b="1" dirty="0" err="1">
                <a:solidFill>
                  <a:srgbClr val="C00000"/>
                </a:solidFill>
              </a:rPr>
              <a:t>CorrectedCodeWord</a:t>
            </a:r>
            <a:r>
              <a:rPr lang="en-IN" b="1" dirty="0">
                <a:solidFill>
                  <a:srgbClr val="C00000"/>
                </a:solidFill>
              </a:rPr>
              <a:t>= [</a:t>
            </a:r>
            <a:r>
              <a:rPr lang="en-IN" b="1" dirty="0" err="1">
                <a:solidFill>
                  <a:srgbClr val="C00000"/>
                </a:solidFill>
              </a:rPr>
              <a:t>CodeWord</a:t>
            </a:r>
            <a:r>
              <a:rPr lang="en-IN" b="1" dirty="0">
                <a:solidFill>
                  <a:srgbClr val="C00000"/>
                </a:solidFill>
              </a:rPr>
              <a:t> + </a:t>
            </a:r>
            <a:r>
              <a:rPr lang="en-IN" b="1" dirty="0" err="1">
                <a:solidFill>
                  <a:srgbClr val="C00000"/>
                </a:solidFill>
              </a:rPr>
              <a:t>ErrPattern</a:t>
            </a:r>
            <a:r>
              <a:rPr lang="en-IN" b="1" dirty="0">
                <a:solidFill>
                  <a:srgbClr val="C00000"/>
                </a:solidFill>
              </a:rPr>
              <a:t>] </a:t>
            </a:r>
            <a:r>
              <a:rPr lang="en-IN" dirty="0"/>
              <a:t>gives the </a:t>
            </a:r>
          </a:p>
          <a:p>
            <a:pPr marL="0" indent="0" algn="just">
              <a:buNone/>
            </a:pPr>
            <a:r>
              <a:rPr lang="en-IN" dirty="0"/>
              <a:t>     corrected code word</a:t>
            </a:r>
          </a:p>
          <a:p>
            <a:endParaRPr lang="en-IN" dirty="0"/>
          </a:p>
          <a:p>
            <a:pPr marL="0" indent="0" algn="ctr">
              <a:buNone/>
            </a:pPr>
            <a:endParaRPr lang="en-IN" dirty="0"/>
          </a:p>
          <a:p>
            <a:endParaRPr lang="en-IN" dirty="0"/>
          </a:p>
        </p:txBody>
      </p:sp>
    </p:spTree>
    <p:extLst>
      <p:ext uri="{BB962C8B-B14F-4D97-AF65-F5344CB8AC3E}">
        <p14:creationId xmlns:p14="http://schemas.microsoft.com/office/powerpoint/2010/main" val="333453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93E5-E8C8-4BB4-9027-95145BB32A25}"/>
              </a:ext>
            </a:extLst>
          </p:cNvPr>
          <p:cNvSpPr>
            <a:spLocks noGrp="1"/>
          </p:cNvSpPr>
          <p:nvPr>
            <p:ph type="title"/>
          </p:nvPr>
        </p:nvSpPr>
        <p:spPr>
          <a:xfrm>
            <a:off x="722791" y="158395"/>
            <a:ext cx="10515600" cy="522642"/>
          </a:xfrm>
        </p:spPr>
        <p:txBody>
          <a:bodyPr>
            <a:normAutofit fontScale="90000"/>
          </a:bodyPr>
          <a:lstStyle/>
          <a:p>
            <a:r>
              <a:rPr lang="en-IN" sz="3200" b="1" u="sng" dirty="0">
                <a:solidFill>
                  <a:srgbClr val="002060"/>
                </a:solidFill>
                <a:latin typeface="+mn-lt"/>
              </a:rPr>
              <a:t>Example 1: (9,4)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3774FF-C18F-41CB-B8B8-D524609D683F}"/>
                  </a:ext>
                </a:extLst>
              </p:cNvPr>
              <p:cNvSpPr>
                <a:spLocks noGrp="1"/>
              </p:cNvSpPr>
              <p:nvPr>
                <p:ph idx="1"/>
              </p:nvPr>
            </p:nvSpPr>
            <p:spPr>
              <a:xfrm>
                <a:off x="638175" y="681037"/>
                <a:ext cx="10600216" cy="6105892"/>
              </a:xfrm>
            </p:spPr>
            <p:txBody>
              <a:bodyPr>
                <a:noAutofit/>
              </a:bodyPr>
              <a:lstStyle/>
              <a:p>
                <a:pPr marL="0" indent="0">
                  <a:buNone/>
                </a:pPr>
                <a:r>
                  <a:rPr lang="en-US" dirty="0"/>
                  <a:t>For a </a:t>
                </a:r>
                <a:r>
                  <a:rPr lang="en-US" b="1" dirty="0"/>
                  <a:t>(9,4) linear code</a:t>
                </a:r>
                <a:r>
                  <a:rPr lang="en-US" dirty="0"/>
                  <a:t> the parity matrix is given as :</a:t>
                </a:r>
              </a:p>
              <a:p>
                <a:pPr marL="0" indent="0" algn="ctr">
                  <a:buNone/>
                </a:pPr>
                <a:r>
                  <a:rPr lang="en-US" dirty="0"/>
                  <a:t>P= </a:t>
                </a:r>
                <a14:m>
                  <m:oMath xmlns:m="http://schemas.openxmlformats.org/officeDocument/2006/math">
                    <m:d>
                      <m:dPr>
                        <m:begChr m:val="["/>
                        <m:endChr m:val="]"/>
                        <m:ctrlPr>
                          <a:rPr lang="en-US" i="1" smtClean="0">
                            <a:latin typeface="Cambria Math" panose="02040503050406030204" pitchFamily="18" charset="0"/>
                          </a:rPr>
                        </m:ctrlPr>
                      </m:dPr>
                      <m:e>
                        <m:m>
                          <m:mPr>
                            <m:mcs>
                              <m:mc>
                                <m:mcPr>
                                  <m:count m:val="5"/>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a14:m>
                <a:r>
                  <a:rPr lang="en-IN" dirty="0"/>
                  <a:t> </a:t>
                </a:r>
              </a:p>
              <a:p>
                <a:pPr marL="0" indent="0" algn="just">
                  <a:buNone/>
                </a:pPr>
                <a:r>
                  <a:rPr lang="en-IN" dirty="0"/>
                  <a:t>Calculate:</a:t>
                </a:r>
              </a:p>
              <a:p>
                <a:pPr marL="514350" indent="-514350" algn="just">
                  <a:buFont typeface="+mj-lt"/>
                  <a:buAutoNum type="arabicPeriod"/>
                </a:pPr>
                <a:r>
                  <a:rPr lang="en-IN" dirty="0"/>
                  <a:t>All corresponding code vectors.</a:t>
                </a:r>
              </a:p>
              <a:p>
                <a:pPr marL="514350" indent="-514350" algn="just">
                  <a:buFont typeface="+mj-lt"/>
                  <a:buAutoNum type="arabicPeriod"/>
                </a:pPr>
                <a:r>
                  <a:rPr lang="en-IN" dirty="0"/>
                  <a:t>Parity Check Matrix.</a:t>
                </a:r>
              </a:p>
              <a:p>
                <a:pPr marL="514350" indent="-514350" algn="just">
                  <a:buFont typeface="+mj-lt"/>
                  <a:buAutoNum type="arabicPeriod"/>
                </a:pPr>
                <a:r>
                  <a:rPr lang="en-IN" dirty="0"/>
                  <a:t>Minimum distance (</a:t>
                </a:r>
                <a:r>
                  <a:rPr lang="en-IN" dirty="0" err="1"/>
                  <a:t>d</a:t>
                </a:r>
                <a:r>
                  <a:rPr lang="en-IN" baseline="-25000" dirty="0" err="1"/>
                  <a:t>min</a:t>
                </a:r>
                <a:r>
                  <a:rPr lang="en-IN" dirty="0"/>
                  <a:t>) </a:t>
                </a:r>
              </a:p>
              <a:p>
                <a:pPr marL="514350" indent="-514350" algn="just">
                  <a:buFont typeface="+mj-lt"/>
                  <a:buAutoNum type="arabicPeriod"/>
                </a:pPr>
                <a:r>
                  <a:rPr lang="en-IN" dirty="0"/>
                  <a:t>Error Detection and Correction capability.</a:t>
                </a:r>
              </a:p>
              <a:p>
                <a:pPr marL="514350" indent="-514350" algn="just">
                  <a:buFont typeface="+mj-lt"/>
                  <a:buAutoNum type="arabicPeriod"/>
                </a:pPr>
                <a:r>
                  <a:rPr lang="en-IN" dirty="0"/>
                  <a:t>Generate a random error in the encoded message when the message is [1 0 1 0], detect the error and correct it. Also find the syndrome and the error pattern for the same. </a:t>
                </a:r>
              </a:p>
            </p:txBody>
          </p:sp>
        </mc:Choice>
        <mc:Fallback xmlns="">
          <p:sp>
            <p:nvSpPr>
              <p:cNvPr id="3" name="Content Placeholder 2">
                <a:extLst>
                  <a:ext uri="{FF2B5EF4-FFF2-40B4-BE49-F238E27FC236}">
                    <a16:creationId xmlns:a16="http://schemas.microsoft.com/office/drawing/2014/main" id="{7F3774FF-C18F-41CB-B8B8-D524609D683F}"/>
                  </a:ext>
                </a:extLst>
              </p:cNvPr>
              <p:cNvSpPr>
                <a:spLocks noGrp="1" noRot="1" noChangeAspect="1" noMove="1" noResize="1" noEditPoints="1" noAdjustHandles="1" noChangeArrowheads="1" noChangeShapeType="1" noTextEdit="1"/>
              </p:cNvSpPr>
              <p:nvPr>
                <p:ph idx="1"/>
              </p:nvPr>
            </p:nvSpPr>
            <p:spPr>
              <a:xfrm>
                <a:off x="638175" y="681037"/>
                <a:ext cx="10600216" cy="6105892"/>
              </a:xfrm>
              <a:blipFill>
                <a:blip r:embed="rId2"/>
                <a:stretch>
                  <a:fillRect l="-1208" t="-1698" r="-1150"/>
                </a:stretch>
              </a:blipFill>
            </p:spPr>
            <p:txBody>
              <a:bodyPr/>
              <a:lstStyle/>
              <a:p>
                <a:r>
                  <a:rPr lang="en-IN">
                    <a:noFill/>
                  </a:rPr>
                  <a:t> </a:t>
                </a:r>
              </a:p>
            </p:txBody>
          </p:sp>
        </mc:Fallback>
      </mc:AlternateContent>
    </p:spTree>
    <p:extLst>
      <p:ext uri="{BB962C8B-B14F-4D97-AF65-F5344CB8AC3E}">
        <p14:creationId xmlns:p14="http://schemas.microsoft.com/office/powerpoint/2010/main" val="3556058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Courier New</vt:lpstr>
      <vt:lpstr>Wingdings</vt:lpstr>
      <vt:lpstr>Office Theme</vt:lpstr>
      <vt:lpstr> LINEAR CODES - BLOCK CODES AND CONVOLUTIONAL CODES</vt:lpstr>
      <vt:lpstr>PowerPoint Presentation</vt:lpstr>
      <vt:lpstr>PowerPoint Presentation</vt:lpstr>
      <vt:lpstr>PowerPoint Presentation</vt:lpstr>
      <vt:lpstr>SYNDROME CALCULATION</vt:lpstr>
      <vt:lpstr>PowerPoint Presentation</vt:lpstr>
      <vt:lpstr>PowerPoint Presentation</vt:lpstr>
      <vt:lpstr>PowerPoint Presentation</vt:lpstr>
      <vt:lpstr>Example 1: (9,4)</vt:lpstr>
      <vt:lpstr>Answer 1 (Scilab Output)  </vt:lpstr>
      <vt:lpstr>PowerPoint Presentation</vt:lpstr>
      <vt:lpstr>Example 2: Extended Golay Codes </vt:lpstr>
      <vt:lpstr>ANSWER 2 (SCILAB OUPUT)</vt:lpstr>
      <vt:lpstr>LINEAR CONVOLUTIONAL CODES</vt:lpstr>
      <vt:lpstr>GENERATION OF PARITY BITS BY TIME DOMAIN APPROACH :</vt:lpstr>
      <vt:lpstr>PowerPoint Presentation</vt:lpstr>
      <vt:lpstr>CHECK:</vt:lpstr>
      <vt:lpstr>EXAMPLE: </vt:lpstr>
      <vt:lpstr>ANSWER (SCILAB OUPUT)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siddhi pandare</dc:creator>
  <cp:lastModifiedBy>siddhi pandare</cp:lastModifiedBy>
  <cp:revision>60</cp:revision>
  <dcterms:created xsi:type="dcterms:W3CDTF">2020-04-17T18:07:30Z</dcterms:created>
  <dcterms:modified xsi:type="dcterms:W3CDTF">2020-05-07T06:05:13Z</dcterms:modified>
</cp:coreProperties>
</file>