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sldIdLst>
    <p:sldId id="256" r:id="rId2"/>
    <p:sldId id="281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21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74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7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3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9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8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7" r:id="rId6"/>
    <p:sldLayoutId id="2147483832" r:id="rId7"/>
    <p:sldLayoutId id="2147483833" r:id="rId8"/>
    <p:sldLayoutId id="2147483834" r:id="rId9"/>
    <p:sldLayoutId id="2147483836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AE1F1-38C7-C270-CE16-0ADF942A6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214" y="1085302"/>
            <a:ext cx="6307200" cy="2308071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/>
              <a:t>Introduction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/>
              <a:t>to Data Analysis (DATA 1200)</a:t>
            </a:r>
            <a:br>
              <a:rPr lang="en-IN" sz="3600" b="1" dirty="0"/>
            </a:br>
            <a:r>
              <a:rPr lang="en-US" sz="3600" b="1" dirty="0"/>
              <a:t>Assignment #5 – </a:t>
            </a:r>
            <a:r>
              <a:rPr lang="en-CA" sz="3600" b="1" dirty="0"/>
              <a:t>Clustering</a:t>
            </a:r>
            <a:br>
              <a:rPr lang="en-US" sz="3600" b="1" dirty="0"/>
            </a:br>
            <a:r>
              <a:rPr lang="en-US" sz="3600" b="1" dirty="0"/>
              <a:t>Professor: Omar </a:t>
            </a:r>
            <a:r>
              <a:rPr lang="en-US" sz="3600" b="1" dirty="0" err="1"/>
              <a:t>Altrad</a:t>
            </a:r>
            <a:br>
              <a:rPr lang="en-IN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C469-E904-D9AD-6FAF-F00570BD4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214" y="3492539"/>
            <a:ext cx="6307200" cy="2805903"/>
          </a:xfrm>
        </p:spPr>
        <p:txBody>
          <a:bodyPr>
            <a:no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Group – 6</a:t>
            </a:r>
          </a:p>
          <a:p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Sheetalben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Mukeshbhai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Jadav - 100951636 </a:t>
            </a:r>
          </a:p>
          <a:p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Karthic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Easwar </a:t>
            </a:r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Sivapragasam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- 100963337 </a:t>
            </a:r>
          </a:p>
          <a:p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Denish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Surati</a:t>
            </a:r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- 100897255 </a:t>
            </a:r>
          </a:p>
          <a:p>
            <a:r>
              <a:rPr lang="en-IN" sz="1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Sayali Kumbhar - 100950732</a:t>
            </a:r>
            <a:endParaRPr lang="en-US" sz="1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B429312-9F4A-677D-DF63-668B5D725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4" r="38207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7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2A42-8A19-EC0D-C316-7E391DDF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863" y="1079500"/>
            <a:ext cx="3882286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Thank you </a:t>
            </a:r>
          </a:p>
        </p:txBody>
      </p:sp>
      <p:pic>
        <p:nvPicPr>
          <p:cNvPr id="6" name="Picture 5" descr="A close-up of a sound wave&#10;&#10;Description automatically generated">
            <a:extLst>
              <a:ext uri="{FF2B5EF4-FFF2-40B4-BE49-F238E27FC236}">
                <a16:creationId xmlns:a16="http://schemas.microsoft.com/office/drawing/2014/main" id="{0C2AE3B1-7034-B778-5F84-FED0EAC88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3" r="10234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25D77-4351-5350-10AA-F335689C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b="1" dirty="0"/>
              <a:t>Table of Contents</a:t>
            </a:r>
            <a:endParaRPr lang="en-IN" dirty="0"/>
          </a:p>
        </p:txBody>
      </p:sp>
      <p:pic>
        <p:nvPicPr>
          <p:cNvPr id="21" name="Picture 20" descr="A row of samples for medical testing">
            <a:extLst>
              <a:ext uri="{FF2B5EF4-FFF2-40B4-BE49-F238E27FC236}">
                <a16:creationId xmlns:a16="http://schemas.microsoft.com/office/drawing/2014/main" id="{4B2B8125-9B8F-8C96-4D05-1BC4206D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71" r="537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ECD7282-1CEB-6D26-3668-11AB7E7D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153268"/>
            <a:ext cx="6318000" cy="36252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Description of the Analysis Conducted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Elbow Method Clustering Analysis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Silhouette Method Clustering Analysis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Gap Statistic Clustering Analysis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Insights from the newly created clusters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v"/>
            </a:pPr>
            <a:endParaRPr 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9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E7FCF-DF70-36B4-ED1B-D202F428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</a:rPr>
              <a:t>Analysis on K-means cluster</a:t>
            </a:r>
            <a:endParaRPr lang="en-IN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1AEF-E9FF-12D7-98E4-16CBE5E5B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100" dirty="0">
                <a:latin typeface="Arial" panose="020B0604020202020204" pitchFamily="34" charset="0"/>
                <a:ea typeface="Arial" panose="020B0604020202020204" pitchFamily="34" charset="0"/>
              </a:rPr>
              <a:t>We</a:t>
            </a:r>
            <a:r>
              <a:rPr lang="en-GB" sz="11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conducted K-means clustering using both the Elbow and Silhouette methods, the analysis will involve the following key steps:</a:t>
            </a:r>
            <a:endParaRPr lang="en-IN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1100" b="1" dirty="0">
                <a:effectLst/>
                <a:latin typeface="Arial" panose="020B0604020202020204" pitchFamily="34" charset="0"/>
              </a:rPr>
              <a:t>1. Data Preparation</a:t>
            </a:r>
            <a:endParaRPr lang="en-IN" sz="1100" b="1" dirty="0"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Loading the Dataset</a:t>
            </a: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Read the </a:t>
            </a:r>
            <a:r>
              <a:rPr lang="en-GB" sz="1100" i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illnessstudy.csv</a:t>
            </a: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file, which contains tumour measurement attributes (columns A to AD) and the diagnosis (column AE).</a:t>
            </a:r>
            <a:endParaRPr lang="en-IN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Preprocessing</a:t>
            </a: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Handle any missing values, normalize the features, and possibly encode the dependent variable for clarity, although it won't be used in unsupervised learning directly.</a:t>
            </a:r>
            <a:endParaRPr lang="en-IN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1100" b="1" dirty="0">
                <a:effectLst/>
                <a:latin typeface="Arial" panose="020B0604020202020204" pitchFamily="34" charset="0"/>
              </a:rPr>
              <a:t>2. Exploratory Data Analysis (EDA)</a:t>
            </a:r>
            <a:endParaRPr lang="en-IN" sz="1100" b="1" dirty="0">
              <a:effectLst/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Descriptive Statistics</a:t>
            </a: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Summary statistics for the dataset to understand the distribution and ranges of the features.</a:t>
            </a:r>
            <a:endParaRPr lang="en-IN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1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Visualization</a:t>
            </a:r>
            <a:r>
              <a:rPr lang="en-GB" sz="11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Histogram or pair plots of features to inspect data distribution and relationships.</a:t>
            </a:r>
            <a:endParaRPr lang="en-IN" sz="11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IN" sz="1100" dirty="0"/>
          </a:p>
        </p:txBody>
      </p:sp>
      <p:pic>
        <p:nvPicPr>
          <p:cNvPr id="7" name="Picture 6" descr="A diagram of a clustering example&#10;&#10;Description automatically generated">
            <a:extLst>
              <a:ext uri="{FF2B5EF4-FFF2-40B4-BE49-F238E27FC236}">
                <a16:creationId xmlns:a16="http://schemas.microsoft.com/office/drawing/2014/main" id="{5DD0C2FB-12C4-D0E0-95AD-0819F428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4" y="2118911"/>
            <a:ext cx="4623611" cy="34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15D7-20D5-D408-8096-1FA53ABF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on K-means cluster</a:t>
            </a:r>
            <a:br>
              <a:rPr lang="en-IN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BD27-01F0-85A7-D61F-02E6FEF1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6329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3. K-means Clustering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Elbow Method: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2100" dirty="0">
                <a:latin typeface="Arial" panose="020B0604020202020204" pitchFamily="34" charset="0"/>
              </a:rPr>
              <a:t>Plot the within-cluster sum of squares (WCSS) for a range of cluster numbers (k).</a:t>
            </a:r>
            <a:endParaRPr lang="en-IN" sz="21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2100" dirty="0">
                <a:latin typeface="Arial" panose="020B0604020202020204" pitchFamily="34" charset="0"/>
              </a:rPr>
              <a:t>Identify the 'elbow point' where the WCSS starts to decrease more slowly, indicating an appropriate number of clusters.</a:t>
            </a:r>
            <a:endParaRPr lang="en-IN" sz="21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Silhouette Method: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2100" dirty="0">
                <a:latin typeface="Arial" panose="020B0604020202020204" pitchFamily="34" charset="0"/>
              </a:rPr>
              <a:t>Calculate the silhouette scores for different numbers of clusters.</a:t>
            </a:r>
            <a:endParaRPr lang="en-IN" sz="21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GB" sz="2100" dirty="0">
                <a:latin typeface="Arial" panose="020B0604020202020204" pitchFamily="34" charset="0"/>
              </a:rPr>
              <a:t>Use the silhouette score to determine the optimal number of clusters, which maximizes the average silhouette score.</a:t>
            </a:r>
            <a:endParaRPr lang="en-IN" sz="21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</a:rPr>
              <a:t>4. Evaluation and Interpretation</a:t>
            </a: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2100" dirty="0">
                <a:latin typeface="Arial" panose="020B0604020202020204" pitchFamily="34" charset="0"/>
              </a:rPr>
              <a:t>Cluster Visualization: Visualize the clusters in 2D or 3D space using dimensionality reduction techniques like PCA (Principal Component Analysis) for easier interpretation.</a:t>
            </a:r>
            <a:endParaRPr lang="en-IN" sz="2100" dirty="0">
              <a:latin typeface="Arial" panose="020B0604020202020204" pitchFamily="34" charset="0"/>
            </a:endParaRPr>
          </a:p>
          <a:p>
            <a:r>
              <a:rPr lang="en-GB" sz="2100" dirty="0">
                <a:latin typeface="Arial" panose="020B0604020202020204" pitchFamily="34" charset="0"/>
              </a:rPr>
              <a:t>Cluster Analysis: </a:t>
            </a:r>
            <a:r>
              <a:rPr lang="en-GB" sz="2100" dirty="0" err="1">
                <a:latin typeface="Arial" panose="020B0604020202020204" pitchFamily="34" charset="0"/>
              </a:rPr>
              <a:t>Analyze</a:t>
            </a:r>
            <a:r>
              <a:rPr lang="en-GB" sz="2100" dirty="0">
                <a:latin typeface="Arial" panose="020B0604020202020204" pitchFamily="34" charset="0"/>
              </a:rPr>
              <a:t> the characteristics of the clusters and compare them with the known diagnosis labels (Benign or Malignant) to see if there is a meaningful separation.</a:t>
            </a:r>
            <a:endParaRPr lang="en-IN" sz="2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7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0C2-9D1B-556E-F0F7-26B82DEF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b="1" dirty="0">
                <a:latin typeface="Times New Roman" panose="02020603050405020304" pitchFamily="18" charset="0"/>
              </a:rPr>
              <a:t>The Elbow and Silhouette Method </a:t>
            </a:r>
            <a:br>
              <a:rPr lang="en-GB" sz="2900" b="1" dirty="0">
                <a:latin typeface="Times New Roman" panose="02020603050405020304" pitchFamily="18" charset="0"/>
              </a:rPr>
            </a:br>
            <a:r>
              <a:rPr lang="en-GB" sz="2900" b="1" dirty="0">
                <a:latin typeface="Times New Roman" panose="02020603050405020304" pitchFamily="18" charset="0"/>
              </a:rPr>
              <a:t>required to optimize a K-means Model</a:t>
            </a:r>
            <a:endParaRPr lang="en-IN" sz="29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7FD59-3E66-1AAF-4C1C-9CE3CDDE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546" y="1685925"/>
            <a:ext cx="6303053" cy="5117484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  <a:endParaRPr lang="en-I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K-means Clustering: A method to partition data into distinct groups (clusters) based on similarity.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Optimal Number of Clusters: Important to ensure meaningful and well-defined clusters without overfitting.</a:t>
            </a:r>
            <a:endParaRPr lang="en-IN" sz="13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Methods Used</a:t>
            </a:r>
            <a:endParaRPr lang="en-I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Elbow Method:</a:t>
            </a:r>
            <a:endParaRPr lang="en-I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1" indent="-342900">
              <a:lnSpc>
                <a:spcPct val="115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Plots the Within-Cluster Sum of Squares (WCSS) against the number of clusters.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lvl="1" indent="-342900">
              <a:lnSpc>
                <a:spcPct val="115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The optimal number of clusters is at the "elbow" point where the WCSS starts to decrease more slowly.</a:t>
            </a:r>
            <a:endParaRPr lang="en-IN" sz="1300" dirty="0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500" b="1" dirty="0">
                <a:solidFill>
                  <a:srgbClr val="000000"/>
                </a:solidFill>
                <a:latin typeface="Arial" panose="020B0604020202020204" pitchFamily="34" charset="0"/>
              </a:rPr>
              <a:t>Silhouette Method:</a:t>
            </a:r>
            <a:endParaRPr lang="en-IN" sz="15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Uses the silhouette coefficient to measure how similar an object is to its own cluster compared to other clusters.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Higher silhouette scores indicate better-defined clusters.</a:t>
            </a:r>
            <a:endParaRPr lang="en-IN" sz="13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69186-40FB-C8E3-E6B2-A356DC22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" y="2449773"/>
            <a:ext cx="4637307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C05BF-33B3-6F4C-9DA1-AA1D7B89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b="1">
                <a:latin typeface="Times New Roman" panose="02020603050405020304" pitchFamily="18" charset="0"/>
              </a:rPr>
              <a:t>The Elbow and Silhouette Method </a:t>
            </a:r>
            <a:br>
              <a:rPr lang="en-GB" sz="3000" b="1">
                <a:latin typeface="Times New Roman" panose="02020603050405020304" pitchFamily="18" charset="0"/>
              </a:rPr>
            </a:br>
            <a:r>
              <a:rPr lang="en-GB" sz="3000" b="1">
                <a:latin typeface="Times New Roman" panose="02020603050405020304" pitchFamily="18" charset="0"/>
              </a:rPr>
              <a:t>required to optimize a K-means Model</a:t>
            </a:r>
            <a:endParaRPr lang="en-IN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4B16-C2E3-C328-CE6E-E6FF1B5F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542385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300" b="1" dirty="0">
                <a:latin typeface="Arial" panose="020B0604020202020204" pitchFamily="34" charset="0"/>
              </a:rPr>
              <a:t>Data Preparation</a:t>
            </a:r>
            <a:endParaRPr lang="en-IN" sz="1300" b="1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Preprocessing: The dataset was scaled using standard techniques to ensure all features contribute equally to the clustering process.</a:t>
            </a:r>
            <a:endParaRPr lang="en-IN" sz="1300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300" b="1" dirty="0">
                <a:latin typeface="Arial" panose="020B0604020202020204" pitchFamily="34" charset="0"/>
              </a:rPr>
              <a:t>Elbow Method Analysis</a:t>
            </a:r>
            <a:endParaRPr lang="en-IN" sz="1300" b="1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Plot: WCSS vs. Number of Clusters.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Interpretation: Look for the "elbow" point where the decrease in WCSS slows down.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Conclusion: The elbow is observed at 3 clusters, suggesting this as a potential optimal number.</a:t>
            </a:r>
            <a:endParaRPr lang="en-IN" sz="1300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300" b="1" dirty="0">
                <a:latin typeface="Arial" panose="020B0604020202020204" pitchFamily="34" charset="0"/>
              </a:rPr>
              <a:t>Silhouette Method Analysis</a:t>
            </a:r>
            <a:endParaRPr lang="en-IN" sz="1300" b="1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Plot: Silhouette Score vs. Number of Clusters.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Interpretation: Higher silhouette scores indicate better-defined clusters.</a:t>
            </a:r>
            <a:endParaRPr lang="en-IN" sz="1300" dirty="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300" dirty="0">
                <a:latin typeface="Arial" panose="020B0604020202020204" pitchFamily="34" charset="0"/>
              </a:rPr>
              <a:t>Conclusion: The highest silhouette score is observed for 3 clusters, indicating optimal clustering.</a:t>
            </a:r>
            <a:endParaRPr lang="en-IN" sz="1300" dirty="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IN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4A61E-A113-BC50-768D-25CB49524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8" b="2579"/>
          <a:stretch/>
        </p:blipFill>
        <p:spPr>
          <a:xfrm>
            <a:off x="564656" y="3067334"/>
            <a:ext cx="4267879" cy="29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8B9D1-912A-41D0-069C-9B29096E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000" b="1">
                <a:latin typeface="Times New Roman" panose="02020603050405020304" pitchFamily="18" charset="0"/>
              </a:rPr>
              <a:t>The Elbow and Silhouette Method </a:t>
            </a:r>
            <a:br>
              <a:rPr lang="en-GB" sz="3000" b="1">
                <a:latin typeface="Times New Roman" panose="02020603050405020304" pitchFamily="18" charset="0"/>
              </a:rPr>
            </a:br>
            <a:r>
              <a:rPr lang="en-GB" sz="3000" b="1">
                <a:latin typeface="Times New Roman" panose="02020603050405020304" pitchFamily="18" charset="0"/>
              </a:rPr>
              <a:t>required to optimize a K-means Model</a:t>
            </a:r>
            <a:endParaRPr lang="en-IN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6C6F-2840-0DF5-E34E-039E1FC90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GB" sz="1100" b="1">
                <a:latin typeface="Arial" panose="020B0604020202020204" pitchFamily="34" charset="0"/>
              </a:rPr>
              <a:t>Final Decision and Justification</a:t>
            </a:r>
            <a:endParaRPr lang="en-IN" sz="1100" b="1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100">
                <a:latin typeface="Arial" panose="020B0604020202020204" pitchFamily="34" charset="0"/>
              </a:rPr>
              <a:t>Comparison: Both the Elbow and Silhouette methods suggest 3 clusters as optimal.</a:t>
            </a:r>
            <a:endParaRPr lang="en-IN" sz="110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buFont typeface="Arial" panose="020B0604020202020204" pitchFamily="34" charset="0"/>
              <a:buChar char="●"/>
            </a:pPr>
            <a:r>
              <a:rPr lang="en-GB" sz="1100">
                <a:latin typeface="Arial" panose="020B0604020202020204" pitchFamily="34" charset="0"/>
              </a:rPr>
              <a:t>Justification:</a:t>
            </a:r>
            <a:endParaRPr lang="en-IN" sz="110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○"/>
            </a:pPr>
            <a:r>
              <a:rPr lang="en-GB" sz="1100">
                <a:latin typeface="Arial" panose="020B0604020202020204" pitchFamily="34" charset="0"/>
              </a:rPr>
              <a:t>Elbow Method: Clear elbow at 3 clusters, indicating a significant reduction in WCSS.</a:t>
            </a:r>
            <a:endParaRPr lang="en-IN" sz="110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40000"/>
              </a:lnSpc>
              <a:buFont typeface="Arial" panose="020B0604020202020204" pitchFamily="34" charset="0"/>
              <a:buChar char="○"/>
            </a:pPr>
            <a:r>
              <a:rPr lang="en-GB" sz="1100">
                <a:latin typeface="Arial" panose="020B0604020202020204" pitchFamily="34" charset="0"/>
              </a:rPr>
              <a:t>Silhouette Method: Highest silhouette score at 3 clusters, indicating well-separated and distinct clusters.</a:t>
            </a:r>
            <a:endParaRPr lang="en-IN" sz="110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100">
                <a:latin typeface="Arial" panose="020B0604020202020204" pitchFamily="34" charset="0"/>
              </a:rPr>
              <a:t>Final Decision: The optimal number of clusters for the K-means model is 3.</a:t>
            </a:r>
            <a:endParaRPr lang="en-IN" sz="110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  <a:spcBef>
                <a:spcPts val="1400"/>
              </a:spcBef>
              <a:spcAft>
                <a:spcPts val="400"/>
              </a:spcAft>
            </a:pPr>
            <a:r>
              <a:rPr lang="en-GB" sz="1100" b="1">
                <a:latin typeface="Arial" panose="020B0604020202020204" pitchFamily="34" charset="0"/>
              </a:rPr>
              <a:t>Summary</a:t>
            </a:r>
            <a:endParaRPr lang="en-IN" sz="1100" b="1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GB" sz="1100">
                <a:latin typeface="Arial" panose="020B0604020202020204" pitchFamily="34" charset="0"/>
              </a:rPr>
              <a:t>Using both the Elbow and Silhouette methods, we identified 3 clusters as the optimal number for our K-means model.</a:t>
            </a:r>
            <a:endParaRPr lang="en-IN" sz="1100">
              <a:latin typeface="Arial" panose="020B0604020202020204" pitchFamily="34" charset="0"/>
            </a:endParaRPr>
          </a:p>
          <a:p>
            <a:pPr marL="342900" lvl="0" indent="-342900">
              <a:lnSpc>
                <a:spcPct val="140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GB" sz="1100">
                <a:latin typeface="Arial" panose="020B0604020202020204" pitchFamily="34" charset="0"/>
              </a:rPr>
              <a:t>This ensures that the clusters are well-defined and the model is not overly complex, providing meaningful insights from the data.</a:t>
            </a:r>
            <a:endParaRPr lang="en-IN" sz="110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IN"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5CFC3-9FDA-94CE-F8D3-D3B6D920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48" y="3065410"/>
            <a:ext cx="4117413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606A-A35D-5616-7D39-4DEBFB35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900" b="1" dirty="0">
                <a:latin typeface="Times New Roman" panose="02020603050405020304" pitchFamily="18" charset="0"/>
              </a:rPr>
              <a:t>Two insights from the newly created clusters</a:t>
            </a:r>
            <a:b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966A-B5D0-6A66-282B-2D54C4E2A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014" y="1685925"/>
            <a:ext cx="5197585" cy="4040191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400" b="1" dirty="0">
                <a:latin typeface="Arial" panose="020B0604020202020204" pitchFamily="34" charset="0"/>
              </a:rPr>
              <a:t>Cluster Characteristics</a:t>
            </a:r>
            <a:r>
              <a:rPr lang="en-GB" sz="1400" dirty="0">
                <a:latin typeface="Arial" panose="020B0604020202020204" pitchFamily="34" charset="0"/>
              </a:rPr>
              <a:t>:</a:t>
            </a:r>
            <a:endParaRPr lang="en-IN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400" dirty="0">
                <a:latin typeface="Arial" panose="020B0604020202020204" pitchFamily="34" charset="0"/>
              </a:rPr>
              <a:t>Cluster 1: This cluster is characterized by lower mean values across most features such as radius, texture, perimeter, and area. This could indicate a subset of the data with smaller and less complex observations.</a:t>
            </a:r>
            <a:endParaRPr lang="en-IN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400" dirty="0">
                <a:latin typeface="Arial" panose="020B0604020202020204" pitchFamily="34" charset="0"/>
              </a:rPr>
              <a:t>Cluster 2: This cluster has moderate values in comparison to the other clusters. It represents a middle ground, possibly indicating typical or average observations within the dataset.</a:t>
            </a:r>
            <a:endParaRPr lang="en-IN" sz="1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Font typeface="Arial" panose="020B0604020202020204" pitchFamily="34" charset="0"/>
              <a:buChar char="○"/>
            </a:pPr>
            <a:r>
              <a:rPr lang="en-GB" sz="1400" dirty="0">
                <a:latin typeface="Arial" panose="020B0604020202020204" pitchFamily="34" charset="0"/>
              </a:rPr>
              <a:t>Cluster 3: This cluster shows the highest mean values for radius, texture, perimeter, and area. These observations are larger and more complex, possibly indicating a different subset of the data with unique characteristics.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2CBCD-108B-82B6-720B-0189708C5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26" y="2116056"/>
            <a:ext cx="5354745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2B53-BD27-DF81-CFB0-682E7672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</a:rPr>
              <a:t>Two insights from the newly created clusters</a:t>
            </a:r>
            <a:b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98E3-6BA0-933A-3D50-E1E0B7F7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85925"/>
            <a:ext cx="5106600" cy="404019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2000" b="1" dirty="0">
                <a:latin typeface="Arial" panose="020B0604020202020204" pitchFamily="34" charset="0"/>
              </a:rPr>
              <a:t>Silhouette Scores</a:t>
            </a:r>
            <a:r>
              <a:rPr lang="en-GB" sz="2000" dirty="0">
                <a:latin typeface="Arial" panose="020B0604020202020204" pitchFamily="34" charset="0"/>
              </a:rPr>
              <a:t>:</a:t>
            </a:r>
            <a:endParaRPr lang="en-IN" sz="2000" dirty="0">
              <a:latin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</a:rPr>
              <a:t>The silhouette score for the clustering indicates how well each point lies within its cluster. A higher silhouette score implies better-defined clusters. The HTML file discusses different cluster counts and their corresponding silhouette scores, suggesting that the selected number of clusters provides a good balance between compactness and separation.</a:t>
            </a:r>
            <a:endParaRPr lang="en-IN" sz="20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13971-E886-C2A3-E8E6-7BACE1F6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7" y="1685925"/>
            <a:ext cx="5916203" cy="36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9502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Override1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ppt/theme/themeOverride2.xml><?xml version="1.0" encoding="utf-8"?>
<a:themeOverride xmlns:a="http://schemas.openxmlformats.org/drawingml/2006/main">
  <a:clrScheme name="Frosty">
    <a:dk1>
      <a:sysClr val="windowText" lastClr="000000"/>
    </a:dk1>
    <a:lt1>
      <a:sysClr val="window" lastClr="FFFFFF"/>
    </a:lt1>
    <a:dk2>
      <a:srgbClr val="0B2827"/>
    </a:dk2>
    <a:lt2>
      <a:srgbClr val="DAE3E3"/>
    </a:lt2>
    <a:accent1>
      <a:srgbClr val="767E37"/>
    </a:accent1>
    <a:accent2>
      <a:srgbClr val="B495C2"/>
    </a:accent2>
    <a:accent3>
      <a:srgbClr val="8FA3A3"/>
    </a:accent3>
    <a:accent4>
      <a:srgbClr val="CE7F01"/>
    </a:accent4>
    <a:accent5>
      <a:srgbClr val="D15A29"/>
    </a:accent5>
    <a:accent6>
      <a:srgbClr val="B88470"/>
    </a:accent6>
    <a:hlink>
      <a:srgbClr val="B57001"/>
    </a:hlink>
    <a:folHlink>
      <a:srgbClr val="99620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Words>903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Goudy Old Style</vt:lpstr>
      <vt:lpstr>Times New Roman</vt:lpstr>
      <vt:lpstr>Wingdings</vt:lpstr>
      <vt:lpstr>FrostyVTI</vt:lpstr>
      <vt:lpstr>         Introduction to Data Analysis (DATA 1200) Assignment #5 – Clustering Professor: Omar Altrad  </vt:lpstr>
      <vt:lpstr>Table of Contents</vt:lpstr>
      <vt:lpstr>Analysis on K-means cluster</vt:lpstr>
      <vt:lpstr>Analysis on K-means cluster </vt:lpstr>
      <vt:lpstr>The Elbow and Silhouette Method  required to optimize a K-means Model</vt:lpstr>
      <vt:lpstr>The Elbow and Silhouette Method  required to optimize a K-means Model</vt:lpstr>
      <vt:lpstr>The Elbow and Silhouette Method  required to optimize a K-means Model</vt:lpstr>
      <vt:lpstr>Two insights from the newly created clusters </vt:lpstr>
      <vt:lpstr>Two insights from the newly created clusters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Data- 1205  Visualization Leadership</dc:title>
  <dc:creator>Parth Prajapati</dc:creator>
  <cp:lastModifiedBy>Sayali Kumbhar</cp:lastModifiedBy>
  <cp:revision>114</cp:revision>
  <dcterms:created xsi:type="dcterms:W3CDTF">2024-02-16T23:26:31Z</dcterms:created>
  <dcterms:modified xsi:type="dcterms:W3CDTF">2024-07-31T02:52:49Z</dcterms:modified>
</cp:coreProperties>
</file>