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11/22/2024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45987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11/22/2024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3278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11/22/2024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4763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11/22/2024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7476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11/22/2024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2294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11/22/2024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3432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11/22/2024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8242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11/22/2024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2244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11/22/2024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9277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11/22/2024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7918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11/22/2024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0153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11/22/2024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3131091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iquid art">
            <a:extLst>
              <a:ext uri="{FF2B5EF4-FFF2-40B4-BE49-F238E27FC236}">
                <a16:creationId xmlns:a16="http://schemas.microsoft.com/office/drawing/2014/main" id="{536F3304-B81B-A51C-CAEE-B1C6C0DE5B48}"/>
              </a:ext>
            </a:extLst>
          </p:cNvPr>
          <p:cNvPicPr>
            <a:picLocks noChangeAspect="1"/>
          </p:cNvPicPr>
          <p:nvPr/>
        </p:nvPicPr>
        <p:blipFill>
          <a:blip r:embed="rId2"/>
          <a:srcRect l="16964" r="20814" b="1"/>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E58D8-040F-26EE-3190-B1C96A8BC55B}"/>
              </a:ext>
            </a:extLst>
          </p:cNvPr>
          <p:cNvSpPr>
            <a:spLocks noGrp="1"/>
          </p:cNvSpPr>
          <p:nvPr>
            <p:ph type="ctrTitle"/>
          </p:nvPr>
        </p:nvSpPr>
        <p:spPr>
          <a:xfrm>
            <a:off x="7585311" y="518614"/>
            <a:ext cx="3273189" cy="4114799"/>
          </a:xfrm>
        </p:spPr>
        <p:txBody>
          <a:bodyPr>
            <a:normAutofit/>
          </a:bodyPr>
          <a:lstStyle/>
          <a:p>
            <a:r>
              <a:rPr lang="en-US" sz="2400" dirty="0"/>
              <a:t>Statistical and Predictive Modeling II (DATA 2204) Assignment #5 – Decision Trees and Random Forest</a:t>
            </a:r>
            <a:endParaRPr lang="en-IN" sz="2400" dirty="0"/>
          </a:p>
        </p:txBody>
      </p:sp>
      <p:sp>
        <p:nvSpPr>
          <p:cNvPr id="3" name="Subtitle 2">
            <a:extLst>
              <a:ext uri="{FF2B5EF4-FFF2-40B4-BE49-F238E27FC236}">
                <a16:creationId xmlns:a16="http://schemas.microsoft.com/office/drawing/2014/main" id="{B8526EB9-FAC4-E385-C2A1-DA448BADC0B8}"/>
              </a:ext>
            </a:extLst>
          </p:cNvPr>
          <p:cNvSpPr>
            <a:spLocks noGrp="1"/>
          </p:cNvSpPr>
          <p:nvPr>
            <p:ph type="subTitle" idx="1"/>
          </p:nvPr>
        </p:nvSpPr>
        <p:spPr>
          <a:xfrm>
            <a:off x="8062118" y="5773003"/>
            <a:ext cx="2466535" cy="1029286"/>
          </a:xfrm>
        </p:spPr>
        <p:txBody>
          <a:bodyPr>
            <a:normAutofit/>
          </a:bodyPr>
          <a:lstStyle/>
          <a:p>
            <a:r>
              <a:rPr lang="en-US" dirty="0">
                <a:solidFill>
                  <a:schemeClr val="bg1"/>
                </a:solidFill>
                <a:latin typeface="+mn-lt"/>
              </a:rPr>
              <a:t>Sayali Kumbhar- 100950732</a:t>
            </a:r>
          </a:p>
          <a:p>
            <a:endParaRPr lang="en-IN" dirty="0">
              <a:solidFill>
                <a:schemeClr val="bg1"/>
              </a:solidFill>
            </a:endParaRPr>
          </a:p>
        </p:txBody>
      </p:sp>
    </p:spTree>
    <p:extLst>
      <p:ext uri="{BB962C8B-B14F-4D97-AF65-F5344CB8AC3E}">
        <p14:creationId xmlns:p14="http://schemas.microsoft.com/office/powerpoint/2010/main" val="109404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F31E91-413B-4228-A084-DEA389C83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422666B-0080-40D6-8D7E-FC8EAF5E8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105098"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A72B4-DB0D-7BCB-7A44-C10E6B1B43EF}"/>
              </a:ext>
            </a:extLst>
          </p:cNvPr>
          <p:cNvSpPr>
            <a:spLocks noGrp="1"/>
          </p:cNvSpPr>
          <p:nvPr>
            <p:ph type="title"/>
          </p:nvPr>
        </p:nvSpPr>
        <p:spPr>
          <a:xfrm>
            <a:off x="554515" y="240349"/>
            <a:ext cx="5007386" cy="1295506"/>
          </a:xfrm>
        </p:spPr>
        <p:txBody>
          <a:bodyPr>
            <a:normAutofit/>
          </a:bodyPr>
          <a:lstStyle/>
          <a:p>
            <a:pPr algn="ctr"/>
            <a:r>
              <a:rPr lang="en-IN" sz="2700" b="1" kern="100">
                <a:latin typeface="Aptos" panose="020B0004020202020204" pitchFamily="34" charset="0"/>
                <a:cs typeface="Times New Roman" panose="02020603050405020304" pitchFamily="18" charset="0"/>
              </a:rPr>
              <a:t>Feature Importance for Random Forest Model</a:t>
            </a:r>
          </a:p>
        </p:txBody>
      </p:sp>
      <p:sp>
        <p:nvSpPr>
          <p:cNvPr id="3" name="Content Placeholder 2">
            <a:extLst>
              <a:ext uri="{FF2B5EF4-FFF2-40B4-BE49-F238E27FC236}">
                <a16:creationId xmlns:a16="http://schemas.microsoft.com/office/drawing/2014/main" id="{3FB391BB-166A-6266-9EAB-FCBF6E736D82}"/>
              </a:ext>
            </a:extLst>
          </p:cNvPr>
          <p:cNvSpPr>
            <a:spLocks noGrp="1"/>
          </p:cNvSpPr>
          <p:nvPr>
            <p:ph idx="1"/>
          </p:nvPr>
        </p:nvSpPr>
        <p:spPr>
          <a:xfrm>
            <a:off x="685800" y="1833055"/>
            <a:ext cx="4784651" cy="4486480"/>
          </a:xfrm>
        </p:spPr>
        <p:txBody>
          <a:bodyPr>
            <a:normAutofit/>
          </a:bodyPr>
          <a:lstStyle/>
          <a:p>
            <a:pPr marL="0" indent="0">
              <a:lnSpc>
                <a:spcPct val="90000"/>
              </a:lnSpc>
              <a:spcAft>
                <a:spcPts val="800"/>
              </a:spcAft>
              <a:buNone/>
            </a:pPr>
            <a:r>
              <a:rPr lang="en-IN" sz="1300" b="1" kern="100">
                <a:effectLst/>
                <a:latin typeface="Aptos" panose="020B0004020202020204" pitchFamily="34" charset="0"/>
                <a:ea typeface="Aptos" panose="020B0004020202020204" pitchFamily="34" charset="0"/>
                <a:cs typeface="Times New Roman" panose="02020603050405020304" pitchFamily="18" charset="0"/>
              </a:rPr>
              <a:t> Compactness (C) and Kernel Length (LK) Remain Dominant Features:  </a:t>
            </a:r>
            <a:endParaRPr lang="en-IN" sz="13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90000"/>
              </a:lnSpc>
              <a:spcAft>
                <a:spcPts val="800"/>
              </a:spcAft>
              <a:buNone/>
            </a:pPr>
            <a:r>
              <a:rPr lang="en-IN" sz="1300" kern="100">
                <a:effectLst/>
                <a:latin typeface="Aptos" panose="020B0004020202020204" pitchFamily="34" charset="0"/>
                <a:ea typeface="Aptos" panose="020B0004020202020204" pitchFamily="34" charset="0"/>
                <a:cs typeface="Times New Roman" panose="02020603050405020304" pitchFamily="18" charset="0"/>
              </a:rPr>
              <a:t>   Like the Decision Tree model, the Random Forest model's top two attributes are Compactness (C) and Kernel Length (LK), suggesting that these characteristics are crucial for differentiating between different types of wheat. By collecting important physical characteristics of the wheat grains, like size and shape, which are crucial for discrimination, these features greatly increase classification accuracy.</a:t>
            </a:r>
          </a:p>
          <a:p>
            <a:pPr marL="0" indent="0">
              <a:lnSpc>
                <a:spcPct val="90000"/>
              </a:lnSpc>
              <a:spcAft>
                <a:spcPts val="800"/>
              </a:spcAft>
              <a:buNone/>
            </a:pPr>
            <a:r>
              <a:rPr lang="en-IN" sz="1300" kern="100">
                <a:effectLst/>
                <a:latin typeface="Aptos" panose="020B0004020202020204" pitchFamily="34" charset="0"/>
                <a:ea typeface="Aptos" panose="020B0004020202020204" pitchFamily="34" charset="0"/>
                <a:cs typeface="Times New Roman" panose="02020603050405020304" pitchFamily="18" charset="0"/>
              </a:rPr>
              <a:t> </a:t>
            </a:r>
            <a:r>
              <a:rPr lang="en-IN" sz="1300" b="1" kern="100">
                <a:effectLst/>
                <a:latin typeface="Aptos" panose="020B0004020202020204" pitchFamily="34" charset="0"/>
                <a:ea typeface="Aptos" panose="020B0004020202020204" pitchFamily="34" charset="0"/>
                <a:cs typeface="Times New Roman" panose="02020603050405020304" pitchFamily="18" charset="0"/>
              </a:rPr>
              <a:t>Kernel Groove Length (</a:t>
            </a:r>
            <a:r>
              <a:rPr lang="en-IN" sz="1300" b="1" kern="100" err="1">
                <a:effectLst/>
                <a:latin typeface="Aptos" panose="020B0004020202020204" pitchFamily="34" charset="0"/>
                <a:ea typeface="Aptos" panose="020B0004020202020204" pitchFamily="34" charset="0"/>
                <a:cs typeface="Times New Roman" panose="02020603050405020304" pitchFamily="18" charset="0"/>
              </a:rPr>
              <a:t>LkG</a:t>
            </a:r>
            <a:r>
              <a:rPr lang="en-IN" sz="1300" b="1" kern="100">
                <a:effectLst/>
                <a:latin typeface="Aptos" panose="020B0004020202020204" pitchFamily="34" charset="0"/>
                <a:ea typeface="Aptos" panose="020B0004020202020204" pitchFamily="34" charset="0"/>
                <a:cs typeface="Times New Roman" panose="02020603050405020304" pitchFamily="18" charset="0"/>
              </a:rPr>
              <a:t>) Gains Higher Importance:  </a:t>
            </a:r>
            <a:endParaRPr lang="en-IN" sz="13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90000"/>
              </a:lnSpc>
              <a:spcAft>
                <a:spcPts val="800"/>
              </a:spcAft>
              <a:buNone/>
            </a:pPr>
            <a:r>
              <a:rPr lang="en-IN" sz="1300" kern="100">
                <a:effectLst/>
                <a:latin typeface="Aptos" panose="020B0004020202020204" pitchFamily="34" charset="0"/>
                <a:ea typeface="Aptos" panose="020B0004020202020204" pitchFamily="34" charset="0"/>
                <a:cs typeface="Times New Roman" panose="02020603050405020304" pitchFamily="18" charset="0"/>
              </a:rPr>
              <a:t>Like the Decision Tree model, the Random Forest model's top two attributes are Compactness (C) and Kernel Length (LK), suggesting that these characteristics are crucial for differentiating between different types of wheat. By collecting important physical characteristics of the wheat grains, like size and shape, which are crucial for discrimination, these features greatly increase classification accuracy.</a:t>
            </a:r>
          </a:p>
        </p:txBody>
      </p:sp>
      <p:pic>
        <p:nvPicPr>
          <p:cNvPr id="6" name="Picture 5">
            <a:extLst>
              <a:ext uri="{FF2B5EF4-FFF2-40B4-BE49-F238E27FC236}">
                <a16:creationId xmlns:a16="http://schemas.microsoft.com/office/drawing/2014/main" id="{FB8FBA10-44B1-0268-C9E2-19E7AF9A2CEB}"/>
              </a:ext>
            </a:extLst>
          </p:cNvPr>
          <p:cNvPicPr>
            <a:picLocks noChangeAspect="1"/>
          </p:cNvPicPr>
          <p:nvPr/>
        </p:nvPicPr>
        <p:blipFill>
          <a:blip r:embed="rId2"/>
          <a:srcRect l="3846" r="10089"/>
          <a:stretch/>
        </p:blipFill>
        <p:spPr>
          <a:xfrm>
            <a:off x="6370323" y="75538"/>
            <a:ext cx="5513896" cy="6691022"/>
          </a:xfrm>
          <a:prstGeom prst="rect">
            <a:avLst/>
          </a:prstGeom>
        </p:spPr>
      </p:pic>
    </p:spTree>
    <p:extLst>
      <p:ext uri="{BB962C8B-B14F-4D97-AF65-F5344CB8AC3E}">
        <p14:creationId xmlns:p14="http://schemas.microsoft.com/office/powerpoint/2010/main" val="127736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21D5-32BA-E204-FFC1-C83F38E1694C}"/>
              </a:ext>
            </a:extLst>
          </p:cNvPr>
          <p:cNvSpPr>
            <a:spLocks noGrp="1"/>
          </p:cNvSpPr>
          <p:nvPr>
            <p:ph type="title"/>
          </p:nvPr>
        </p:nvSpPr>
        <p:spPr>
          <a:xfrm>
            <a:off x="566382" y="208129"/>
            <a:ext cx="10972800" cy="1371600"/>
          </a:xfrm>
        </p:spPr>
        <p:txBody>
          <a:bodyPr>
            <a:normAutofit/>
          </a:bodyPr>
          <a:lstStyle/>
          <a:p>
            <a:r>
              <a:rPr lang="en-IN" b="1" kern="100" dirty="0">
                <a:latin typeface="Aptos" panose="020B0004020202020204" pitchFamily="34" charset="0"/>
                <a:cs typeface="Times New Roman" panose="02020603050405020304" pitchFamily="18" charset="0"/>
              </a:rPr>
              <a:t>Recommendations for Mr. John Hughes</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420B21-0869-A949-94A8-10FAB83B477A}"/>
              </a:ext>
            </a:extLst>
          </p:cNvPr>
          <p:cNvSpPr>
            <a:spLocks noGrp="1"/>
          </p:cNvSpPr>
          <p:nvPr>
            <p:ph idx="1"/>
          </p:nvPr>
        </p:nvSpPr>
        <p:spPr>
          <a:xfrm>
            <a:off x="402609" y="1712794"/>
            <a:ext cx="11566478" cy="4838131"/>
          </a:xfrm>
        </p:spPr>
        <p:txBody>
          <a:bodyPr>
            <a:normAutofit fontScale="85000" lnSpcReduction="10000"/>
          </a:bodyPr>
          <a:lstStyle/>
          <a:p>
            <a:pPr marL="342900" lvl="0" indent="-342900">
              <a:lnSpc>
                <a:spcPct val="107000"/>
              </a:lnSpc>
              <a:spcAft>
                <a:spcPts val="800"/>
              </a:spcAft>
              <a:buFont typeface="+mj-lt"/>
              <a:buAutoNum type="arabicPeriod"/>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Leverage Random Forest for Enhanced Predictive Accuracy</a:t>
            </a:r>
            <a:endParaRPr lang="en-IN" sz="1800" b="1" kern="100" dirty="0">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Random Forest model performs consistently and dependably, exhibiting balanced metrics across all classes and improved accuracy.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Suggestion: Because of its resilience and capacity to manage data fluctuation, the Random Forest model ought to be the main instrument for forecasting. Performance could be further optimised with additional hyperparameter adjustment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max_depth</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n_estimators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etc.).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Investigate Class 0 Recall Challenges</a:t>
            </a:r>
          </a:p>
          <a:p>
            <a:pPr marL="0" lvl="0" indent="0">
              <a:lnSpc>
                <a:spcPct val="107000"/>
              </a:lnSpc>
              <a:spcAft>
                <a:spcPts val="800"/>
              </a:spcAft>
              <a:buNone/>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Both models exhibit poorer recall for Class 0, suggesting that they have trouble identifying actual positive cases.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Suggestion: Examine possible data imbalances or Class 0 feature correlations. To fill up these gaps, think about techniques like feature engineering or Synthetic Minority Oversampling (SMOTE).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Focus on Key Features for Better Interpretability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Critical variables like A (Area), P (Perimeter), and C (Compactness) are highlighted by the feature importance analysis as important contributors to model predictions.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Suggestion: Pay attention to these characteristics for additional data gathering, improvement, and comprehension. Developing business insights based on these characteristics helps improve model dependability and decision making.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1236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B15BA-6EB1-C4F1-E1D6-F3F145831D0A}"/>
              </a:ext>
            </a:extLst>
          </p:cNvPr>
          <p:cNvSpPr>
            <a:spLocks noGrp="1"/>
          </p:cNvSpPr>
          <p:nvPr>
            <p:ph idx="1"/>
          </p:nvPr>
        </p:nvSpPr>
        <p:spPr/>
        <p:txBody>
          <a:bodyPr/>
          <a:lstStyle/>
          <a:p>
            <a:pPr marL="0" indent="0" algn="ctr">
              <a:buNone/>
            </a:pPr>
            <a:r>
              <a:rPr lang="en-IN" b="1" dirty="0"/>
              <a:t>THANKYOU</a:t>
            </a:r>
          </a:p>
        </p:txBody>
      </p:sp>
    </p:spTree>
    <p:extLst>
      <p:ext uri="{BB962C8B-B14F-4D97-AF65-F5344CB8AC3E}">
        <p14:creationId xmlns:p14="http://schemas.microsoft.com/office/powerpoint/2010/main" val="106625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4672-094A-BB59-894A-C3133E1A4356}"/>
              </a:ext>
            </a:extLst>
          </p:cNvPr>
          <p:cNvSpPr>
            <a:spLocks noGrp="1"/>
          </p:cNvSpPr>
          <p:nvPr>
            <p:ph type="title"/>
          </p:nvPr>
        </p:nvSpPr>
        <p:spPr>
          <a:xfrm>
            <a:off x="1023582" y="10234"/>
            <a:ext cx="9486900" cy="1607025"/>
          </a:xfrm>
        </p:spPr>
        <p:txBody>
          <a:bodyPr/>
          <a:lstStyle/>
          <a:p>
            <a:r>
              <a:rPr lang="en-IN" dirty="0"/>
              <a:t>contents</a:t>
            </a:r>
          </a:p>
        </p:txBody>
      </p:sp>
      <p:sp>
        <p:nvSpPr>
          <p:cNvPr id="3" name="Content Placeholder 2">
            <a:extLst>
              <a:ext uri="{FF2B5EF4-FFF2-40B4-BE49-F238E27FC236}">
                <a16:creationId xmlns:a16="http://schemas.microsoft.com/office/drawing/2014/main" id="{E158B253-08B3-F7A6-6F9F-8EBBDA621523}"/>
              </a:ext>
            </a:extLst>
          </p:cNvPr>
          <p:cNvSpPr>
            <a:spLocks noGrp="1"/>
          </p:cNvSpPr>
          <p:nvPr>
            <p:ph idx="1"/>
          </p:nvPr>
        </p:nvSpPr>
        <p:spPr>
          <a:xfrm>
            <a:off x="702861" y="1985749"/>
            <a:ext cx="10155640" cy="4186452"/>
          </a:xfrm>
        </p:spPr>
        <p:txBody>
          <a:bodyPr>
            <a:normAutofit/>
          </a:bodyPr>
          <a:lstStyle/>
          <a:p>
            <a:r>
              <a:rPr lang="en-IN" sz="2400" b="1" dirty="0">
                <a:latin typeface="Aptos" panose="020B0004020202020204" pitchFamily="34" charset="0"/>
                <a:cs typeface="Times New Roman" panose="02020603050405020304" pitchFamily="18" charset="0"/>
              </a:rPr>
              <a:t>Rational Statement</a:t>
            </a:r>
          </a:p>
          <a:p>
            <a:r>
              <a:rPr lang="en-IN" b="1" dirty="0">
                <a:effectLst/>
                <a:latin typeface="Aptos" panose="020B0004020202020204" pitchFamily="34" charset="0"/>
                <a:ea typeface="Aptos" panose="020B0004020202020204" pitchFamily="34" charset="0"/>
                <a:cs typeface="Times New Roman" panose="02020603050405020304" pitchFamily="18" charset="0"/>
              </a:rPr>
              <a:t>Model Analysis</a:t>
            </a:r>
          </a:p>
          <a:p>
            <a:r>
              <a:rPr lang="en-IN" sz="2400" b="1" kern="100" dirty="0">
                <a:effectLst/>
                <a:latin typeface="Aptos" panose="020B0004020202020204" pitchFamily="34" charset="0"/>
                <a:ea typeface="Aptos" panose="020B0004020202020204" pitchFamily="34" charset="0"/>
                <a:cs typeface="Times New Roman" panose="02020603050405020304" pitchFamily="18" charset="0"/>
              </a:rPr>
              <a:t>Classification Reports for the Optimized Models</a:t>
            </a:r>
          </a:p>
          <a:p>
            <a:r>
              <a:rPr lang="en-IN" sz="2400" b="1" kern="100" dirty="0">
                <a:effectLst/>
                <a:latin typeface="Aptos" panose="020B0004020202020204" pitchFamily="34" charset="0"/>
                <a:ea typeface="Aptos" panose="020B0004020202020204" pitchFamily="34" charset="0"/>
                <a:cs typeface="Times New Roman" panose="02020603050405020304" pitchFamily="18" charset="0"/>
              </a:rPr>
              <a:t>Key Insights</a:t>
            </a:r>
          </a:p>
          <a:p>
            <a:r>
              <a:rPr lang="en-IN" sz="2400" b="1" kern="100" dirty="0">
                <a:latin typeface="Aptos" panose="020B0004020202020204" pitchFamily="34" charset="0"/>
                <a:cs typeface="Times New Roman" panose="02020603050405020304" pitchFamily="18" charset="0"/>
              </a:rPr>
              <a:t>Feature Importance for Decision Tree Model</a:t>
            </a:r>
          </a:p>
          <a:p>
            <a:r>
              <a:rPr lang="en-IN" sz="2400" b="1" kern="100" dirty="0">
                <a:latin typeface="Aptos" panose="020B0004020202020204" pitchFamily="34" charset="0"/>
                <a:cs typeface="Times New Roman" panose="02020603050405020304" pitchFamily="18" charset="0"/>
              </a:rPr>
              <a:t>Feature Importance for Random Forest Model</a:t>
            </a:r>
          </a:p>
          <a:p>
            <a:r>
              <a:rPr lang="en-IN" b="1" kern="100" dirty="0">
                <a:latin typeface="Aptos" panose="020B0004020202020204" pitchFamily="34" charset="0"/>
                <a:cs typeface="Times New Roman" panose="02020603050405020304" pitchFamily="18" charset="0"/>
              </a:rPr>
              <a:t>Recommendations for Mr. John Hughes</a:t>
            </a:r>
            <a:br>
              <a:rPr lang="en-IN" sz="2400" kern="100" dirty="0">
                <a:effectLst/>
                <a:latin typeface="Aptos" panose="020B0004020202020204" pitchFamily="34" charset="0"/>
                <a:ea typeface="Aptos" panose="020B0004020202020204" pitchFamily="34" charset="0"/>
                <a:cs typeface="Times New Roman" panose="02020603050405020304" pitchFamily="18" charset="0"/>
              </a:rPr>
            </a:br>
            <a:br>
              <a:rPr lang="en-IN" sz="24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08625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13C1-C746-26E2-88F0-B9B195B7A4CD}"/>
              </a:ext>
            </a:extLst>
          </p:cNvPr>
          <p:cNvSpPr>
            <a:spLocks noGrp="1"/>
          </p:cNvSpPr>
          <p:nvPr>
            <p:ph type="title"/>
          </p:nvPr>
        </p:nvSpPr>
        <p:spPr>
          <a:xfrm>
            <a:off x="716507" y="160361"/>
            <a:ext cx="9486900" cy="1371600"/>
          </a:xfrm>
        </p:spPr>
        <p:txBody>
          <a:bodyPr>
            <a:normAutofit/>
          </a:bodyPr>
          <a:lstStyle/>
          <a:p>
            <a:r>
              <a:rPr lang="en-IN" sz="4200" b="1" dirty="0">
                <a:latin typeface="Aptos" panose="020B0004020202020204" pitchFamily="34" charset="0"/>
                <a:cs typeface="Times New Roman" panose="02020603050405020304" pitchFamily="18" charset="0"/>
              </a:rPr>
              <a:t>Rational Statement</a:t>
            </a:r>
            <a:endParaRPr lang="en-IN" sz="4200" dirty="0"/>
          </a:p>
        </p:txBody>
      </p:sp>
      <p:sp>
        <p:nvSpPr>
          <p:cNvPr id="3" name="Content Placeholder 2">
            <a:extLst>
              <a:ext uri="{FF2B5EF4-FFF2-40B4-BE49-F238E27FC236}">
                <a16:creationId xmlns:a16="http://schemas.microsoft.com/office/drawing/2014/main" id="{46E1C947-8883-2E68-812A-F1F9F1860117}"/>
              </a:ext>
            </a:extLst>
          </p:cNvPr>
          <p:cNvSpPr>
            <a:spLocks noGrp="1"/>
          </p:cNvSpPr>
          <p:nvPr>
            <p:ph idx="1"/>
          </p:nvPr>
        </p:nvSpPr>
        <p:spPr>
          <a:xfrm>
            <a:off x="457200" y="2254103"/>
            <a:ext cx="11429999" cy="2966166"/>
          </a:xfrm>
        </p:spPr>
        <p:txBody>
          <a:bodyPr/>
          <a:lstStyle/>
          <a:p>
            <a:r>
              <a:rPr lang="en-IN" sz="1800" kern="100" dirty="0">
                <a:effectLst/>
                <a:latin typeface="Aptos" panose="020B0004020202020204" pitchFamily="34" charset="0"/>
                <a:ea typeface="Aptos" panose="020B0004020202020204" pitchFamily="34" charset="0"/>
                <a:cs typeface="Times New Roman" panose="02020603050405020304" pitchFamily="18" charset="0"/>
              </a:rPr>
              <a:t>The purpose of the presentation is to examine crime patterns from 2012 to 2022 in the British Columbia, Manitoba, and Ontario provinces of Canada. Critical problems regarding public safety, the effectiveness of policies, and the distribution of resources are addressed in the presentation by highlighting significant trends in crime rates, changes in the frequency of particular forms of crime, and their relationships with geographic and temporal variables. This analysis will serve as the basis for data driven decision making aimed at reducing crime and enhancing the welfare of society. </a:t>
            </a:r>
          </a:p>
          <a:p>
            <a:endParaRPr lang="en-IN" dirty="0"/>
          </a:p>
        </p:txBody>
      </p:sp>
    </p:spTree>
    <p:extLst>
      <p:ext uri="{BB962C8B-B14F-4D97-AF65-F5344CB8AC3E}">
        <p14:creationId xmlns:p14="http://schemas.microsoft.com/office/powerpoint/2010/main" val="250367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744A7-04B0-6F08-A923-FD62A20E32B5}"/>
              </a:ext>
            </a:extLst>
          </p:cNvPr>
          <p:cNvSpPr>
            <a:spLocks noGrp="1"/>
          </p:cNvSpPr>
          <p:nvPr>
            <p:ph type="title"/>
          </p:nvPr>
        </p:nvSpPr>
        <p:spPr>
          <a:xfrm>
            <a:off x="698528" y="1371600"/>
            <a:ext cx="2692372" cy="4114800"/>
          </a:xfrm>
        </p:spPr>
        <p:txBody>
          <a:bodyPr anchor="ctr">
            <a:normAutofit/>
          </a:bodyPr>
          <a:lstStyle/>
          <a:p>
            <a:pPr algn="ctr"/>
            <a:r>
              <a:rPr lang="en-IN" b="1" dirty="0">
                <a:effectLst/>
                <a:latin typeface="Aptos" panose="020B0004020202020204" pitchFamily="34" charset="0"/>
                <a:ea typeface="Aptos" panose="020B0004020202020204" pitchFamily="34" charset="0"/>
                <a:cs typeface="Times New Roman" panose="02020603050405020304" pitchFamily="18" charset="0"/>
              </a:rPr>
              <a:t>Model Analysis</a:t>
            </a:r>
            <a:endParaRPr lang="en-IN" dirty="0"/>
          </a:p>
        </p:txBody>
      </p:sp>
      <p:pic>
        <p:nvPicPr>
          <p:cNvPr id="4" name="Picture 3" descr="A diagram with different colored squares&#10;&#10;Description automatically generated with medium confidence">
            <a:extLst>
              <a:ext uri="{FF2B5EF4-FFF2-40B4-BE49-F238E27FC236}">
                <a16:creationId xmlns:a16="http://schemas.microsoft.com/office/drawing/2014/main" id="{01DB1FAA-2DF3-4E78-6AD9-B97C6ACB98FC}"/>
              </a:ext>
            </a:extLst>
          </p:cNvPr>
          <p:cNvPicPr>
            <a:picLocks noChangeAspect="1"/>
          </p:cNvPicPr>
          <p:nvPr/>
        </p:nvPicPr>
        <p:blipFill>
          <a:blip r:embed="rId2"/>
          <a:stretch>
            <a:fillRect/>
          </a:stretch>
        </p:blipFill>
        <p:spPr>
          <a:xfrm>
            <a:off x="5205484" y="310631"/>
            <a:ext cx="5448300" cy="1866042"/>
          </a:xfrm>
          <a:prstGeom prst="rect">
            <a:avLst/>
          </a:prstGeom>
        </p:spPr>
      </p:pic>
      <p:sp>
        <p:nvSpPr>
          <p:cNvPr id="3" name="Content Placeholder 2">
            <a:extLst>
              <a:ext uri="{FF2B5EF4-FFF2-40B4-BE49-F238E27FC236}">
                <a16:creationId xmlns:a16="http://schemas.microsoft.com/office/drawing/2014/main" id="{7ADC7A5C-B9A1-85DC-D962-7F39E1DC499B}"/>
              </a:ext>
            </a:extLst>
          </p:cNvPr>
          <p:cNvSpPr>
            <a:spLocks noGrp="1"/>
          </p:cNvSpPr>
          <p:nvPr>
            <p:ph idx="1"/>
          </p:nvPr>
        </p:nvSpPr>
        <p:spPr>
          <a:xfrm>
            <a:off x="4775228" y="2265528"/>
            <a:ext cx="6718244" cy="4050866"/>
          </a:xfrm>
        </p:spPr>
        <p:txBody>
          <a:bodyPr>
            <a:noAutofit/>
          </a:bodyPr>
          <a:lstStyle/>
          <a:p>
            <a:pPr marL="0" indent="0">
              <a:lnSpc>
                <a:spcPct val="90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dataset contains 210 entries with the following key variables:</a:t>
            </a:r>
          </a:p>
          <a:p>
            <a:pPr marL="342900" lvl="0" indent="-342900">
              <a:lnSpc>
                <a:spcPct val="9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Independent Variables: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 P, C, LK, WK,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A_Coef</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LKG.</a:t>
            </a:r>
          </a:p>
          <a:p>
            <a:pPr marL="342900" lvl="0" indent="-342900">
              <a:lnSpc>
                <a:spcPct val="90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Target Variable: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target (categorical with values 0, 1, or 2).</a:t>
            </a:r>
          </a:p>
          <a:p>
            <a:pPr marL="0" indent="0">
              <a:lnSpc>
                <a:spcPct val="90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Step 1: Output Metrics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90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For each variable, we will compute metrics like mean and standard deviation, paying particular attention to target variability.</a:t>
            </a:r>
          </a:p>
          <a:p>
            <a:pPr marL="0" indent="0">
              <a:lnSpc>
                <a:spcPct val="90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Step 2: Box Plots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90000"/>
              </a:lnSpc>
              <a:buNone/>
            </a:pPr>
            <a:r>
              <a:rPr lang="en-IN" sz="1800" dirty="0">
                <a:effectLst/>
                <a:latin typeface="Aptos" panose="020B0004020202020204" pitchFamily="34" charset="0"/>
                <a:ea typeface="Aptos" panose="020B0004020202020204" pitchFamily="34" charset="0"/>
                <a:cs typeface="Times New Roman" panose="02020603050405020304" pitchFamily="18" charset="0"/>
              </a:rPr>
              <a:t>For the most important features, we will make box plots to compare distributions among the target classes. </a:t>
            </a:r>
            <a:br>
              <a:rPr lang="en-IN" sz="1800" dirty="0">
                <a:effectLst/>
                <a:latin typeface="Aptos" panose="020B0004020202020204" pitchFamily="34" charset="0"/>
                <a:ea typeface="Aptos" panose="020B0004020202020204" pitchFamily="34" charset="0"/>
                <a:cs typeface="Times New Roman" panose="02020603050405020304" pitchFamily="18" charset="0"/>
              </a:rPr>
            </a:br>
            <a:r>
              <a:rPr lang="en-IN" sz="1800" dirty="0">
                <a:effectLst/>
                <a:latin typeface="Aptos" panose="020B0004020202020204" pitchFamily="34" charset="0"/>
                <a:ea typeface="Aptos" panose="020B0004020202020204" pitchFamily="34" charset="0"/>
                <a:cs typeface="Times New Roman" panose="02020603050405020304" pitchFamily="18" charset="0"/>
              </a:rPr>
              <a:t>The next step is to generate the important insights and visualise the data. </a:t>
            </a:r>
            <a:endParaRPr lang="en-IN" sz="1800" dirty="0"/>
          </a:p>
        </p:txBody>
      </p:sp>
    </p:spTree>
    <p:extLst>
      <p:ext uri="{BB962C8B-B14F-4D97-AF65-F5344CB8AC3E}">
        <p14:creationId xmlns:p14="http://schemas.microsoft.com/office/powerpoint/2010/main" val="26505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16406-5A35-F3FC-BE36-1F5A683856AB}"/>
              </a:ext>
            </a:extLst>
          </p:cNvPr>
          <p:cNvSpPr>
            <a:spLocks noGrp="1"/>
          </p:cNvSpPr>
          <p:nvPr>
            <p:ph type="title"/>
          </p:nvPr>
        </p:nvSpPr>
        <p:spPr>
          <a:xfrm>
            <a:off x="698528" y="1371600"/>
            <a:ext cx="2692372" cy="4114800"/>
          </a:xfrm>
        </p:spPr>
        <p:txBody>
          <a:bodyPr anchor="ctr">
            <a:normAutofit/>
          </a:bodyPr>
          <a:lstStyle/>
          <a:p>
            <a:pPr algn="ctr"/>
            <a:r>
              <a:rPr lang="en-IN" b="1" dirty="0">
                <a:effectLst/>
                <a:latin typeface="Aptos" panose="020B0004020202020204" pitchFamily="34" charset="0"/>
                <a:ea typeface="Aptos" panose="020B0004020202020204" pitchFamily="34" charset="0"/>
                <a:cs typeface="Times New Roman" panose="02020603050405020304" pitchFamily="18" charset="0"/>
              </a:rPr>
              <a:t>Model Analysis</a:t>
            </a:r>
            <a:endParaRPr lang="en-IN" dirty="0"/>
          </a:p>
        </p:txBody>
      </p:sp>
      <p:pic>
        <p:nvPicPr>
          <p:cNvPr id="4" name="Picture 3" descr="A comparison of a graph&#10;&#10;Description automatically generated with medium confidence">
            <a:extLst>
              <a:ext uri="{FF2B5EF4-FFF2-40B4-BE49-F238E27FC236}">
                <a16:creationId xmlns:a16="http://schemas.microsoft.com/office/drawing/2014/main" id="{7D7CB562-8506-25B3-1C4C-61F8B4582D06}"/>
              </a:ext>
            </a:extLst>
          </p:cNvPr>
          <p:cNvPicPr>
            <a:picLocks noChangeAspect="1"/>
          </p:cNvPicPr>
          <p:nvPr/>
        </p:nvPicPr>
        <p:blipFill>
          <a:blip r:embed="rId2"/>
          <a:stretch>
            <a:fillRect/>
          </a:stretch>
        </p:blipFill>
        <p:spPr>
          <a:xfrm>
            <a:off x="5860980" y="133066"/>
            <a:ext cx="4546739" cy="2057400"/>
          </a:xfrm>
          <a:prstGeom prst="rect">
            <a:avLst/>
          </a:prstGeom>
        </p:spPr>
      </p:pic>
      <p:sp>
        <p:nvSpPr>
          <p:cNvPr id="3" name="Content Placeholder 2">
            <a:extLst>
              <a:ext uri="{FF2B5EF4-FFF2-40B4-BE49-F238E27FC236}">
                <a16:creationId xmlns:a16="http://schemas.microsoft.com/office/drawing/2014/main" id="{D09D54E1-4626-6267-C203-0CA0C37E5D5B}"/>
              </a:ext>
            </a:extLst>
          </p:cNvPr>
          <p:cNvSpPr>
            <a:spLocks noGrp="1"/>
          </p:cNvSpPr>
          <p:nvPr>
            <p:ph idx="1"/>
          </p:nvPr>
        </p:nvSpPr>
        <p:spPr>
          <a:xfrm>
            <a:off x="4775228" y="2542578"/>
            <a:ext cx="6730972" cy="3207434"/>
          </a:xfrm>
        </p:spPr>
        <p:txBody>
          <a:bodyPr>
            <a:noAutofit/>
          </a:bodyPr>
          <a:lstStyle/>
          <a:p>
            <a:pPr marL="0" indent="0">
              <a:lnSpc>
                <a:spcPct val="90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Box Plot Insights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90000"/>
              </a:lnSpc>
              <a:spcAft>
                <a:spcPts val="800"/>
              </a:spcAft>
              <a:buFont typeface="+mj-lt"/>
              <a:buAutoNum type="arabicPeriod"/>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Feature A (Area):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90000"/>
              </a:lnSpc>
              <a:spcAft>
                <a:spcPts val="800"/>
              </a:spcAft>
              <a:buSzPts val="1000"/>
              <a:buFont typeface="Courier New" panose="02070309020205020404" pitchFamily="49" charset="0"/>
              <a:buChar char="o"/>
              <a:tabLst>
                <a:tab pos="9144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target = 0 is more restricted than the other target classes.</a:t>
            </a:r>
          </a:p>
          <a:p>
            <a:pPr marL="742950" lvl="1" indent="-285750">
              <a:lnSpc>
                <a:spcPct val="90000"/>
              </a:lnSpc>
              <a:spcAft>
                <a:spcPts val="800"/>
              </a:spcAft>
              <a:buSzPts val="1000"/>
              <a:buFont typeface="Courier New" panose="02070309020205020404" pitchFamily="49" charset="0"/>
              <a:buChar char="o"/>
              <a:tabLst>
                <a:tab pos="9144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target = 1 and target = 2 indicate greater variety, with the biggest average values occurring at target = 2.</a:t>
            </a:r>
          </a:p>
          <a:p>
            <a:pPr marL="342900" lvl="0" indent="-342900">
              <a:lnSpc>
                <a:spcPct val="90000"/>
              </a:lnSpc>
              <a:spcAft>
                <a:spcPts val="800"/>
              </a:spcAft>
              <a:buFont typeface="+mj-lt"/>
              <a:buAutoNum type="arabicPeriod"/>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Feature C (Compactness):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90000"/>
              </a:lnSpc>
              <a:spcAft>
                <a:spcPts val="800"/>
              </a:spcAft>
              <a:buSzPts val="1000"/>
              <a:buFont typeface="Courier New" panose="02070309020205020404" pitchFamily="49" charset="0"/>
              <a:buChar char="o"/>
              <a:tabLst>
                <a:tab pos="9144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Compactness values for each target class slightly rise. (from 0 to 2).</a:t>
            </a:r>
          </a:p>
          <a:p>
            <a:pPr marL="742950" lvl="1" indent="-285750">
              <a:lnSpc>
                <a:spcPct val="90000"/>
              </a:lnSpc>
              <a:spcAft>
                <a:spcPts val="800"/>
              </a:spcAft>
              <a:buSzPts val="1000"/>
              <a:buFont typeface="Courier New" panose="02070309020205020404" pitchFamily="49" charset="0"/>
              <a:buChar char="o"/>
              <a:tabLst>
                <a:tab pos="9144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target = 0 has a somewhat narrower range, indicating greater regularity.</a:t>
            </a:r>
          </a:p>
          <a:p>
            <a:pPr>
              <a:lnSpc>
                <a:spcPct val="90000"/>
              </a:lnSpc>
            </a:pPr>
            <a:endParaRPr lang="en-IN" sz="1800" dirty="0"/>
          </a:p>
        </p:txBody>
      </p:sp>
    </p:spTree>
    <p:extLst>
      <p:ext uri="{BB962C8B-B14F-4D97-AF65-F5344CB8AC3E}">
        <p14:creationId xmlns:p14="http://schemas.microsoft.com/office/powerpoint/2010/main" val="361253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F019-D001-0709-12A4-F0CE94943498}"/>
              </a:ext>
            </a:extLst>
          </p:cNvPr>
          <p:cNvSpPr>
            <a:spLocks noGrp="1"/>
          </p:cNvSpPr>
          <p:nvPr>
            <p:ph type="title"/>
          </p:nvPr>
        </p:nvSpPr>
        <p:spPr>
          <a:xfrm>
            <a:off x="122830" y="283191"/>
            <a:ext cx="11655188" cy="1371600"/>
          </a:xfrm>
        </p:spPr>
        <p:txBody>
          <a:bodyPr>
            <a:normAutofit/>
          </a:bodyPr>
          <a:lstStyle/>
          <a:p>
            <a:r>
              <a:rPr lang="en-IN" sz="2900" b="1" kern="100" dirty="0">
                <a:effectLst/>
                <a:latin typeface="Aptos" panose="020B0004020202020204" pitchFamily="34" charset="0"/>
                <a:ea typeface="Aptos" panose="020B0004020202020204" pitchFamily="34" charset="0"/>
                <a:cs typeface="Times New Roman" panose="02020603050405020304" pitchFamily="18" charset="0"/>
              </a:rPr>
              <a:t>Classification Reports for the Optimized Models</a:t>
            </a:r>
            <a:br>
              <a:rPr lang="en-IN" sz="2900" kern="100" dirty="0">
                <a:effectLst/>
                <a:latin typeface="Aptos" panose="020B0004020202020204" pitchFamily="34" charset="0"/>
                <a:ea typeface="Aptos" panose="020B0004020202020204" pitchFamily="34" charset="0"/>
                <a:cs typeface="Times New Roman" panose="02020603050405020304" pitchFamily="18" charset="0"/>
              </a:rPr>
            </a:br>
            <a:endParaRPr lang="en-IN" sz="2900" dirty="0"/>
          </a:p>
        </p:txBody>
      </p:sp>
      <p:sp>
        <p:nvSpPr>
          <p:cNvPr id="3" name="Content Placeholder 2">
            <a:extLst>
              <a:ext uri="{FF2B5EF4-FFF2-40B4-BE49-F238E27FC236}">
                <a16:creationId xmlns:a16="http://schemas.microsoft.com/office/drawing/2014/main" id="{04FB20DA-06FF-0459-4963-3A437A8F2C7A}"/>
              </a:ext>
            </a:extLst>
          </p:cNvPr>
          <p:cNvSpPr>
            <a:spLocks noGrp="1"/>
          </p:cNvSpPr>
          <p:nvPr>
            <p:ph idx="1"/>
          </p:nvPr>
        </p:nvSpPr>
        <p:spPr>
          <a:xfrm>
            <a:off x="122830" y="1828799"/>
            <a:ext cx="5973170" cy="4309282"/>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latin typeface="Aptos" panose="020B0004020202020204" pitchFamily="34" charset="0"/>
                <a:cs typeface="Times New Roman" panose="02020603050405020304" pitchFamily="18" charset="0"/>
              </a:rPr>
              <a:t>Decision Tree Model (Optimized with max depth = 5):</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ptos" panose="020B0004020202020204" pitchFamily="34" charset="0"/>
                <a:cs typeface="Times New Roman" panose="02020603050405020304" pitchFamily="18" charset="0"/>
              </a:rPr>
              <a:t>Overall Accuracy: 93.65%</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err="1">
                <a:solidFill>
                  <a:schemeClr val="tx1"/>
                </a:solidFill>
                <a:latin typeface="Aptos" panose="020B0004020202020204" pitchFamily="34" charset="0"/>
                <a:cs typeface="Times New Roman" panose="02020603050405020304" pitchFamily="18" charset="0"/>
              </a:rPr>
              <a:t>Classwise</a:t>
            </a:r>
            <a:r>
              <a:rPr lang="en-US" altLang="en-US" sz="2000" dirty="0">
                <a:solidFill>
                  <a:schemeClr val="tx1"/>
                </a:solidFill>
                <a:latin typeface="Aptos" panose="020B0004020202020204" pitchFamily="34" charset="0"/>
                <a:cs typeface="Times New Roman" panose="02020603050405020304" pitchFamily="18" charset="0"/>
              </a:rPr>
              <a:t> Metrics: </a:t>
            </a:r>
          </a:p>
          <a:p>
            <a:pPr marL="457200" marR="0" lvl="1"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ptos" panose="020B0004020202020204" pitchFamily="34" charset="0"/>
                <a:cs typeface="Times New Roman" panose="02020603050405020304" pitchFamily="18" charset="0"/>
              </a:rPr>
              <a:t>Class 0: Precision = 94.74%, Recall = 85.71%, F1 = 90%, Support = 21.</a:t>
            </a:r>
          </a:p>
          <a:p>
            <a:pPr marL="457200" marR="0" lvl="1"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ptos" panose="020B0004020202020204" pitchFamily="34" charset="0"/>
                <a:cs typeface="Times New Roman" panose="02020603050405020304" pitchFamily="18" charset="0"/>
              </a:rPr>
              <a:t>Class 1: Precision = 95.24%, Recall = 95.24%, F1 = 95.24%, Support = 21.</a:t>
            </a:r>
          </a:p>
          <a:p>
            <a:pPr marL="457200" marR="0" lvl="1"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ptos" panose="020B0004020202020204" pitchFamily="34" charset="0"/>
                <a:cs typeface="Times New Roman" panose="02020603050405020304" pitchFamily="18" charset="0"/>
              </a:rPr>
              <a:t>Class 2: Precision = 91.30%, Recall = 100%, F1 = 95.45%, Support = 21.</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ptos" panose="020B0004020202020204" pitchFamily="34" charset="0"/>
                <a:cs typeface="Times New Roman" panose="02020603050405020304" pitchFamily="18" charset="0"/>
              </a:rPr>
              <a:t>Macro Average: F1 = 93.56%.</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ptos" panose="020B0004020202020204" pitchFamily="34" charset="0"/>
                <a:cs typeface="Times New Roman" panose="02020603050405020304" pitchFamily="18" charset="0"/>
              </a:rPr>
              <a:t>Weighted Average: F1 = 93.56%.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sz="2000" dirty="0"/>
          </a:p>
        </p:txBody>
      </p:sp>
      <p:pic>
        <p:nvPicPr>
          <p:cNvPr id="7" name="Picture 6">
            <a:extLst>
              <a:ext uri="{FF2B5EF4-FFF2-40B4-BE49-F238E27FC236}">
                <a16:creationId xmlns:a16="http://schemas.microsoft.com/office/drawing/2014/main" id="{EEA06735-8A3E-57FB-6168-A9B80576F264}"/>
              </a:ext>
            </a:extLst>
          </p:cNvPr>
          <p:cNvPicPr>
            <a:picLocks noChangeAspect="1"/>
          </p:cNvPicPr>
          <p:nvPr/>
        </p:nvPicPr>
        <p:blipFill>
          <a:blip r:embed="rId2"/>
          <a:stretch>
            <a:fillRect/>
          </a:stretch>
        </p:blipFill>
        <p:spPr>
          <a:xfrm>
            <a:off x="6096000" y="1828799"/>
            <a:ext cx="6189325" cy="4202398"/>
          </a:xfrm>
          <a:prstGeom prst="rect">
            <a:avLst/>
          </a:prstGeom>
        </p:spPr>
      </p:pic>
    </p:spTree>
    <p:extLst>
      <p:ext uri="{BB962C8B-B14F-4D97-AF65-F5344CB8AC3E}">
        <p14:creationId xmlns:p14="http://schemas.microsoft.com/office/powerpoint/2010/main" val="389216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5466-C4C7-7504-3F34-C4F79E127C59}"/>
              </a:ext>
            </a:extLst>
          </p:cNvPr>
          <p:cNvSpPr>
            <a:spLocks noGrp="1"/>
          </p:cNvSpPr>
          <p:nvPr>
            <p:ph type="title"/>
          </p:nvPr>
        </p:nvSpPr>
        <p:spPr>
          <a:xfrm>
            <a:off x="429905" y="525439"/>
            <a:ext cx="11552829" cy="1371600"/>
          </a:xfrm>
        </p:spPr>
        <p:txBody>
          <a:bodyPr>
            <a:normAutofit fontScale="90000"/>
          </a:bodyPr>
          <a:lstStyle/>
          <a:p>
            <a:r>
              <a:rPr lang="en-IN" sz="3200" b="1" kern="100" dirty="0">
                <a:effectLst/>
                <a:latin typeface="Aptos" panose="020B0004020202020204" pitchFamily="34" charset="0"/>
                <a:ea typeface="Aptos" panose="020B0004020202020204" pitchFamily="34" charset="0"/>
                <a:cs typeface="Times New Roman" panose="02020603050405020304" pitchFamily="18" charset="0"/>
              </a:rPr>
              <a:t>Classification Reports for the Optimized Models</a:t>
            </a:r>
            <a:br>
              <a:rPr lang="en-IN" sz="32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3C38ED3-63A7-A61E-60C0-931B1CC36B86}"/>
              </a:ext>
            </a:extLst>
          </p:cNvPr>
          <p:cNvSpPr>
            <a:spLocks noGrp="1"/>
          </p:cNvSpPr>
          <p:nvPr>
            <p:ph idx="1"/>
          </p:nvPr>
        </p:nvSpPr>
        <p:spPr>
          <a:xfrm>
            <a:off x="307074" y="2326944"/>
            <a:ext cx="6066429" cy="4189861"/>
          </a:xfrm>
        </p:spPr>
        <p:txBody>
          <a:bodyPr>
            <a:noAutofit/>
          </a:bodyPr>
          <a:lstStyle/>
          <a:p>
            <a:pPr marL="0" indent="0">
              <a:lnSpc>
                <a:spcPct val="107000"/>
              </a:lnSpc>
              <a:spcAft>
                <a:spcPts val="800"/>
              </a:spcAft>
              <a:buNone/>
            </a:pPr>
            <a:r>
              <a:rPr lang="en-IN" sz="2000" dirty="0">
                <a:solidFill>
                  <a:schemeClr val="tx1"/>
                </a:solidFill>
                <a:latin typeface="Aptos" panose="020B0004020202020204" pitchFamily="34" charset="0"/>
                <a:cs typeface="Times New Roman" panose="02020603050405020304" pitchFamily="18" charset="0"/>
              </a:rPr>
              <a:t>Random Forest Model (Optimized with max depth = 7, 100 estimators):Overall Accuracy: 92.06%</a:t>
            </a:r>
          </a:p>
          <a:p>
            <a:pPr marL="0" lvl="0" indent="0">
              <a:lnSpc>
                <a:spcPct val="107000"/>
              </a:lnSpc>
              <a:spcAft>
                <a:spcPts val="800"/>
              </a:spcAft>
              <a:buSzPts val="1000"/>
              <a:buNone/>
              <a:tabLst>
                <a:tab pos="457200" algn="l"/>
              </a:tabLst>
            </a:pPr>
            <a:r>
              <a:rPr lang="en-IN" sz="2000" dirty="0">
                <a:solidFill>
                  <a:schemeClr val="tx1"/>
                </a:solidFill>
                <a:latin typeface="Aptos" panose="020B0004020202020204" pitchFamily="34" charset="0"/>
                <a:cs typeface="Times New Roman" panose="02020603050405020304" pitchFamily="18" charset="0"/>
              </a:rPr>
              <a:t>Class wise Metrics: Class 0: Precision = 94.44%, Recall = 80.95%, F1 = 87.18%, Support = 21.Class 1: Precision = 95.24%, Recall = 95.24%, F1 = 95.24%, Support = 21.Class 2: Precision = 87.50%, Recall = 100%, F1 = 93.33%, Support = 21.</a:t>
            </a:r>
          </a:p>
          <a:p>
            <a:pPr marL="0" lvl="0" indent="0">
              <a:lnSpc>
                <a:spcPct val="107000"/>
              </a:lnSpc>
              <a:spcAft>
                <a:spcPts val="800"/>
              </a:spcAft>
              <a:buSzPts val="1000"/>
              <a:buNone/>
              <a:tabLst>
                <a:tab pos="457200" algn="l"/>
              </a:tabLst>
            </a:pPr>
            <a:r>
              <a:rPr lang="en-IN" sz="2000" dirty="0">
                <a:solidFill>
                  <a:schemeClr val="tx1"/>
                </a:solidFill>
                <a:latin typeface="Aptos" panose="020B0004020202020204" pitchFamily="34" charset="0"/>
                <a:cs typeface="Times New Roman" panose="02020603050405020304" pitchFamily="18" charset="0"/>
              </a:rPr>
              <a:t>Macro Average: F1 = 91.92%. Weighted Average: F1 = 91.92%.</a:t>
            </a:r>
          </a:p>
          <a:p>
            <a:endParaRPr lang="en-IN" sz="2000" dirty="0"/>
          </a:p>
        </p:txBody>
      </p:sp>
      <p:pic>
        <p:nvPicPr>
          <p:cNvPr id="5" name="Picture 4">
            <a:extLst>
              <a:ext uri="{FF2B5EF4-FFF2-40B4-BE49-F238E27FC236}">
                <a16:creationId xmlns:a16="http://schemas.microsoft.com/office/drawing/2014/main" id="{F3FB5DF5-38B9-D6E3-9706-205EC4AD1C11}"/>
              </a:ext>
            </a:extLst>
          </p:cNvPr>
          <p:cNvPicPr>
            <a:picLocks noChangeAspect="1"/>
          </p:cNvPicPr>
          <p:nvPr/>
        </p:nvPicPr>
        <p:blipFill>
          <a:blip r:embed="rId2"/>
          <a:stretch>
            <a:fillRect/>
          </a:stretch>
        </p:blipFill>
        <p:spPr>
          <a:xfrm>
            <a:off x="6473912" y="1944807"/>
            <a:ext cx="5604356" cy="4312692"/>
          </a:xfrm>
          <a:prstGeom prst="rect">
            <a:avLst/>
          </a:prstGeom>
        </p:spPr>
      </p:pic>
    </p:spTree>
    <p:extLst>
      <p:ext uri="{BB962C8B-B14F-4D97-AF65-F5344CB8AC3E}">
        <p14:creationId xmlns:p14="http://schemas.microsoft.com/office/powerpoint/2010/main" val="420783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C7AD-3338-3A15-1AFB-633D95A43462}"/>
              </a:ext>
            </a:extLst>
          </p:cNvPr>
          <p:cNvSpPr>
            <a:spLocks noGrp="1"/>
          </p:cNvSpPr>
          <p:nvPr>
            <p:ph type="title"/>
          </p:nvPr>
        </p:nvSpPr>
        <p:spPr>
          <a:xfrm>
            <a:off x="593677" y="-71651"/>
            <a:ext cx="9486900" cy="1371600"/>
          </a:xfrm>
        </p:spPr>
        <p:txBody>
          <a:bodyPr/>
          <a:lstStyle/>
          <a:p>
            <a:r>
              <a:rPr lang="en-IN" sz="3200" b="1" kern="100" dirty="0">
                <a:effectLst/>
                <a:latin typeface="Aptos" panose="020B0004020202020204" pitchFamily="34" charset="0"/>
                <a:ea typeface="Aptos" panose="020B0004020202020204" pitchFamily="34" charset="0"/>
                <a:cs typeface="Times New Roman" panose="02020603050405020304" pitchFamily="18" charset="0"/>
              </a:rPr>
              <a:t>Key Insights</a:t>
            </a:r>
            <a:br>
              <a:rPr lang="en-IN" sz="32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EA9CAB-64E0-B97E-4A71-F2AB3E6767DA}"/>
              </a:ext>
            </a:extLst>
          </p:cNvPr>
          <p:cNvSpPr>
            <a:spLocks noGrp="1"/>
          </p:cNvSpPr>
          <p:nvPr>
            <p:ph idx="1"/>
          </p:nvPr>
        </p:nvSpPr>
        <p:spPr>
          <a:xfrm>
            <a:off x="375313" y="1194180"/>
            <a:ext cx="11621069" cy="5111086"/>
          </a:xfrm>
        </p:spPr>
        <p:txBody>
          <a:bodyPr>
            <a:noAutofit/>
          </a:bodyPr>
          <a:lstStyle/>
          <a:p>
            <a:pPr marL="0" indent="0">
              <a:lnSpc>
                <a:spcPct val="107000"/>
              </a:lnSpc>
              <a:spcAft>
                <a:spcPts val="800"/>
              </a:spcAft>
              <a:buNone/>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Decision Tree Model</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Class 2 Performance:</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Excellent 100% recall guarantees that every positive incident is appropriately categorised.</a:t>
            </a:r>
          </a:p>
          <a:p>
            <a:pPr marL="342900" lvl="0" indent="-342900">
              <a:lnSpc>
                <a:spcPct val="107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Balanced Metrics:</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There is little bias evident from the fact that precision and F1 scores are constant across classes.</a:t>
            </a:r>
          </a:p>
          <a:p>
            <a:pPr marL="342900" lvl="0" indent="-342900">
              <a:lnSpc>
                <a:spcPct val="107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Lower Recall for Class 0:</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shows that it is difficult to record every genuine positive for Class 0.</a:t>
            </a:r>
          </a:p>
          <a:p>
            <a:pPr marL="0" indent="0">
              <a:lnSpc>
                <a:spcPct val="107000"/>
              </a:lnSpc>
              <a:spcAft>
                <a:spcPts val="800"/>
              </a:spcAft>
              <a:buNone/>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Random Forest Model</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Class 1 Performance:</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It is quite dependable for its class due to its exceptional precision and 95.24% recall.</a:t>
            </a:r>
          </a:p>
          <a:p>
            <a:pPr marL="342900" lvl="0" indent="-342900">
              <a:lnSpc>
                <a:spcPct val="107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Improved Stability:</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Weighted averages show steady performance on all parameters.</a:t>
            </a:r>
          </a:p>
          <a:p>
            <a:pPr marL="342900" lvl="0" indent="-342900">
              <a:lnSpc>
                <a:spcPct val="107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Class 0 Recall Lag:</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Class 0's lower recall of 80.95 percent indicates poor performance in comparison to Decision Tree. </a:t>
            </a:r>
          </a:p>
          <a:p>
            <a:endParaRPr lang="en-IN" sz="2000" dirty="0"/>
          </a:p>
        </p:txBody>
      </p:sp>
    </p:spTree>
    <p:extLst>
      <p:ext uri="{BB962C8B-B14F-4D97-AF65-F5344CB8AC3E}">
        <p14:creationId xmlns:p14="http://schemas.microsoft.com/office/powerpoint/2010/main" val="195563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F31E91-413B-4228-A084-DEA389C83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422666B-0080-40D6-8D7E-FC8EAF5E8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105098"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AA7AF-7C30-3E0F-98F9-E4AAA4A46CDE}"/>
              </a:ext>
            </a:extLst>
          </p:cNvPr>
          <p:cNvSpPr>
            <a:spLocks noGrp="1"/>
          </p:cNvSpPr>
          <p:nvPr>
            <p:ph type="title"/>
          </p:nvPr>
        </p:nvSpPr>
        <p:spPr>
          <a:xfrm>
            <a:off x="554515" y="240349"/>
            <a:ext cx="5007386" cy="1295506"/>
          </a:xfrm>
        </p:spPr>
        <p:txBody>
          <a:bodyPr>
            <a:normAutofit/>
          </a:bodyPr>
          <a:lstStyle/>
          <a:p>
            <a:pPr algn="ctr"/>
            <a:r>
              <a:rPr lang="en-IN" sz="2700">
                <a:effectLst/>
                <a:latin typeface="Aptos" panose="020B0004020202020204" pitchFamily="34" charset="0"/>
                <a:ea typeface="Aptos" panose="020B0004020202020204" pitchFamily="34" charset="0"/>
                <a:cs typeface="Times New Roman" panose="02020603050405020304" pitchFamily="18" charset="0"/>
              </a:rPr>
              <a:t> </a:t>
            </a:r>
            <a:r>
              <a:rPr lang="en-IN" sz="2700" b="1" kern="100">
                <a:latin typeface="Aptos" panose="020B0004020202020204" pitchFamily="34" charset="0"/>
                <a:cs typeface="Times New Roman" panose="02020603050405020304" pitchFamily="18" charset="0"/>
              </a:rPr>
              <a:t>Feature Importance for Decision Tree Model</a:t>
            </a:r>
          </a:p>
        </p:txBody>
      </p:sp>
      <p:sp>
        <p:nvSpPr>
          <p:cNvPr id="3" name="Content Placeholder 2">
            <a:extLst>
              <a:ext uri="{FF2B5EF4-FFF2-40B4-BE49-F238E27FC236}">
                <a16:creationId xmlns:a16="http://schemas.microsoft.com/office/drawing/2014/main" id="{AE7D22A0-10E2-ADB1-0CD3-AC98F7AA6D40}"/>
              </a:ext>
            </a:extLst>
          </p:cNvPr>
          <p:cNvSpPr>
            <a:spLocks noGrp="1"/>
          </p:cNvSpPr>
          <p:nvPr>
            <p:ph idx="1"/>
          </p:nvPr>
        </p:nvSpPr>
        <p:spPr>
          <a:xfrm>
            <a:off x="685800" y="1833055"/>
            <a:ext cx="4784651" cy="4486480"/>
          </a:xfrm>
        </p:spPr>
        <p:txBody>
          <a:bodyPr>
            <a:normAutofit/>
          </a:bodyPr>
          <a:lstStyle/>
          <a:p>
            <a:pPr marL="0" indent="0">
              <a:lnSpc>
                <a:spcPct val="90000"/>
              </a:lnSpc>
              <a:spcAft>
                <a:spcPts val="800"/>
              </a:spcAft>
              <a:buNone/>
            </a:pPr>
            <a:r>
              <a:rPr lang="en-IN" sz="1300" b="1" kern="100">
                <a:effectLst/>
                <a:latin typeface="Aptos" panose="020B0004020202020204" pitchFamily="34" charset="0"/>
                <a:ea typeface="Aptos" panose="020B0004020202020204" pitchFamily="34" charset="0"/>
                <a:cs typeface="Times New Roman" panose="02020603050405020304" pitchFamily="18" charset="0"/>
              </a:rPr>
              <a:t>Compactness (C) as the Most Important Feature:  </a:t>
            </a:r>
            <a:endParaRPr lang="en-IN" sz="13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90000"/>
              </a:lnSpc>
              <a:spcAft>
                <a:spcPts val="800"/>
              </a:spcAft>
              <a:buNone/>
            </a:pPr>
            <a:r>
              <a:rPr lang="en-IN" sz="1300" kern="100">
                <a:effectLst/>
                <a:latin typeface="Aptos" panose="020B0004020202020204" pitchFamily="34" charset="0"/>
                <a:ea typeface="Aptos" panose="020B0004020202020204" pitchFamily="34" charset="0"/>
                <a:cs typeface="Times New Roman" panose="02020603050405020304" pitchFamily="18" charset="0"/>
              </a:rPr>
              <a:t>Compactness (C) is given the highest priority in the Decision Tree model because of its potent capacity to lower impurity during the classification process. Compactness is a geometric characteristic that successfully distinguishes between different types of wheat, especially between wheat kernels of varied sizes and shapes. This feature is crucial to the model's ability to partition data, which results in a highly informative decision-making process.</a:t>
            </a:r>
          </a:p>
          <a:p>
            <a:pPr marL="0" indent="0">
              <a:lnSpc>
                <a:spcPct val="90000"/>
              </a:lnSpc>
              <a:spcAft>
                <a:spcPts val="800"/>
              </a:spcAft>
              <a:buNone/>
            </a:pPr>
            <a:r>
              <a:rPr lang="en-IN" sz="1300" kern="100">
                <a:effectLst/>
                <a:latin typeface="Aptos" panose="020B0004020202020204" pitchFamily="34" charset="0"/>
                <a:ea typeface="Aptos" panose="020B0004020202020204" pitchFamily="34" charset="0"/>
                <a:cs typeface="Times New Roman" panose="02020603050405020304" pitchFamily="18" charset="0"/>
              </a:rPr>
              <a:t> </a:t>
            </a:r>
            <a:r>
              <a:rPr lang="en-IN" sz="1300" b="1" kern="100">
                <a:effectLst/>
                <a:latin typeface="Aptos" panose="020B0004020202020204" pitchFamily="34" charset="0"/>
                <a:ea typeface="Aptos" panose="020B0004020202020204" pitchFamily="34" charset="0"/>
                <a:cs typeface="Times New Roman" panose="02020603050405020304" pitchFamily="18" charset="0"/>
              </a:rPr>
              <a:t>Kernel Length (LK) and Area as Key Contributing Features:  </a:t>
            </a:r>
            <a:endParaRPr lang="en-IN" sz="13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90000"/>
              </a:lnSpc>
              <a:spcAft>
                <a:spcPts val="800"/>
              </a:spcAft>
              <a:buNone/>
            </a:pPr>
            <a:r>
              <a:rPr lang="en-IN" sz="1300" kern="100">
                <a:effectLst/>
                <a:latin typeface="Aptos" panose="020B0004020202020204" pitchFamily="34" charset="0"/>
                <a:ea typeface="Aptos" panose="020B0004020202020204" pitchFamily="34" charset="0"/>
                <a:cs typeface="Times New Roman" panose="02020603050405020304" pitchFamily="18" charset="0"/>
              </a:rPr>
              <a:t>LK, or kernel length, comes in second. To differentiate between different types of wheat based on size variances, this trait is crucial. Although Compactness and Kernel Length are more essential factors in wheat type classification, Area (A) is still crucial. When other features are less important, the Decision Tree model uses Area to draw wider differences, demonstrating that even though it isn't the most important feature, it still makes a significant contribution to classification.</a:t>
            </a:r>
          </a:p>
          <a:p>
            <a:pPr>
              <a:lnSpc>
                <a:spcPct val="90000"/>
              </a:lnSpc>
            </a:pPr>
            <a:endParaRPr lang="en-IN" sz="1300"/>
          </a:p>
        </p:txBody>
      </p:sp>
      <p:pic>
        <p:nvPicPr>
          <p:cNvPr id="6" name="Picture 5">
            <a:extLst>
              <a:ext uri="{FF2B5EF4-FFF2-40B4-BE49-F238E27FC236}">
                <a16:creationId xmlns:a16="http://schemas.microsoft.com/office/drawing/2014/main" id="{F6B7E9F8-4640-0B62-DE53-78BBC5D99083}"/>
              </a:ext>
            </a:extLst>
          </p:cNvPr>
          <p:cNvPicPr>
            <a:picLocks noChangeAspect="1"/>
          </p:cNvPicPr>
          <p:nvPr/>
        </p:nvPicPr>
        <p:blipFill>
          <a:blip r:embed="rId2"/>
          <a:srcRect r="43553" b="3"/>
          <a:stretch/>
        </p:blipFill>
        <p:spPr>
          <a:xfrm>
            <a:off x="6469039" y="-1"/>
            <a:ext cx="5693884" cy="6909433"/>
          </a:xfrm>
          <a:prstGeom prst="rect">
            <a:avLst/>
          </a:prstGeom>
        </p:spPr>
      </p:pic>
    </p:spTree>
    <p:extLst>
      <p:ext uri="{BB962C8B-B14F-4D97-AF65-F5344CB8AC3E}">
        <p14:creationId xmlns:p14="http://schemas.microsoft.com/office/powerpoint/2010/main" val="3987638166"/>
      </p:ext>
    </p:extLst>
  </p:cSld>
  <p:clrMapOvr>
    <a:masterClrMapping/>
  </p:clrMapOvr>
</p:sld>
</file>

<file path=ppt/theme/theme1.xml><?xml version="1.0" encoding="utf-8"?>
<a:theme xmlns:a="http://schemas.openxmlformats.org/drawingml/2006/main" name="ClassicFrame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85</TotalTime>
  <Words>1221</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Courier New</vt:lpstr>
      <vt:lpstr>Gill Sans MT</vt:lpstr>
      <vt:lpstr>Goudy Old Style</vt:lpstr>
      <vt:lpstr>Symbol</vt:lpstr>
      <vt:lpstr>Times New Roman</vt:lpstr>
      <vt:lpstr>ClassicFrameVTI</vt:lpstr>
      <vt:lpstr>Statistical and Predictive Modeling II (DATA 2204) Assignment #5 – Decision Trees and Random Forest</vt:lpstr>
      <vt:lpstr>contents</vt:lpstr>
      <vt:lpstr>Rational Statement</vt:lpstr>
      <vt:lpstr>Model Analysis</vt:lpstr>
      <vt:lpstr>Model Analysis</vt:lpstr>
      <vt:lpstr>Classification Reports for the Optimized Models </vt:lpstr>
      <vt:lpstr>Classification Reports for the Optimized Models </vt:lpstr>
      <vt:lpstr>Key Insights </vt:lpstr>
      <vt:lpstr> Feature Importance for Decision Tree Model</vt:lpstr>
      <vt:lpstr>Feature Importance for Random Forest Model</vt:lpstr>
      <vt:lpstr>Recommendations for Mr. John Hughes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Sayali Kumbhar</dc:creator>
  <cp:lastModifiedBy>Sayali Kumbhar</cp:lastModifiedBy>
  <cp:revision>22</cp:revision>
  <dcterms:created xsi:type="dcterms:W3CDTF">2024-11-22T04:12:59Z</dcterms:created>
  <dcterms:modified xsi:type="dcterms:W3CDTF">2024-11-22T05:48:55Z</dcterms:modified>
</cp:coreProperties>
</file>